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1543" r:id="rId4"/>
    <p:sldId id="1515" r:id="rId5"/>
    <p:sldId id="268" r:id="rId6"/>
    <p:sldId id="1521" r:id="rId7"/>
    <p:sldId id="260" r:id="rId8"/>
    <p:sldId id="1524" r:id="rId9"/>
    <p:sldId id="267" r:id="rId10"/>
    <p:sldId id="1525" r:id="rId11"/>
    <p:sldId id="269" r:id="rId12"/>
    <p:sldId id="1507" r:id="rId13"/>
    <p:sldId id="1509" r:id="rId14"/>
    <p:sldId id="1501" r:id="rId15"/>
    <p:sldId id="1516" r:id="rId16"/>
    <p:sldId id="283" r:id="rId17"/>
    <p:sldId id="1498" r:id="rId18"/>
    <p:sldId id="293" r:id="rId19"/>
    <p:sldId id="1526" r:id="rId20"/>
    <p:sldId id="1527" r:id="rId21"/>
    <p:sldId id="1528" r:id="rId22"/>
    <p:sldId id="270" r:id="rId23"/>
    <p:sldId id="1520" r:id="rId24"/>
    <p:sldId id="1529" r:id="rId25"/>
    <p:sldId id="1542" r:id="rId26"/>
    <p:sldId id="1530" r:id="rId27"/>
    <p:sldId id="1531" r:id="rId28"/>
    <p:sldId id="1532" r:id="rId29"/>
    <p:sldId id="1533" r:id="rId30"/>
    <p:sldId id="276" r:id="rId31"/>
    <p:sldId id="1499" r:id="rId32"/>
    <p:sldId id="1513" r:id="rId33"/>
    <p:sldId id="1511" r:id="rId34"/>
    <p:sldId id="262" r:id="rId35"/>
    <p:sldId id="26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7174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DAE3F3"/>
    <a:srgbClr val="8FAADC"/>
    <a:srgbClr val="818EA7"/>
    <a:srgbClr val="4472C4"/>
    <a:srgbClr val="E4F2F1"/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5916" autoAdjust="0"/>
  </p:normalViewPr>
  <p:slideViewPr>
    <p:cSldViewPr snapToGrid="0">
      <p:cViewPr varScale="1">
        <p:scale>
          <a:sx n="62" d="100"/>
          <a:sy n="62" d="100"/>
        </p:scale>
        <p:origin x="90" y="960"/>
      </p:cViewPr>
      <p:guideLst>
        <p:guide orient="horz" pos="890"/>
        <p:guide pos="7174"/>
        <p:guide pos="438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7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이쁘게 수정하기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09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5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호준 </a:t>
            </a:r>
            <a:r>
              <a:rPr lang="en-US" altLang="ko-KR" dirty="0"/>
              <a:t>/ </a:t>
            </a:r>
            <a:r>
              <a:rPr lang="ko-KR" altLang="en-US" dirty="0"/>
              <a:t>근태 왔을 때 추가</a:t>
            </a:r>
            <a:r>
              <a:rPr lang="en-US" altLang="ko-KR" dirty="0"/>
              <a:t>/</a:t>
            </a:r>
            <a:r>
              <a:rPr lang="ko-KR" altLang="en-US" dirty="0"/>
              <a:t>제거하 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0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(1/3)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예상 수행절차 및 기간</a:t>
            </a:r>
            <a:r>
              <a:rPr lang="en-US" altLang="ko-KR" dirty="0"/>
              <a:t>, </a:t>
            </a:r>
            <a:r>
              <a:rPr lang="ko-KR" altLang="en-US" dirty="0"/>
              <a:t>과정은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8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6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(3/3)</a:t>
            </a:r>
          </a:p>
          <a:p>
            <a:r>
              <a:rPr lang="ko-KR" altLang="en-US" dirty="0"/>
              <a:t>예상 수행절차 및 기간</a:t>
            </a:r>
            <a:r>
              <a:rPr lang="en-US" altLang="ko-KR" dirty="0"/>
              <a:t>, </a:t>
            </a:r>
            <a:r>
              <a:rPr lang="ko-KR" altLang="en-US" dirty="0"/>
              <a:t>과정은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5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3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2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0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15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2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</a:rPr>
              <a:t>프로젝트 다 한 뒤에 추가</a:t>
            </a:r>
            <a:r>
              <a:rPr lang="en-US" altLang="ko-KR" sz="1200" b="0" dirty="0">
                <a:solidFill>
                  <a:srgbClr val="FF0000"/>
                </a:solidFill>
              </a:rPr>
              <a:t>/</a:t>
            </a:r>
            <a:r>
              <a:rPr lang="ko-KR" altLang="en-US" sz="1200" b="0" dirty="0">
                <a:solidFill>
                  <a:srgbClr val="FF0000"/>
                </a:solidFill>
              </a:rPr>
              <a:t>제거 하기</a:t>
            </a:r>
            <a:r>
              <a:rPr lang="ko-KR" altLang="en-US" sz="1050" b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6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담당자에게 요청 </a:t>
            </a:r>
            <a:r>
              <a:rPr lang="en-US" altLang="ko-KR" dirty="0"/>
              <a:t>// </a:t>
            </a:r>
            <a:r>
              <a:rPr lang="ko-KR" altLang="en-US" dirty="0"/>
              <a:t>예시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02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눈에 잘 들어오게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8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7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3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3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7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5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hyperlink" Target="https://www.data.go.kr/data/15069932/fileData.d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asylaw.go.kr/CSP/CsmSortRetrieveLst.laf?sortType=pop&amp;search_put=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499" y="1573725"/>
            <a:ext cx="8491000" cy="2656218"/>
            <a:chOff x="1850499" y="1142114"/>
            <a:chExt cx="8491000" cy="2656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499" y="1142114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퀴즈 </a:t>
              </a:r>
              <a:r>
                <a:rPr lang="ko-KR" altLang="en-US" sz="4800" b="1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프로젝트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2705594" y="1973111"/>
              <a:ext cx="6780810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026" name="Picture 2" descr="고래 - Urbanbrush">
            <a:extLst>
              <a:ext uri="{FF2B5EF4-FFF2-40B4-BE49-F238E27FC236}">
                <a16:creationId xmlns:a16="http://schemas.microsoft.com/office/drawing/2014/main" id="{4E339AE1-BE11-67BC-6836-AAA9DDFB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30" y="1002882"/>
            <a:ext cx="8911110" cy="520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95850-EA99-3E94-1FF2-EC58E7645FE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C7CB08-64C1-0361-F0D1-ACC6A881C26E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281323-D518-93B8-055B-1B85B7C8C69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24E583-7100-136F-4B8C-376F3DF74F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목표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A02DE2-FBE1-ECAB-0EBA-BD2470EA473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F1E113D-7209-6EEF-1E37-D90FDDDED2BD}"/>
              </a:ext>
            </a:extLst>
          </p:cNvPr>
          <p:cNvSpPr txBox="1"/>
          <p:nvPr/>
        </p:nvSpPr>
        <p:spPr>
          <a:xfrm>
            <a:off x="1036598" y="1411811"/>
            <a:ext cx="338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서비스와의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차별점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E3603-EA22-4DA3-6D9E-17D84ED4BBF4}"/>
              </a:ext>
            </a:extLst>
          </p:cNvPr>
          <p:cNvSpPr txBox="1"/>
          <p:nvPr/>
        </p:nvSpPr>
        <p:spPr>
          <a:xfrm>
            <a:off x="1107535" y="2063857"/>
            <a:ext cx="4277963" cy="385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법률에 관련되어 있는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정보를 제공하는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챗봇이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있는 법률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 예약을 하기 위한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도구로만 활용되고 있음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75449B-064C-B57C-09F2-7FEA93E05C26}"/>
              </a:ext>
            </a:extLst>
          </p:cNvPr>
          <p:cNvCxnSpPr>
            <a:cxnSpLocks/>
          </p:cNvCxnSpPr>
          <p:nvPr/>
        </p:nvCxnSpPr>
        <p:spPr>
          <a:xfrm>
            <a:off x="1036598" y="1873476"/>
            <a:ext cx="34475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EAF1309-7398-7170-72C9-16D6A2270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8"/>
          <a:stretch/>
        </p:blipFill>
        <p:spPr>
          <a:xfrm>
            <a:off x="6001814" y="981448"/>
            <a:ext cx="2435916" cy="4965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C75E60-3648-BC85-1106-46FE6DB3D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8"/>
          <a:stretch/>
        </p:blipFill>
        <p:spPr>
          <a:xfrm>
            <a:off x="8765031" y="981448"/>
            <a:ext cx="2465789" cy="49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6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절차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2CC09-5EDF-2732-966E-B699C625407E}"/>
              </a:ext>
            </a:extLst>
          </p:cNvPr>
          <p:cNvSpPr/>
          <p:nvPr/>
        </p:nvSpPr>
        <p:spPr>
          <a:xfrm>
            <a:off x="3676079" y="2309427"/>
            <a:ext cx="2037347" cy="4461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E0E62C-84F5-61E8-D44A-59B7A22F56B9}"/>
              </a:ext>
            </a:extLst>
          </p:cNvPr>
          <p:cNvSpPr/>
          <p:nvPr/>
        </p:nvSpPr>
        <p:spPr>
          <a:xfrm>
            <a:off x="363698" y="2311933"/>
            <a:ext cx="2326271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법률 퀴즈 </a:t>
            </a:r>
            <a:r>
              <a:rPr lang="ko-KR" altLang="en-US" sz="1600" dirty="0" err="1"/>
              <a:t>챗봇</a:t>
            </a:r>
            <a:endParaRPr lang="ko-KR" altLang="en-US" sz="16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F2FECC-3E6D-C537-A106-F81015BCD3AF}"/>
              </a:ext>
            </a:extLst>
          </p:cNvPr>
          <p:cNvGrpSpPr/>
          <p:nvPr/>
        </p:nvGrpSpPr>
        <p:grpSpPr>
          <a:xfrm>
            <a:off x="2689969" y="3594953"/>
            <a:ext cx="900459" cy="188026"/>
            <a:chOff x="4182620" y="3015886"/>
            <a:chExt cx="900459" cy="188026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804BACE-DA90-0AA3-B2C2-05D99B41E3D5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20" y="3015886"/>
              <a:ext cx="9004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8BFC143-02DB-C3B2-E9C1-7DDE776B4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2620" y="3203912"/>
              <a:ext cx="9004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27D81FA-84D7-5E06-E74A-C2F99287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7" y="2829585"/>
            <a:ext cx="2054614" cy="17187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996415-4462-3399-C752-6182E21A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81" y="2891108"/>
            <a:ext cx="1934894" cy="1718762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D7CD8B-B729-5779-5F10-CE294F84FD53}"/>
              </a:ext>
            </a:extLst>
          </p:cNvPr>
          <p:cNvGrpSpPr/>
          <p:nvPr/>
        </p:nvGrpSpPr>
        <p:grpSpPr>
          <a:xfrm>
            <a:off x="8991043" y="1387769"/>
            <a:ext cx="2416242" cy="1503340"/>
            <a:chOff x="7906486" y="919006"/>
            <a:chExt cx="2039345" cy="365278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7D0117-E220-4E3F-5C6C-7E3052A055FF}"/>
                </a:ext>
              </a:extLst>
            </p:cNvPr>
            <p:cNvSpPr/>
            <p:nvPr/>
          </p:nvSpPr>
          <p:spPr>
            <a:xfrm>
              <a:off x="7908484" y="919006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퇴직급여제도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60EF1-6658-7827-5C66-911CD779C1FF}"/>
                </a:ext>
              </a:extLst>
            </p:cNvPr>
            <p:cNvSpPr/>
            <p:nvPr/>
          </p:nvSpPr>
          <p:spPr>
            <a:xfrm>
              <a:off x="7908482" y="1711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다자녀 가구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266083-7B98-68AF-8A7E-15551A7C26FE}"/>
                </a:ext>
              </a:extLst>
            </p:cNvPr>
            <p:cNvSpPr/>
            <p:nvPr/>
          </p:nvSpPr>
          <p:spPr>
            <a:xfrm>
              <a:off x="7908482" y="2495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나홀로 소송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8422F4-652D-F27D-A794-6184B19E769B}"/>
                </a:ext>
              </a:extLst>
            </p:cNvPr>
            <p:cNvSpPr/>
            <p:nvPr/>
          </p:nvSpPr>
          <p:spPr>
            <a:xfrm>
              <a:off x="7906486" y="3279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969A84-68B5-8304-8E9B-4B699386F3EB}"/>
                </a:ext>
              </a:extLst>
            </p:cNvPr>
            <p:cNvSpPr/>
            <p:nvPr/>
          </p:nvSpPr>
          <p:spPr>
            <a:xfrm>
              <a:off x="7906486" y="4046276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</p:grp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BA85FF5D-080E-5595-43CD-124C7E9DF4C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644275" y="2373035"/>
            <a:ext cx="1261833" cy="1377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2EB52623-FA0F-2D98-D15C-170D66B4CFCB}"/>
              </a:ext>
            </a:extLst>
          </p:cNvPr>
          <p:cNvCxnSpPr>
            <a:cxnSpLocks/>
            <a:stCxn id="61" idx="1"/>
            <a:endCxn id="23" idx="3"/>
          </p:cNvCxnSpPr>
          <p:nvPr/>
        </p:nvCxnSpPr>
        <p:spPr>
          <a:xfrm flipH="1" flipV="1">
            <a:off x="5644275" y="3750489"/>
            <a:ext cx="1413666" cy="1214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892C0EBA-9BD3-CA2D-3D96-A289416128EE}"/>
              </a:ext>
            </a:extLst>
          </p:cNvPr>
          <p:cNvGrpSpPr/>
          <p:nvPr/>
        </p:nvGrpSpPr>
        <p:grpSpPr>
          <a:xfrm>
            <a:off x="7057941" y="4337349"/>
            <a:ext cx="2825189" cy="1822937"/>
            <a:chOff x="6496501" y="4448614"/>
            <a:chExt cx="2123357" cy="969069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1D8B515-F917-F04D-756E-3E6B7D4D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6501" y="4448614"/>
              <a:ext cx="2037347" cy="666843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D56F9531-B065-CB77-D4F1-AEB48A51BB0B}"/>
                </a:ext>
              </a:extLst>
            </p:cNvPr>
            <p:cNvSpPr txBox="1"/>
            <p:nvPr/>
          </p:nvSpPr>
          <p:spPr>
            <a:xfrm>
              <a:off x="6496501" y="5156073"/>
              <a:ext cx="2123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생활법률지식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– 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약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1000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문제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5D61123A-625C-9FA3-8CC6-BDD7BFE35C0E}"/>
              </a:ext>
            </a:extLst>
          </p:cNvPr>
          <p:cNvGrpSpPr/>
          <p:nvPr/>
        </p:nvGrpSpPr>
        <p:grpSpPr>
          <a:xfrm>
            <a:off x="6820380" y="1452214"/>
            <a:ext cx="2710750" cy="1976450"/>
            <a:chOff x="6371770" y="1158574"/>
            <a:chExt cx="2123357" cy="1377371"/>
          </a:xfrm>
        </p:grpSpPr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3421AC62-884B-6AD4-0219-F518BC474CA0}"/>
                </a:ext>
              </a:extLst>
            </p:cNvPr>
            <p:cNvSpPr txBox="1"/>
            <p:nvPr/>
          </p:nvSpPr>
          <p:spPr>
            <a:xfrm>
              <a:off x="6371770" y="2120447"/>
              <a:ext cx="212335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인기생활법령 중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정의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 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altLang="ko-KR" sz="105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약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200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문제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61" name="그룹 1060">
              <a:extLst>
                <a:ext uri="{FF2B5EF4-FFF2-40B4-BE49-F238E27FC236}">
                  <a16:creationId xmlns:a16="http://schemas.microsoft.com/office/drawing/2014/main" id="{2C8CA496-AB4B-7771-C36F-364F8002436A}"/>
                </a:ext>
              </a:extLst>
            </p:cNvPr>
            <p:cNvGrpSpPr/>
            <p:nvPr/>
          </p:nvGrpSpPr>
          <p:grpSpPr>
            <a:xfrm>
              <a:off x="6597005" y="1158574"/>
              <a:ext cx="1533739" cy="972823"/>
              <a:chOff x="6597005" y="1158574"/>
              <a:chExt cx="1533739" cy="972823"/>
            </a:xfrm>
          </p:grpSpPr>
          <p:pic>
            <p:nvPicPr>
              <p:cNvPr id="1024" name="그림 1023">
                <a:extLst>
                  <a:ext uri="{FF2B5EF4-FFF2-40B4-BE49-F238E27FC236}">
                    <a16:creationId xmlns:a16="http://schemas.microsoft.com/office/drawing/2014/main" id="{29D10D71-DD51-C329-CF3C-406618ADF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7005" y="1158574"/>
                <a:ext cx="1533739" cy="695422"/>
              </a:xfrm>
              <a:prstGeom prst="rect">
                <a:avLst/>
              </a:prstGeom>
            </p:spPr>
          </p:pic>
          <p:pic>
            <p:nvPicPr>
              <p:cNvPr id="1056" name="그림 1055">
                <a:extLst>
                  <a:ext uri="{FF2B5EF4-FFF2-40B4-BE49-F238E27FC236}">
                    <a16:creationId xmlns:a16="http://schemas.microsoft.com/office/drawing/2014/main" id="{79D9D5AA-3A60-8144-7C80-8EA13B81A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70000"/>
              </a:blip>
              <a:stretch>
                <a:fillRect/>
              </a:stretch>
            </p:blipFill>
            <p:spPr>
              <a:xfrm>
                <a:off x="6733422" y="1855133"/>
                <a:ext cx="1247949" cy="276264"/>
              </a:xfrm>
              <a:prstGeom prst="rect">
                <a:avLst/>
              </a:prstGeom>
            </p:spPr>
          </p:pic>
        </p:grp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85FA0C7-1CE3-8F8C-95B3-B1EAF5603A27}"/>
              </a:ext>
            </a:extLst>
          </p:cNvPr>
          <p:cNvSpPr txBox="1"/>
          <p:nvPr/>
        </p:nvSpPr>
        <p:spPr>
          <a:xfrm>
            <a:off x="2560311" y="3848226"/>
            <a:ext cx="11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DB372-4FA2-D78B-BC32-878A83A20751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833268-EE28-41A2-4EE7-78EE9FEB63B7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14840-E4B2-0C14-AA29-D6A63C9EE75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9155E-ADD9-30E2-FF80-3D32BA4E065C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0BB5E3-16E9-BD04-2AB6-7F105025951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14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0FD2C9-29D6-EFF1-F51F-001D8A710066}"/>
              </a:ext>
            </a:extLst>
          </p:cNvPr>
          <p:cNvGrpSpPr/>
          <p:nvPr/>
        </p:nvGrpSpPr>
        <p:grpSpPr>
          <a:xfrm>
            <a:off x="1149734" y="1490980"/>
            <a:ext cx="9589380" cy="5063084"/>
            <a:chOff x="1804334" y="617218"/>
            <a:chExt cx="9589380" cy="55116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22DD8B-BE4F-B53D-752C-044C7C4C8A62}"/>
                </a:ext>
              </a:extLst>
            </p:cNvPr>
            <p:cNvSpPr/>
            <p:nvPr/>
          </p:nvSpPr>
          <p:spPr>
            <a:xfrm>
              <a:off x="1804334" y="617218"/>
              <a:ext cx="2037347" cy="5625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r>
                <a:rPr lang="ko-KR" altLang="en-US" dirty="0"/>
                <a:t> 입장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A380C8-0454-00BD-F5DF-5BFB597677EF}"/>
                </a:ext>
              </a:extLst>
            </p:cNvPr>
            <p:cNvSpPr/>
            <p:nvPr/>
          </p:nvSpPr>
          <p:spPr>
            <a:xfrm>
              <a:off x="9034274" y="5107171"/>
              <a:ext cx="2359440" cy="1021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끝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- </a:t>
              </a:r>
              <a:r>
                <a:rPr lang="ko-KR" altLang="en-US" sz="1600" dirty="0"/>
                <a:t>데이터에서 공부하기</a:t>
              </a: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75E6CE7-F950-C87F-47F6-AAC7596EA783}"/>
                </a:ext>
              </a:extLst>
            </p:cNvPr>
            <p:cNvSpPr/>
            <p:nvPr/>
          </p:nvSpPr>
          <p:spPr>
            <a:xfrm>
              <a:off x="4466927" y="1875767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2A2C7DBE-8362-38E0-2723-433F49C724B7}"/>
                </a:ext>
              </a:extLst>
            </p:cNvPr>
            <p:cNvSpPr/>
            <p:nvPr/>
          </p:nvSpPr>
          <p:spPr>
            <a:xfrm>
              <a:off x="4466927" y="3255162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9BB75AA-5616-66F5-0C8D-7FB7878FFAAF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>
              <a:off x="5573832" y="2902462"/>
              <a:ext cx="0" cy="352701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5E2DC3DD-59F6-7CD3-4465-EAC52640F1EB}"/>
                </a:ext>
              </a:extLst>
            </p:cNvPr>
            <p:cNvCxnSpPr>
              <a:cxnSpLocks/>
              <a:stCxn id="12" idx="3"/>
              <a:endCxn id="10" idx="0"/>
            </p:cNvCxnSpPr>
            <p:nvPr/>
          </p:nvCxnSpPr>
          <p:spPr>
            <a:xfrm>
              <a:off x="6680737" y="2389115"/>
              <a:ext cx="3533257" cy="2718056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66375C-AB03-EC54-5ACA-A0560E5B95C1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7085571" y="4173270"/>
              <a:ext cx="351060" cy="3350144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332AEFD3-746A-BB65-D5A5-FDE45394152B}"/>
                </a:ext>
              </a:extLst>
            </p:cNvPr>
            <p:cNvSpPr/>
            <p:nvPr/>
          </p:nvSpPr>
          <p:spPr>
            <a:xfrm>
              <a:off x="4479124" y="4646117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A81A4CD-23CE-183E-7B30-55B6425111E0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>
              <a:off x="5573832" y="4281857"/>
              <a:ext cx="12197" cy="364260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B46E5-72B4-6C39-46EC-938B29321085}"/>
                </a:ext>
              </a:extLst>
            </p:cNvPr>
            <p:cNvSpPr txBox="1"/>
            <p:nvPr/>
          </p:nvSpPr>
          <p:spPr>
            <a:xfrm>
              <a:off x="5649034" y="2885829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정답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DDE51D-E6E4-ECF1-13B2-8FD144F6EB49}"/>
                </a:ext>
              </a:extLst>
            </p:cNvPr>
            <p:cNvSpPr txBox="1"/>
            <p:nvPr/>
          </p:nvSpPr>
          <p:spPr>
            <a:xfrm>
              <a:off x="6228105" y="5535482"/>
              <a:ext cx="1436914" cy="36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오답 및 포기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06D024-D057-4204-252D-F63161776674}"/>
                </a:ext>
              </a:extLst>
            </p:cNvPr>
            <p:cNvSpPr txBox="1"/>
            <p:nvPr/>
          </p:nvSpPr>
          <p:spPr>
            <a:xfrm>
              <a:off x="5649034" y="4265226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정답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13ADF1-BB69-1DD1-EBD9-6D2AA83EC52D}"/>
                </a:ext>
              </a:extLst>
            </p:cNvPr>
            <p:cNvSpPr txBox="1"/>
            <p:nvPr/>
          </p:nvSpPr>
          <p:spPr>
            <a:xfrm>
              <a:off x="9533836" y="2005406"/>
              <a:ext cx="642590" cy="36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오답</a:t>
              </a:r>
              <a:endParaRPr lang="ko-KR" altLang="en-US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A89CDA-7B7D-8E2D-9D83-AAE01EF53284}"/>
              </a:ext>
            </a:extLst>
          </p:cNvPr>
          <p:cNvSpPr/>
          <p:nvPr/>
        </p:nvSpPr>
        <p:spPr>
          <a:xfrm>
            <a:off x="1149734" y="2841989"/>
            <a:ext cx="2037347" cy="525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무작위로 선택된 문제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091C24-448D-56A7-3A6B-2932F0FEEA31}"/>
              </a:ext>
            </a:extLst>
          </p:cNvPr>
          <p:cNvSpPr/>
          <p:nvPr/>
        </p:nvSpPr>
        <p:spPr>
          <a:xfrm>
            <a:off x="3900558" y="1490980"/>
            <a:ext cx="2037347" cy="525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4C1A74-B32A-3CD6-BB74-27096931035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3187081" y="1749352"/>
            <a:ext cx="713477" cy="43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64AA9-241F-E160-E84D-E88E5077FF1E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4919232" y="2016496"/>
            <a:ext cx="0" cy="63060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196722-8BB8-96C8-F41E-52A0385C8081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E77759C-B257-B131-72A7-27FF2AEE065E}"/>
              </a:ext>
            </a:extLst>
          </p:cNvPr>
          <p:cNvCxnSpPr>
            <a:cxnSpLocks/>
          </p:cNvCxnSpPr>
          <p:nvPr/>
        </p:nvCxnSpPr>
        <p:spPr>
          <a:xfrm>
            <a:off x="3187081" y="3118674"/>
            <a:ext cx="626033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97A083-74A4-56E6-9DC6-CF345E7881BB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932FF5-0654-BAE7-550A-2414EE6D9BF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BC108-4400-BDE9-9D5F-95473394E546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알고리즘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761813-63CF-2C95-6F42-898294B605C7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87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3FEAE0E-2091-7967-1493-BF0B40D8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88756"/>
              </p:ext>
            </p:extLst>
          </p:nvPr>
        </p:nvGraphicFramePr>
        <p:xfrm>
          <a:off x="505945" y="1482172"/>
          <a:ext cx="4861701" cy="3837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701">
                  <a:extLst>
                    <a:ext uri="{9D8B030D-6E8A-4147-A177-3AD203B41FA5}">
                      <a16:colId xmlns:a16="http://schemas.microsoft.com/office/drawing/2014/main" val="3929685246"/>
                    </a:ext>
                  </a:extLst>
                </a:gridCol>
              </a:tblGrid>
              <a:tr h="284496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EX)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 문제 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부동산을 판매하는 사람이란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매도인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2.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매수인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3.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저당권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전세권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정답 시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다음 문제로 넘어가기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</a:t>
                      </a:r>
                    </a:p>
                    <a:p>
                      <a:pPr marL="0" indent="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오답 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53315"/>
                  </a:ext>
                </a:extLst>
              </a:tr>
              <a:tr h="99212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랭킹 정보 부여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(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추후 예정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처음부터 다시 시작하기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그만하기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2555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A4D219F-972E-0562-1DC6-90B21BA4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25" y="1023071"/>
            <a:ext cx="288036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11F9DC-6DD2-F3B3-D49A-F0F729B6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861" y="1023071"/>
            <a:ext cx="331470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612DBC-1CF4-00EF-8230-053FAB4BFFF2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DD434E-63D1-5CED-2D42-42B74EF8C8A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A159D-E30E-54B4-63AA-F294048EB46F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(1)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234098-18A2-6784-3A09-1FF539C6F00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55BC16-D35A-BC0A-E571-D55E043B70B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13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9B1701-73B5-A19C-BD53-FA4A4422F317}"/>
              </a:ext>
            </a:extLst>
          </p:cNvPr>
          <p:cNvGrpSpPr/>
          <p:nvPr/>
        </p:nvGrpSpPr>
        <p:grpSpPr>
          <a:xfrm>
            <a:off x="914527" y="1358520"/>
            <a:ext cx="10362947" cy="5170291"/>
            <a:chOff x="914527" y="1117890"/>
            <a:chExt cx="10362947" cy="51702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4EE687-0DBD-9E42-55E0-5CF0B444EBAE}"/>
                </a:ext>
              </a:extLst>
            </p:cNvPr>
            <p:cNvSpPr txBox="1"/>
            <p:nvPr/>
          </p:nvSpPr>
          <p:spPr>
            <a:xfrm>
              <a:off x="1334169" y="5883818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 화면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3BE3C-384F-3847-8E7A-2809B79453A4}"/>
                </a:ext>
              </a:extLst>
            </p:cNvPr>
            <p:cNvSpPr txBox="1"/>
            <p:nvPr/>
          </p:nvSpPr>
          <p:spPr>
            <a:xfrm>
              <a:off x="5157842" y="5888071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퀴즈풀기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정답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4DACE8-5C76-2550-2A78-4FAF0198A56A}"/>
                </a:ext>
              </a:extLst>
            </p:cNvPr>
            <p:cNvGrpSpPr/>
            <p:nvPr/>
          </p:nvGrpSpPr>
          <p:grpSpPr>
            <a:xfrm>
              <a:off x="914527" y="1117890"/>
              <a:ext cx="10362947" cy="4637081"/>
              <a:chOff x="914526" y="1117890"/>
              <a:chExt cx="10362947" cy="463708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EB1EF69-B4C3-3E2E-C8DB-187EF6AB1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526" y="1117890"/>
                <a:ext cx="2715603" cy="460271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F3AF2C1-22CF-0810-8098-1E48C5416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1870" y="1126416"/>
                <a:ext cx="2715603" cy="46285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8DDCEE3-4D76-EF9A-265F-7C4AF5FA7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8199" y="1117890"/>
                <a:ext cx="2715602" cy="460271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D8122-B66C-A6E6-547C-54578D9D9598}"/>
                </a:ext>
              </a:extLst>
            </p:cNvPr>
            <p:cNvSpPr txBox="1"/>
            <p:nvPr/>
          </p:nvSpPr>
          <p:spPr>
            <a:xfrm>
              <a:off x="8981515" y="5845530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퀴즈풀기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6CFA58-3D49-3954-11CE-B0C1865ED46A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8F3EE5-1B0A-046C-CFFC-46DC43C6D2E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E6D69A-E88F-EF68-6CED-5BA591E7ABC5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763CBD-F1B5-DD6E-BF36-8C2B9A05312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345691F-D894-99F8-05FC-89406CC9837E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88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627694" y="337467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8609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3.1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절차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26347" y="6431792"/>
            <a:ext cx="34496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22</a:t>
            </a:r>
            <a:endParaRPr lang="ko-KR" altLang="en-US" sz="1300" dirty="0">
              <a:solidFill>
                <a:prstClr val="black"/>
              </a:solidFill>
              <a:latin typeface="Constantia" pitchFamily="18" charset="0"/>
              <a:ea typeface="맑은 고딕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2963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02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9221508" y="133821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>
                <a:latin typeface="맑은 고딕"/>
                <a:ea typeface="맑은 고딕"/>
              </a:rPr>
              <a:t>| 3.</a:t>
            </a:r>
            <a:r>
              <a:rPr lang="ko-KR" altLang="en-US" sz="1100" dirty="0">
                <a:latin typeface="맑은 고딕"/>
                <a:ea typeface="맑은 고딕"/>
              </a:rPr>
              <a:t> 수행절차 </a:t>
            </a:r>
            <a:r>
              <a:rPr lang="en-US" altLang="ko-KR" sz="1100" dirty="0">
                <a:latin typeface="맑은 고딕"/>
                <a:ea typeface="맑은 고딕"/>
              </a:rPr>
              <a:t>|</a:t>
            </a:r>
            <a:endParaRPr lang="ko-KR" altLang="en-US" sz="1100" dirty="0">
              <a:latin typeface="맑은 고딕"/>
              <a:ea typeface="맑은 고딕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0BD112-7276-B3FC-5E77-908B0EA142CE}"/>
              </a:ext>
            </a:extLst>
          </p:cNvPr>
          <p:cNvGrpSpPr/>
          <p:nvPr/>
        </p:nvGrpSpPr>
        <p:grpSpPr>
          <a:xfrm>
            <a:off x="2181921" y="1666511"/>
            <a:ext cx="8000088" cy="565701"/>
            <a:chOff x="2755901" y="1847165"/>
            <a:chExt cx="7467599" cy="552564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225BF585-4097-CB1D-7F1F-A144BAFF64F6}"/>
                </a:ext>
              </a:extLst>
            </p:cNvPr>
            <p:cNvSpPr/>
            <p:nvPr/>
          </p:nvSpPr>
          <p:spPr>
            <a:xfrm>
              <a:off x="2755901" y="1847165"/>
              <a:ext cx="7467599" cy="5525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 descr="체크 박스 ">
              <a:extLst>
                <a:ext uri="{FF2B5EF4-FFF2-40B4-BE49-F238E27FC236}">
                  <a16:creationId xmlns:a16="http://schemas.microsoft.com/office/drawing/2014/main" id="{3EA29727-688B-06E7-83FF-961D23AB9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309" y="1918373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체크 박스 ">
              <a:extLst>
                <a:ext uri="{FF2B5EF4-FFF2-40B4-BE49-F238E27FC236}">
                  <a16:creationId xmlns:a16="http://schemas.microsoft.com/office/drawing/2014/main" id="{17426D30-2199-DD50-1A3B-D7236F3CB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140" y="1906696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체크 박스 ">
              <a:extLst>
                <a:ext uri="{FF2B5EF4-FFF2-40B4-BE49-F238E27FC236}">
                  <a16:creationId xmlns:a16="http://schemas.microsoft.com/office/drawing/2014/main" id="{E45FB0AC-8140-7245-7856-8D84C344F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047" y="1918373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체크 박스 ">
              <a:extLst>
                <a:ext uri="{FF2B5EF4-FFF2-40B4-BE49-F238E27FC236}">
                  <a16:creationId xmlns:a16="http://schemas.microsoft.com/office/drawing/2014/main" id="{C742401B-6275-89E9-70E0-F7A41A7A0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30" y="1920747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체크 박스 ">
              <a:extLst>
                <a:ext uri="{FF2B5EF4-FFF2-40B4-BE49-F238E27FC236}">
                  <a16:creationId xmlns:a16="http://schemas.microsoft.com/office/drawing/2014/main" id="{447C4040-0CA3-BA6A-419B-D6E6BEC7F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5030" y="1920747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390926-06E3-C7BC-CB24-615C7DFFB6A8}"/>
              </a:ext>
            </a:extLst>
          </p:cNvPr>
          <p:cNvSpPr txBox="1"/>
          <p:nvPr/>
        </p:nvSpPr>
        <p:spPr>
          <a:xfrm>
            <a:off x="2343348" y="2204864"/>
            <a:ext cx="127061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사전 기획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</a:t>
            </a:r>
          </a:p>
          <a:p>
            <a:pPr algn="ctr"/>
            <a:r>
              <a:rPr lang="ko-KR" altLang="en-US" sz="1100" dirty="0"/>
              <a:t>프로젝트기획</a:t>
            </a:r>
            <a:endParaRPr lang="en-US" altLang="ko-KR" sz="1100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45A46C4-4EA0-15BB-EF3D-6C36DD16736A}"/>
              </a:ext>
            </a:extLst>
          </p:cNvPr>
          <p:cNvSpPr/>
          <p:nvPr/>
        </p:nvSpPr>
        <p:spPr>
          <a:xfrm>
            <a:off x="1775520" y="1288375"/>
            <a:ext cx="8712968" cy="4588898"/>
          </a:xfrm>
          <a:prstGeom prst="frame">
            <a:avLst>
              <a:gd name="adj1" fmla="val 209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86AC9-06A0-B87B-A4AD-3932E37A179F}"/>
              </a:ext>
            </a:extLst>
          </p:cNvPr>
          <p:cNvSpPr txBox="1"/>
          <p:nvPr/>
        </p:nvSpPr>
        <p:spPr>
          <a:xfrm>
            <a:off x="2762095" y="1489012"/>
            <a:ext cx="5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01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13FA4-454D-9391-CA1A-FE78822570D9}"/>
              </a:ext>
            </a:extLst>
          </p:cNvPr>
          <p:cNvSpPr txBox="1"/>
          <p:nvPr/>
        </p:nvSpPr>
        <p:spPr>
          <a:xfrm>
            <a:off x="4280266" y="1498376"/>
            <a:ext cx="5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02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5337-6533-97FB-1363-70B109AC8B52}"/>
              </a:ext>
            </a:extLst>
          </p:cNvPr>
          <p:cNvSpPr txBox="1"/>
          <p:nvPr/>
        </p:nvSpPr>
        <p:spPr>
          <a:xfrm>
            <a:off x="5832611" y="1503057"/>
            <a:ext cx="49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03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2BEE2-5629-38C5-C39E-D91AAFF4B6F2}"/>
              </a:ext>
            </a:extLst>
          </p:cNvPr>
          <p:cNvSpPr txBox="1"/>
          <p:nvPr/>
        </p:nvSpPr>
        <p:spPr>
          <a:xfrm>
            <a:off x="7361073" y="1493694"/>
            <a:ext cx="50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04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6FFEA-4175-FB7D-08AA-B2E465CD1E63}"/>
              </a:ext>
            </a:extLst>
          </p:cNvPr>
          <p:cNvSpPr txBox="1"/>
          <p:nvPr/>
        </p:nvSpPr>
        <p:spPr>
          <a:xfrm>
            <a:off x="8898571" y="1507738"/>
            <a:ext cx="45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05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C2082-1039-7B11-8FB8-5F91397A3106}"/>
              </a:ext>
            </a:extLst>
          </p:cNvPr>
          <p:cNvSpPr txBox="1"/>
          <p:nvPr/>
        </p:nvSpPr>
        <p:spPr>
          <a:xfrm>
            <a:off x="3736245" y="2202830"/>
            <a:ext cx="16294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수집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:8/19-8/22</a:t>
            </a:r>
          </a:p>
          <a:p>
            <a:pPr algn="ctr"/>
            <a:r>
              <a:rPr lang="ko-KR" altLang="en-US" sz="1100" dirty="0"/>
              <a:t>청약 정보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가산점 제도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데이터수집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65C11-8589-2F5A-15F4-421A30C3691B}"/>
              </a:ext>
            </a:extLst>
          </p:cNvPr>
          <p:cNvSpPr txBox="1"/>
          <p:nvPr/>
        </p:nvSpPr>
        <p:spPr>
          <a:xfrm>
            <a:off x="5149659" y="2204865"/>
            <a:ext cx="16294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</a:t>
            </a:r>
            <a:r>
              <a:rPr lang="ko-KR" altLang="en-US" sz="1400" b="1" dirty="0" err="1"/>
              <a:t>전처리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:8/19-8/22</a:t>
            </a:r>
          </a:p>
          <a:p>
            <a:pPr algn="ctr"/>
            <a:r>
              <a:rPr lang="ko-KR" altLang="en-US" sz="1100" dirty="0"/>
              <a:t>공통 컬럼 추출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형식 통일</a:t>
            </a:r>
            <a:endParaRPr lang="en-US" altLang="ko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4F3B8-4C21-BF50-6BBE-EE968C87E849}"/>
              </a:ext>
            </a:extLst>
          </p:cNvPr>
          <p:cNvSpPr txBox="1"/>
          <p:nvPr/>
        </p:nvSpPr>
        <p:spPr>
          <a:xfrm>
            <a:off x="6805843" y="2181344"/>
            <a:ext cx="16294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챗봇</a:t>
            </a:r>
            <a:r>
              <a:rPr lang="ko-KR" altLang="en-US" sz="1400" b="1" dirty="0"/>
              <a:t> 구현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:8/23-8/24</a:t>
            </a:r>
          </a:p>
          <a:p>
            <a:pPr algn="ctr"/>
            <a:r>
              <a:rPr lang="ko-KR" altLang="en-US" sz="1100" dirty="0"/>
              <a:t>시나리오 작성</a:t>
            </a:r>
            <a:endParaRPr lang="en-US" altLang="ko-KR" sz="11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5EE164-9DD9-A96D-0AAF-17FC98B5D72E}"/>
              </a:ext>
            </a:extLst>
          </p:cNvPr>
          <p:cNvGrpSpPr/>
          <p:nvPr/>
        </p:nvGrpSpPr>
        <p:grpSpPr>
          <a:xfrm>
            <a:off x="3061151" y="3686113"/>
            <a:ext cx="6428969" cy="747420"/>
            <a:chOff x="2057401" y="3686113"/>
            <a:chExt cx="7215554" cy="730062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CA82865D-0EBE-9222-8077-6C7488D51164}"/>
                </a:ext>
              </a:extLst>
            </p:cNvPr>
            <p:cNvSpPr/>
            <p:nvPr/>
          </p:nvSpPr>
          <p:spPr>
            <a:xfrm>
              <a:off x="2057401" y="3863611"/>
              <a:ext cx="7215554" cy="5525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Picture 6" descr="체크 박스 ">
              <a:extLst>
                <a:ext uri="{FF2B5EF4-FFF2-40B4-BE49-F238E27FC236}">
                  <a16:creationId xmlns:a16="http://schemas.microsoft.com/office/drawing/2014/main" id="{56739017-8665-F34E-457E-69D40A20F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522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체크 박스 ">
              <a:extLst>
                <a:ext uri="{FF2B5EF4-FFF2-40B4-BE49-F238E27FC236}">
                  <a16:creationId xmlns:a16="http://schemas.microsoft.com/office/drawing/2014/main" id="{A021CEBC-F1D5-EE36-3109-1054323D9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295" y="3923142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체크 박스 ">
              <a:extLst>
                <a:ext uri="{FF2B5EF4-FFF2-40B4-BE49-F238E27FC236}">
                  <a16:creationId xmlns:a16="http://schemas.microsoft.com/office/drawing/2014/main" id="{23548C90-6FDD-3C8A-4A77-A605D10C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68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체크 박스 ">
              <a:extLst>
                <a:ext uri="{FF2B5EF4-FFF2-40B4-BE49-F238E27FC236}">
                  <a16:creationId xmlns:a16="http://schemas.microsoft.com/office/drawing/2014/main" id="{7CA6583D-712E-C34A-6A40-7540B3A9C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145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37B58F-DE4F-B226-D34D-147C1CB0DEC0}"/>
                </a:ext>
              </a:extLst>
            </p:cNvPr>
            <p:cNvSpPr txBox="1"/>
            <p:nvPr/>
          </p:nvSpPr>
          <p:spPr>
            <a:xfrm>
              <a:off x="2743073" y="3686113"/>
              <a:ext cx="48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06</a:t>
              </a:r>
              <a:endParaRPr lang="ko-KR" altLang="en-US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D5C332-0F84-7A5D-F177-0338E8B6395B}"/>
                </a:ext>
              </a:extLst>
            </p:cNvPr>
            <p:cNvSpPr txBox="1"/>
            <p:nvPr/>
          </p:nvSpPr>
          <p:spPr>
            <a:xfrm>
              <a:off x="4416228" y="3702718"/>
              <a:ext cx="51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07</a:t>
              </a:r>
              <a:endParaRPr lang="ko-KR" altLang="en-US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24FE2D-4D1B-9183-1403-3A5EA737FB4A}"/>
                </a:ext>
              </a:extLst>
            </p:cNvPr>
            <p:cNvSpPr txBox="1"/>
            <p:nvPr/>
          </p:nvSpPr>
          <p:spPr>
            <a:xfrm>
              <a:off x="6122283" y="3694334"/>
              <a:ext cx="52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08</a:t>
              </a:r>
              <a:endParaRPr lang="ko-KR" alt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76EA8F-C64C-DEC8-B009-826CE8B02122}"/>
                </a:ext>
              </a:extLst>
            </p:cNvPr>
            <p:cNvSpPr txBox="1"/>
            <p:nvPr/>
          </p:nvSpPr>
          <p:spPr>
            <a:xfrm>
              <a:off x="7678661" y="3694334"/>
              <a:ext cx="52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09</a:t>
              </a:r>
              <a:endParaRPr lang="ko-KR" altLang="en-US" sz="16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CBC8742-2C55-1645-52BF-574002B692BA}"/>
              </a:ext>
            </a:extLst>
          </p:cNvPr>
          <p:cNvSpPr txBox="1"/>
          <p:nvPr/>
        </p:nvSpPr>
        <p:spPr>
          <a:xfrm>
            <a:off x="8240497" y="2187442"/>
            <a:ext cx="1805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알고리즘 작성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:8/23-8/24</a:t>
            </a:r>
          </a:p>
          <a:p>
            <a:pPr algn="ctr"/>
            <a:r>
              <a:rPr lang="ko-KR" altLang="en-US" sz="1100" dirty="0"/>
              <a:t>가산점 계산기 코드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INPUT</a:t>
            </a:r>
            <a:r>
              <a:rPr lang="ko-KR" altLang="en-US" sz="1100" dirty="0"/>
              <a:t>값 및 형식 결정</a:t>
            </a:r>
            <a:endParaRPr lang="en-US" altLang="ko-KR" sz="1100" dirty="0"/>
          </a:p>
          <a:p>
            <a:pPr algn="ctr"/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83B80B-28FD-38F8-F5F2-A273A5433B5E}"/>
              </a:ext>
            </a:extLst>
          </p:cNvPr>
          <p:cNvSpPr txBox="1"/>
          <p:nvPr/>
        </p:nvSpPr>
        <p:spPr>
          <a:xfrm>
            <a:off x="3161820" y="4407176"/>
            <a:ext cx="16380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DB </a:t>
            </a:r>
            <a:r>
              <a:rPr lang="ko-KR" altLang="en-US" sz="1400" b="1" dirty="0"/>
              <a:t>구축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8/25-8/27</a:t>
            </a:r>
          </a:p>
          <a:p>
            <a:pPr algn="ctr"/>
            <a:r>
              <a:rPr lang="ko-KR" altLang="en-US" sz="1100" dirty="0"/>
              <a:t>정보조회를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구축 </a:t>
            </a:r>
            <a:endParaRPr lang="en-US" altLang="ko-KR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7F370-51E7-A662-82A9-7DA9158244C4}"/>
              </a:ext>
            </a:extLst>
          </p:cNvPr>
          <p:cNvSpPr txBox="1"/>
          <p:nvPr/>
        </p:nvSpPr>
        <p:spPr>
          <a:xfrm>
            <a:off x="4501588" y="4407176"/>
            <a:ext cx="188708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스킬서버</a:t>
            </a:r>
            <a:r>
              <a:rPr lang="ko-KR" altLang="en-US" sz="1400" b="1" dirty="0"/>
              <a:t> 연결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8/27-8/31</a:t>
            </a:r>
          </a:p>
          <a:p>
            <a:pPr algn="ctr"/>
            <a:r>
              <a:rPr lang="ko-KR" altLang="en-US" sz="1100" dirty="0"/>
              <a:t>카카오톡 </a:t>
            </a:r>
            <a:r>
              <a:rPr lang="ko-KR" altLang="en-US" sz="1100" dirty="0" err="1"/>
              <a:t>스킬서버</a:t>
            </a:r>
            <a:endParaRPr lang="en-US" altLang="ko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8C926-C1A9-F2BA-B31C-8B946F3E923A}"/>
              </a:ext>
            </a:extLst>
          </p:cNvPr>
          <p:cNvSpPr txBox="1"/>
          <p:nvPr/>
        </p:nvSpPr>
        <p:spPr>
          <a:xfrm>
            <a:off x="6229780" y="4407175"/>
            <a:ext cx="1256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1</a:t>
            </a:r>
            <a:r>
              <a:rPr lang="ko-KR" altLang="en-US" sz="1400" b="1" dirty="0"/>
              <a:t>차 배포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9/1</a:t>
            </a:r>
          </a:p>
          <a:p>
            <a:pPr algn="ctr"/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9F7579-2F79-0229-FB44-6A6BF2109A8B}"/>
              </a:ext>
            </a:extLst>
          </p:cNvPr>
          <p:cNvSpPr txBox="1"/>
          <p:nvPr/>
        </p:nvSpPr>
        <p:spPr>
          <a:xfrm>
            <a:off x="7597931" y="4400288"/>
            <a:ext cx="124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최종배포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9/2</a:t>
            </a:r>
          </a:p>
        </p:txBody>
      </p:sp>
    </p:spTree>
    <p:extLst>
      <p:ext uri="{BB962C8B-B14F-4D97-AF65-F5344CB8AC3E}">
        <p14:creationId xmlns:p14="http://schemas.microsoft.com/office/powerpoint/2010/main" val="286946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B6C197-8798-5AD1-2864-D8D98E147AC9}"/>
              </a:ext>
            </a:extLst>
          </p:cNvPr>
          <p:cNvGrpSpPr/>
          <p:nvPr/>
        </p:nvGrpSpPr>
        <p:grpSpPr>
          <a:xfrm>
            <a:off x="892629" y="1666982"/>
            <a:ext cx="10406743" cy="4334268"/>
            <a:chOff x="869514" y="1389413"/>
            <a:chExt cx="10406743" cy="3490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E93AA8-272E-3271-6EAA-1E17E6BD9841}"/>
                </a:ext>
              </a:extLst>
            </p:cNvPr>
            <p:cNvSpPr txBox="1"/>
            <p:nvPr/>
          </p:nvSpPr>
          <p:spPr>
            <a:xfrm>
              <a:off x="890649" y="1389413"/>
              <a:ext cx="2080378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/>
                <a:t>PLAN:</a:t>
              </a:r>
              <a:r>
                <a:rPr lang="ko-KR" altLang="en-US" b="1" spc="-150" dirty="0"/>
                <a:t> </a:t>
              </a:r>
              <a:r>
                <a:rPr lang="en-US" altLang="ko-KR" b="1" spc="-150" dirty="0"/>
                <a:t>8 / 23 ~ 9 / 2</a:t>
              </a:r>
              <a:endParaRPr lang="ko-KR" altLang="en-US" b="1" spc="-15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E20B0C-42A3-AD3D-579E-E07CDC6B8D4C}"/>
                </a:ext>
              </a:extLst>
            </p:cNvPr>
            <p:cNvGrpSpPr/>
            <p:nvPr/>
          </p:nvGrpSpPr>
          <p:grpSpPr>
            <a:xfrm>
              <a:off x="869514" y="1873484"/>
              <a:ext cx="10406743" cy="3006672"/>
              <a:chOff x="807522" y="2291938"/>
              <a:chExt cx="10406743" cy="3006672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348F45B-05BD-6A03-358C-7C4E9D654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22" y="2291938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E066FA2-A9B4-BBF8-69CB-E5592F45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9" y="3748779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9021537-AC46-FEA3-21FE-286B7AAA7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35" y="5298610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7E10A-B247-02DA-237C-48E928E9B6C3}"/>
                </a:ext>
              </a:extLst>
            </p:cNvPr>
            <p:cNvSpPr txBox="1"/>
            <p:nvPr/>
          </p:nvSpPr>
          <p:spPr>
            <a:xfrm>
              <a:off x="1039727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B15FC-6FC4-6348-4F9E-4ED0A212DDDC}"/>
                </a:ext>
              </a:extLst>
            </p:cNvPr>
            <p:cNvSpPr txBox="1"/>
            <p:nvPr/>
          </p:nvSpPr>
          <p:spPr>
            <a:xfrm>
              <a:off x="2421759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BA11DF-1B63-7BD2-3D12-4F676795496A}"/>
                </a:ext>
              </a:extLst>
            </p:cNvPr>
            <p:cNvSpPr txBox="1"/>
            <p:nvPr/>
          </p:nvSpPr>
          <p:spPr>
            <a:xfrm>
              <a:off x="3860615" y="1919642"/>
              <a:ext cx="15888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</a:t>
              </a:r>
              <a:r>
                <a:rPr lang="en-US" altLang="ko-KR" sz="1400" dirty="0"/>
                <a:t>-</a:t>
              </a:r>
              <a:r>
                <a:rPr lang="ko-KR" altLang="en-US" sz="1400" b="1" dirty="0" err="1"/>
                <a:t>조별주제발표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94A83E-E0A3-90FF-CFE3-6FA810F880B9}"/>
                </a:ext>
              </a:extLst>
            </p:cNvPr>
            <p:cNvSpPr txBox="1"/>
            <p:nvPr/>
          </p:nvSpPr>
          <p:spPr>
            <a:xfrm>
              <a:off x="5328390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2C59D6-8962-F0CA-2FBF-AC4A9A32C35D}"/>
                </a:ext>
              </a:extLst>
            </p:cNvPr>
            <p:cNvSpPr txBox="1"/>
            <p:nvPr/>
          </p:nvSpPr>
          <p:spPr>
            <a:xfrm>
              <a:off x="6796165" y="19521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0D97BD-AD6B-B985-A341-413FB945D346}"/>
                </a:ext>
              </a:extLst>
            </p:cNvPr>
            <p:cNvSpPr txBox="1"/>
            <p:nvPr/>
          </p:nvSpPr>
          <p:spPr>
            <a:xfrm>
              <a:off x="8263940" y="19144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8F0C04-7CAC-F2B3-961F-171935C1F09A}"/>
                </a:ext>
              </a:extLst>
            </p:cNvPr>
            <p:cNvSpPr txBox="1"/>
            <p:nvPr/>
          </p:nvSpPr>
          <p:spPr>
            <a:xfrm>
              <a:off x="9731715" y="195199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A69AB2-0DD9-DB8E-DEB5-93CB37519BB2}"/>
                </a:ext>
              </a:extLst>
            </p:cNvPr>
            <p:cNvSpPr txBox="1"/>
            <p:nvPr/>
          </p:nvSpPr>
          <p:spPr>
            <a:xfrm>
              <a:off x="1039727" y="34606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6A03BE-E689-FC53-7759-C1AF138959A1}"/>
                </a:ext>
              </a:extLst>
            </p:cNvPr>
            <p:cNvSpPr txBox="1"/>
            <p:nvPr/>
          </p:nvSpPr>
          <p:spPr>
            <a:xfrm>
              <a:off x="2421759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B3719-6315-279C-BA50-FF2EE3E549DD}"/>
                </a:ext>
              </a:extLst>
            </p:cNvPr>
            <p:cNvSpPr txBox="1"/>
            <p:nvPr/>
          </p:nvSpPr>
          <p:spPr>
            <a:xfrm>
              <a:off x="3860615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4F419C-E7F0-0C17-B6B3-7BD2914F078A}"/>
                </a:ext>
              </a:extLst>
            </p:cNvPr>
            <p:cNvSpPr txBox="1"/>
            <p:nvPr/>
          </p:nvSpPr>
          <p:spPr>
            <a:xfrm>
              <a:off x="5328390" y="34270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54CCC4-A01D-9396-6976-088A676CB2C0}"/>
                </a:ext>
              </a:extLst>
            </p:cNvPr>
            <p:cNvSpPr txBox="1"/>
            <p:nvPr/>
          </p:nvSpPr>
          <p:spPr>
            <a:xfrm>
              <a:off x="6796165" y="345878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9/1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7F145-C9EB-2BCA-7B4B-196346D07EBA}"/>
                </a:ext>
              </a:extLst>
            </p:cNvPr>
            <p:cNvSpPr txBox="1"/>
            <p:nvPr/>
          </p:nvSpPr>
          <p:spPr>
            <a:xfrm>
              <a:off x="8263940" y="3426696"/>
              <a:ext cx="21226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9/2-</a:t>
              </a:r>
              <a:r>
                <a:rPr lang="ko-KR" altLang="en-US" sz="1400" b="1" dirty="0"/>
                <a:t>프로젝트 최종발표</a:t>
              </a: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90AD4D22-1607-9FDE-5DBF-241CD8AD47F1}"/>
                </a:ext>
              </a:extLst>
            </p:cNvPr>
            <p:cNvSpPr/>
            <p:nvPr/>
          </p:nvSpPr>
          <p:spPr>
            <a:xfrm>
              <a:off x="3949722" y="2362705"/>
              <a:ext cx="1378668" cy="23752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서비스 기획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6694507-6A68-7AA8-BC50-669E520CDD35}"/>
                </a:ext>
              </a:extLst>
            </p:cNvPr>
            <p:cNvSpPr/>
            <p:nvPr/>
          </p:nvSpPr>
          <p:spPr>
            <a:xfrm>
              <a:off x="3949722" y="2732969"/>
              <a:ext cx="4269663" cy="214227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데이터수집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7F5210F4-C0DD-C6F8-F341-957D1910569D}"/>
                </a:ext>
              </a:extLst>
            </p:cNvPr>
            <p:cNvSpPr/>
            <p:nvPr/>
          </p:nvSpPr>
          <p:spPr>
            <a:xfrm>
              <a:off x="5372942" y="2372789"/>
              <a:ext cx="2846443" cy="236223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알고리즘 기획</a:t>
              </a: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DDC055A-4301-5B19-6A07-8FF07BC2EE62}"/>
                </a:ext>
              </a:extLst>
            </p:cNvPr>
            <p:cNvSpPr/>
            <p:nvPr/>
          </p:nvSpPr>
          <p:spPr>
            <a:xfrm>
              <a:off x="6804108" y="2998064"/>
              <a:ext cx="4301935" cy="21422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시나리오 기획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8A41AE19-8D56-B986-E97B-9F9705E5CA7D}"/>
                </a:ext>
              </a:extLst>
            </p:cNvPr>
            <p:cNvSpPr/>
            <p:nvPr/>
          </p:nvSpPr>
          <p:spPr>
            <a:xfrm>
              <a:off x="8259601" y="2348154"/>
              <a:ext cx="2846443" cy="260712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계산코드 작성</a:t>
              </a:r>
            </a:p>
          </p:txBody>
        </p:sp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3A565082-7B01-829F-F617-CCFAAFDBCEF3}"/>
                </a:ext>
              </a:extLst>
            </p:cNvPr>
            <p:cNvSpPr/>
            <p:nvPr/>
          </p:nvSpPr>
          <p:spPr>
            <a:xfrm>
              <a:off x="1103278" y="3876860"/>
              <a:ext cx="2846443" cy="25507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연동</a:t>
              </a:r>
            </a:p>
          </p:txBody>
        </p:sp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B0FFDB7A-3B2F-E18F-BE9D-2E454D481648}"/>
                </a:ext>
              </a:extLst>
            </p:cNvPr>
            <p:cNvSpPr/>
            <p:nvPr/>
          </p:nvSpPr>
          <p:spPr>
            <a:xfrm>
              <a:off x="3949721" y="3858739"/>
              <a:ext cx="4269664" cy="273195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스킬 서버 연결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82D9D0-C3DB-3899-6459-B7129C00A1D5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DE2036-F977-2FBB-B542-C369CE0E7E5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69F325-3739-B2BA-D03B-FF1207863431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7A61C7-A5E2-8980-8ACC-D907F63F3CBF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수행 기간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627720-E57F-862E-43FE-827C9D7BE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E4106C0-843D-27AE-749B-D7D533753F47}"/>
              </a:ext>
            </a:extLst>
          </p:cNvPr>
          <p:cNvSpPr/>
          <p:nvPr/>
        </p:nvSpPr>
        <p:spPr>
          <a:xfrm>
            <a:off x="8282716" y="3333062"/>
            <a:ext cx="2846443" cy="23887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2397C1B-A3D9-0B51-C876-EA2C0866DCE7}"/>
              </a:ext>
            </a:extLst>
          </p:cNvPr>
          <p:cNvSpPr/>
          <p:nvPr/>
        </p:nvSpPr>
        <p:spPr>
          <a:xfrm>
            <a:off x="1126393" y="5263771"/>
            <a:ext cx="1318482" cy="31671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차 배포</a:t>
            </a:r>
          </a:p>
        </p:txBody>
      </p:sp>
    </p:spTree>
    <p:extLst>
      <p:ext uri="{BB962C8B-B14F-4D97-AF65-F5344CB8AC3E}">
        <p14:creationId xmlns:p14="http://schemas.microsoft.com/office/powerpoint/2010/main" val="310610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627694" y="337467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8609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3.3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과정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(WBS)</a:t>
            </a:r>
            <a:endParaRPr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26347" y="6431792"/>
            <a:ext cx="352982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24</a:t>
            </a:r>
            <a:endParaRPr lang="ko-KR" altLang="en-US" sz="1300" dirty="0">
              <a:solidFill>
                <a:prstClr val="black"/>
              </a:solidFill>
              <a:latin typeface="Constantia" pitchFamily="18" charset="0"/>
              <a:ea typeface="맑은 고딕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2963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02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57BC24B-EB43-8D9E-8288-8B842E6E63DB}"/>
              </a:ext>
            </a:extLst>
          </p:cNvPr>
          <p:cNvGraphicFramePr>
            <a:graphicFrameLocks noGrp="1"/>
          </p:cNvGraphicFramePr>
          <p:nvPr/>
        </p:nvGraphicFramePr>
        <p:xfrm>
          <a:off x="1595075" y="1412777"/>
          <a:ext cx="9001846" cy="48965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493">
                  <a:extLst>
                    <a:ext uri="{9D8B030D-6E8A-4147-A177-3AD203B41FA5}">
                      <a16:colId xmlns:a16="http://schemas.microsoft.com/office/drawing/2014/main" val="323865668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764751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29168321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103712045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679622455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091470463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768884882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549831547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279062447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423385400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64713185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028029664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6429841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46272911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33580029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896864528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412594566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522810956"/>
                    </a:ext>
                  </a:extLst>
                </a:gridCol>
              </a:tblGrid>
              <a:tr h="4067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상태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2478"/>
                  </a:ext>
                </a:extLst>
              </a:tr>
              <a:tr h="56323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준비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기획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완료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92592"/>
                  </a:ext>
                </a:extLst>
              </a:tr>
              <a:tr h="560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데이터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분석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데이터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수집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완료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05632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데이터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35661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데이터 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쿼리작성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144271"/>
                  </a:ext>
                </a:extLst>
              </a:tr>
              <a:tr h="560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챗봇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구상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70454"/>
                  </a:ext>
                </a:extLst>
              </a:tr>
              <a:tr h="5632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스킬서버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적용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및 배포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20824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04617"/>
                  </a:ext>
                </a:extLst>
              </a:tr>
              <a:tr h="56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테스트 및 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722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4CD15FC-072A-B2F2-700C-E40A1C83171E}"/>
              </a:ext>
            </a:extLst>
          </p:cNvPr>
          <p:cNvGrpSpPr/>
          <p:nvPr/>
        </p:nvGrpSpPr>
        <p:grpSpPr>
          <a:xfrm>
            <a:off x="1702580" y="1043924"/>
            <a:ext cx="1093129" cy="246221"/>
            <a:chOff x="178579" y="1043923"/>
            <a:chExt cx="1093129" cy="24622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80349A-4D10-1829-59E3-D286D5C88F3C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4F5458"/>
            </a:solidFill>
            <a:ln>
              <a:solidFill>
                <a:srgbClr val="4F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F83D50-73D6-DBCE-FB66-280E94981D3B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팀원 전체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6D5D91-56D8-23FE-5886-BE599291C6AE}"/>
              </a:ext>
            </a:extLst>
          </p:cNvPr>
          <p:cNvGrpSpPr/>
          <p:nvPr/>
        </p:nvGrpSpPr>
        <p:grpSpPr>
          <a:xfrm>
            <a:off x="7240272" y="1050421"/>
            <a:ext cx="1093129" cy="246221"/>
            <a:chOff x="178579" y="1043923"/>
            <a:chExt cx="1093129" cy="2462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E042A6-9CB7-2366-F2FA-17AEFCF7A5CC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D99694"/>
            </a:solidFill>
            <a:ln>
              <a:solidFill>
                <a:srgbClr val="D996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4A6C13-53C6-805C-ED53-E86D08680408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김선형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B6C07A-A175-B1FA-F71F-274FB5699B27}"/>
              </a:ext>
            </a:extLst>
          </p:cNvPr>
          <p:cNvGrpSpPr/>
          <p:nvPr/>
        </p:nvGrpSpPr>
        <p:grpSpPr>
          <a:xfrm>
            <a:off x="3087003" y="1056918"/>
            <a:ext cx="1093129" cy="246221"/>
            <a:chOff x="178579" y="1043923"/>
            <a:chExt cx="1093129" cy="2462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F434A3-1199-901A-BE8A-54CE97021A83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6A7B8B"/>
            </a:solidFill>
            <a:ln>
              <a:solidFill>
                <a:srgbClr val="6A7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CCD4D-7146-776D-750C-9CCBBC0E8FEA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 err="1"/>
                <a:t>정상필</a:t>
              </a:r>
              <a:endParaRPr lang="ko-KR" altLang="en-US" sz="10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295124-BCB2-C80E-A496-18FA3EA662A5}"/>
              </a:ext>
            </a:extLst>
          </p:cNvPr>
          <p:cNvGrpSpPr/>
          <p:nvPr/>
        </p:nvGrpSpPr>
        <p:grpSpPr>
          <a:xfrm>
            <a:off x="4471426" y="1069910"/>
            <a:ext cx="1093129" cy="246221"/>
            <a:chOff x="178579" y="1043923"/>
            <a:chExt cx="1093129" cy="2462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3F38F3-E361-0A92-50DE-CF36F7B3B0DD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B3C5CF"/>
            </a:solidFill>
            <a:ln>
              <a:solidFill>
                <a:srgbClr val="B3C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DAD66-7325-54C2-1840-0AAA2600B747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오세영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A8806F-F1FA-3226-A80D-CA7D9418FA5B}"/>
              </a:ext>
            </a:extLst>
          </p:cNvPr>
          <p:cNvGrpSpPr/>
          <p:nvPr/>
        </p:nvGrpSpPr>
        <p:grpSpPr>
          <a:xfrm>
            <a:off x="5855849" y="1063414"/>
            <a:ext cx="1093129" cy="246221"/>
            <a:chOff x="178579" y="1043923"/>
            <a:chExt cx="1093129" cy="24622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E504CB-F363-F85E-F4F1-CBF4AE2BC758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A0A19D"/>
            </a:solidFill>
            <a:ln>
              <a:solidFill>
                <a:srgbClr val="A0A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1A0870-1C40-F77C-3B01-3A7726E9E9D9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 err="1"/>
                <a:t>차형주</a:t>
              </a:r>
              <a:endParaRPr lang="ko-KR" altLang="en-US" sz="1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2E32A2-676B-46B1-83AE-40E4152EA9A9}"/>
              </a:ext>
            </a:extLst>
          </p:cNvPr>
          <p:cNvSpPr txBox="1"/>
          <p:nvPr/>
        </p:nvSpPr>
        <p:spPr>
          <a:xfrm>
            <a:off x="9221508" y="133821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>
                <a:latin typeface="맑은 고딕"/>
                <a:ea typeface="맑은 고딕"/>
              </a:rPr>
              <a:t>| 3.</a:t>
            </a:r>
            <a:r>
              <a:rPr lang="ko-KR" altLang="en-US" sz="1100" dirty="0">
                <a:latin typeface="맑은 고딕"/>
                <a:ea typeface="맑은 고딕"/>
              </a:rPr>
              <a:t> 수행절차 </a:t>
            </a:r>
            <a:r>
              <a:rPr lang="en-US" altLang="ko-KR" sz="1100" dirty="0">
                <a:latin typeface="맑은 고딕"/>
                <a:ea typeface="맑은 고딕"/>
              </a:rPr>
              <a:t>|</a:t>
            </a:r>
            <a:endParaRPr lang="ko-KR" altLang="en-US" sz="11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636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227814" y="623760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요구사항 정의서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12FBD7-EBE5-7702-BF77-9539E9485840}"/>
              </a:ext>
            </a:extLst>
          </p:cNvPr>
          <p:cNvGraphicFramePr>
            <a:graphicFrameLocks noGrp="1"/>
          </p:cNvGraphicFramePr>
          <p:nvPr/>
        </p:nvGraphicFramePr>
        <p:xfrm>
          <a:off x="565736" y="1628210"/>
          <a:ext cx="11060529" cy="3601581"/>
        </p:xfrm>
        <a:graphic>
          <a:graphicData uri="http://schemas.openxmlformats.org/drawingml/2006/table">
            <a:tbl>
              <a:tblPr/>
              <a:tblGrid>
                <a:gridCol w="1118270">
                  <a:extLst>
                    <a:ext uri="{9D8B030D-6E8A-4147-A177-3AD203B41FA5}">
                      <a16:colId xmlns:a16="http://schemas.microsoft.com/office/drawing/2014/main" val="2854338844"/>
                    </a:ext>
                  </a:extLst>
                </a:gridCol>
                <a:gridCol w="1794869">
                  <a:extLst>
                    <a:ext uri="{9D8B030D-6E8A-4147-A177-3AD203B41FA5}">
                      <a16:colId xmlns:a16="http://schemas.microsoft.com/office/drawing/2014/main" val="1172377557"/>
                    </a:ext>
                  </a:extLst>
                </a:gridCol>
                <a:gridCol w="3892382">
                  <a:extLst>
                    <a:ext uri="{9D8B030D-6E8A-4147-A177-3AD203B41FA5}">
                      <a16:colId xmlns:a16="http://schemas.microsoft.com/office/drawing/2014/main" val="3804896002"/>
                    </a:ext>
                  </a:extLst>
                </a:gridCol>
                <a:gridCol w="1200912">
                  <a:extLst>
                    <a:ext uri="{9D8B030D-6E8A-4147-A177-3AD203B41FA5}">
                      <a16:colId xmlns:a16="http://schemas.microsoft.com/office/drawing/2014/main" val="987872971"/>
                    </a:ext>
                  </a:extLst>
                </a:gridCol>
                <a:gridCol w="977311">
                  <a:extLst>
                    <a:ext uri="{9D8B030D-6E8A-4147-A177-3AD203B41FA5}">
                      <a16:colId xmlns:a16="http://schemas.microsoft.com/office/drawing/2014/main" val="303973533"/>
                    </a:ext>
                  </a:extLst>
                </a:gridCol>
                <a:gridCol w="855147">
                  <a:extLst>
                    <a:ext uri="{9D8B030D-6E8A-4147-A177-3AD203B41FA5}">
                      <a16:colId xmlns:a16="http://schemas.microsoft.com/office/drawing/2014/main" val="1242413067"/>
                    </a:ext>
                  </a:extLst>
                </a:gridCol>
                <a:gridCol w="1221638">
                  <a:extLst>
                    <a:ext uri="{9D8B030D-6E8A-4147-A177-3AD203B41FA5}">
                      <a16:colId xmlns:a16="http://schemas.microsoft.com/office/drawing/2014/main" val="4172038299"/>
                    </a:ext>
                  </a:extLst>
                </a:gridCol>
              </a:tblGrid>
              <a:tr h="428843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 구분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구현방안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89932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분류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요구사항명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 내용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수용여부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요구적용일자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08706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카카오톡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카카오톡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챗봇을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통해 서비스를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공통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26448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법률용어 퀴즈를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</a:rPr>
                        <a:t> 공통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98525"/>
                  </a:ext>
                </a:extLst>
              </a:tr>
              <a:tr h="4288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웹사이트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법률용어를 학습할 수 있는 웹사이트를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</a:rPr>
                        <a:t> 공통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97442"/>
                  </a:ext>
                </a:extLst>
              </a:tr>
              <a:tr h="4288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기능개선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문제를 더욱 보기 편하게 수정한다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박근태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153395"/>
                  </a:ext>
                </a:extLst>
              </a:tr>
              <a:tr h="2484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기능개선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랭킹확인을 웹사이트가 아닌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챗봇으로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확인할 수 있도록 수정한다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문호준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0909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신규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상담직원 연결 기능 추가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이용수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수용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중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927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신규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평점 남기기 기능 추가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체제형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수용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중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4322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27814" y="451261"/>
            <a:ext cx="247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2515528" y="805204"/>
            <a:ext cx="880165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2508122" y="1644939"/>
            <a:ext cx="656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724296" y="6179758"/>
            <a:ext cx="1067601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2515528" y="2452484"/>
            <a:ext cx="656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484-EAD3-47C1-8FD0-781B312B9205}"/>
              </a:ext>
            </a:extLst>
          </p:cNvPr>
          <p:cNvSpPr txBox="1"/>
          <p:nvPr/>
        </p:nvSpPr>
        <p:spPr>
          <a:xfrm>
            <a:off x="2548263" y="3232248"/>
            <a:ext cx="656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C9286-ECBA-4412-9CED-CA636BB7393C}"/>
              </a:ext>
            </a:extLst>
          </p:cNvPr>
          <p:cNvSpPr txBox="1"/>
          <p:nvPr/>
        </p:nvSpPr>
        <p:spPr>
          <a:xfrm>
            <a:off x="2508121" y="4139463"/>
            <a:ext cx="656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3164617" y="1621487"/>
            <a:ext cx="560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3179429" y="2473416"/>
            <a:ext cx="560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절차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01B42-6201-49D5-BFCA-3861DBFA8FE6}"/>
              </a:ext>
            </a:extLst>
          </p:cNvPr>
          <p:cNvSpPr txBox="1"/>
          <p:nvPr/>
        </p:nvSpPr>
        <p:spPr>
          <a:xfrm>
            <a:off x="3179429" y="3246283"/>
            <a:ext cx="595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및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1840D-4D35-4D2B-9AB5-9A77FAB631CB}"/>
              </a:ext>
            </a:extLst>
          </p:cNvPr>
          <p:cNvSpPr txBox="1"/>
          <p:nvPr/>
        </p:nvSpPr>
        <p:spPr>
          <a:xfrm>
            <a:off x="3164616" y="4139463"/>
            <a:ext cx="560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0303-A950-E7B1-AAAA-4CB410DF5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웹사이트 넣기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DB8840-BB40-C449-7A51-1B8DD31A0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학습하기 누르면 웹사이트 연결되는 이미지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34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1C9D-249A-1E49-7F54-7008465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04602-5CE1-4998-A5AC-BA575210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7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669D23-6A82-4287-BEE1-A659C33B92D5}"/>
              </a:ext>
            </a:extLst>
          </p:cNvPr>
          <p:cNvCxnSpPr/>
          <p:nvPr/>
        </p:nvCxnSpPr>
        <p:spPr>
          <a:xfrm>
            <a:off x="1158507" y="4147960"/>
            <a:ext cx="99829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F25135-3B47-A567-E015-D920DB743DD8}"/>
              </a:ext>
            </a:extLst>
          </p:cNvPr>
          <p:cNvGrpSpPr/>
          <p:nvPr/>
        </p:nvGrpSpPr>
        <p:grpSpPr>
          <a:xfrm>
            <a:off x="5029080" y="4535797"/>
            <a:ext cx="2133840" cy="1020245"/>
            <a:chOff x="5083079" y="4535797"/>
            <a:chExt cx="2133840" cy="10202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CD6163-4308-42F0-B4A5-4842C051FC5C}"/>
                </a:ext>
              </a:extLst>
            </p:cNvPr>
            <p:cNvSpPr txBox="1"/>
            <p:nvPr/>
          </p:nvSpPr>
          <p:spPr>
            <a:xfrm>
              <a:off x="5276160" y="453579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퀴즈 </a:t>
              </a:r>
              <a:r>
                <a:rPr lang="ko-KR" altLang="en-US" sz="1600" b="1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9B6634-7725-41A8-BBB7-77F3A6007B2C}"/>
                </a:ext>
              </a:extLst>
            </p:cNvPr>
            <p:cNvSpPr txBox="1"/>
            <p:nvPr/>
          </p:nvSpPr>
          <p:spPr>
            <a:xfrm>
              <a:off x="5083079" y="4858992"/>
              <a:ext cx="213384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저장된 데이터를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퀴즈로 전달 </a:t>
              </a:r>
              <a:endParaRPr lang="en-US" altLang="ko-KR" sz="14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A4B586-C6EE-18A6-44A8-9C36C3E2977A}"/>
              </a:ext>
            </a:extLst>
          </p:cNvPr>
          <p:cNvGrpSpPr/>
          <p:nvPr/>
        </p:nvGrpSpPr>
        <p:grpSpPr>
          <a:xfrm>
            <a:off x="8152214" y="4535797"/>
            <a:ext cx="2619524" cy="998203"/>
            <a:chOff x="8152214" y="4535797"/>
            <a:chExt cx="2619524" cy="99820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CB39F9-DCDB-46DF-B4DE-CFE88BC405F9}"/>
                </a:ext>
              </a:extLst>
            </p:cNvPr>
            <p:cNvSpPr txBox="1"/>
            <p:nvPr/>
          </p:nvSpPr>
          <p:spPr>
            <a:xfrm>
              <a:off x="8376749" y="4535797"/>
              <a:ext cx="2170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베이스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E8BC9-5832-C707-3C0B-FCADB7D5958C}"/>
                </a:ext>
              </a:extLst>
            </p:cNvPr>
            <p:cNvSpPr txBox="1"/>
            <p:nvPr/>
          </p:nvSpPr>
          <p:spPr>
            <a:xfrm>
              <a:off x="8152214" y="4851313"/>
              <a:ext cx="2619524" cy="6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법률 용어 수동입력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정기적으로 데이터 추가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37E2F7-047B-6422-F4C6-9E14B263873A}"/>
              </a:ext>
            </a:extLst>
          </p:cNvPr>
          <p:cNvGrpSpPr/>
          <p:nvPr/>
        </p:nvGrpSpPr>
        <p:grpSpPr>
          <a:xfrm>
            <a:off x="1306090" y="4535797"/>
            <a:ext cx="2745625" cy="1060302"/>
            <a:chOff x="1562762" y="4535797"/>
            <a:chExt cx="2745625" cy="10603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53CA00-6402-4D9C-87BD-C7C8C6D60FDE}"/>
                </a:ext>
              </a:extLst>
            </p:cNvPr>
            <p:cNvSpPr txBox="1"/>
            <p:nvPr/>
          </p:nvSpPr>
          <p:spPr>
            <a:xfrm>
              <a:off x="1562762" y="4913412"/>
              <a:ext cx="2745625" cy="6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쉽게 접할 수 있는 법률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일반인에게 익숙하지 않은 용어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97DFB9-0AC5-C1FD-BE34-BD7C8917AD8F}"/>
                </a:ext>
              </a:extLst>
            </p:cNvPr>
            <p:cNvSpPr txBox="1"/>
            <p:nvPr/>
          </p:nvSpPr>
          <p:spPr>
            <a:xfrm>
              <a:off x="2061735" y="453579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462BAD-D9E8-1628-E323-B2021C5E21C6}"/>
              </a:ext>
            </a:extLst>
          </p:cNvPr>
          <p:cNvGrpSpPr/>
          <p:nvPr/>
        </p:nvGrpSpPr>
        <p:grpSpPr>
          <a:xfrm>
            <a:off x="1769878" y="2150026"/>
            <a:ext cx="8652245" cy="1948568"/>
            <a:chOff x="1858844" y="2150026"/>
            <a:chExt cx="8652245" cy="194856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50DA89-C785-05AF-0129-F5AFC8D199AB}"/>
                </a:ext>
              </a:extLst>
            </p:cNvPr>
            <p:cNvSpPr/>
            <p:nvPr/>
          </p:nvSpPr>
          <p:spPr>
            <a:xfrm>
              <a:off x="1858844" y="2181149"/>
              <a:ext cx="1948568" cy="19121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C69BCBC-6590-1198-553B-68A502BA134E}"/>
                </a:ext>
              </a:extLst>
            </p:cNvPr>
            <p:cNvSpPr/>
            <p:nvPr/>
          </p:nvSpPr>
          <p:spPr>
            <a:xfrm>
              <a:off x="5294960" y="2150026"/>
              <a:ext cx="1948568" cy="19485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챗봇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AA7AD66-FF13-6A24-0E20-EEE35E30DE82}"/>
                </a:ext>
              </a:extLst>
            </p:cNvPr>
            <p:cNvSpPr/>
            <p:nvPr/>
          </p:nvSpPr>
          <p:spPr>
            <a:xfrm>
              <a:off x="8562521" y="2150026"/>
              <a:ext cx="1948568" cy="19485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1D69A5B-C5A4-EEFC-589D-E483244565A7}"/>
                </a:ext>
              </a:extLst>
            </p:cNvPr>
            <p:cNvGrpSpPr/>
            <p:nvPr/>
          </p:nvGrpSpPr>
          <p:grpSpPr>
            <a:xfrm>
              <a:off x="4123942" y="3015886"/>
              <a:ext cx="900459" cy="188026"/>
              <a:chOff x="4182620" y="3015886"/>
              <a:chExt cx="900459" cy="188026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638006E-C9A4-8308-E04A-6DB3A8889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620" y="301588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3955828-F903-7ABA-9C01-622DB975A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2620" y="3203912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B80EB-4DEF-6ADD-7D02-A8EFC5431176}"/>
                </a:ext>
              </a:extLst>
            </p:cNvPr>
            <p:cNvSpPr txBox="1"/>
            <p:nvPr/>
          </p:nvSpPr>
          <p:spPr>
            <a:xfrm>
              <a:off x="4135342" y="3329119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  <a:r>
                <a:rPr lang="ko-KR" altLang="en-US" sz="14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퀴즈 제공</a:t>
              </a:r>
              <a:endParaRPr lang="ko-KR" altLang="en-US" sz="1200" b="1" spc="-150" dirty="0">
                <a:latin typeface="새굴림" panose="02030600000101010101" pitchFamily="18" charset="-127"/>
                <a:ea typeface="새굴림" panose="02030600000101010101" pitchFamily="18" charset="-127"/>
                <a:cs typeface="Aparajita" panose="020B05020402040202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8ED948-0EBB-384C-7C37-4D572D460F57}"/>
                </a:ext>
              </a:extLst>
            </p:cNvPr>
            <p:cNvSpPr txBox="1"/>
            <p:nvPr/>
          </p:nvSpPr>
          <p:spPr>
            <a:xfrm>
              <a:off x="4076664" y="2593891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문제 풀기</a:t>
              </a:r>
              <a:r>
                <a:rPr lang="ko-KR" altLang="en-US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1A1422-80F7-D930-6060-6C66D5105630}"/>
                </a:ext>
              </a:extLst>
            </p:cNvPr>
            <p:cNvSpPr txBox="1"/>
            <p:nvPr/>
          </p:nvSpPr>
          <p:spPr>
            <a:xfrm>
              <a:off x="7170905" y="3263320"/>
              <a:ext cx="1557460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데이터 불러오기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6AA0A5-A027-47B0-700B-7183D6BB19AC}"/>
                </a:ext>
              </a:extLst>
            </p:cNvPr>
            <p:cNvGrpSpPr/>
            <p:nvPr/>
          </p:nvGrpSpPr>
          <p:grpSpPr>
            <a:xfrm>
              <a:off x="7452795" y="3015886"/>
              <a:ext cx="900459" cy="188026"/>
              <a:chOff x="7506430" y="3015886"/>
              <a:chExt cx="900459" cy="161850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F7A2876-772D-16A6-85A5-1CE2128E44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430" y="301588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D6E8408-61BB-C016-FCED-71C0B06DF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430" y="317773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DD08A-52CD-C707-3789-D68DB2FE2B20}"/>
                </a:ext>
              </a:extLst>
            </p:cNvPr>
            <p:cNvSpPr txBox="1"/>
            <p:nvPr/>
          </p:nvSpPr>
          <p:spPr>
            <a:xfrm>
              <a:off x="7170905" y="2593891"/>
              <a:ext cx="1557460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랭킹 확인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22EBB8-75D9-8131-7F77-AEAD21EA7E80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A378BD-3316-4847-BEF8-6034A91DC404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6EF888-7360-0352-1841-2D1401731E80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E2F09-F0C1-5B1E-FEFD-094237D4AE40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워크 플로우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E7CB09-639F-1AA2-7828-1C0B4DD64DCF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9B1701-73B5-A19C-BD53-FA4A4422F317}"/>
              </a:ext>
            </a:extLst>
          </p:cNvPr>
          <p:cNvGrpSpPr/>
          <p:nvPr/>
        </p:nvGrpSpPr>
        <p:grpSpPr>
          <a:xfrm>
            <a:off x="1334169" y="6086160"/>
            <a:ext cx="9523662" cy="442651"/>
            <a:chOff x="1334169" y="5845530"/>
            <a:chExt cx="9523662" cy="442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4EE687-0DBD-9E42-55E0-5CF0B444EBAE}"/>
                </a:ext>
              </a:extLst>
            </p:cNvPr>
            <p:cNvSpPr txBox="1"/>
            <p:nvPr/>
          </p:nvSpPr>
          <p:spPr>
            <a:xfrm>
              <a:off x="1334169" y="5883818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퀴즈풀기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오답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3BE3C-384F-3847-8E7A-2809B79453A4}"/>
                </a:ext>
              </a:extLst>
            </p:cNvPr>
            <p:cNvSpPr txBox="1"/>
            <p:nvPr/>
          </p:nvSpPr>
          <p:spPr>
            <a:xfrm>
              <a:off x="5157842" y="5888071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점수판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D8122-B66C-A6E6-547C-54578D9D9598}"/>
                </a:ext>
              </a:extLst>
            </p:cNvPr>
            <p:cNvSpPr txBox="1"/>
            <p:nvPr/>
          </p:nvSpPr>
          <p:spPr>
            <a:xfrm>
              <a:off x="8981515" y="5845530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사전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3B7929-0179-E9EB-710E-D84D47E80B8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723" b="-3"/>
          <a:stretch/>
        </p:blipFill>
        <p:spPr>
          <a:xfrm>
            <a:off x="914400" y="1357200"/>
            <a:ext cx="2714400" cy="460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997F344-C37E-BE39-334F-9F1D4FA0372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0" y="1357200"/>
            <a:ext cx="2714400" cy="460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77FD99-D15B-136C-6229-02ACCF379359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42AEA1-9184-0744-298B-0981CE57BC74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19B1D0-C230-7AA2-9353-E0AC4B5CA83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(3)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463C52D-73F3-1545-899F-1952E4DFA10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8DCAF9D-B41B-4C54-7F2E-48297AF0671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60800" y="1368000"/>
            <a:ext cx="2714400" cy="462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814D83-C1A6-4BAF-F6A6-04230A5EC90D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4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AF884-C35B-A50F-9075-DE5CF3CC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76646-F189-3BA2-25F4-C3AA399A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1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3101-5C2C-C10B-24FA-8F6460815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생각해보자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4C2D8-B141-B761-11B8-F96E0A60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2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DA7AC-CF27-24C4-2EE4-81CF4D131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익숙치</a:t>
            </a:r>
            <a:r>
              <a:rPr lang="ko-KR" altLang="en-US" dirty="0"/>
              <a:t> 않던 법률 용어를 게임으로 재미있게 접근하기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57424-B1B7-9D88-95F0-E2272512A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73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F3FB-53FE-1F07-820D-C8386ECFD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랜덤 설정에 대한 부분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D49FA-09DE-CD97-9835-84296FF3E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2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252DD-35F9-7CE9-E17E-8DE1792D1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자체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제작 했다 </a:t>
            </a:r>
            <a:r>
              <a:rPr lang="ko-KR" altLang="en-US" dirty="0" err="1"/>
              <a:t>이놈아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6EDED-2ADA-A003-E04E-70C63AFB1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9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83E5-0A75-59D0-53DE-ADFAC767A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한계쩜</a:t>
            </a:r>
            <a:br>
              <a:rPr lang="en-US" altLang="ko-KR" dirty="0"/>
            </a:br>
            <a:r>
              <a:rPr lang="ko-KR" altLang="en-US" dirty="0" err="1"/>
              <a:t>시간없어서</a:t>
            </a:r>
            <a:r>
              <a:rPr lang="ko-KR" altLang="en-US" dirty="0"/>
              <a:t> </a:t>
            </a:r>
            <a:r>
              <a:rPr lang="ko-KR" altLang="en-US" dirty="0" err="1"/>
              <a:t>안했다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3D456-1B8F-AC51-E382-35ADA0DFD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76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 체계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4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부록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4866DB1-92FB-70EF-4D63-0015D51DC89A}"/>
              </a:ext>
            </a:extLst>
          </p:cNvPr>
          <p:cNvGrpSpPr/>
          <p:nvPr/>
        </p:nvGrpSpPr>
        <p:grpSpPr>
          <a:xfrm>
            <a:off x="57798" y="1017044"/>
            <a:ext cx="11287503" cy="4502328"/>
            <a:chOff x="57798" y="1017044"/>
            <a:chExt cx="11287503" cy="450232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D5E581-C61B-15A6-55ED-CE8CBE2EB3E5}"/>
                </a:ext>
              </a:extLst>
            </p:cNvPr>
            <p:cNvGrpSpPr/>
            <p:nvPr/>
          </p:nvGrpSpPr>
          <p:grpSpPr>
            <a:xfrm>
              <a:off x="2496267" y="1017044"/>
              <a:ext cx="8849034" cy="4502328"/>
              <a:chOff x="2496267" y="1028619"/>
              <a:chExt cx="8849034" cy="450232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D4BAE0C-97F4-E5F4-C550-3CC4684B0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9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9731" y1="33529" x2="39731" y2="33529"/>
                            <a14:foregroundMark x1="55556" y1="30000" x2="55556" y2="30000"/>
                            <a14:foregroundMark x1="75758" y1="35882" x2="75758" y2="35882"/>
                            <a14:foregroundMark x1="89562" y1="31176" x2="89562" y2="31176"/>
                            <a14:foregroundMark x1="15488" y1="78235" x2="15488" y2="78235"/>
                            <a14:foregroundMark x1="18519" y1="80588" x2="18519" y2="80588"/>
                            <a14:foregroundMark x1="21549" y1="77059" x2="21549" y2="77059"/>
                            <a14:foregroundMark x1="27609" y1="82941" x2="27609" y2="82941"/>
                            <a14:foregroundMark x1="32323" y1="81765" x2="32323" y2="81765"/>
                            <a14:foregroundMark x1="34680" y1="78824" x2="34680" y2="78824"/>
                            <a14:foregroundMark x1="40404" y1="77059" x2="40404" y2="77059"/>
                            <a14:foregroundMark x1="44781" y1="76471" x2="44781" y2="76471"/>
                            <a14:foregroundMark x1="47475" y1="80000" x2="47475" y2="80000"/>
                            <a14:foregroundMark x1="56229" y1="79412" x2="56229" y2="79412"/>
                            <a14:foregroundMark x1="58923" y1="72941" x2="58923" y2="72941"/>
                            <a14:foregroundMark x1="59259" y1="81765" x2="59259" y2="81765"/>
                            <a14:foregroundMark x1="64983" y1="81765" x2="64983" y2="81765"/>
                            <a14:foregroundMark x1="73401" y1="74118" x2="73401" y2="74118"/>
                            <a14:foregroundMark x1="79125" y1="80588" x2="79125" y2="80588"/>
                            <a14:foregroundMark x1="88215" y1="80588" x2="88215" y2="8058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08764" y="1028619"/>
                <a:ext cx="2549284" cy="128343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2A9AAFC-6258-31E4-5627-EAAAB7E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150" b="89869" l="9742" r="89971">
                            <a14:foregroundMark x1="67908" y1="33660" x2="67908" y2="33660"/>
                            <a14:foregroundMark x1="68768" y1="24183" x2="68768" y2="24183"/>
                            <a14:foregroundMark x1="52149" y1="9150" x2="52149" y2="9150"/>
                            <a14:foregroundMark x1="23782" y1="64706" x2="23782" y2="64706"/>
                            <a14:foregroundMark x1="19771" y1="67974" x2="19771" y2="67974"/>
                            <a14:foregroundMark x1="34097" y1="77778" x2="34097" y2="77778"/>
                            <a14:foregroundMark x1="33524" y1="68954" x2="33524" y2="68954"/>
                            <a14:foregroundMark x1="42120" y1="73203" x2="42120" y2="73203"/>
                            <a14:foregroundMark x1="49570" y1="72876" x2="49570" y2="72876"/>
                            <a14:foregroundMark x1="65903" y1="75163" x2="65903" y2="75163"/>
                            <a14:foregroundMark x1="79656" y1="73203" x2="79656" y2="7320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82527" y="2504402"/>
                <a:ext cx="1875301" cy="1698343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E2F8D9C-7571-F8AF-EB4F-1F400D0AB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959" b="89627" l="6946" r="93488">
                            <a14:foregroundMark x1="7091" y1="18672" x2="7091" y2="18672"/>
                            <a14:foregroundMark x1="13314" y1="36100" x2="13314" y2="36100"/>
                            <a14:foregroundMark x1="21997" y1="31120" x2="21997" y2="31120"/>
                            <a14:foregroundMark x1="13169" y1="69710" x2="13169" y2="69710"/>
                            <a14:foregroundMark x1="36035" y1="51867" x2="36035" y2="51867"/>
                            <a14:foregroundMark x1="47323" y1="51452" x2="47323" y2="51452"/>
                            <a14:foregroundMark x1="57453" y1="52697" x2="57453" y2="52697"/>
                            <a14:foregroundMark x1="66136" y1="51867" x2="66136" y2="51867"/>
                            <a14:foregroundMark x1="78871" y1="52697" x2="78871" y2="52697"/>
                            <a14:foregroundMark x1="87554" y1="52697" x2="87554" y2="52697"/>
                            <a14:foregroundMark x1="93488" y1="50207" x2="93488" y2="502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07662" y="2863073"/>
                <a:ext cx="2802925" cy="108175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97585D1-1371-3D6A-3D56-680817637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783" b="89674" l="5967" r="89976">
                            <a14:foregroundMark x1="12649" y1="40217" x2="12649" y2="40217"/>
                            <a14:foregroundMark x1="5967" y1="36413" x2="5967" y2="36413"/>
                            <a14:foregroundMark x1="35561" y1="32065" x2="35561" y2="32065"/>
                            <a14:foregroundMark x1="50835" y1="33696" x2="50835" y2="33696"/>
                            <a14:foregroundMark x1="64916" y1="52717" x2="64916" y2="52717"/>
                            <a14:foregroundMark x1="73270" y1="49457" x2="73270" y2="49457"/>
                            <a14:foregroundMark x1="84010" y1="45652" x2="84010" y2="45652"/>
                            <a14:foregroundMark x1="12172" y1="29348" x2="12172" y2="29348"/>
                            <a14:foregroundMark x1="13126" y1="41848" x2="13126" y2="41848"/>
                            <a14:foregroundMark x1="14558" y1="50000" x2="14558" y2="5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987051" y="2788502"/>
                <a:ext cx="2549284" cy="1156326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90F29AF-52AB-E3D2-0FB0-89BCD5EC9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75000"/>
              </a:blip>
              <a:stretch>
                <a:fillRect/>
              </a:stretch>
            </p:blipFill>
            <p:spPr>
              <a:xfrm>
                <a:off x="9652973" y="2684786"/>
                <a:ext cx="1692328" cy="1337572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6124B305-07FA-F2D9-F1F9-2366A0E69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8974" b="89744" l="5200" r="90200">
                            <a14:foregroundMark x1="16200" y1="28205" x2="16200" y2="28205"/>
                            <a14:foregroundMark x1="5200" y1="52564" x2="5200" y2="52564"/>
                            <a14:foregroundMark x1="32600" y1="64744" x2="32600" y2="64744"/>
                            <a14:foregroundMark x1="38000" y1="63462" x2="38000" y2="63462"/>
                            <a14:foregroundMark x1="40000" y1="46795" x2="40000" y2="46795"/>
                            <a14:foregroundMark x1="39600" y1="42949" x2="39600" y2="42949"/>
                            <a14:foregroundMark x1="39600" y1="42949" x2="39600" y2="42949"/>
                            <a14:foregroundMark x1="43200" y1="56410" x2="43200" y2="56410"/>
                            <a14:foregroundMark x1="50400" y1="59615" x2="50400" y2="59615"/>
                            <a14:foregroundMark x1="50400" y1="59615" x2="50400" y2="59615"/>
                            <a14:foregroundMark x1="55200" y1="33333" x2="55200" y2="33333"/>
                            <a14:foregroundMark x1="55200" y1="33333" x2="55200" y2="33333"/>
                            <a14:foregroundMark x1="61400" y1="36538" x2="61400" y2="36538"/>
                            <a14:foregroundMark x1="61400" y1="36538" x2="61400" y2="36538"/>
                            <a14:foregroundMark x1="67800" y1="37821" x2="67800" y2="37821"/>
                            <a14:foregroundMark x1="67800" y1="37821" x2="67800" y2="37821"/>
                            <a14:foregroundMark x1="73000" y1="39744" x2="73000" y2="39744"/>
                            <a14:foregroundMark x1="73000" y1="39744" x2="73000" y2="39744"/>
                            <a14:foregroundMark x1="86800" y1="33974" x2="86800" y2="33974"/>
                            <a14:foregroundMark x1="86800" y1="33974" x2="86800" y2="33974"/>
                            <a14:foregroundMark x1="90200" y1="35897" x2="90200" y2="35897"/>
                            <a14:foregroundMark x1="90200" y1="35897" x2="90200" y2="3589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496267" y="4689032"/>
                <a:ext cx="2612497" cy="841915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CCB3555-F954-C097-201D-8AA00EC8E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692" b="89011" l="6333" r="90000">
                            <a14:foregroundMark x1="6667" y1="45055" x2="6667" y2="45055"/>
                            <a14:foregroundMark x1="6667" y1="45055" x2="6667" y2="45055"/>
                            <a14:foregroundMark x1="11667" y1="21978" x2="11667" y2="21978"/>
                            <a14:foregroundMark x1="11667" y1="21978" x2="11667" y2="21978"/>
                            <a14:foregroundMark x1="11667" y1="62637" x2="11667" y2="62637"/>
                            <a14:foregroundMark x1="11667" y1="62637" x2="11667" y2="62637"/>
                            <a14:foregroundMark x1="17333" y1="59341" x2="17333" y2="59341"/>
                            <a14:foregroundMark x1="16333" y1="32967" x2="16333" y2="32967"/>
                            <a14:foregroundMark x1="16333" y1="32967" x2="16333" y2="32967"/>
                            <a14:foregroundMark x1="16333" y1="80220" x2="16333" y2="80220"/>
                            <a14:foregroundMark x1="16333" y1="80220" x2="16333" y2="80220"/>
                            <a14:foregroundMark x1="20667" y1="52747" x2="20667" y2="52747"/>
                            <a14:foregroundMark x1="20667" y1="52747" x2="20667" y2="52747"/>
                            <a14:foregroundMark x1="31333" y1="51648" x2="31333" y2="51648"/>
                            <a14:foregroundMark x1="31333" y1="51648" x2="31333" y2="51648"/>
                            <a14:foregroundMark x1="43333" y1="38462" x2="43333" y2="38462"/>
                            <a14:foregroundMark x1="43333" y1="38462" x2="43333" y2="38462"/>
                            <a14:foregroundMark x1="54333" y1="38462" x2="54333" y2="38462"/>
                            <a14:foregroundMark x1="67667" y1="37363" x2="67667" y2="37363"/>
                            <a14:foregroundMark x1="67667" y1="37363" x2="67667" y2="37363"/>
                            <a14:foregroundMark x1="75333" y1="46154" x2="75333" y2="46154"/>
                            <a14:foregroundMark x1="87000" y1="41758" x2="87000" y2="41758"/>
                            <a14:foregroundMark x1="87000" y1="41758" x2="87000" y2="41758"/>
                            <a14:foregroundMark x1="77333" y1="48352" x2="77333" y2="48352"/>
                            <a14:foregroundMark x1="90333" y1="56044" x2="90333" y2="56044"/>
                            <a14:foregroundMark x1="6333" y1="47253" x2="6333" y2="47253"/>
                            <a14:foregroundMark x1="6333" y1="47253" x2="6333" y2="47253"/>
                            <a14:foregroundMark x1="6333" y1="47253" x2="6333" y2="47253"/>
                            <a14:foregroundMark x1="12000" y1="42857" x2="12000" y2="42857"/>
                            <a14:foregroundMark x1="16333" y1="59341" x2="16333" y2="59341"/>
                            <a14:foregroundMark x1="6667" y1="52747" x2="6667" y2="52747"/>
                            <a14:backgroundMark x1="30000" y1="13187" x2="30000" y2="13187"/>
                            <a14:backgroundMark x1="9667" y1="40659" x2="9667" y2="40659"/>
                            <a14:backgroundMark x1="68667" y1="50549" x2="68667" y2="50549"/>
                            <a14:backgroundMark x1="79000" y1="49451" x2="79000" y2="49451"/>
                            <a14:backgroundMark x1="77667" y1="48352" x2="77667" y2="48352"/>
                            <a14:backgroundMark x1="77000" y1="50549" x2="77000" y2="50549"/>
                            <a14:backgroundMark x1="67333" y1="40659" x2="67333" y2="4065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27798" y="4598010"/>
                <a:ext cx="2707307" cy="848234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A0EDD3A-BF8C-5FE2-B4E8-0C609D551570}"/>
                </a:ext>
              </a:extLst>
            </p:cNvPr>
            <p:cNvGrpSpPr/>
            <p:nvPr/>
          </p:nvGrpSpPr>
          <p:grpSpPr>
            <a:xfrm>
              <a:off x="57798" y="1481481"/>
              <a:ext cx="2829320" cy="3857614"/>
              <a:chOff x="136270" y="1992361"/>
              <a:chExt cx="2829320" cy="385761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8A4234C-F942-9B90-6C59-ED23B794240D}"/>
                  </a:ext>
                </a:extLst>
              </p:cNvPr>
              <p:cNvSpPr/>
              <p:nvPr/>
            </p:nvSpPr>
            <p:spPr>
              <a:xfrm>
                <a:off x="136270" y="1992361"/>
                <a:ext cx="282932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코딩 환경</a:t>
                </a:r>
                <a:r>
                  <a:rPr lang="ko-KR" altLang="en-US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A569F88-F635-0B78-D0ED-D3ED33675883}"/>
                  </a:ext>
                </a:extLst>
              </p:cNvPr>
              <p:cNvSpPr/>
              <p:nvPr/>
            </p:nvSpPr>
            <p:spPr>
              <a:xfrm>
                <a:off x="136270" y="5395683"/>
                <a:ext cx="2796257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사용한 언어</a:t>
                </a:r>
                <a:endParaRPr lang="en-US" altLang="ko-KR" sz="11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5FF350C-A1E6-F595-2BE7-F86712273794}"/>
                  </a:ext>
                </a:extLst>
              </p:cNvPr>
              <p:cNvSpPr/>
              <p:nvPr/>
            </p:nvSpPr>
            <p:spPr>
              <a:xfrm>
                <a:off x="152801" y="3600874"/>
                <a:ext cx="2796257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웹 환경 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IDE</a:t>
                </a:r>
                <a:endParaRPr lang="en-US" altLang="ko-KR" sz="11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20C80B-0E0D-14D9-672A-15EC408460D0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EA3BA4-A925-DBDE-BDAD-9A6B9D72D99F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1CD99D-75EF-EC62-FED2-85AA35D38BF4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D7689D-EEA9-9BF7-046B-0E6F123049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개발 환경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94ED5AA-8022-F3EC-C611-B6ABC683276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233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845000-B482-5D04-4C91-E4FE50B703FA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8D5FF6-B7AD-CBD9-D4C0-16F55D36004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456E8E-D08C-7C28-E427-499A7AA216DA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테이블 정의서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5E29B8-EDC2-2B3B-A4A1-BF5E4E11CDA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0">
            <a:extLst>
              <a:ext uri="{FF2B5EF4-FFF2-40B4-BE49-F238E27FC236}">
                <a16:creationId xmlns:a16="http://schemas.microsoft.com/office/drawing/2014/main" id="{40E77108-C236-1D4D-1DD9-662BF62BA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44701"/>
              </p:ext>
            </p:extLst>
          </p:nvPr>
        </p:nvGraphicFramePr>
        <p:xfrm>
          <a:off x="1036598" y="1656620"/>
          <a:ext cx="5762367" cy="61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10">
                  <a:extLst>
                    <a:ext uri="{9D8B030D-6E8A-4147-A177-3AD203B41FA5}">
                      <a16:colId xmlns:a16="http://schemas.microsoft.com/office/drawing/2014/main" val="1709967437"/>
                    </a:ext>
                  </a:extLst>
                </a:gridCol>
                <a:gridCol w="4311557">
                  <a:extLst>
                    <a:ext uri="{9D8B030D-6E8A-4147-A177-3AD203B41FA5}">
                      <a16:colId xmlns:a16="http://schemas.microsoft.com/office/drawing/2014/main" val="2627791715"/>
                    </a:ext>
                  </a:extLst>
                </a:gridCol>
              </a:tblGrid>
              <a:tr h="243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데이터베이스명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ddtk33j69v200c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616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테이블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lt"/>
                        </a:rPr>
                        <a:t>법률 퀴즈 관련 </a:t>
                      </a:r>
                      <a:r>
                        <a:rPr lang="en-US" altLang="ko-KR" sz="1400" b="1" dirty="0" err="1">
                          <a:latin typeface="+mn-lt"/>
                        </a:rPr>
                        <a:t>DataBase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2387"/>
                  </a:ext>
                </a:extLst>
              </a:tr>
            </a:tbl>
          </a:graphicData>
        </a:graphic>
      </p:graphicFrame>
      <p:graphicFrame>
        <p:nvGraphicFramePr>
          <p:cNvPr id="4" name="표 26">
            <a:extLst>
              <a:ext uri="{FF2B5EF4-FFF2-40B4-BE49-F238E27FC236}">
                <a16:creationId xmlns:a16="http://schemas.microsoft.com/office/drawing/2014/main" id="{CD71F535-6F6A-5A12-3007-D55C9B30E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07124"/>
              </p:ext>
            </p:extLst>
          </p:nvPr>
        </p:nvGraphicFramePr>
        <p:xfrm>
          <a:off x="1036598" y="2559385"/>
          <a:ext cx="1017225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088">
                  <a:extLst>
                    <a:ext uri="{9D8B030D-6E8A-4147-A177-3AD203B41FA5}">
                      <a16:colId xmlns:a16="http://schemas.microsoft.com/office/drawing/2014/main" val="3126863204"/>
                    </a:ext>
                  </a:extLst>
                </a:gridCol>
                <a:gridCol w="1484088">
                  <a:extLst>
                    <a:ext uri="{9D8B030D-6E8A-4147-A177-3AD203B41FA5}">
                      <a16:colId xmlns:a16="http://schemas.microsoft.com/office/drawing/2014/main" val="64005550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2811930584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2976367783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944227924"/>
                    </a:ext>
                  </a:extLst>
                </a:gridCol>
                <a:gridCol w="4522664">
                  <a:extLst>
                    <a:ext uri="{9D8B030D-6E8A-4147-A177-3AD203B41FA5}">
                      <a16:colId xmlns:a16="http://schemas.microsoft.com/office/drawing/2014/main" val="3413632946"/>
                    </a:ext>
                  </a:extLst>
                </a:gridCol>
              </a:tblGrid>
              <a:tr h="356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Column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329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/>
                        <a:t>Law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용어명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09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용어에 대한 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79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LawQuiz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퀴즈에 대한 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0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3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user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사용자명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사용자의 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415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7BC60F-E055-E2FC-477E-B698BEBD3AE3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46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 경로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F94CF-D084-1CAF-1808-D78FA8219FC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55" y="1262316"/>
            <a:ext cx="3964515" cy="46416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71D014-CFC0-3E5F-39D7-72C0A6616C4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04726" y="1264215"/>
            <a:ext cx="3204554" cy="4669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EA188F-27E2-3486-48D7-F112C6810F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84444" y="1291665"/>
            <a:ext cx="3348532" cy="4641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071071-5B57-EEDF-646D-0379B2095406}"/>
              </a:ext>
            </a:extLst>
          </p:cNvPr>
          <p:cNvSpPr txBox="1"/>
          <p:nvPr/>
        </p:nvSpPr>
        <p:spPr>
          <a:xfrm>
            <a:off x="1900362" y="5860388"/>
            <a:ext cx="991368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/>
              <a:t>가</a:t>
            </a:r>
            <a:r>
              <a:rPr lang="en-US" altLang="ko-KR" sz="1200" dirty="0"/>
              <a:t>), </a:t>
            </a:r>
            <a:r>
              <a:rPr lang="ko-KR" altLang="en-US" sz="1200" dirty="0"/>
              <a:t>나</a:t>
            </a:r>
            <a:r>
              <a:rPr lang="en-US" altLang="ko-KR" sz="1200" dirty="0"/>
              <a:t>) : </a:t>
            </a:r>
            <a:r>
              <a:rPr lang="ko-KR" altLang="en-US" sz="1200" dirty="0" err="1"/>
              <a:t>찾기쉬운</a:t>
            </a:r>
            <a:r>
              <a:rPr lang="ko-KR" altLang="en-US" sz="1200" dirty="0"/>
              <a:t> 생활법령정보</a:t>
            </a:r>
            <a:r>
              <a:rPr lang="en-US" altLang="ko-KR" sz="1400" dirty="0"/>
              <a:t>  </a:t>
            </a:r>
            <a:r>
              <a:rPr lang="en-US" altLang="ko-KR" sz="1400" dirty="0">
                <a:hlinkClick r:id="rId6"/>
              </a:rPr>
              <a:t>https://www.easylaw.go.kr/CSP/CsmSortRetrieveLst.laf?sortType=pop&amp;search_put=</a:t>
            </a:r>
            <a:endParaRPr lang="en-US" altLang="ko-KR" sz="1400" dirty="0"/>
          </a:p>
          <a:p>
            <a:pPr algn="r">
              <a:lnSpc>
                <a:spcPct val="150000"/>
              </a:lnSpc>
            </a:pPr>
            <a:r>
              <a:rPr lang="ko-KR" altLang="en-US" sz="1200" dirty="0"/>
              <a:t>다</a:t>
            </a:r>
            <a:r>
              <a:rPr lang="en-US" altLang="ko-KR" sz="1200" dirty="0"/>
              <a:t>) : </a:t>
            </a:r>
            <a:r>
              <a:rPr lang="ko-KR" altLang="en-US" sz="1200" dirty="0"/>
              <a:t>공공데이터 포털</a:t>
            </a:r>
            <a:r>
              <a:rPr lang="ko-KR" altLang="en-US" sz="1400" dirty="0"/>
              <a:t>  </a:t>
            </a:r>
            <a:r>
              <a:rPr lang="en-US" altLang="ko-KR" sz="1400" dirty="0">
                <a:hlinkClick r:id="rId7"/>
              </a:rPr>
              <a:t>https://www.data.go.kr/data/15069932/fileData.do</a:t>
            </a:r>
            <a:endParaRPr lang="en-US" altLang="ko-KR" sz="1400" dirty="0"/>
          </a:p>
          <a:p>
            <a:pPr algn="r"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4194-1F21-D153-59DC-2554B6D5E3DA}"/>
              </a:ext>
            </a:extLst>
          </p:cNvPr>
          <p:cNvSpPr txBox="1"/>
          <p:nvPr/>
        </p:nvSpPr>
        <p:spPr>
          <a:xfrm>
            <a:off x="3143160" y="1269782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가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B2741-DBE9-A866-11A7-24251AE44B51}"/>
              </a:ext>
            </a:extLst>
          </p:cNvPr>
          <p:cNvSpPr txBox="1"/>
          <p:nvPr/>
        </p:nvSpPr>
        <p:spPr>
          <a:xfrm>
            <a:off x="10766856" y="1271491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다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96FF6-BC3D-6F08-E126-13CABC150C44}"/>
              </a:ext>
            </a:extLst>
          </p:cNvPr>
          <p:cNvSpPr txBox="1"/>
          <p:nvPr/>
        </p:nvSpPr>
        <p:spPr>
          <a:xfrm>
            <a:off x="7284850" y="1262316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나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2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 &amp; A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9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DDC70E-9691-43F6-75A6-12F23B48E10C}"/>
              </a:ext>
            </a:extLst>
          </p:cNvPr>
          <p:cNvGrpSpPr/>
          <p:nvPr/>
        </p:nvGrpSpPr>
        <p:grpSpPr>
          <a:xfrm>
            <a:off x="2676882" y="1939197"/>
            <a:ext cx="7079168" cy="3353025"/>
            <a:chOff x="2041437" y="1397776"/>
            <a:chExt cx="7079168" cy="33530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349CD9C-6895-A518-316E-69EB1E812C1D}"/>
                </a:ext>
              </a:extLst>
            </p:cNvPr>
            <p:cNvSpPr/>
            <p:nvPr/>
          </p:nvSpPr>
          <p:spPr>
            <a:xfrm>
              <a:off x="2041437" y="1397777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이용수</a:t>
              </a:r>
              <a:r>
                <a:rPr lang="ko-KR" altLang="en-US" sz="1100" dirty="0"/>
                <a:t> 팀장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코딩 및 데이터 수집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시나리오 기획</a:t>
              </a:r>
              <a:endParaRPr lang="en-US" altLang="ko-KR" sz="11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505D03-FDBE-AFD6-4EFE-1A65A2BD64C3}"/>
                </a:ext>
              </a:extLst>
            </p:cNvPr>
            <p:cNvSpPr/>
            <p:nvPr/>
          </p:nvSpPr>
          <p:spPr>
            <a:xfrm>
              <a:off x="2041437" y="3331956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박근태</a:t>
              </a:r>
              <a:r>
                <a:rPr lang="ko-KR" altLang="en-US" sz="1100" dirty="0"/>
                <a:t> 팀원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데이터 베이스 구축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알고리즘 기획  </a:t>
              </a:r>
              <a:endParaRPr lang="en-US" altLang="ko-KR" sz="11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905636D-3AFF-B79F-50C6-F6B5B266C989}"/>
                </a:ext>
              </a:extLst>
            </p:cNvPr>
            <p:cNvSpPr/>
            <p:nvPr/>
          </p:nvSpPr>
          <p:spPr>
            <a:xfrm>
              <a:off x="7223744" y="1397776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문호준 </a:t>
              </a:r>
              <a:r>
                <a:rPr lang="ko-KR" altLang="en-US" sz="1100" dirty="0"/>
                <a:t>팀원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en-US" altLang="ko-KR" sz="1100" dirty="0"/>
                <a:t>PPT </a:t>
              </a:r>
              <a:r>
                <a:rPr lang="ko-KR" altLang="en-US" sz="1100" dirty="0"/>
                <a:t>발표 </a:t>
              </a:r>
              <a:endParaRPr lang="en-US" altLang="ko-KR" sz="1100" dirty="0"/>
            </a:p>
            <a:p>
              <a:pPr algn="r"/>
              <a:r>
                <a:rPr lang="ko-KR" altLang="en-US" sz="1100" dirty="0" err="1"/>
                <a:t>챗봇</a:t>
              </a:r>
              <a:r>
                <a:rPr lang="ko-KR" altLang="en-US" sz="1100" dirty="0"/>
                <a:t> 서비스 구현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알고리즘 기획</a:t>
              </a:r>
              <a:endParaRPr lang="en-US" altLang="ko-KR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9D6AA0-3339-0904-418A-2004FE65FFD3}"/>
                </a:ext>
              </a:extLst>
            </p:cNvPr>
            <p:cNvSpPr/>
            <p:nvPr/>
          </p:nvSpPr>
          <p:spPr>
            <a:xfrm>
              <a:off x="7223744" y="3331955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체재형</a:t>
              </a:r>
              <a:r>
                <a:rPr lang="ko-KR" altLang="en-US" sz="1100" dirty="0"/>
                <a:t> 팀원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데이터 베이스 구축</a:t>
              </a:r>
              <a:endParaRPr lang="en-US" altLang="ko-KR" sz="1100" dirty="0"/>
            </a:p>
            <a:p>
              <a:pPr algn="r"/>
              <a:r>
                <a:rPr lang="en-US" altLang="ko-KR" sz="1100" dirty="0"/>
                <a:t>DB </a:t>
              </a:r>
              <a:r>
                <a:rPr lang="ko-KR" altLang="en-US" sz="1100" dirty="0"/>
                <a:t>연동</a:t>
              </a:r>
              <a:endParaRPr lang="en-US" altLang="ko-KR" sz="11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A9CE07-D7AE-4524-ABE9-0410077AE09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9BE39-C53A-A7C1-D1E7-720DD951368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8C70E8-EA63-84AD-CE3F-E768DAE6344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9BFD7-0F83-650D-A82C-6BFCF1A798F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팀구성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01D377-48C1-A546-6B4F-E5B99F3E2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3109DA7-44F6-EF1A-C72B-1FAC22CA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0" y="1772060"/>
            <a:ext cx="1339441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FB2D80-7888-21C5-524A-4822A2EB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044" y="1772060"/>
            <a:ext cx="1337143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D7CD87-D6C4-747A-1A8D-ACD63E878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012" y="3682798"/>
            <a:ext cx="1327869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B273C1-184A-521A-FEF4-ADF61E5F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750" y="3748755"/>
            <a:ext cx="13394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순위 랭킹 아이콘 - 스톡일러스트 [76809089] - PIXTA">
            <a:extLst>
              <a:ext uri="{FF2B5EF4-FFF2-40B4-BE49-F238E27FC236}">
                <a16:creationId xmlns:a16="http://schemas.microsoft.com/office/drawing/2014/main" id="{01AEFFE9-379C-A488-25A4-B09DB54D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557" y="3620652"/>
            <a:ext cx="2095500" cy="2181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요구사항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F80412-A5B2-E6BE-95F2-BB5705CE5446}"/>
              </a:ext>
            </a:extLst>
          </p:cNvPr>
          <p:cNvGrpSpPr/>
          <p:nvPr/>
        </p:nvGrpSpPr>
        <p:grpSpPr>
          <a:xfrm>
            <a:off x="961180" y="1881658"/>
            <a:ext cx="3295933" cy="1671469"/>
            <a:chOff x="812735" y="1074536"/>
            <a:chExt cx="3295933" cy="2911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7380FA-E319-DBB8-E17A-AA217DE6E662}"/>
                </a:ext>
              </a:extLst>
            </p:cNvPr>
            <p:cNvSpPr txBox="1"/>
            <p:nvPr/>
          </p:nvSpPr>
          <p:spPr>
            <a:xfrm>
              <a:off x="949340" y="1074536"/>
              <a:ext cx="2893393" cy="461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</a:rPr>
                <a:t>서비스 </a:t>
              </a:r>
              <a:r>
                <a:rPr lang="en-US" altLang="ko-KR" sz="2000" b="1" i="0" u="none" strike="noStrike" dirty="0">
                  <a:solidFill>
                    <a:srgbClr val="000000"/>
                  </a:solidFill>
                  <a:effectLst/>
                </a:rPr>
                <a:t>1. </a:t>
              </a:r>
              <a:r>
                <a:rPr lang="ko-KR" altLang="en-US" sz="2400" b="1" i="0" u="none" strike="noStrike" dirty="0">
                  <a:solidFill>
                    <a:srgbClr val="000000"/>
                  </a:solidFill>
                  <a:effectLst/>
                </a:rPr>
                <a:t>법률 퀴즈</a:t>
              </a:r>
              <a:endParaRPr lang="en-US" altLang="ko-KR" sz="2400" b="1" i="0" u="none" strike="noStrike" dirty="0"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95CAFA8-8E4F-87DB-7267-989C61619878}"/>
                </a:ext>
              </a:extLst>
            </p:cNvPr>
            <p:cNvGrpSpPr/>
            <p:nvPr/>
          </p:nvGrpSpPr>
          <p:grpSpPr>
            <a:xfrm>
              <a:off x="812735" y="2034178"/>
              <a:ext cx="3295933" cy="1951439"/>
              <a:chOff x="812735" y="2034178"/>
              <a:chExt cx="3295933" cy="195143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1DC441-B9BF-7CF6-A0FB-6CE3C4240F89}"/>
                  </a:ext>
                </a:extLst>
              </p:cNvPr>
              <p:cNvSpPr txBox="1"/>
              <p:nvPr/>
            </p:nvSpPr>
            <p:spPr>
              <a:xfrm>
                <a:off x="812735" y="2787846"/>
                <a:ext cx="2646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Arial Unicode MS"/>
                  </a:rPr>
                  <a:t>▶</a:t>
                </a:r>
                <a:r>
                  <a:rPr lang="en-US" altLang="ko-KR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어려운  법률 용어를</a:t>
                </a:r>
                <a:endParaRPr lang="ko-KR" altLang="en-US" b="0" dirty="0">
                  <a:effectLst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8460FD-56BA-AA42-2450-C2F3E7846A16}"/>
                  </a:ext>
                </a:extLst>
              </p:cNvPr>
              <p:cNvSpPr txBox="1"/>
              <p:nvPr/>
            </p:nvSpPr>
            <p:spPr>
              <a:xfrm>
                <a:off x="916289" y="2034178"/>
                <a:ext cx="3192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게임으로 쉽고 재미있게 공부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E1A73-C5E8-158C-4C62-0DFD74227D7F}"/>
                  </a:ext>
                </a:extLst>
              </p:cNvPr>
              <p:cNvSpPr txBox="1"/>
              <p:nvPr/>
            </p:nvSpPr>
            <p:spPr>
              <a:xfrm>
                <a:off x="888153" y="3616285"/>
                <a:ext cx="3208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Arial Unicode MS"/>
                  </a:rPr>
                  <a:t>▶</a:t>
                </a:r>
                <a:r>
                  <a:rPr lang="en-US" altLang="ko-KR" sz="18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Arial Unicode MS"/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Arial Unicode MS"/>
                  </a:rPr>
                  <a:t>점수판으로 </a:t>
                </a: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승부욕을 자극</a:t>
                </a:r>
                <a:endParaRPr lang="ko-KR" altLang="en-US" b="0" dirty="0">
                  <a:effectLst/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B32A93-ABA0-B462-0A58-54C185704273}"/>
              </a:ext>
            </a:extLst>
          </p:cNvPr>
          <p:cNvGrpSpPr/>
          <p:nvPr/>
        </p:nvGrpSpPr>
        <p:grpSpPr>
          <a:xfrm>
            <a:off x="4303590" y="1887432"/>
            <a:ext cx="3281668" cy="3681833"/>
            <a:chOff x="7424968" y="2420910"/>
            <a:chExt cx="3281668" cy="36818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422C6DA-876B-E7D9-4646-DE80ACB887B5}"/>
                </a:ext>
              </a:extLst>
            </p:cNvPr>
            <p:cNvGrpSpPr/>
            <p:nvPr/>
          </p:nvGrpSpPr>
          <p:grpSpPr>
            <a:xfrm>
              <a:off x="7424968" y="2420910"/>
              <a:ext cx="3281668" cy="1386474"/>
              <a:chOff x="7565943" y="2409242"/>
              <a:chExt cx="3281668" cy="13864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ADE9D9-1E80-EC89-C023-22CC0982261D}"/>
                  </a:ext>
                </a:extLst>
              </p:cNvPr>
              <p:cNvSpPr txBox="1"/>
              <p:nvPr/>
            </p:nvSpPr>
            <p:spPr>
              <a:xfrm>
                <a:off x="7760080" y="2409242"/>
                <a:ext cx="2893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b="1" i="0" u="none" strike="noStrike" dirty="0">
                    <a:solidFill>
                      <a:srgbClr val="000000"/>
                    </a:solidFill>
                    <a:effectLst/>
                  </a:rPr>
                  <a:t>서비스 </a:t>
                </a:r>
                <a:r>
                  <a:rPr lang="en-US" altLang="ko-KR" sz="2000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ko-KR" sz="2000" b="1" i="0" u="none" strike="noStrike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ko-KR" altLang="en-US" sz="2400" b="1" i="0" u="none" strike="noStrike" dirty="0">
                    <a:solidFill>
                      <a:srgbClr val="000000"/>
                    </a:solidFill>
                    <a:effectLst/>
                  </a:rPr>
                  <a:t>법률 사전</a:t>
                </a:r>
                <a:endParaRPr lang="en-US" altLang="ko-KR" sz="2400" b="1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BF9262-CC0D-1980-B588-F99ADE4B5B4B}"/>
                  </a:ext>
                </a:extLst>
              </p:cNvPr>
              <p:cNvSpPr txBox="1"/>
              <p:nvPr/>
            </p:nvSpPr>
            <p:spPr>
              <a:xfrm>
                <a:off x="7565943" y="3013236"/>
                <a:ext cx="328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Arial Unicode MS"/>
                  </a:rPr>
                  <a:t>▶</a:t>
                </a:r>
                <a:r>
                  <a:rPr lang="en-US" altLang="ko-KR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퀴즈 속의 용어들을 손쉽게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27181A-B687-DA31-F1FB-25CD5E63191B}"/>
                  </a:ext>
                </a:extLst>
              </p:cNvPr>
              <p:cNvSpPr txBox="1"/>
              <p:nvPr/>
            </p:nvSpPr>
            <p:spPr>
              <a:xfrm>
                <a:off x="7911656" y="3426384"/>
                <a:ext cx="2893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공부할 수 있는 법률 사전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F8A75A3-508E-38CC-61C2-BDA8F22B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5747" y="4386744"/>
              <a:ext cx="1715999" cy="1715999"/>
            </a:xfrm>
            <a:prstGeom prst="rect">
              <a:avLst/>
            </a:prstGeom>
          </p:spPr>
        </p:pic>
      </p:grpSp>
      <p:pic>
        <p:nvPicPr>
          <p:cNvPr id="2050" name="Picture 2" descr="퀴즈 타일 편지 - Pixabay의 무료 이미지">
            <a:extLst>
              <a:ext uri="{FF2B5EF4-FFF2-40B4-BE49-F238E27FC236}">
                <a16:creationId xmlns:a16="http://schemas.microsoft.com/office/drawing/2014/main" id="{F8A2DC71-6A95-9346-32C8-C5C387CF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43" y="4247801"/>
            <a:ext cx="2507013" cy="9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545D4-CB8B-71E0-468D-1F750ABA1A21}"/>
              </a:ext>
            </a:extLst>
          </p:cNvPr>
          <p:cNvSpPr txBox="1"/>
          <p:nvPr/>
        </p:nvSpPr>
        <p:spPr>
          <a:xfrm>
            <a:off x="8200822" y="1850078"/>
            <a:ext cx="2893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</a:rPr>
              <a:t>서비스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</a:rPr>
              <a:t>랭킹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309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D59779-2C90-4CD2-6FE8-6BD46CFF20E6}"/>
              </a:ext>
            </a:extLst>
          </p:cNvPr>
          <p:cNvGrpSpPr/>
          <p:nvPr/>
        </p:nvGrpSpPr>
        <p:grpSpPr>
          <a:xfrm>
            <a:off x="5584383" y="1262317"/>
            <a:ext cx="5906229" cy="5182771"/>
            <a:chOff x="544754" y="905569"/>
            <a:chExt cx="3394278" cy="287675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FC4EDAE-15AF-2254-1A27-0FD1984D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555" y="905569"/>
              <a:ext cx="2987477" cy="6332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AF23A9-3DA0-334F-65A3-2AA0AF8F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19" y="1319351"/>
              <a:ext cx="2994441" cy="5795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D04AAB9-EED3-0027-66D6-E013E2945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636" y="1820537"/>
              <a:ext cx="2947054" cy="75086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697A2E7-5C16-396E-11F9-01EBF107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984" y="2366860"/>
              <a:ext cx="3008368" cy="55560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3552B5F-971A-5AC1-39D5-E46D29827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754" y="2775937"/>
              <a:ext cx="3015333" cy="5197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DF9E93-86D5-6224-1ED7-F01AD7952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839" y="3196843"/>
              <a:ext cx="2952659" cy="58548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F4922F-2393-07D5-F80C-8A90201361E2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EC7A3A-01A1-F143-DC1E-928BE112B60C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6EDDBE-3B68-C3FA-FAA4-F49AF3336CF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B5F1A-45CA-776A-C3BE-8D09304B20E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주제 선정 배경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C5308-ACFE-C85A-6161-BD62B3728AAB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드라마 '이상한 변호사 우영우', 웹툰으로 제작[공식] - 스타투데이">
            <a:extLst>
              <a:ext uri="{FF2B5EF4-FFF2-40B4-BE49-F238E27FC236}">
                <a16:creationId xmlns:a16="http://schemas.microsoft.com/office/drawing/2014/main" id="{9971E746-A2DE-0346-2B40-92695805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96" y="3587105"/>
            <a:ext cx="3715140" cy="28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386F972-25EC-1CCF-508F-589812FF6B92}"/>
              </a:ext>
            </a:extLst>
          </p:cNvPr>
          <p:cNvSpPr txBox="1"/>
          <p:nvPr/>
        </p:nvSpPr>
        <p:spPr>
          <a:xfrm>
            <a:off x="961180" y="1959279"/>
            <a:ext cx="2724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관심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C6CC6F-3355-C4BD-E885-B7AFC712268E}"/>
              </a:ext>
            </a:extLst>
          </p:cNvPr>
          <p:cNvSpPr txBox="1"/>
          <p:nvPr/>
        </p:nvSpPr>
        <p:spPr>
          <a:xfrm>
            <a:off x="872833" y="2394520"/>
            <a:ext cx="2901619" cy="6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법률 드라마의 흥행으로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법률에 대해 관심이 높아짐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7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93AA74-D2D1-074C-F08C-BBCE61123B37}"/>
              </a:ext>
            </a:extLst>
          </p:cNvPr>
          <p:cNvGrpSpPr/>
          <p:nvPr/>
        </p:nvGrpSpPr>
        <p:grpSpPr>
          <a:xfrm>
            <a:off x="2270441" y="1590970"/>
            <a:ext cx="3091894" cy="4350244"/>
            <a:chOff x="4558832" y="1841297"/>
            <a:chExt cx="3091894" cy="435024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7868F0-0926-4AFA-910A-1AED3C14F9A0}"/>
                </a:ext>
              </a:extLst>
            </p:cNvPr>
            <p:cNvGrpSpPr/>
            <p:nvPr/>
          </p:nvGrpSpPr>
          <p:grpSpPr>
            <a:xfrm>
              <a:off x="4652228" y="2397986"/>
              <a:ext cx="2905103" cy="2101885"/>
              <a:chOff x="5112227" y="1549439"/>
              <a:chExt cx="2905103" cy="2101885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5F224F46-70A6-4EE4-AD99-9AB4F7DA2833}"/>
                  </a:ext>
                </a:extLst>
              </p:cNvPr>
              <p:cNvSpPr/>
              <p:nvPr/>
            </p:nvSpPr>
            <p:spPr>
              <a:xfrm>
                <a:off x="5112227" y="1549439"/>
                <a:ext cx="2905103" cy="2101885"/>
              </a:xfrm>
              <a:prstGeom prst="roundRect">
                <a:avLst>
                  <a:gd name="adj" fmla="val 13976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7E8B79F-2037-4DAB-B4A8-3494767003F5}"/>
                  </a:ext>
                </a:extLst>
              </p:cNvPr>
              <p:cNvGrpSpPr/>
              <p:nvPr/>
            </p:nvGrpSpPr>
            <p:grpSpPr>
              <a:xfrm>
                <a:off x="5905206" y="2138569"/>
                <a:ext cx="1319144" cy="923624"/>
                <a:chOff x="3187709" y="2677877"/>
                <a:chExt cx="1867025" cy="1305801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90A8F70-A8A7-43F2-ADF2-E25913AF3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7040" y="2677877"/>
                  <a:ext cx="899434" cy="899434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514DCB-FA23-4F43-911A-7251FE65FEEC}"/>
                    </a:ext>
                  </a:extLst>
                </p:cNvPr>
                <p:cNvSpPr txBox="1"/>
                <p:nvPr/>
              </p:nvSpPr>
              <p:spPr>
                <a:xfrm>
                  <a:off x="3187709" y="3548549"/>
                  <a:ext cx="1867025" cy="435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gradFill>
                        <a:gsLst>
                          <a:gs pos="0">
                            <a:srgbClr val="808080"/>
                          </a:gs>
                          <a:gs pos="100000">
                            <a:srgbClr val="808080"/>
                          </a:gs>
                        </a:gsLst>
                        <a:lin ang="5400000" scaled="1"/>
                      </a:gra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YOUR </a:t>
                  </a:r>
                  <a:r>
                    <a:rPr lang="en-US" altLang="ko-KR" sz="1400" b="1" dirty="0">
                      <a:gradFill>
                        <a:gsLst>
                          <a:gs pos="0">
                            <a:srgbClr val="40656B"/>
                          </a:gs>
                          <a:gs pos="100000">
                            <a:srgbClr val="40656B"/>
                          </a:gs>
                        </a:gsLst>
                        <a:lin ang="5400000" scaled="1"/>
                      </a:gra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IMAGE</a:t>
                  </a:r>
                  <a:endParaRPr lang="ko-KR" altLang="en-US" sz="1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9BA245A-120C-9598-C2E4-7934CC97680A}"/>
                </a:ext>
              </a:extLst>
            </p:cNvPr>
            <p:cNvGrpSpPr/>
            <p:nvPr/>
          </p:nvGrpSpPr>
          <p:grpSpPr>
            <a:xfrm>
              <a:off x="4653970" y="4750447"/>
              <a:ext cx="2901619" cy="1441094"/>
              <a:chOff x="4697451" y="4342788"/>
              <a:chExt cx="2901619" cy="144109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930CC1-71D4-43CF-A7C0-D4B4EB5ECA54}"/>
                  </a:ext>
                </a:extLst>
              </p:cNvPr>
              <p:cNvSpPr txBox="1"/>
              <p:nvPr/>
            </p:nvSpPr>
            <p:spPr>
              <a:xfrm>
                <a:off x="478579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흥미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2CB5126-966A-4D05-87D2-B6D9EED4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6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92C669-8553-41E4-959C-15B81EFFF3D7}"/>
                  </a:ext>
                </a:extLst>
              </p:cNvPr>
              <p:cNvSpPr txBox="1"/>
              <p:nvPr/>
            </p:nvSpPr>
            <p:spPr>
              <a:xfrm>
                <a:off x="4697451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계단을 오르는 게임처럼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실패할 때까지 풀 수 있는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 퀴즈 만들자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77A378A-E0B9-9067-7F5F-559D489A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</a:blip>
            <a:stretch>
              <a:fillRect/>
            </a:stretch>
          </p:blipFill>
          <p:spPr>
            <a:xfrm>
              <a:off x="4558832" y="1841297"/>
              <a:ext cx="3091894" cy="2849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4594D5-573E-7AC5-3C5D-FDAFC918BADD}"/>
              </a:ext>
            </a:extLst>
          </p:cNvPr>
          <p:cNvGrpSpPr/>
          <p:nvPr/>
        </p:nvGrpSpPr>
        <p:grpSpPr>
          <a:xfrm>
            <a:off x="7277450" y="1621531"/>
            <a:ext cx="3025040" cy="4119410"/>
            <a:chOff x="8223723" y="1748965"/>
            <a:chExt cx="3025040" cy="411941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56D0CC9-F2D9-6A8F-6158-2720680AEFDB}"/>
                </a:ext>
              </a:extLst>
            </p:cNvPr>
            <p:cNvGrpSpPr/>
            <p:nvPr/>
          </p:nvGrpSpPr>
          <p:grpSpPr>
            <a:xfrm>
              <a:off x="8232136" y="4750447"/>
              <a:ext cx="3008215" cy="1117928"/>
              <a:chOff x="8260536" y="4342788"/>
              <a:chExt cx="3008215" cy="111792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1BFD1-DE7A-4487-8760-93E93842A01A}"/>
                  </a:ext>
                </a:extLst>
              </p:cNvPr>
              <p:cNvSpPr txBox="1"/>
              <p:nvPr/>
            </p:nvSpPr>
            <p:spPr>
              <a:xfrm>
                <a:off x="8260536" y="4342788"/>
                <a:ext cx="30082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수요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A972728-ED34-42DC-B834-DC095E51E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4643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A529F0-A13E-4AC5-8DDC-8B52B4847BF3}"/>
                  </a:ext>
                </a:extLst>
              </p:cNvPr>
              <p:cNvSpPr txBox="1"/>
              <p:nvPr/>
            </p:nvSpPr>
            <p:spPr>
              <a:xfrm>
                <a:off x="8313834" y="4778029"/>
                <a:ext cx="2901619" cy="68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퀴즈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’, 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＇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관한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카카오 채널이 많다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45FC6C3-38FA-7F14-777B-BE6099A6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723" y="1748965"/>
              <a:ext cx="3025040" cy="296468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F4922F-2393-07D5-F80C-8A90201361E2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EC7A3A-01A1-F143-DC1E-928BE112B60C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6EDDBE-3B68-C3FA-FAA4-F49AF3336CF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B5F1A-45CA-776A-C3BE-8D09304B20E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주제 선정 배경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C5308-ACFE-C85A-6161-BD62B3728AAB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55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95850-EA99-3E94-1FF2-EC58E7645FE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C7CB08-64C1-0361-F0D1-ACC6A881C26E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281323-D518-93B8-055B-1B85B7C8C69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24E583-7100-136F-4B8C-376F3DF74F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목표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A02DE2-FBE1-ECAB-0EBA-BD2470EA473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41D8AF1-4175-EFD8-01DA-C5DB244381EC}"/>
              </a:ext>
            </a:extLst>
          </p:cNvPr>
          <p:cNvGrpSpPr/>
          <p:nvPr/>
        </p:nvGrpSpPr>
        <p:grpSpPr>
          <a:xfrm>
            <a:off x="2767314" y="1679829"/>
            <a:ext cx="6354220" cy="4882916"/>
            <a:chOff x="968828" y="1418666"/>
            <a:chExt cx="6354220" cy="488291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032924-AAAD-5049-A9B7-2F863C9AFB6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871" y="1423831"/>
              <a:ext cx="2772000" cy="32606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CFEC7A5-5EC7-EAEF-FB7E-8C0B475AAF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6239" y="1418666"/>
              <a:ext cx="2772000" cy="3261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  <a:alpha val="20000"/>
              </a:srgbClr>
            </a:solidFill>
            <a:ln>
              <a:noFill/>
            </a:ln>
            <a:effectLst/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A9BC640-16E0-070F-9B2E-88E0F08D1047}"/>
                </a:ext>
              </a:extLst>
            </p:cNvPr>
            <p:cNvGrpSpPr/>
            <p:nvPr/>
          </p:nvGrpSpPr>
          <p:grpSpPr>
            <a:xfrm>
              <a:off x="968828" y="4847216"/>
              <a:ext cx="2901619" cy="1454366"/>
              <a:chOff x="924991" y="4342788"/>
              <a:chExt cx="2901619" cy="14543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AA579D-B781-50EB-C8AE-52D35ABF9808}"/>
                  </a:ext>
                </a:extLst>
              </p:cNvPr>
              <p:cNvSpPr txBox="1"/>
              <p:nvPr/>
            </p:nvSpPr>
            <p:spPr>
              <a:xfrm>
                <a:off x="101333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목표</a:t>
                </a:r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8EB52B-0F82-F69F-1BEE-A7D833277F2C}"/>
                  </a:ext>
                </a:extLst>
              </p:cNvPr>
              <p:cNvSpPr txBox="1"/>
              <p:nvPr/>
            </p:nvSpPr>
            <p:spPr>
              <a:xfrm>
                <a:off x="924991" y="4778029"/>
                <a:ext cx="2901619" cy="101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쉽게 접할 수 있는 법률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일반인에게 생소한 단어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게임으로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익숙해지기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F0746A6-7F2C-E73C-DC1F-082020A3D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0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1D064AD-B118-4427-1D86-6382063A946E}"/>
                </a:ext>
              </a:extLst>
            </p:cNvPr>
            <p:cNvGrpSpPr/>
            <p:nvPr/>
          </p:nvGrpSpPr>
          <p:grpSpPr>
            <a:xfrm>
              <a:off x="4421429" y="4821779"/>
              <a:ext cx="2901619" cy="1441094"/>
              <a:chOff x="4697451" y="4342788"/>
              <a:chExt cx="2901619" cy="14410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ADB995-E7F8-A4A2-F0D0-5CD1E0997519}"/>
                  </a:ext>
                </a:extLst>
              </p:cNvPr>
              <p:cNvSpPr txBox="1"/>
              <p:nvPr/>
            </p:nvSpPr>
            <p:spPr>
              <a:xfrm>
                <a:off x="478579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타겟팅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418CDEF-CB75-6884-9E46-22B7AD1C7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6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A0CCB0-D2F1-65EE-326B-2B18F503B71A}"/>
                  </a:ext>
                </a:extLst>
              </p:cNvPr>
              <p:cNvSpPr txBox="1"/>
              <p:nvPr/>
            </p:nvSpPr>
            <p:spPr>
              <a:xfrm>
                <a:off x="4697451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법대생 대상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심심풀이로 할 수 있는 서비스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심심이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챗봇처럼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손쉬운 이용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76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1255</Words>
  <Application>Microsoft Office PowerPoint</Application>
  <PresentationFormat>와이드스크린</PresentationFormat>
  <Paragraphs>478</Paragraphs>
  <Slides>35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KoPub돋움체 Bold</vt:lpstr>
      <vt:lpstr>나눔고딕</vt:lpstr>
      <vt:lpstr>나눔고딕 ExtraBold</vt:lpstr>
      <vt:lpstr>맑은 고딕</vt:lpstr>
      <vt:lpstr>새굴림</vt:lpstr>
      <vt:lpstr>Arial</vt:lpstr>
      <vt:lpstr>Constantia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웹사이트 넣기</vt:lpstr>
      <vt:lpstr>기대효과</vt:lpstr>
      <vt:lpstr>PowerPoint 프레젠테이션</vt:lpstr>
      <vt:lpstr>PowerPoint 프레젠테이션</vt:lpstr>
      <vt:lpstr>수행 결과</vt:lpstr>
      <vt:lpstr>생각해보자</vt:lpstr>
      <vt:lpstr>익숙치 않던 법률 용어를 게임으로 재미있게 접근하기.</vt:lpstr>
      <vt:lpstr>랜덤 설정에 대한 부분 설명</vt:lpstr>
      <vt:lpstr>자체 url 제작 했다 이놈아</vt:lpstr>
      <vt:lpstr>프로젝트 한계쩜 시간없어서 안했다.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com26</cp:lastModifiedBy>
  <cp:revision>108</cp:revision>
  <dcterms:created xsi:type="dcterms:W3CDTF">2020-09-09T15:27:43Z</dcterms:created>
  <dcterms:modified xsi:type="dcterms:W3CDTF">2022-08-30T04:51:22Z</dcterms:modified>
</cp:coreProperties>
</file>