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2918400" cx="43891200"/>
  <p:notesSz cx="9144000" cy="6858000"/>
  <p:embeddedFontLst>
    <p:embeddedFont>
      <p:font typeface="Garamond"/>
      <p:regular r:id="rId6"/>
      <p:bold r:id="rId7"/>
      <p:italic r:id="rId8"/>
      <p:boldItalic r:id="rId9"/>
    </p:embeddedFont>
    <p:embeddedFont>
      <p:font typeface="Fjall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FjallaOne-regular.fntdata"/><Relationship Id="rId9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font" Target="fonts/Garamond-regular.fntdata"/><Relationship Id="rId7" Type="http://schemas.openxmlformats.org/officeDocument/2006/relationships/font" Target="fonts/Garamond-bold.fntdata"/><Relationship Id="rId8" Type="http://schemas.openxmlformats.org/officeDocument/2006/relationships/font" Target="fonts/Garamon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9135d5b1_0_1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9135d5b1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91840" y="1022604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SzPts val="15400"/>
              <a:buFont typeface="Arial"/>
              <a:buNone/>
              <a:defRPr b="0" i="0" sz="1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400"/>
              <a:buFont typeface="Arial"/>
              <a:buNone/>
              <a:defRPr b="0" i="0" sz="13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Font typeface="Arial"/>
              <a:buNone/>
              <a:defRPr b="0" i="0" sz="1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083290" y="-1207767"/>
            <a:ext cx="21724621" cy="39502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206500" lvl="0" marL="457200" marR="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850" lvl="2" marL="1371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598421" y="914406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206500" lvl="0" marL="457200" marR="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850" lvl="2" marL="1371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194560" y="7680963"/>
            <a:ext cx="39502081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206500" lvl="0" marL="457200" marR="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850" lvl="2" marL="1371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467102" y="21153122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467102" y="13952225"/>
            <a:ext cx="37307519" cy="72008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15400"/>
              <a:buFont typeface="Arial"/>
              <a:buNone/>
              <a:defRPr b="0" i="0" sz="9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13400"/>
              <a:buFont typeface="Arial"/>
              <a:buNone/>
              <a:defRPr b="0" i="0" sz="8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11500"/>
              <a:buFont typeface="Arial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6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6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6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6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6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b="0" i="0" sz="6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194560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079500" lvl="0" marL="457200" marR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850" lvl="1" marL="9144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–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4700" lvl="3" marL="18288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4700" lvl="4" marL="22860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»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4700" lvl="5" marL="27432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4700" lvl="6" marL="32004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4700" lvl="7" marL="36576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4700" lvl="8" marL="41148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079500" lvl="0" marL="457200" marR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•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850" lvl="1" marL="9144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–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4700" lvl="3" marL="18288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4700" lvl="4" marL="22860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»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4700" lvl="5" marL="27432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4700" lvl="6" marL="32004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4700" lvl="7" marL="36576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4700" lvl="8" marL="41148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 b="1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 b="1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1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58850" lvl="0" marL="457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8200" lvl="1" marL="9144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74700" lvl="2" marL="13716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22296122" y="7368542"/>
            <a:ext cx="19400519" cy="30708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 b="1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 b="1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1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22296122" y="10439400"/>
            <a:ext cx="19400519" cy="18966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58850" lvl="0" marL="4572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8200" lvl="1" marL="9144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74700" lvl="2" marL="1371600" marR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160241" y="1310643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206500" lvl="0" marL="457200" marR="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850" lvl="2" marL="1371600" marR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602982" y="23042880"/>
            <a:ext cx="26334721" cy="27203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602982" y="2941320"/>
            <a:ext cx="26334721" cy="197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602982" y="25763222"/>
            <a:ext cx="26334721" cy="3863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94560" y="1318262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194560" y="7680963"/>
            <a:ext cx="39502081" cy="21724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206500" lvl="0" marL="457200" marR="0" rtl="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850" lvl="2" marL="1371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4996159" y="30510481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1455359" y="30510481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12328850" y="-68550"/>
            <a:ext cx="0" cy="33055500"/>
          </a:xfrm>
          <a:prstGeom prst="straightConnector1">
            <a:avLst/>
          </a:prstGeom>
          <a:noFill/>
          <a:ln cap="flat" cmpd="sng" w="1143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31584250" y="-68550"/>
            <a:ext cx="0" cy="33055500"/>
          </a:xfrm>
          <a:prstGeom prst="straightConnector1">
            <a:avLst/>
          </a:prstGeom>
          <a:noFill/>
          <a:ln cap="flat" cmpd="sng" w="1143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521125" y="0"/>
            <a:ext cx="11381400" cy="71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125" lIns="457125" spcFirstLastPara="1" rIns="457125" wrap="square" tIns="45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72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Finding An Optimal Strategy:</a:t>
            </a:r>
            <a:endParaRPr b="1" sz="72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72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Gobble</a:t>
            </a:r>
            <a:r>
              <a:rPr b="1" lang="en-US" sz="72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t</a:t>
            </a:r>
            <a:r>
              <a:rPr b="1" lang="en-US" sz="72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 Gobblers </a:t>
            </a:r>
            <a:endParaRPr b="1" i="0" sz="72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Patrick O’Doherty</a:t>
            </a: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Computer Science and Mathematics Major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Weston Rainer</a:t>
            </a: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Computer Science Major and Mathematics Minor </a:t>
            </a:r>
            <a:endParaRPr b="0" i="0" sz="3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Faculty Mentor:</a:t>
            </a: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Axel Brandt</a:t>
            </a:r>
            <a:r>
              <a:rPr b="0" i="0" lang="en-US" sz="3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lang="en-US" sz="3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athematics and Statistics</a:t>
            </a:r>
            <a:endParaRPr b="0" i="0" sz="3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21125" y="6511750"/>
            <a:ext cx="11381400" cy="4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Combinatorial Game Theory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Combinatorial Game Theory (CGT) is the study of </a:t>
            </a:r>
            <a:r>
              <a:rPr i="1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sequential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games with </a:t>
            </a:r>
            <a:r>
              <a:rPr i="1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perfect information</a:t>
            </a:r>
            <a:endParaRPr i="1"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 Tic-Tac-Toe, Connect 4,  Checkers, 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Chess, 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Go. 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a </a:t>
            </a:r>
            <a:r>
              <a:rPr i="1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solved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game, the game’s outcome can be predicted under optimal play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E.g. Tic-Tac-Toe ends in a draw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21125" y="21183613"/>
            <a:ext cx="113814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Methods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Computational Depth First Search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Backtracking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Symmetry 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638" y="20324454"/>
            <a:ext cx="10988401" cy="10968096"/>
          </a:xfrm>
          <a:prstGeom prst="rect">
            <a:avLst/>
          </a:prstGeom>
          <a:noFill/>
          <a:ln>
            <a:noFill/>
          </a:ln>
          <a:effectLst>
            <a:outerShdw blurRad="542925" rotWithShape="0" algn="bl" dist="38100">
              <a:srgbClr val="000000">
                <a:alpha val="40000"/>
              </a:srgbClr>
            </a:outerShdw>
          </a:effectLst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0825" y="25948312"/>
            <a:ext cx="5029200" cy="5029200"/>
          </a:xfrm>
          <a:prstGeom prst="rect">
            <a:avLst/>
          </a:prstGeom>
          <a:noFill/>
          <a:ln>
            <a:noFill/>
          </a:ln>
          <a:effectLst>
            <a:outerShdw blurRad="542925" rotWithShape="0" algn="bl" dist="38100">
              <a:srgbClr val="000000">
                <a:alpha val="40000"/>
              </a:srgbClr>
            </a:outerShdw>
          </a:effectLst>
        </p:spPr>
      </p:pic>
      <p:sp>
        <p:nvSpPr>
          <p:cNvPr id="91" name="Google Shape;91;p13"/>
          <p:cNvSpPr txBox="1"/>
          <p:nvPr/>
        </p:nvSpPr>
        <p:spPr>
          <a:xfrm>
            <a:off x="13213500" y="4657500"/>
            <a:ext cx="17486100" cy="12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Ruining</a:t>
            </a:r>
            <a:r>
              <a:rPr b="1" lang="en-US" sz="14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the 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board game</a:t>
            </a:r>
            <a:r>
              <a:rPr b="1" lang="en-US" sz="140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      Gobblet Gobblers</a:t>
            </a:r>
            <a:r>
              <a:rPr b="1" lang="en-US" sz="140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lang="en-US" sz="1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by finding</a:t>
            </a:r>
            <a:r>
              <a:rPr b="1" lang="en-US" sz="14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an</a:t>
            </a:r>
            <a:endParaRPr sz="1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>
                <a:latin typeface="Calibri"/>
                <a:ea typeface="Calibri"/>
                <a:cs typeface="Calibri"/>
                <a:sym typeface="Calibri"/>
              </a:rPr>
              <a:t>             optimal</a:t>
            </a:r>
            <a:r>
              <a:rPr b="1" lang="en-US" sz="1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strategy</a:t>
            </a:r>
            <a:r>
              <a:rPr b="1" lang="en-US" sz="140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1" sz="1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2403575" y="1199900"/>
            <a:ext cx="88485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Symmetry</a:t>
            </a:r>
            <a:endParaRPr sz="4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03575" y="9726337"/>
            <a:ext cx="9498300" cy="489835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2354800" y="8035138"/>
            <a:ext cx="65964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Tree with winner</a:t>
            </a: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s</a:t>
            </a:r>
            <a:endParaRPr sz="4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21125" y="24954238"/>
            <a:ext cx="113814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Programming Results</a:t>
            </a:r>
            <a:endParaRPr sz="30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 program suggests 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player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2 can always win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Sage Math supports 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visualization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21125" y="28131850"/>
            <a:ext cx="113814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Future Work</a:t>
            </a:r>
            <a:endParaRPr sz="4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Confirm accuracy of existence result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Determine exact strategy for player 2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2281675" y="15322138"/>
            <a:ext cx="10988400" cy="9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Player Turn</a:t>
            </a:r>
            <a:endParaRPr b="1" sz="48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Check_Wining move for previous move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yes return winner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Generate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list of legal moves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each legal move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isSymmetric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get known winner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increase winner  counter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else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add to conical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iterate player turn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get 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winner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return winner</a:t>
            </a:r>
            <a:endParaRPr sz="36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2403575" y="25144800"/>
            <a:ext cx="10866600" cy="5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Acknowledgements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Project funded in part by a CINSAM research grant and t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 Department of Mathematics and Statistics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Peter Tseng, author of a basic version of 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Gobblet</a:t>
            </a: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Gobblers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21125" y="12008550"/>
            <a:ext cx="11381400" cy="8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457200" spcFirstLastPara="1" rIns="457200" wrap="square" tIns="4572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Gobblet Gobblers</a:t>
            </a:r>
            <a:endParaRPr sz="3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Gobblet Gobblers combines aspects of Tic-Tac-Toe and Gobblet that: 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Has 6 pieces per player: two each of small, medium, and large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Allows players to place larger pieces over smaller pieces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Allows players to move their pieces around on the board after being placed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Pieces that are being covered by other, larger pieces cannot be moved 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Char char="○"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Because a piece must be placed or moved every turn, there are board states that </a:t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" name="Google Shape;100;p13"/>
          <p:cNvSpPr/>
          <p:nvPr/>
        </p:nvSpPr>
        <p:spPr>
          <a:xfrm flipH="1">
            <a:off x="42836400" y="30968994"/>
            <a:ext cx="1054800" cy="1973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5680225" y="30969000"/>
            <a:ext cx="4490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Scan to download poster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10207" y="2900149"/>
            <a:ext cx="3502127" cy="344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36060789" y="2863992"/>
            <a:ext cx="3430193" cy="351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39939455" y="2900125"/>
            <a:ext cx="3452520" cy="3446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65075" y="29794300"/>
            <a:ext cx="2370300" cy="23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23555" y="29892553"/>
            <a:ext cx="2173820" cy="21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