
<file path=[Content_Types].xml><?xml version="1.0" encoding="utf-8"?>
<Types xmlns="http://schemas.openxmlformats.org/package/2006/content-types">
  <Default Extension="bin" ContentType="application/vnd.openxmlformats-officedocument.oleObject"/>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86"/>
  </p:notesMasterIdLst>
  <p:handoutMasterIdLst>
    <p:handoutMasterId r:id="rId87"/>
  </p:handoutMasterIdLst>
  <p:sldIdLst>
    <p:sldId id="423" r:id="rId3"/>
    <p:sldId id="331" r:id="rId4"/>
    <p:sldId id="336" r:id="rId5"/>
    <p:sldId id="342" r:id="rId6"/>
    <p:sldId id="422"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424" r:id="rId30"/>
    <p:sldId id="367" r:id="rId31"/>
    <p:sldId id="368" r:id="rId32"/>
    <p:sldId id="369" r:id="rId33"/>
    <p:sldId id="370" r:id="rId34"/>
    <p:sldId id="371" r:id="rId35"/>
    <p:sldId id="372" r:id="rId36"/>
    <p:sldId id="373" r:id="rId37"/>
    <p:sldId id="374" r:id="rId38"/>
    <p:sldId id="375" r:id="rId39"/>
    <p:sldId id="376" r:id="rId40"/>
    <p:sldId id="421"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3" r:id="rId57"/>
    <p:sldId id="394" r:id="rId58"/>
    <p:sldId id="395"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3" r:id="rId77"/>
    <p:sldId id="414" r:id="rId78"/>
    <p:sldId id="415" r:id="rId79"/>
    <p:sldId id="416" r:id="rId80"/>
    <p:sldId id="417" r:id="rId81"/>
    <p:sldId id="418" r:id="rId82"/>
    <p:sldId id="419" r:id="rId83"/>
    <p:sldId id="420" r:id="rId84"/>
    <p:sldId id="298" r:id="rId85"/>
  </p:sldIdLst>
  <p:sldSz cx="9144000" cy="6858000" type="screen4x3"/>
  <p:notesSz cx="6858000" cy="9144000"/>
  <p:embeddedFontLst>
    <p:embeddedFont>
      <p:font typeface="Calibri" panose="020F0502020204030204" pitchFamily="34" charset="0"/>
      <p:regular r:id="rId88"/>
      <p:bold r:id="rId89"/>
      <p:italic r:id="rId90"/>
      <p:boldItalic r:id="rId91"/>
    </p:embeddedFont>
    <p:embeddedFont>
      <p:font typeface="Noto Sans Symbols" panose="020B0604020202020204" charset="0"/>
      <p:regular r:id="rId92"/>
      <p:bold r:id="rId93"/>
      <p:italic r:id="rId94"/>
      <p:boldItalic r:id="rId95"/>
    </p:embeddedFont>
    <p:embeddedFont>
      <p:font typeface="Verdana" panose="020B0604030504040204"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340"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958" userDrawn="1">
          <p15:clr>
            <a:srgbClr val="A4A3A4"/>
          </p15:clr>
        </p15:guide>
        <p15:guide id="7" pos="635" userDrawn="1">
          <p15:clr>
            <a:srgbClr val="A4A3A4"/>
          </p15:clr>
        </p15:guide>
        <p15:guide id="9" pos="5465" userDrawn="1">
          <p15:clr>
            <a:srgbClr val="A4A3A4"/>
          </p15:clr>
        </p15:guide>
        <p15:guide id="10" orient="horz" pos="4042" userDrawn="1">
          <p15:clr>
            <a:srgbClr val="A4A3A4"/>
          </p15:clr>
        </p15:guide>
        <p15:guide id="11" orient="horz" pos="754" userDrawn="1">
          <p15:clr>
            <a:srgbClr val="A4A3A4"/>
          </p15:clr>
        </p15:guide>
        <p15:guide id="12" pos="930" userDrawn="1">
          <p15:clr>
            <a:srgbClr val="A4A3A4"/>
          </p15:clr>
        </p15:guide>
        <p15:guide id="13" pos="111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2491" autoAdjust="0"/>
  </p:normalViewPr>
  <p:slideViewPr>
    <p:cSldViewPr snapToGrid="0" snapToObjects="1">
      <p:cViewPr varScale="1">
        <p:scale>
          <a:sx n="90" d="100"/>
          <a:sy n="90" d="100"/>
        </p:scale>
        <p:origin x="2220" y="90"/>
      </p:cViewPr>
      <p:guideLst>
        <p:guide orient="horz" pos="3997"/>
        <p:guide pos="340"/>
        <p:guide orient="horz" pos="4178"/>
        <p:guide orient="horz" pos="119"/>
        <p:guide orient="horz" pos="709"/>
        <p:guide orient="horz" pos="958"/>
        <p:guide pos="635"/>
        <p:guide pos="5465"/>
        <p:guide orient="horz" pos="4042"/>
        <p:guide orient="horz" pos="754"/>
        <p:guide pos="930"/>
        <p:guide pos="1111"/>
      </p:guideLst>
    </p:cSldViewPr>
  </p:slideViewPr>
  <p:outlineViewPr>
    <p:cViewPr>
      <p:scale>
        <a:sx n="33" d="100"/>
        <a:sy n="33" d="100"/>
      </p:scale>
      <p:origin x="0" y="-3036"/>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font" Target="fonts/font2.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font" Target="fonts/font3.fntdata"/><Relationship Id="rId95" Type="http://schemas.openxmlformats.org/officeDocument/2006/relationships/font" Target="fonts/font8.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font" Target="fonts/font1.fntdata"/><Relationship Id="rId91" Type="http://schemas.openxmlformats.org/officeDocument/2006/relationships/font" Target="fonts/font4.fntdata"/><Relationship Id="rId96"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notesMaster" Target="notesMasters/notesMaster1.xml"/><Relationship Id="rId94" Type="http://schemas.openxmlformats.org/officeDocument/2006/relationships/font" Target="fonts/font7.fntdata"/><Relationship Id="rId99" Type="http://schemas.openxmlformats.org/officeDocument/2006/relationships/font" Target="fonts/font12.fntdata"/><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0.fntdata"/><Relationship Id="rId10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5.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6.fntdata"/><Relationship Id="rId98" Type="http://schemas.openxmlformats.org/officeDocument/2006/relationships/font" Target="fonts/font11.fntdata"/><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10/3/2022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columns have the following headings from left to right. Function, Input, Processing, Output. The row entries are as follows. Row 1. The get underscore regular underscore price Function, None, Prompts the user to enter an item’s regular price, The item's regular price. Row 2. The discount Function, An item’s regular price, Calculates an item's discount by multiplying the regular price by the global constant DISCOUNT underscore PERCENTAGE, The item's discount.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62156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83</a:t>
            </a:fld>
            <a:endParaRPr lang="en-US" dirty="0"/>
          </a:p>
        </p:txBody>
      </p:sp>
    </p:spTree>
    <p:extLst>
      <p:ext uri="{BB962C8B-B14F-4D97-AF65-F5344CB8AC3E}">
        <p14:creationId xmlns:p14="http://schemas.microsoft.com/office/powerpoint/2010/main" val="12440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There are 24 statements. In this program the task has been divided into smaller tasks, each of which is performed by a separate function. The tasks are as follows.</a:t>
            </a:r>
            <a:br>
              <a:rPr lang="en-IN" sz="1200" b="0" i="0" u="none" strike="noStrike" kern="1200" cap="none" dirty="0">
                <a:solidFill>
                  <a:schemeClr val="dk1"/>
                </a:solidFill>
                <a:effectLst/>
                <a:latin typeface="Arial"/>
                <a:ea typeface="Arial"/>
                <a:cs typeface="Arial"/>
                <a:sym typeface="Arial"/>
              </a:rPr>
            </a:br>
            <a:r>
              <a:rPr lang="en-IN" sz="1200" b="0" i="0" u="none" strike="noStrike" kern="1200" cap="none" dirty="0">
                <a:solidFill>
                  <a:schemeClr val="dk1"/>
                </a:solidFill>
                <a:effectLst/>
                <a:latin typeface="Arial"/>
                <a:ea typeface="Arial"/>
                <a:cs typeface="Arial"/>
                <a:sym typeface="Arial"/>
              </a:rPr>
              <a:t>Task 1. Line 1. d e f function 1 left parenthesis right parenthesis colon. Line 2. Statement. Line 3. Statement. Line 4. Statement. A function has been assigned to execute the statements. </a:t>
            </a:r>
            <a:br>
              <a:rPr lang="en-IN" sz="1200" b="0" i="0" u="none" strike="noStrike" kern="1200" cap="none" dirty="0">
                <a:solidFill>
                  <a:schemeClr val="dk1"/>
                </a:solidFill>
                <a:effectLst/>
                <a:latin typeface="Arial"/>
                <a:ea typeface="Arial"/>
                <a:cs typeface="Arial"/>
                <a:sym typeface="Arial"/>
              </a:rPr>
            </a:br>
            <a:r>
              <a:rPr lang="en-IN" sz="1200" b="0" i="0" u="none" strike="noStrike" kern="1200" cap="none" dirty="0">
                <a:solidFill>
                  <a:schemeClr val="dk1"/>
                </a:solidFill>
                <a:effectLst/>
                <a:latin typeface="Arial"/>
                <a:ea typeface="Arial"/>
                <a:cs typeface="Arial"/>
                <a:sym typeface="Arial"/>
              </a:rPr>
              <a:t>Task 2. Line 1. d e f function 2 left parenthesis right parenthesis colon. Line 2. Statement. Line 3. Statement. Line 4. Statement. A function has been assigned to execute the statements. </a:t>
            </a:r>
            <a:br>
              <a:rPr lang="en-IN" sz="1200" b="0" i="0" u="none" strike="noStrike" kern="1200" cap="none" dirty="0">
                <a:solidFill>
                  <a:schemeClr val="dk1"/>
                </a:solidFill>
                <a:effectLst/>
                <a:latin typeface="Arial"/>
                <a:ea typeface="Arial"/>
                <a:cs typeface="Arial"/>
                <a:sym typeface="Arial"/>
              </a:rPr>
            </a:br>
            <a:r>
              <a:rPr lang="en-IN" sz="1200" b="0" i="0" u="none" strike="noStrike" kern="1200" cap="none" dirty="0">
                <a:solidFill>
                  <a:schemeClr val="dk1"/>
                </a:solidFill>
                <a:effectLst/>
                <a:latin typeface="Arial"/>
                <a:ea typeface="Arial"/>
                <a:cs typeface="Arial"/>
                <a:sym typeface="Arial"/>
              </a:rPr>
              <a:t>Task 3. Line 1. d e f function 3 left parenthesis right parenthesis colon. Line 2. Statement. Line 3. Statement. Line 4. Statement. A function has been assigned to execute the statements. </a:t>
            </a:r>
            <a:br>
              <a:rPr lang="en-IN" sz="1200" b="0" i="0" u="none" strike="noStrike" kern="1200" cap="none" dirty="0">
                <a:solidFill>
                  <a:schemeClr val="dk1"/>
                </a:solidFill>
                <a:effectLst/>
                <a:latin typeface="Arial"/>
                <a:ea typeface="Arial"/>
                <a:cs typeface="Arial"/>
                <a:sym typeface="Arial"/>
              </a:rPr>
            </a:br>
            <a:r>
              <a:rPr lang="en-IN" sz="1200" b="0" i="0" u="none" strike="noStrike" kern="1200" cap="none" dirty="0">
                <a:solidFill>
                  <a:schemeClr val="dk1"/>
                </a:solidFill>
                <a:effectLst/>
                <a:latin typeface="Arial"/>
                <a:ea typeface="Arial"/>
                <a:cs typeface="Arial"/>
                <a:sym typeface="Arial"/>
              </a:rPr>
              <a:t>Task 4. Line 1. d e f function 4 left parenthesis right parenthesis colon. Line 2. Statement. Line 3. Statement. Line 4. Statement. A function has been assigned to execute the statements.</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31192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lines read as follows. Line 1. d e f main left parenthesis right parenthesis colon. Line 2, indented once. value equals 5. Line 3, indented once. show underscore double left parenthesis value right parenthesis. Line 10, indented once. d e f show underscore double left parenthesis number right parenthesis colon. Line 11, indented twice. result equals number asterisk 2. Line 12, indented twice. print left parenthesis result right parenthesis. An arrow from value in line 3 points to number in line 10.</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76587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lines read as follows. Line 1. d e f main left parenthesis right parenthesis colon. Line 2, indented once. value equals 5. Line 3, indented once. show underscore double left parenthesis value right parenthesis. Line 10, indented once. d e f show underscore double left parenthesis number right parenthesis colon. Line 11, indented twice. result equals number asterisk 2. Line 12, indented twice. print left parenthesis result right parenthesis. An arrow from value in line 3 points to number in line 10. A number, 5, in a box is </a:t>
            </a:r>
            <a:r>
              <a:rPr lang="en-IN" sz="1200" b="0" i="0" u="none" strike="noStrike" kern="1200" cap="none" dirty="0" err="1">
                <a:solidFill>
                  <a:schemeClr val="dk1"/>
                </a:solidFill>
                <a:effectLst/>
                <a:latin typeface="Arial"/>
                <a:ea typeface="Arial"/>
                <a:cs typeface="Arial"/>
                <a:sym typeface="Arial"/>
              </a:rPr>
              <a:t>labeled</a:t>
            </a:r>
            <a:r>
              <a:rPr lang="en-IN" sz="1200" b="0" i="0" u="none" strike="noStrike" kern="1200" cap="none" dirty="0">
                <a:solidFill>
                  <a:schemeClr val="dk1"/>
                </a:solidFill>
                <a:effectLst/>
                <a:latin typeface="Arial"/>
                <a:ea typeface="Arial"/>
                <a:cs typeface="Arial"/>
                <a:sym typeface="Arial"/>
              </a:rPr>
              <a:t>, value and number.</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76284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arguments are as follows.</a:t>
            </a:r>
            <a:br>
              <a:rPr lang="en-IN" sz="1200" b="0" i="0" u="none" strike="noStrike" kern="1200" cap="none" dirty="0">
                <a:solidFill>
                  <a:schemeClr val="dk1"/>
                </a:solidFill>
                <a:effectLst/>
                <a:latin typeface="Arial"/>
                <a:ea typeface="Arial"/>
                <a:cs typeface="Arial"/>
                <a:sym typeface="Arial"/>
              </a:rPr>
            </a:br>
            <a:r>
              <a:rPr lang="en-IN" sz="1200" b="0" i="0" u="none" strike="noStrike" kern="1200" cap="none" dirty="0">
                <a:solidFill>
                  <a:schemeClr val="dk1"/>
                </a:solidFill>
                <a:effectLst/>
                <a:latin typeface="Arial"/>
                <a:ea typeface="Arial"/>
                <a:cs typeface="Arial"/>
                <a:sym typeface="Arial"/>
              </a:rPr>
              <a:t>The first argument has 3 lines. The lines read as follows. Line 1. d e f main left parenthesis right parenthesis colon. Line 2, indented once. print left parenthesis single quote The sum of 12 and 45 is single quote right parenthesis. Line 3, indented once. show underscore sum left parenthesis 12 comma 45 right parenthesis. </a:t>
            </a:r>
            <a:br>
              <a:rPr lang="en-IN" sz="1200" b="0" i="0" u="none" strike="noStrike" kern="1200" cap="none" dirty="0">
                <a:solidFill>
                  <a:schemeClr val="dk1"/>
                </a:solidFill>
                <a:effectLst/>
                <a:latin typeface="Arial"/>
                <a:ea typeface="Arial"/>
                <a:cs typeface="Arial"/>
                <a:sym typeface="Arial"/>
              </a:rPr>
            </a:br>
            <a:r>
              <a:rPr lang="en-IN" sz="1200" b="0" i="0" u="none" strike="noStrike" kern="1200" cap="none" dirty="0">
                <a:solidFill>
                  <a:schemeClr val="dk1"/>
                </a:solidFill>
                <a:effectLst/>
                <a:latin typeface="Arial"/>
                <a:ea typeface="Arial"/>
                <a:cs typeface="Arial"/>
                <a:sym typeface="Arial"/>
              </a:rPr>
              <a:t>The second argument has 3 lines. The lines read as follows. Line 1. d e f show underscore sum left parenthesis n u m 1 comma n u m 2 right parenthesis colon. Line 2, indented once. result equals n u m 1 plus n u m 2. Line 3, indented once. print left parenthesis result right parenthesis. </a:t>
            </a:r>
            <a:br>
              <a:rPr lang="en-IN" sz="1200" b="0" i="0" u="none" strike="noStrike" kern="1200" cap="none" dirty="0">
                <a:solidFill>
                  <a:schemeClr val="dk1"/>
                </a:solidFill>
                <a:effectLst/>
                <a:latin typeface="Arial"/>
                <a:ea typeface="Arial"/>
                <a:cs typeface="Arial"/>
                <a:sym typeface="Arial"/>
              </a:rPr>
            </a:br>
            <a:r>
              <a:rPr lang="en-IN" sz="1200" b="0" i="0" u="none" strike="noStrike" kern="1200" cap="none" dirty="0">
                <a:solidFill>
                  <a:schemeClr val="dk1"/>
                </a:solidFill>
                <a:effectLst/>
                <a:latin typeface="Arial"/>
                <a:ea typeface="Arial"/>
                <a:cs typeface="Arial"/>
                <a:sym typeface="Arial"/>
              </a:rPr>
              <a:t>An arrow points from 12 in the first argument to n u m 1 in the second argument. Another arrow points from 45 in the first argument to n u m 2 in the second argument. An illustration depicts the same. An arrow extends from text, n u m 1, to a block with value 12. Another arrow extends from text, n u m 2, to a block with value 45.</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519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lines read as follows. Line 1. d e f main left parenthesis right parenthesis colon. Line 2, indented once. value equals 99. Line 3, indented once. print left parenthesis f single quote The value is left brace value right brace period single quote right parenthesis. Line 4, indented once. change underscore me left parenthesis value right parenthesis. Line 5, indented once. print left parenthesis f single quote Back in main the value is left brace value right brace period single quote right parenthesis. Line 6. blank. Line 7. d e f change underscore me left parenthesis a r g right parenthesis colon. Line 8, indented once. print left parenthesis single quote I am changing the value period single quote right parenthesis. Line 9, indented once. a r g equals 0. Line 10, indented once. print left parenthesis f single quote Now the value is left brace a r g right brace period single quote right parenthesis. Two arrows from value and a r g point to a block with value 99.</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81871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lines read as follows. Line 1. d e f main left parenthesis right parenthesis colon. Line 2, indented once. value equals 99. Line 3, indented once. print left parenthesis f single quote The value is left brace value right brace period single quote right parenthesis. Line 4, indented once. change underscore me left parenthesis value right parenthesis. Line 5, indented once. print left parenthesis f single quote Back in main the value is left brace value right brace period single quote right parenthesis. Line 6. blank. Line 7. d e f change underscore me left parenthesis a r g right parenthesis colon. Line 8, indented once. print left parenthesis single quote I am changing the value period single quote right parenthesis. Line 9, indented once. a r g equals 0. Line 10, indented once. print left parenthesis f single quote Now the value is left brace a r g right brace period single quote right parenthesis. An arrow points from text, value, to a block with value, 99. Another arrow points from text, a r g, to a block with value, 0.</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2114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lines read as follows. Line 1. d e f show underscore tax left parenthesis price comma  tax underscore rate equals 0 period 07 right parenthesis colon. 0.07 is </a:t>
            </a:r>
            <a:r>
              <a:rPr lang="en-IN" sz="1200" b="0" i="0" u="none" strike="noStrike" kern="1200" cap="none" dirty="0" err="1">
                <a:solidFill>
                  <a:schemeClr val="dk1"/>
                </a:solidFill>
                <a:effectLst/>
                <a:latin typeface="Arial"/>
                <a:ea typeface="Arial"/>
                <a:cs typeface="Arial"/>
                <a:sym typeface="Arial"/>
              </a:rPr>
              <a:t>labeled</a:t>
            </a:r>
            <a:r>
              <a:rPr lang="en-IN" sz="1200" b="0" i="0" u="none" strike="noStrike" kern="1200" cap="none" dirty="0">
                <a:solidFill>
                  <a:schemeClr val="dk1"/>
                </a:solidFill>
                <a:effectLst/>
                <a:latin typeface="Arial"/>
                <a:ea typeface="Arial"/>
                <a:cs typeface="Arial"/>
                <a:sym typeface="Arial"/>
              </a:rPr>
              <a:t>, default argument. Line 2. tax equals price asterisk tax underscore rate. Line 3. print left parenthesis f single quote The tax is left parenthesis tax right parenthesis period single quote.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55456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u="none" strike="noStrike" kern="1200" cap="none" dirty="0">
                <a:solidFill>
                  <a:schemeClr val="dk1"/>
                </a:solidFill>
                <a:effectLst/>
                <a:latin typeface="Arial"/>
                <a:ea typeface="Arial"/>
                <a:cs typeface="Arial"/>
                <a:sym typeface="Arial"/>
              </a:rPr>
              <a:t>The lines read as follows. Line 1. d e f sum left parenthesis n u m 1 comma n u m 2 right parenthesis colon. Line 2, indented once. result equals n u m 1 plus n u m 2. Line 3, indented once. return result. Sum in line 1 is </a:t>
            </a:r>
            <a:r>
              <a:rPr lang="en-IN" sz="1200" b="0" i="0" u="none" strike="noStrike" kern="1200" cap="none" dirty="0" err="1">
                <a:solidFill>
                  <a:schemeClr val="dk1"/>
                </a:solidFill>
                <a:effectLst/>
                <a:latin typeface="Arial"/>
                <a:ea typeface="Arial"/>
                <a:cs typeface="Arial"/>
                <a:sym typeface="Arial"/>
              </a:rPr>
              <a:t>labeled</a:t>
            </a:r>
            <a:r>
              <a:rPr lang="en-IN" sz="1200" b="0" i="0" u="none" strike="noStrike" kern="1200" cap="none" dirty="0">
                <a:solidFill>
                  <a:schemeClr val="dk1"/>
                </a:solidFill>
                <a:effectLst/>
                <a:latin typeface="Arial"/>
                <a:ea typeface="Arial"/>
                <a:cs typeface="Arial"/>
                <a:sym typeface="Arial"/>
              </a:rPr>
              <a:t>, the name of this function is sum. N u m 1 and n u m 2 in line 1 are </a:t>
            </a:r>
            <a:r>
              <a:rPr lang="en-IN" sz="1200" b="0" i="0" u="none" strike="noStrike" kern="1200" cap="none" dirty="0" err="1">
                <a:solidFill>
                  <a:schemeClr val="dk1"/>
                </a:solidFill>
                <a:effectLst/>
                <a:latin typeface="Arial"/>
                <a:ea typeface="Arial"/>
                <a:cs typeface="Arial"/>
                <a:sym typeface="Arial"/>
              </a:rPr>
              <a:t>labeled</a:t>
            </a:r>
            <a:r>
              <a:rPr lang="en-IN" sz="1200" b="0" i="0" u="none" strike="noStrike" kern="1200" cap="none" dirty="0">
                <a:solidFill>
                  <a:schemeClr val="dk1"/>
                </a:solidFill>
                <a:effectLst/>
                <a:latin typeface="Arial"/>
                <a:ea typeface="Arial"/>
                <a:cs typeface="Arial"/>
                <a:sym typeface="Arial"/>
              </a:rPr>
              <a:t>, n u m 1 and n u m 2 are parameters. Return result in line 3 is </a:t>
            </a:r>
            <a:r>
              <a:rPr lang="en-IN" sz="1200" b="0" i="0" u="none" strike="noStrike" kern="1200" cap="none" dirty="0" err="1">
                <a:solidFill>
                  <a:schemeClr val="dk1"/>
                </a:solidFill>
                <a:effectLst/>
                <a:latin typeface="Arial"/>
                <a:ea typeface="Arial"/>
                <a:cs typeface="Arial"/>
                <a:sym typeface="Arial"/>
              </a:rPr>
              <a:t>labeled</a:t>
            </a:r>
            <a:r>
              <a:rPr lang="en-IN" sz="1200" b="0" i="0" u="none" strike="noStrike" kern="1200" cap="none" dirty="0">
                <a:solidFill>
                  <a:schemeClr val="dk1"/>
                </a:solidFill>
                <a:effectLst/>
                <a:latin typeface="Arial"/>
                <a:ea typeface="Arial"/>
                <a:cs typeface="Arial"/>
                <a:sym typeface="Arial"/>
              </a:rPr>
              <a:t>, this function returns the value referenced by the result variable.</a:t>
            </a:r>
            <a:r>
              <a:rPr lang="en-IN" dirty="0"/>
              <a:t> </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03765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9"/>
            <a:ext cx="3657600" cy="1262062"/>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
        <p:nvSpPr>
          <p:cNvPr id="3" name="Content Placeholder 2">
            <a:extLst>
              <a:ext uri="{FF2B5EF4-FFF2-40B4-BE49-F238E27FC236}">
                <a16:creationId xmlns:a16="http://schemas.microsoft.com/office/drawing/2014/main" id="{A13192F1-5420-4735-B9E5-A0EE76B4D8A1}"/>
              </a:ext>
            </a:extLst>
          </p:cNvPr>
          <p:cNvSpPr>
            <a:spLocks noGrp="1"/>
          </p:cNvSpPr>
          <p:nvPr>
            <p:ph sz="quarter" idx="18"/>
          </p:nvPr>
        </p:nvSpPr>
        <p:spPr>
          <a:xfrm>
            <a:off x="5400675" y="4867275"/>
            <a:ext cx="3209925" cy="1009650"/>
          </a:xfrm>
        </p:spPr>
        <p:txBody>
          <a:bodyPr/>
          <a:lstStyle>
            <a:lvl3pPr marL="1143000" indent="-12700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0_Content_4_Tex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93309"/>
            <a:ext cx="8229600" cy="38794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063853"/>
            <a:ext cx="8229600" cy="34286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495832"/>
            <a:ext cx="8229600" cy="35883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946415"/>
            <a:ext cx="8229600" cy="394716"/>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3423855"/>
            <a:ext cx="8229600" cy="32528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18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857050"/>
            <a:ext cx="8229600" cy="42508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4338157"/>
            <a:ext cx="8229600" cy="395774"/>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57201" y="4837386"/>
            <a:ext cx="8229600" cy="238689"/>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57200" y="5211857"/>
            <a:ext cx="8229600" cy="28349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57200" y="5606853"/>
            <a:ext cx="8229600" cy="26964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57200" y="5983525"/>
            <a:ext cx="8229600" cy="268831"/>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57201" y="6331844"/>
            <a:ext cx="8229600" cy="244392"/>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57201" y="6654233"/>
            <a:ext cx="8046362" cy="263943"/>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57201" y="7063805"/>
            <a:ext cx="8046362" cy="290825"/>
          </a:xfrm>
        </p:spPr>
        <p:txBody>
          <a:bodyPr/>
          <a:lstStyle>
            <a:lvl1pPr marR="0" indent="-2556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18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18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18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27"/>
          </p:nvPr>
        </p:nvSpPr>
        <p:spPr>
          <a:xfrm>
            <a:off x="457200" y="7483231"/>
            <a:ext cx="8012113" cy="2190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28"/>
          </p:nvPr>
        </p:nvSpPr>
        <p:spPr>
          <a:xfrm>
            <a:off x="457200" y="7832725"/>
            <a:ext cx="8012113" cy="293688"/>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Content Placeholder 12"/>
          <p:cNvSpPr>
            <a:spLocks noGrp="1"/>
          </p:cNvSpPr>
          <p:nvPr>
            <p:ph sz="quarter" idx="29"/>
          </p:nvPr>
        </p:nvSpPr>
        <p:spPr>
          <a:xfrm>
            <a:off x="457200" y="8258175"/>
            <a:ext cx="8047038" cy="3270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Content Placeholder 19"/>
          <p:cNvSpPr>
            <a:spLocks noGrp="1"/>
          </p:cNvSpPr>
          <p:nvPr>
            <p:ph sz="quarter" idx="30"/>
          </p:nvPr>
        </p:nvSpPr>
        <p:spPr>
          <a:xfrm>
            <a:off x="457200" y="8609013"/>
            <a:ext cx="8012113" cy="323850"/>
          </a:xfrm>
        </p:spPr>
        <p:txBody>
          <a:bodyPr/>
          <a:lstStyle>
            <a:lvl1pPr indent="-255600">
              <a:defRPr>
                <a:latin typeface="+mn-lt"/>
              </a:defRPr>
            </a:lvl1pPr>
            <a:lvl2pPr>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Content Placeholder 23"/>
          <p:cNvSpPr>
            <a:spLocks noGrp="1"/>
          </p:cNvSpPr>
          <p:nvPr>
            <p:ph sz="quarter" idx="31"/>
          </p:nvPr>
        </p:nvSpPr>
        <p:spPr>
          <a:xfrm>
            <a:off x="457200" y="9036050"/>
            <a:ext cx="8047038" cy="239713"/>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Content Placeholder 26"/>
          <p:cNvSpPr>
            <a:spLocks noGrp="1"/>
          </p:cNvSpPr>
          <p:nvPr>
            <p:ph sz="quarter" idx="32"/>
          </p:nvPr>
        </p:nvSpPr>
        <p:spPr>
          <a:xfrm>
            <a:off x="457200" y="9466263"/>
            <a:ext cx="8047038" cy="15081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9" name="Text Placeholder 28"/>
          <p:cNvSpPr>
            <a:spLocks noGrp="1"/>
          </p:cNvSpPr>
          <p:nvPr>
            <p:ph type="body" sz="quarter" idx="33"/>
          </p:nvPr>
        </p:nvSpPr>
        <p:spPr>
          <a:xfrm>
            <a:off x="457200" y="9807575"/>
            <a:ext cx="8047038" cy="26352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2" name="Text Placeholder 31"/>
          <p:cNvSpPr>
            <a:spLocks noGrp="1"/>
          </p:cNvSpPr>
          <p:nvPr>
            <p:ph type="body" sz="quarter" idx="34"/>
          </p:nvPr>
        </p:nvSpPr>
        <p:spPr>
          <a:xfrm>
            <a:off x="457200" y="10174288"/>
            <a:ext cx="8012113" cy="322262"/>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4" name="Text Placeholder 33"/>
          <p:cNvSpPr>
            <a:spLocks noGrp="1"/>
          </p:cNvSpPr>
          <p:nvPr>
            <p:ph type="body" sz="quarter" idx="35"/>
          </p:nvPr>
        </p:nvSpPr>
        <p:spPr>
          <a:xfrm>
            <a:off x="457200" y="10663977"/>
            <a:ext cx="8047038" cy="2571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38" name="Text Placeholder 37"/>
          <p:cNvSpPr>
            <a:spLocks noGrp="1"/>
          </p:cNvSpPr>
          <p:nvPr>
            <p:ph type="body" sz="quarter" idx="36"/>
          </p:nvPr>
        </p:nvSpPr>
        <p:spPr>
          <a:xfrm>
            <a:off x="457200" y="11063288"/>
            <a:ext cx="8047038" cy="295275"/>
          </a:xfrm>
        </p:spPr>
        <p:txBody>
          <a:bodyPr/>
          <a:lstStyle>
            <a:lvl1pPr indent="-255600">
              <a:defRPr>
                <a:latin typeface="+mn-lt"/>
              </a:defRPr>
            </a:lvl1pPr>
            <a:lvl2pPr indent="-284400">
              <a:defRPr>
                <a:latin typeface="+mn-lt"/>
              </a:defRPr>
            </a:lvl2pPr>
            <a:lvl3pPr marL="1143000" indent="-127000">
              <a:buFont typeface="Arial" panose="020B0604020202020204" pitchFamily="34" charset="0"/>
              <a:buChar char="▪"/>
              <a:defRPr>
                <a:latin typeface="+mn-lt"/>
              </a:defRPr>
            </a:lvl3pPr>
            <a:lvl4pPr>
              <a:defRPr>
                <a:latin typeface="+mn-lt"/>
              </a:defRPr>
            </a:lvl4pPr>
            <a:lvl5pPr>
              <a:defRPr>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484240011"/>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on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458689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4875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61030" y="1556326"/>
            <a:ext cx="363154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1563574"/>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243595" y="3977558"/>
            <a:ext cx="4443205" cy="211227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66603"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3290555"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L="1143000" marR="0" indent="-230400" algn="l" rtl="0">
              <a:lnSpc>
                <a:spcPct val="100000"/>
              </a:lnSpc>
              <a:spcAft>
                <a:spcPts val="0"/>
              </a:spcAft>
              <a:buClr>
                <a:srgbClr val="007FA3"/>
              </a:buClr>
              <a:buSzPct val="100000"/>
              <a:buFont typeface="Arial" panose="020B0604020202020204" pitchFamily="34" charset="0"/>
              <a:buChar char="▪"/>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IN" sz="1200" b="0" i="0" u="none" strike="noStrike" cap="none" dirty="0">
                <a:solidFill>
                  <a:srgbClr val="000000"/>
                </a:solidFill>
                <a:effectLst/>
                <a:latin typeface="Verdana" panose="020B0604030504040204" pitchFamily="34" charset="0"/>
                <a:ea typeface="Verdana" panose="020B0604030504040204" pitchFamily="34" charset="0"/>
                <a:cs typeface="Arial"/>
                <a:sym typeface="Arial"/>
              </a:rPr>
              <a:t>2023, 2021, 2018 </a:t>
            </a:r>
            <a:r>
              <a:rPr lang="en-US" altLang="en-US" sz="1200" b="0"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82"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0"/>
              </a:ext>
            </a:extLst>
          </p:cNvPr>
          <p:cNvSpPr>
            <a:spLocks noGrp="1"/>
          </p:cNvSpPr>
          <p:nvPr>
            <p:ph type="title"/>
          </p:nvPr>
        </p:nvSpPr>
        <p:spPr/>
        <p:txBody>
          <a:bodyPr anchor="ctr"/>
          <a:lstStyle/>
          <a:p>
            <a:r>
              <a:rPr lang="en-US" dirty="0">
                <a:solidFill>
                  <a:schemeClr val="tx2"/>
                </a:solidFill>
                <a:ea typeface="+mn-ea"/>
              </a:rPr>
              <a:t>Starting Out with Python</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0"/>
              </a:ext>
            </a:extLst>
          </p:cNvPr>
          <p:cNvSpPr>
            <a:spLocks noGrp="1"/>
          </p:cNvSpPr>
          <p:nvPr>
            <p:ph type="body" idx="1"/>
          </p:nvPr>
        </p:nvSpPr>
        <p:spPr/>
        <p:txBody>
          <a:bodyPr anchor="ctr"/>
          <a:lstStyle/>
          <a:p>
            <a:r>
              <a:rPr lang="en-US" sz="2000">
                <a:solidFill>
                  <a:schemeClr val="tx2"/>
                </a:solidFill>
                <a:ea typeface="+mn-ea"/>
              </a:rPr>
              <a:t>Sixth</a:t>
            </a:r>
            <a:r>
              <a:rPr lang="en-US">
                <a:solidFill>
                  <a:schemeClr val="tx2"/>
                </a:solidFill>
              </a:rPr>
              <a:t> Edition</a:t>
            </a:r>
          </a:p>
        </p:txBody>
      </p:sp>
      <p:pic>
        <p:nvPicPr>
          <p:cNvPr id="4" name="Picture 3" descr="Front Cover: Starting Out with Python, Sixth Edition by Gadd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532" y="1625669"/>
            <a:ext cx="3707341" cy="4597105"/>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0"/>
              </a:ext>
            </a:extLst>
          </p:cNvPr>
          <p:cNvSpPr>
            <a:spLocks noGrp="1"/>
          </p:cNvSpPr>
          <p:nvPr>
            <p:ph sz="quarter" idx="14"/>
          </p:nvPr>
        </p:nvSpPr>
        <p:spPr>
          <a:xfrm>
            <a:off x="5029200" y="1901370"/>
            <a:ext cx="3657600" cy="1191079"/>
          </a:xfrm>
        </p:spPr>
        <p:txBody>
          <a:bodyPr/>
          <a:lstStyle/>
          <a:p>
            <a:pPr marL="0" algn="ctr"/>
            <a:r>
              <a:rPr lang="en-US" b="1" dirty="0">
                <a:solidFill>
                  <a:schemeClr val="tx1"/>
                </a:solidFill>
                <a:latin typeface="+mn-lt"/>
              </a:rPr>
              <a:t>Chapter 5</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0"/>
              </a:ext>
            </a:extLst>
          </p:cNvPr>
          <p:cNvSpPr>
            <a:spLocks noGrp="1"/>
          </p:cNvSpPr>
          <p:nvPr>
            <p:ph sz="quarter" idx="15"/>
          </p:nvPr>
        </p:nvSpPr>
        <p:spPr/>
        <p:txBody>
          <a:bodyPr/>
          <a:lstStyle/>
          <a:p>
            <a:pPr defTabSz="914400">
              <a:defRPr/>
            </a:pPr>
            <a:r>
              <a:rPr lang="en-US" dirty="0">
                <a:solidFill>
                  <a:schemeClr val="tx1"/>
                </a:solidFill>
              </a:rPr>
              <a:t>Functions</a:t>
            </a:r>
          </a:p>
        </p:txBody>
      </p:sp>
      <p:pic>
        <p:nvPicPr>
          <p:cNvPr id="12" name="Picture Placeholder 21" descr="Pearson Logo">
            <a:extLst>
              <a:ext uri="{FF2B5EF4-FFF2-40B4-BE49-F238E27FC236}">
                <a16:creationId xmlns:a16="http://schemas.microsoft.com/office/drawing/2014/main" id="{CF37FB16-D567-464F-82AB-B4CF4A031A4F}"/>
              </a:ext>
            </a:extLst>
          </p:cNvPr>
          <p:cNvPicPr>
            <a:picLocks noChangeAspect="1"/>
          </p:cNvPicPr>
          <p:nvPr/>
        </p:nvPicPr>
        <p:blipFill>
          <a:blip r:embed="rId4"/>
          <a:srcRect t="22152" b="22152"/>
          <a:stretch>
            <a:fillRect/>
          </a:stretch>
        </p:blipFill>
        <p:spPr>
          <a:xfrm>
            <a:off x="315677" y="6420639"/>
            <a:ext cx="1176574" cy="296443"/>
          </a:xfrm>
          <a:prstGeom prst="rect">
            <a:avLst/>
          </a:prstGeom>
          <a:noFill/>
          <a:ln>
            <a:no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0"/>
              </a:ext>
            </a:extLst>
          </p:cNvPr>
          <p:cNvSpPr>
            <a:spLocks noGrp="1"/>
          </p:cNvSpPr>
          <p:nvPr>
            <p:ph sz="quarter" idx="17"/>
          </p:nvPr>
        </p:nvSpPr>
        <p:spPr>
          <a:xfrm>
            <a:off x="2173073" y="6419201"/>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US" dirty="0"/>
              <a:t>2023, 2021, 2018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5664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F7563-4D53-44ED-8881-9B8F11D55FFA}"/>
              </a:ext>
            </a:extLst>
          </p:cNvPr>
          <p:cNvSpPr>
            <a:spLocks noGrp="1"/>
          </p:cNvSpPr>
          <p:nvPr>
            <p:ph type="title"/>
          </p:nvPr>
        </p:nvSpPr>
        <p:spPr/>
        <p:txBody>
          <a:bodyPr/>
          <a:lstStyle/>
          <a:p>
            <a:r>
              <a:rPr lang="en-US" altLang="en-US" sz="3200"/>
              <a:t>Defining and Calling a Function </a:t>
            </a:r>
            <a:r>
              <a:rPr lang="en-US" altLang="en-US" sz="2000" b="0"/>
              <a:t>(3 of 5)</a:t>
            </a:r>
            <a:endParaRPr lang="en-US" sz="3200"/>
          </a:p>
        </p:txBody>
      </p:sp>
      <p:sp>
        <p:nvSpPr>
          <p:cNvPr id="3" name="Content Placeholder 2">
            <a:extLst>
              <a:ext uri="{FF2B5EF4-FFF2-40B4-BE49-F238E27FC236}">
                <a16:creationId xmlns:a16="http://schemas.microsoft.com/office/drawing/2014/main" id="{95A14DEA-76E1-40B4-AC09-D5566C2C3725}"/>
              </a:ext>
            </a:extLst>
          </p:cNvPr>
          <p:cNvSpPr>
            <a:spLocks noGrp="1"/>
          </p:cNvSpPr>
          <p:nvPr>
            <p:ph sz="quarter" idx="13"/>
          </p:nvPr>
        </p:nvSpPr>
        <p:spPr>
          <a:xfrm>
            <a:off x="457200" y="1556326"/>
            <a:ext cx="8095957" cy="2664000"/>
          </a:xfrm>
        </p:spPr>
        <p:txBody>
          <a:bodyPr/>
          <a:lstStyle/>
          <a:p>
            <a:pPr>
              <a:defRPr/>
            </a:pPr>
            <a:r>
              <a:rPr lang="en-US" b="1" dirty="0">
                <a:cs typeface="Courier New" pitchFamily="49" charset="0"/>
              </a:rPr>
              <a:t>Function header: first line of function</a:t>
            </a:r>
          </a:p>
          <a:p>
            <a:pPr lvl="1">
              <a:defRPr/>
            </a:pPr>
            <a:r>
              <a:rPr lang="en-US" dirty="0">
                <a:cs typeface="Courier New" pitchFamily="49" charset="0"/>
              </a:rPr>
              <a:t>Includes keyword </a:t>
            </a:r>
            <a:r>
              <a:rPr lang="en-US" dirty="0">
                <a:latin typeface="Courier New" pitchFamily="49" charset="0"/>
                <a:cs typeface="Courier New" pitchFamily="49" charset="0"/>
              </a:rPr>
              <a:t>def</a:t>
            </a:r>
            <a:r>
              <a:rPr lang="en-US" dirty="0">
                <a:cs typeface="Courier New" pitchFamily="49" charset="0"/>
              </a:rPr>
              <a:t> and function name, followed by parentheses and colon</a:t>
            </a:r>
          </a:p>
          <a:p>
            <a:pPr>
              <a:defRPr/>
            </a:pPr>
            <a:r>
              <a:rPr lang="en-US" b="1" dirty="0">
                <a:cs typeface="Courier New" pitchFamily="49" charset="0"/>
              </a:rPr>
              <a:t>Block: set of statements that belong together as a group</a:t>
            </a:r>
          </a:p>
          <a:p>
            <a:pPr lvl="1">
              <a:defRPr/>
            </a:pPr>
            <a:r>
              <a:rPr lang="en-US" dirty="0">
                <a:cs typeface="Courier New" pitchFamily="49" charset="0"/>
              </a:rPr>
              <a:t>Example: the statements included in a function</a:t>
            </a:r>
          </a:p>
        </p:txBody>
      </p:sp>
    </p:spTree>
    <p:extLst>
      <p:ext uri="{BB962C8B-B14F-4D97-AF65-F5344CB8AC3E}">
        <p14:creationId xmlns:p14="http://schemas.microsoft.com/office/powerpoint/2010/main" val="183338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ABF7-9223-45DB-B79F-3FDF3DD2D2AD}"/>
              </a:ext>
            </a:extLst>
          </p:cNvPr>
          <p:cNvSpPr>
            <a:spLocks noGrp="1"/>
          </p:cNvSpPr>
          <p:nvPr>
            <p:ph type="title"/>
          </p:nvPr>
        </p:nvSpPr>
        <p:spPr/>
        <p:txBody>
          <a:bodyPr/>
          <a:lstStyle/>
          <a:p>
            <a:r>
              <a:rPr lang="en-US" altLang="en-US" sz="3200"/>
              <a:t>Defining and Calling a Function </a:t>
            </a:r>
            <a:r>
              <a:rPr lang="en-US" altLang="en-US" sz="2000" b="0"/>
              <a:t>(4 of 5)</a:t>
            </a:r>
            <a:endParaRPr lang="en-US" sz="3200"/>
          </a:p>
        </p:txBody>
      </p:sp>
      <p:sp>
        <p:nvSpPr>
          <p:cNvPr id="3" name="Content Placeholder 2">
            <a:extLst>
              <a:ext uri="{FF2B5EF4-FFF2-40B4-BE49-F238E27FC236}">
                <a16:creationId xmlns:a16="http://schemas.microsoft.com/office/drawing/2014/main" id="{220C5B76-7971-4F4E-A670-0500F89FD056}"/>
              </a:ext>
            </a:extLst>
          </p:cNvPr>
          <p:cNvSpPr>
            <a:spLocks noGrp="1"/>
          </p:cNvSpPr>
          <p:nvPr>
            <p:ph sz="quarter" idx="13"/>
          </p:nvPr>
        </p:nvSpPr>
        <p:spPr>
          <a:xfrm>
            <a:off x="457200" y="1556327"/>
            <a:ext cx="8229600" cy="3240960"/>
          </a:xfrm>
        </p:spPr>
        <p:txBody>
          <a:bodyPr/>
          <a:lstStyle/>
          <a:p>
            <a:pPr eaLnBrk="1" hangingPunct="1">
              <a:defRPr/>
            </a:pPr>
            <a:r>
              <a:rPr lang="en-US" altLang="en-US" b="1" dirty="0"/>
              <a:t>Call a function to execute it</a:t>
            </a:r>
          </a:p>
          <a:p>
            <a:pPr lvl="1" eaLnBrk="1" hangingPunct="1">
              <a:defRPr/>
            </a:pPr>
            <a:r>
              <a:rPr lang="en-US" altLang="en-US" dirty="0"/>
              <a:t>When a function is called:</a:t>
            </a:r>
          </a:p>
          <a:p>
            <a:pPr lvl="2" eaLnBrk="1" hangingPunct="1">
              <a:defRPr/>
            </a:pPr>
            <a:r>
              <a:rPr lang="en-US" altLang="en-US" dirty="0"/>
              <a:t>Interpreter jumps to the function and executes statements in the block</a:t>
            </a:r>
          </a:p>
          <a:p>
            <a:pPr lvl="2" eaLnBrk="1" hangingPunct="1">
              <a:defRPr/>
            </a:pPr>
            <a:r>
              <a:rPr lang="en-US" altLang="en-US" dirty="0"/>
              <a:t>Interpreter jumps back to part of program that called the function</a:t>
            </a:r>
          </a:p>
          <a:p>
            <a:pPr lvl="3" eaLnBrk="1" hangingPunct="1">
              <a:defRPr/>
            </a:pPr>
            <a:r>
              <a:rPr lang="en-US" altLang="en-US" dirty="0"/>
              <a:t>Known as function return</a:t>
            </a:r>
          </a:p>
        </p:txBody>
      </p:sp>
    </p:spTree>
    <p:extLst>
      <p:ext uri="{BB962C8B-B14F-4D97-AF65-F5344CB8AC3E}">
        <p14:creationId xmlns:p14="http://schemas.microsoft.com/office/powerpoint/2010/main" val="80653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7120-B0A8-415E-A175-A94921D648DD}"/>
              </a:ext>
            </a:extLst>
          </p:cNvPr>
          <p:cNvSpPr>
            <a:spLocks noGrp="1"/>
          </p:cNvSpPr>
          <p:nvPr>
            <p:ph type="title"/>
          </p:nvPr>
        </p:nvSpPr>
        <p:spPr/>
        <p:txBody>
          <a:bodyPr/>
          <a:lstStyle/>
          <a:p>
            <a:r>
              <a:rPr lang="en-US" altLang="en-US" sz="3200"/>
              <a:t>Defining and Calling a Function </a:t>
            </a:r>
            <a:r>
              <a:rPr lang="en-US" altLang="en-US" sz="2000" b="0"/>
              <a:t>(5 of 5)</a:t>
            </a:r>
            <a:endParaRPr lang="en-US" sz="3200"/>
          </a:p>
        </p:txBody>
      </p:sp>
      <p:sp>
        <p:nvSpPr>
          <p:cNvPr id="3" name="Content Placeholder 2">
            <a:extLst>
              <a:ext uri="{FF2B5EF4-FFF2-40B4-BE49-F238E27FC236}">
                <a16:creationId xmlns:a16="http://schemas.microsoft.com/office/drawing/2014/main" id="{F7C3E063-13D2-47E4-9690-F2EC4D888EFA}"/>
              </a:ext>
            </a:extLst>
          </p:cNvPr>
          <p:cNvSpPr>
            <a:spLocks noGrp="1"/>
          </p:cNvSpPr>
          <p:nvPr>
            <p:ph sz="quarter" idx="13"/>
          </p:nvPr>
        </p:nvSpPr>
        <p:spPr>
          <a:xfrm>
            <a:off x="457200" y="1556327"/>
            <a:ext cx="8229600" cy="1451916"/>
          </a:xfrm>
        </p:spPr>
        <p:txBody>
          <a:bodyPr/>
          <a:lstStyle/>
          <a:p>
            <a:r>
              <a:rPr lang="en-US" altLang="en-US" b="1" dirty="0">
                <a:latin typeface="Courier New" panose="02070309020205020404" pitchFamily="49" charset="0"/>
                <a:cs typeface="Courier New" panose="02070309020205020404" pitchFamily="49" charset="0"/>
              </a:rPr>
              <a:t>main</a:t>
            </a:r>
            <a:r>
              <a:rPr lang="en-US" altLang="en-US" b="1" dirty="0"/>
              <a:t> function: called when the program starts</a:t>
            </a:r>
          </a:p>
          <a:p>
            <a:pPr lvl="1" eaLnBrk="1" hangingPunct="1"/>
            <a:r>
              <a:rPr lang="en-US" altLang="en-US" dirty="0"/>
              <a:t>Calls other functions when they are needed </a:t>
            </a:r>
          </a:p>
          <a:p>
            <a:pPr lvl="1" eaLnBrk="1" hangingPunct="1"/>
            <a:r>
              <a:rPr lang="en-US" altLang="en-US" dirty="0"/>
              <a:t>Defines the </a:t>
            </a:r>
            <a:r>
              <a:rPr lang="en-US" altLang="en-US" b="1" dirty="0"/>
              <a:t>mainline logic </a:t>
            </a:r>
            <a:r>
              <a:rPr lang="en-US" altLang="en-US" dirty="0"/>
              <a:t>of the program</a:t>
            </a:r>
          </a:p>
        </p:txBody>
      </p:sp>
    </p:spTree>
    <p:extLst>
      <p:ext uri="{BB962C8B-B14F-4D97-AF65-F5344CB8AC3E}">
        <p14:creationId xmlns:p14="http://schemas.microsoft.com/office/powerpoint/2010/main" val="819103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55C88-0A40-4328-80E7-04271083879C}"/>
              </a:ext>
            </a:extLst>
          </p:cNvPr>
          <p:cNvSpPr>
            <a:spLocks noGrp="1"/>
          </p:cNvSpPr>
          <p:nvPr>
            <p:ph type="title"/>
          </p:nvPr>
        </p:nvSpPr>
        <p:spPr/>
        <p:txBody>
          <a:bodyPr/>
          <a:lstStyle/>
          <a:p>
            <a:r>
              <a:rPr lang="en-US" altLang="en-US"/>
              <a:t>Indentation in Python</a:t>
            </a:r>
            <a:endParaRPr lang="en-US"/>
          </a:p>
        </p:txBody>
      </p:sp>
      <p:sp>
        <p:nvSpPr>
          <p:cNvPr id="3" name="Content Placeholder 2">
            <a:extLst>
              <a:ext uri="{FF2B5EF4-FFF2-40B4-BE49-F238E27FC236}">
                <a16:creationId xmlns:a16="http://schemas.microsoft.com/office/drawing/2014/main" id="{F58AED9A-5E08-4EF1-BCBB-973CC3341BBF}"/>
              </a:ext>
            </a:extLst>
          </p:cNvPr>
          <p:cNvSpPr>
            <a:spLocks noGrp="1"/>
          </p:cNvSpPr>
          <p:nvPr>
            <p:ph sz="quarter" idx="13"/>
          </p:nvPr>
        </p:nvSpPr>
        <p:spPr>
          <a:xfrm>
            <a:off x="457200" y="1556327"/>
            <a:ext cx="8229600" cy="3108438"/>
          </a:xfrm>
        </p:spPr>
        <p:txBody>
          <a:bodyPr/>
          <a:lstStyle/>
          <a:p>
            <a:r>
              <a:rPr lang="en-US" altLang="en-US" b="1" dirty="0"/>
              <a:t>Each block must be indented</a:t>
            </a:r>
          </a:p>
          <a:p>
            <a:pPr lvl="1"/>
            <a:r>
              <a:rPr lang="en-US" altLang="en-US" dirty="0"/>
              <a:t>Lines in block must begin with the same number of spaces</a:t>
            </a:r>
          </a:p>
          <a:p>
            <a:pPr lvl="2"/>
            <a:r>
              <a:rPr lang="en-US" altLang="en-US" dirty="0"/>
              <a:t>Use tabs or spaces to indent lines in a block, but not both as this can confuse the Python interpreter</a:t>
            </a:r>
          </a:p>
          <a:p>
            <a:pPr lvl="2"/>
            <a:r>
              <a:rPr lang="en-US" altLang="en-US" dirty="0"/>
              <a:t>I</a:t>
            </a:r>
            <a:r>
              <a:rPr lang="en-US" altLang="en-US" sz="100" dirty="0"/>
              <a:t> </a:t>
            </a:r>
            <a:r>
              <a:rPr lang="en-US" altLang="en-US" dirty="0"/>
              <a:t>D</a:t>
            </a:r>
            <a:r>
              <a:rPr lang="en-US" altLang="en-US" sz="100" dirty="0"/>
              <a:t> </a:t>
            </a:r>
            <a:r>
              <a:rPr lang="en-US" altLang="en-US" dirty="0"/>
              <a:t>L</a:t>
            </a:r>
            <a:r>
              <a:rPr lang="en-US" altLang="en-US" sz="100" dirty="0"/>
              <a:t> </a:t>
            </a:r>
            <a:r>
              <a:rPr lang="en-US" altLang="en-US" dirty="0"/>
              <a:t>E automatically indents the lines in a block</a:t>
            </a:r>
          </a:p>
          <a:p>
            <a:pPr lvl="1"/>
            <a:r>
              <a:rPr lang="en-US" altLang="en-US" dirty="0"/>
              <a:t>Blank lines that appear in a block are ignored</a:t>
            </a:r>
          </a:p>
        </p:txBody>
      </p:sp>
    </p:spTree>
    <p:extLst>
      <p:ext uri="{BB962C8B-B14F-4D97-AF65-F5344CB8AC3E}">
        <p14:creationId xmlns:p14="http://schemas.microsoft.com/office/powerpoint/2010/main" val="9630722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6132-411A-43BD-BDB1-0F4609BB34C4}"/>
              </a:ext>
            </a:extLst>
          </p:cNvPr>
          <p:cNvSpPr>
            <a:spLocks noGrp="1"/>
          </p:cNvSpPr>
          <p:nvPr>
            <p:ph type="title"/>
          </p:nvPr>
        </p:nvSpPr>
        <p:spPr/>
        <p:txBody>
          <a:bodyPr/>
          <a:lstStyle/>
          <a:p>
            <a:r>
              <a:rPr lang="en-US" altLang="en-US" sz="3000"/>
              <a:t>Designing a Program to Use Functions </a:t>
            </a:r>
            <a:r>
              <a:rPr lang="en-US" altLang="en-US" sz="2000" b="0"/>
              <a:t>(1 of 3)</a:t>
            </a:r>
            <a:endParaRPr lang="en-US" sz="2000" b="0"/>
          </a:p>
        </p:txBody>
      </p:sp>
      <p:sp>
        <p:nvSpPr>
          <p:cNvPr id="3" name="Content Placeholder 2">
            <a:extLst>
              <a:ext uri="{FF2B5EF4-FFF2-40B4-BE49-F238E27FC236}">
                <a16:creationId xmlns:a16="http://schemas.microsoft.com/office/drawing/2014/main" id="{AC6C89B2-F461-45A8-8BA7-6AA1181ABDF2}"/>
              </a:ext>
            </a:extLst>
          </p:cNvPr>
          <p:cNvSpPr>
            <a:spLocks noGrp="1"/>
          </p:cNvSpPr>
          <p:nvPr>
            <p:ph sz="quarter" idx="13"/>
          </p:nvPr>
        </p:nvSpPr>
        <p:spPr>
          <a:xfrm>
            <a:off x="457200" y="1556327"/>
            <a:ext cx="8229600" cy="3585516"/>
          </a:xfrm>
        </p:spPr>
        <p:txBody>
          <a:bodyPr/>
          <a:lstStyle/>
          <a:p>
            <a:r>
              <a:rPr lang="en-US" altLang="en-US" b="1" dirty="0"/>
              <a:t>In a flowchart, function call shown as rectangle with vertical bars at each side</a:t>
            </a:r>
          </a:p>
          <a:p>
            <a:pPr lvl="1"/>
            <a:r>
              <a:rPr lang="en-US" altLang="en-US" dirty="0"/>
              <a:t>Function name written in the symbol</a:t>
            </a:r>
          </a:p>
          <a:p>
            <a:pPr lvl="1"/>
            <a:r>
              <a:rPr lang="en-US" altLang="en-US" dirty="0"/>
              <a:t>Typically draw separate flow chart for each function in the program</a:t>
            </a:r>
          </a:p>
          <a:p>
            <a:pPr lvl="2"/>
            <a:r>
              <a:rPr lang="en-US" altLang="en-US" dirty="0"/>
              <a:t>End terminal symbol usually reads </a:t>
            </a:r>
            <a:r>
              <a:rPr lang="en-US" altLang="en-US" dirty="0">
                <a:latin typeface="Courier New" panose="02070309020205020404" pitchFamily="49" charset="0"/>
                <a:cs typeface="Courier New" panose="02070309020205020404" pitchFamily="49" charset="0"/>
              </a:rPr>
              <a:t>Return</a:t>
            </a:r>
          </a:p>
          <a:p>
            <a:r>
              <a:rPr lang="en-US" altLang="en-US" b="1" dirty="0">
                <a:cs typeface="Courier New" panose="02070309020205020404" pitchFamily="49" charset="0"/>
              </a:rPr>
              <a:t>Top-down design: technique for breaking algorithm into functions</a:t>
            </a:r>
            <a:endParaRPr lang="en-US" altLang="en-US" b="1" u="sng" dirty="0">
              <a:cs typeface="Courier New" panose="02070309020205020404" pitchFamily="49" charset="0"/>
            </a:endParaRPr>
          </a:p>
        </p:txBody>
      </p:sp>
    </p:spTree>
    <p:extLst>
      <p:ext uri="{BB962C8B-B14F-4D97-AF65-F5344CB8AC3E}">
        <p14:creationId xmlns:p14="http://schemas.microsoft.com/office/powerpoint/2010/main" val="1226774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DF02-F6DD-4FDB-807F-DDAC1A55CE9E}"/>
              </a:ext>
            </a:extLst>
          </p:cNvPr>
          <p:cNvSpPr>
            <a:spLocks noGrp="1"/>
          </p:cNvSpPr>
          <p:nvPr>
            <p:ph type="title"/>
          </p:nvPr>
        </p:nvSpPr>
        <p:spPr/>
        <p:txBody>
          <a:bodyPr/>
          <a:lstStyle/>
          <a:p>
            <a:r>
              <a:rPr lang="en-US" altLang="en-US" sz="3000"/>
              <a:t>Designing a Program to Use Functions </a:t>
            </a:r>
            <a:r>
              <a:rPr lang="en-US" altLang="en-US" sz="2000" b="0"/>
              <a:t>(2 of 3)</a:t>
            </a:r>
            <a:endParaRPr lang="en-US" sz="3000"/>
          </a:p>
        </p:txBody>
      </p:sp>
      <p:sp>
        <p:nvSpPr>
          <p:cNvPr id="3" name="Content Placeholder 2">
            <a:extLst>
              <a:ext uri="{FF2B5EF4-FFF2-40B4-BE49-F238E27FC236}">
                <a16:creationId xmlns:a16="http://schemas.microsoft.com/office/drawing/2014/main" id="{79FF66FE-9BBD-495F-9DB6-1A4593E2A75A}"/>
              </a:ext>
            </a:extLst>
          </p:cNvPr>
          <p:cNvSpPr>
            <a:spLocks noGrp="1"/>
          </p:cNvSpPr>
          <p:nvPr>
            <p:ph sz="quarter" idx="13"/>
          </p:nvPr>
        </p:nvSpPr>
        <p:spPr>
          <a:xfrm>
            <a:off x="457200" y="1556327"/>
            <a:ext cx="8229600" cy="3943325"/>
          </a:xfrm>
        </p:spPr>
        <p:txBody>
          <a:bodyPr/>
          <a:lstStyle/>
          <a:p>
            <a:r>
              <a:rPr lang="en-US" altLang="en-US" b="1" dirty="0"/>
              <a:t>Hierarchy chart: depicts relationship between functions</a:t>
            </a:r>
          </a:p>
          <a:p>
            <a:pPr lvl="1"/>
            <a:r>
              <a:rPr lang="en-US" altLang="en-US" dirty="0"/>
              <a:t>A</a:t>
            </a:r>
            <a:r>
              <a:rPr lang="en-US" altLang="en-US" sz="100" dirty="0"/>
              <a:t> </a:t>
            </a:r>
            <a:r>
              <a:rPr lang="en-US" altLang="en-US" dirty="0"/>
              <a:t>K</a:t>
            </a:r>
            <a:r>
              <a:rPr lang="en-US" altLang="en-US" sz="100" dirty="0"/>
              <a:t> </a:t>
            </a:r>
            <a:r>
              <a:rPr lang="en-US" altLang="en-US" dirty="0"/>
              <a:t>A structure chart</a:t>
            </a:r>
          </a:p>
          <a:p>
            <a:pPr lvl="1"/>
            <a:r>
              <a:rPr lang="en-US" altLang="en-US" dirty="0"/>
              <a:t>Box for each function in the program, Lines connecting boxes illustrate the functions called by each function</a:t>
            </a:r>
          </a:p>
          <a:p>
            <a:pPr lvl="1"/>
            <a:r>
              <a:rPr lang="en-US" altLang="en-US" dirty="0"/>
              <a:t>Does not show steps taken inside a function</a:t>
            </a:r>
          </a:p>
          <a:p>
            <a:r>
              <a:rPr lang="en-US" altLang="en-US" b="1" dirty="0"/>
              <a:t>Use </a:t>
            </a:r>
            <a:r>
              <a:rPr lang="en-US" altLang="en-US" b="1" dirty="0">
                <a:latin typeface="Courier New" panose="02070309020205020404" pitchFamily="49" charset="0"/>
                <a:cs typeface="Courier New" panose="02070309020205020404" pitchFamily="49" charset="0"/>
              </a:rPr>
              <a:t>input</a:t>
            </a:r>
            <a:r>
              <a:rPr lang="en-US" altLang="en-US" b="1" dirty="0"/>
              <a:t> function to have program wait for user to press enter</a:t>
            </a:r>
          </a:p>
        </p:txBody>
      </p:sp>
    </p:spTree>
    <p:extLst>
      <p:ext uri="{BB962C8B-B14F-4D97-AF65-F5344CB8AC3E}">
        <p14:creationId xmlns:p14="http://schemas.microsoft.com/office/powerpoint/2010/main" val="57665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6E26-6920-4D27-9366-C5E11A2A643B}"/>
              </a:ext>
            </a:extLst>
          </p:cNvPr>
          <p:cNvSpPr>
            <a:spLocks noGrp="1"/>
          </p:cNvSpPr>
          <p:nvPr>
            <p:ph type="title"/>
          </p:nvPr>
        </p:nvSpPr>
        <p:spPr/>
        <p:txBody>
          <a:bodyPr/>
          <a:lstStyle/>
          <a:p>
            <a:r>
              <a:rPr lang="en-US" altLang="en-US" sz="3000" dirty="0"/>
              <a:t>Designing a Program to Use Functions </a:t>
            </a:r>
            <a:r>
              <a:rPr lang="en-US" altLang="en-US" sz="2000" b="0" dirty="0"/>
              <a:t>(3 of 3)</a:t>
            </a:r>
            <a:endParaRPr lang="en-US" sz="3000" dirty="0"/>
          </a:p>
        </p:txBody>
      </p:sp>
      <p:sp>
        <p:nvSpPr>
          <p:cNvPr id="4" name="Content Placeholder 3">
            <a:extLst>
              <a:ext uri="{FF2B5EF4-FFF2-40B4-BE49-F238E27FC236}">
                <a16:creationId xmlns:a16="http://schemas.microsoft.com/office/drawing/2014/main" id="{9042E8C5-FBC9-4BDC-A529-9533B51F44C1}"/>
              </a:ext>
            </a:extLst>
          </p:cNvPr>
          <p:cNvSpPr>
            <a:spLocks noGrp="1"/>
          </p:cNvSpPr>
          <p:nvPr>
            <p:ph sz="quarter" idx="13"/>
          </p:nvPr>
        </p:nvSpPr>
        <p:spPr>
          <a:xfrm>
            <a:off x="457200" y="1556327"/>
            <a:ext cx="8229600" cy="540000"/>
          </a:xfrm>
        </p:spPr>
        <p:txBody>
          <a:bodyPr/>
          <a:lstStyle/>
          <a:p>
            <a:pPr marL="432" indent="0">
              <a:buNone/>
            </a:pPr>
            <a:r>
              <a:rPr lang="en-US" b="1" dirty="0"/>
              <a:t>Figure 5-10 </a:t>
            </a:r>
            <a:r>
              <a:rPr lang="en-US" dirty="0"/>
              <a:t>A hierarchy chart</a:t>
            </a:r>
          </a:p>
        </p:txBody>
      </p:sp>
      <p:pic>
        <p:nvPicPr>
          <p:cNvPr id="7" name="Content Placeholder 6" descr="A hierarchy chart for the functions in a program.">
            <a:extLst>
              <a:ext uri="{FF2B5EF4-FFF2-40B4-BE49-F238E27FC236}">
                <a16:creationId xmlns:a16="http://schemas.microsoft.com/office/drawing/2014/main" id="{FA1E7006-CDE5-46E4-B030-9D69ED47C172}"/>
              </a:ext>
            </a:extLst>
          </p:cNvPr>
          <p:cNvPicPr>
            <a:picLocks noGrp="1" noChangeAspect="1"/>
          </p:cNvPicPr>
          <p:nvPr>
            <p:ph sz="quarter" idx="14"/>
          </p:nvPr>
        </p:nvPicPr>
        <p:blipFill rotWithShape="1">
          <a:blip r:embed="rId2"/>
          <a:srcRect t="12522" r="34"/>
          <a:stretch/>
        </p:blipFill>
        <p:spPr>
          <a:xfrm>
            <a:off x="535847" y="2304755"/>
            <a:ext cx="8064752" cy="2525762"/>
          </a:xfrm>
        </p:spPr>
      </p:pic>
    </p:spTree>
    <p:extLst>
      <p:ext uri="{BB962C8B-B14F-4D97-AF65-F5344CB8AC3E}">
        <p14:creationId xmlns:p14="http://schemas.microsoft.com/office/powerpoint/2010/main" val="264591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77F-1E00-4DE6-BD34-E36B6F98D03A}"/>
              </a:ext>
            </a:extLst>
          </p:cNvPr>
          <p:cNvSpPr>
            <a:spLocks noGrp="1"/>
          </p:cNvSpPr>
          <p:nvPr>
            <p:ph type="title"/>
          </p:nvPr>
        </p:nvSpPr>
        <p:spPr/>
        <p:txBody>
          <a:bodyPr/>
          <a:lstStyle/>
          <a:p>
            <a:r>
              <a:rPr lang="en-US" altLang="en-US" dirty="0"/>
              <a:t>Using the </a:t>
            </a:r>
            <a:r>
              <a:rPr lang="en-US" altLang="en-US" dirty="0">
                <a:latin typeface="Courier New" panose="02070309020205020404" pitchFamily="49" charset="0"/>
                <a:cs typeface="Courier New" panose="02070309020205020404" pitchFamily="49" charset="0"/>
              </a:rPr>
              <a:t>pass</a:t>
            </a:r>
            <a:r>
              <a:rPr lang="en-US" altLang="en-US" dirty="0"/>
              <a:t> Keyword</a:t>
            </a:r>
            <a:endParaRPr lang="en-US" dirty="0"/>
          </a:p>
        </p:txBody>
      </p:sp>
      <p:sp>
        <p:nvSpPr>
          <p:cNvPr id="3" name="Content Placeholder 2">
            <a:extLst>
              <a:ext uri="{FF2B5EF4-FFF2-40B4-BE49-F238E27FC236}">
                <a16:creationId xmlns:a16="http://schemas.microsoft.com/office/drawing/2014/main" id="{994130CD-05DB-4AED-BB0C-D2A7F349659A}"/>
              </a:ext>
            </a:extLst>
          </p:cNvPr>
          <p:cNvSpPr>
            <a:spLocks noGrp="1"/>
          </p:cNvSpPr>
          <p:nvPr>
            <p:ph sz="quarter" idx="13"/>
          </p:nvPr>
        </p:nvSpPr>
        <p:spPr>
          <a:xfrm>
            <a:off x="457200" y="1556327"/>
            <a:ext cx="8229600" cy="2340000"/>
          </a:xfrm>
        </p:spPr>
        <p:txBody>
          <a:bodyPr/>
          <a:lstStyle/>
          <a:p>
            <a:r>
              <a:rPr lang="en-US" altLang="en-US" b="1" dirty="0"/>
              <a:t>You can use the </a:t>
            </a:r>
            <a:r>
              <a:rPr lang="en-US" altLang="en-US" b="1" dirty="0">
                <a:latin typeface="Courier New" panose="02070309020205020404" pitchFamily="49" charset="0"/>
                <a:cs typeface="Courier New" panose="02070309020205020404" pitchFamily="49" charset="0"/>
              </a:rPr>
              <a:t>pass</a:t>
            </a:r>
            <a:r>
              <a:rPr lang="en-US" altLang="en-US" b="1" dirty="0"/>
              <a:t> keyword to create empty functions</a:t>
            </a:r>
          </a:p>
          <a:p>
            <a:r>
              <a:rPr lang="en-US" altLang="en-US" b="1" dirty="0"/>
              <a:t>The </a:t>
            </a:r>
            <a:r>
              <a:rPr lang="en-US" altLang="en-US" b="1" dirty="0">
                <a:latin typeface="Courier New" panose="02070309020205020404" pitchFamily="49" charset="0"/>
                <a:cs typeface="Courier New" panose="02070309020205020404" pitchFamily="49" charset="0"/>
              </a:rPr>
              <a:t>pass</a:t>
            </a:r>
            <a:r>
              <a:rPr lang="en-US" altLang="en-US" b="1" dirty="0"/>
              <a:t> keyword is ignored by the Python interpreter</a:t>
            </a:r>
          </a:p>
          <a:p>
            <a:r>
              <a:rPr lang="en-US" altLang="en-US" b="1" dirty="0"/>
              <a:t>This can be helpful when designing a program</a:t>
            </a:r>
          </a:p>
        </p:txBody>
      </p:sp>
      <p:sp>
        <p:nvSpPr>
          <p:cNvPr id="4" name="Content Placeholder 3">
            <a:extLst>
              <a:ext uri="{FF2B5EF4-FFF2-40B4-BE49-F238E27FC236}">
                <a16:creationId xmlns:a16="http://schemas.microsoft.com/office/drawing/2014/main" id="{B9EAE8EB-5478-4D87-BAD8-70AFE9CDADB1}"/>
              </a:ext>
            </a:extLst>
          </p:cNvPr>
          <p:cNvSpPr>
            <a:spLocks noGrp="1"/>
          </p:cNvSpPr>
          <p:nvPr>
            <p:ph sz="quarter" idx="14"/>
          </p:nvPr>
        </p:nvSpPr>
        <p:spPr>
          <a:xfrm>
            <a:off x="2729948" y="4134677"/>
            <a:ext cx="2835965" cy="1872000"/>
          </a:xfrm>
        </p:spPr>
        <p:txBody>
          <a:bodyPr tIns="0"/>
          <a:lstStyle/>
          <a:p>
            <a:pPr>
              <a:spcBef>
                <a:spcPct val="0"/>
              </a:spcBef>
              <a:buFontTx/>
              <a:buNone/>
            </a:pPr>
            <a:r>
              <a:rPr lang="en-US" altLang="en-US" dirty="0">
                <a:latin typeface="Courier New" panose="02070309020205020404" pitchFamily="49" charset="0"/>
                <a:cs typeface="Courier New" panose="02070309020205020404" pitchFamily="49" charset="0"/>
              </a:rPr>
              <a:t>def step1():</a:t>
            </a:r>
          </a:p>
          <a:p>
            <a:pPr>
              <a:spcBef>
                <a:spcPct val="0"/>
              </a:spcBef>
              <a:buFontTx/>
              <a:buNone/>
            </a:pPr>
            <a:r>
              <a:rPr lang="en-US" altLang="en-US" dirty="0">
                <a:latin typeface="Courier New" panose="02070309020205020404" pitchFamily="49" charset="0"/>
                <a:cs typeface="Courier New" panose="02070309020205020404" pitchFamily="49" charset="0"/>
              </a:rPr>
              <a:t>    pass</a:t>
            </a:r>
          </a:p>
          <a:p>
            <a:pPr>
              <a:buFontTx/>
              <a:buNone/>
            </a:pPr>
            <a:r>
              <a:rPr lang="en-US" altLang="en-US" dirty="0">
                <a:latin typeface="Courier New" panose="02070309020205020404" pitchFamily="49" charset="0"/>
                <a:cs typeface="Courier New" panose="02070309020205020404" pitchFamily="49" charset="0"/>
              </a:rPr>
              <a:t>def step2():</a:t>
            </a:r>
          </a:p>
          <a:p>
            <a:pPr>
              <a:spcBef>
                <a:spcPct val="0"/>
              </a:spcBef>
              <a:buFontTx/>
              <a:buNone/>
            </a:pPr>
            <a:r>
              <a:rPr lang="en-US" altLang="en-US" dirty="0">
                <a:latin typeface="Courier New" panose="02070309020205020404" pitchFamily="49" charset="0"/>
                <a:cs typeface="Courier New" panose="02070309020205020404" pitchFamily="49" charset="0"/>
              </a:rPr>
              <a:t>    pass</a:t>
            </a:r>
          </a:p>
        </p:txBody>
      </p:sp>
    </p:spTree>
    <p:extLst>
      <p:ext uri="{BB962C8B-B14F-4D97-AF65-F5344CB8AC3E}">
        <p14:creationId xmlns:p14="http://schemas.microsoft.com/office/powerpoint/2010/main" val="530647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0F76A-9B52-47D5-8BB6-C9CA42C9C9C8}"/>
              </a:ext>
            </a:extLst>
          </p:cNvPr>
          <p:cNvSpPr>
            <a:spLocks noGrp="1"/>
          </p:cNvSpPr>
          <p:nvPr>
            <p:ph type="title"/>
          </p:nvPr>
        </p:nvSpPr>
        <p:spPr/>
        <p:txBody>
          <a:bodyPr/>
          <a:lstStyle/>
          <a:p>
            <a:r>
              <a:rPr lang="en-US" altLang="en-US"/>
              <a:t>Local Variables </a:t>
            </a:r>
            <a:r>
              <a:rPr lang="en-US" altLang="en-US" sz="2000" b="0"/>
              <a:t>(1 of 2)</a:t>
            </a:r>
            <a:endParaRPr lang="en-US" sz="2000" b="0"/>
          </a:p>
        </p:txBody>
      </p:sp>
      <p:sp>
        <p:nvSpPr>
          <p:cNvPr id="5" name="Content Placeholder 4">
            <a:extLst>
              <a:ext uri="{FF2B5EF4-FFF2-40B4-BE49-F238E27FC236}">
                <a16:creationId xmlns:a16="http://schemas.microsoft.com/office/drawing/2014/main" id="{69D6492E-4A76-44FD-BE98-406799D4F008}"/>
              </a:ext>
            </a:extLst>
          </p:cNvPr>
          <p:cNvSpPr>
            <a:spLocks noGrp="1"/>
          </p:cNvSpPr>
          <p:nvPr>
            <p:ph sz="quarter" idx="13"/>
          </p:nvPr>
        </p:nvSpPr>
        <p:spPr>
          <a:xfrm>
            <a:off x="457200" y="1556327"/>
            <a:ext cx="8229600" cy="4062595"/>
          </a:xfrm>
        </p:spPr>
        <p:txBody>
          <a:bodyPr/>
          <a:lstStyle/>
          <a:p>
            <a:r>
              <a:rPr lang="en-US" altLang="en-US" b="1" dirty="0"/>
              <a:t>Local variable: variable that is assigned a value inside a function</a:t>
            </a:r>
          </a:p>
          <a:p>
            <a:pPr lvl="1"/>
            <a:r>
              <a:rPr lang="en-US" altLang="en-US" dirty="0"/>
              <a:t>Belongs to the function in which it was created</a:t>
            </a:r>
          </a:p>
          <a:p>
            <a:pPr lvl="2"/>
            <a:r>
              <a:rPr lang="en-US" altLang="en-US" dirty="0"/>
              <a:t>Only statements inside that function can access it, error will occur if another function tries to access the variable</a:t>
            </a:r>
          </a:p>
          <a:p>
            <a:r>
              <a:rPr lang="en-US" altLang="en-US" b="1" dirty="0"/>
              <a:t>Scope: the part of a program in which a variable may be accessed</a:t>
            </a:r>
          </a:p>
          <a:p>
            <a:pPr lvl="1"/>
            <a:r>
              <a:rPr lang="en-US" altLang="en-US" dirty="0"/>
              <a:t>For local variable: function in which created</a:t>
            </a:r>
          </a:p>
        </p:txBody>
      </p:sp>
    </p:spTree>
    <p:extLst>
      <p:ext uri="{BB962C8B-B14F-4D97-AF65-F5344CB8AC3E}">
        <p14:creationId xmlns:p14="http://schemas.microsoft.com/office/powerpoint/2010/main" val="3458659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EE36-5E98-45F6-8393-983E24C1A258}"/>
              </a:ext>
            </a:extLst>
          </p:cNvPr>
          <p:cNvSpPr>
            <a:spLocks noGrp="1"/>
          </p:cNvSpPr>
          <p:nvPr>
            <p:ph type="title"/>
          </p:nvPr>
        </p:nvSpPr>
        <p:spPr/>
        <p:txBody>
          <a:bodyPr/>
          <a:lstStyle/>
          <a:p>
            <a:r>
              <a:rPr lang="en-US" altLang="en-US" dirty="0"/>
              <a:t>Local Variables </a:t>
            </a:r>
            <a:r>
              <a:rPr lang="en-US" altLang="en-US" sz="2000" b="0" dirty="0"/>
              <a:t>(2 of 2)</a:t>
            </a:r>
            <a:endParaRPr lang="en-US" dirty="0"/>
          </a:p>
        </p:txBody>
      </p:sp>
      <p:sp>
        <p:nvSpPr>
          <p:cNvPr id="3" name="Content Placeholder 2">
            <a:extLst>
              <a:ext uri="{FF2B5EF4-FFF2-40B4-BE49-F238E27FC236}">
                <a16:creationId xmlns:a16="http://schemas.microsoft.com/office/drawing/2014/main" id="{81A71CD1-5A64-490C-A465-DC0B07804242}"/>
              </a:ext>
            </a:extLst>
          </p:cNvPr>
          <p:cNvSpPr>
            <a:spLocks noGrp="1"/>
          </p:cNvSpPr>
          <p:nvPr>
            <p:ph sz="quarter" idx="13"/>
          </p:nvPr>
        </p:nvSpPr>
        <p:spPr>
          <a:xfrm>
            <a:off x="457200" y="1556327"/>
            <a:ext cx="8229600" cy="2790386"/>
          </a:xfrm>
        </p:spPr>
        <p:txBody>
          <a:bodyPr/>
          <a:lstStyle/>
          <a:p>
            <a:r>
              <a:rPr lang="en-US" altLang="en-US" b="1" dirty="0">
                <a:cs typeface="Courier New" panose="02070309020205020404" pitchFamily="49" charset="0"/>
              </a:rPr>
              <a:t>Local variable cannot be accessed by statements inside its function which precede its creation</a:t>
            </a:r>
          </a:p>
          <a:p>
            <a:r>
              <a:rPr lang="en-US" altLang="en-US" b="1" dirty="0">
                <a:cs typeface="Courier New" panose="02070309020205020404" pitchFamily="49" charset="0"/>
              </a:rPr>
              <a:t>Different functions may have local variables with the same name </a:t>
            </a:r>
          </a:p>
          <a:p>
            <a:pPr lvl="1"/>
            <a:r>
              <a:rPr lang="en-US" altLang="en-US" dirty="0">
                <a:cs typeface="Courier New" panose="02070309020205020404" pitchFamily="49" charset="0"/>
              </a:rPr>
              <a:t>Each function does not see the other function’s local variables, so no confusion</a:t>
            </a:r>
          </a:p>
        </p:txBody>
      </p:sp>
    </p:spTree>
    <p:extLst>
      <p:ext uri="{BB962C8B-B14F-4D97-AF65-F5344CB8AC3E}">
        <p14:creationId xmlns:p14="http://schemas.microsoft.com/office/powerpoint/2010/main" val="375613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Topics </a:t>
            </a:r>
            <a:r>
              <a:rPr lang="en-US" altLang="en-US" sz="2000" b="0" dirty="0"/>
              <a:t>(1 of 2)</a:t>
            </a:r>
            <a:endParaRPr lang="en-US" sz="2000" b="0" dirty="0"/>
          </a:p>
        </p:txBody>
      </p:sp>
      <p:sp>
        <p:nvSpPr>
          <p:cNvPr id="4" name="Content Placeholder 3"/>
          <p:cNvSpPr>
            <a:spLocks noGrp="1"/>
          </p:cNvSpPr>
          <p:nvPr>
            <p:ph sz="quarter" idx="13"/>
          </p:nvPr>
        </p:nvSpPr>
        <p:spPr>
          <a:xfrm>
            <a:off x="457200" y="1556327"/>
            <a:ext cx="8229600" cy="3903569"/>
          </a:xfrm>
        </p:spPr>
        <p:txBody>
          <a:bodyPr/>
          <a:lstStyle/>
          <a:p>
            <a:r>
              <a:rPr lang="en-US" altLang="en-US" dirty="0"/>
              <a:t>Introduction to Functions</a:t>
            </a:r>
          </a:p>
          <a:p>
            <a:r>
              <a:rPr lang="en-US" altLang="en-US" dirty="0"/>
              <a:t>Defining and Calling a Void Function</a:t>
            </a:r>
          </a:p>
          <a:p>
            <a:r>
              <a:rPr lang="en-US" altLang="en-US" dirty="0"/>
              <a:t>Designing a Program to Use Functions</a:t>
            </a:r>
          </a:p>
          <a:p>
            <a:r>
              <a:rPr lang="en-US" altLang="en-US" dirty="0"/>
              <a:t>Local Variables</a:t>
            </a:r>
          </a:p>
          <a:p>
            <a:r>
              <a:rPr lang="en-US" altLang="en-US" dirty="0"/>
              <a:t>Passing Arguments to Functions</a:t>
            </a:r>
          </a:p>
          <a:p>
            <a:r>
              <a:rPr lang="en-US" altLang="en-US" dirty="0"/>
              <a:t>Global Variables and Global Constants</a:t>
            </a:r>
          </a:p>
          <a:p>
            <a:r>
              <a:rPr lang="en-US" altLang="en-US" dirty="0"/>
              <a:t>Turtle Graphics: Modularizing Code with Functions</a:t>
            </a:r>
          </a:p>
        </p:txBody>
      </p:sp>
    </p:spTree>
    <p:extLst>
      <p:ext uri="{BB962C8B-B14F-4D97-AF65-F5344CB8AC3E}">
        <p14:creationId xmlns:p14="http://schemas.microsoft.com/office/powerpoint/2010/main" val="170387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D7D13-048E-42E2-91D0-143EF5DB6355}"/>
              </a:ext>
            </a:extLst>
          </p:cNvPr>
          <p:cNvSpPr>
            <a:spLocks noGrp="1"/>
          </p:cNvSpPr>
          <p:nvPr>
            <p:ph type="title"/>
          </p:nvPr>
        </p:nvSpPr>
        <p:spPr/>
        <p:txBody>
          <a:bodyPr/>
          <a:lstStyle/>
          <a:p>
            <a:r>
              <a:rPr lang="en-US" altLang="en-US" sz="3400" dirty="0"/>
              <a:t>Passing Arguments to Functions </a:t>
            </a:r>
            <a:r>
              <a:rPr lang="en-US" altLang="en-US" sz="2000" b="0" dirty="0"/>
              <a:t>(1 of 4)</a:t>
            </a:r>
            <a:endParaRPr lang="en-US" sz="2000" b="0" dirty="0"/>
          </a:p>
        </p:txBody>
      </p:sp>
      <p:sp>
        <p:nvSpPr>
          <p:cNvPr id="3" name="Content Placeholder 2">
            <a:extLst>
              <a:ext uri="{FF2B5EF4-FFF2-40B4-BE49-F238E27FC236}">
                <a16:creationId xmlns:a16="http://schemas.microsoft.com/office/drawing/2014/main" id="{037A2031-7F17-4CCF-AF2F-42E597EFF26D}"/>
              </a:ext>
            </a:extLst>
          </p:cNvPr>
          <p:cNvSpPr>
            <a:spLocks noGrp="1"/>
          </p:cNvSpPr>
          <p:nvPr>
            <p:ph sz="quarter" idx="13"/>
          </p:nvPr>
        </p:nvSpPr>
        <p:spPr>
          <a:xfrm>
            <a:off x="457200" y="1556327"/>
            <a:ext cx="8229600" cy="1872673"/>
          </a:xfrm>
        </p:spPr>
        <p:txBody>
          <a:bodyPr/>
          <a:lstStyle/>
          <a:p>
            <a:r>
              <a:rPr lang="en-US" altLang="en-US" b="1" dirty="0"/>
              <a:t>Argument: piece of data that is sent into a function</a:t>
            </a:r>
          </a:p>
          <a:p>
            <a:pPr lvl="1"/>
            <a:r>
              <a:rPr lang="en-US" altLang="en-US" dirty="0"/>
              <a:t>Function can use argument in calculations</a:t>
            </a:r>
          </a:p>
          <a:p>
            <a:pPr lvl="1"/>
            <a:r>
              <a:rPr lang="en-US" altLang="en-US" dirty="0"/>
              <a:t>When calling the function, the argument is placed in parentheses following the function name</a:t>
            </a:r>
          </a:p>
        </p:txBody>
      </p:sp>
    </p:spTree>
    <p:extLst>
      <p:ext uri="{BB962C8B-B14F-4D97-AF65-F5344CB8AC3E}">
        <p14:creationId xmlns:p14="http://schemas.microsoft.com/office/powerpoint/2010/main" val="1650205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sz="3400" dirty="0"/>
              <a:t>Passing Arguments to Functions </a:t>
            </a:r>
            <a:r>
              <a:rPr lang="en-US" altLang="en-US" sz="2000" b="0" dirty="0"/>
              <a:t>(2 of 4)</a:t>
            </a:r>
            <a:endParaRPr lang="en-US" sz="3400" dirty="0"/>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504000"/>
          </a:xfrm>
        </p:spPr>
        <p:txBody>
          <a:bodyPr/>
          <a:lstStyle/>
          <a:p>
            <a:pPr marL="432" indent="0">
              <a:buNone/>
            </a:pPr>
            <a:r>
              <a:rPr lang="en-US" b="1" dirty="0"/>
              <a:t>Figure 5-13 </a:t>
            </a:r>
            <a:r>
              <a:rPr lang="en-US" dirty="0"/>
              <a:t>The </a:t>
            </a:r>
            <a:r>
              <a:rPr lang="en-US" dirty="0">
                <a:latin typeface="Courier New" panose="02070309020205020404" pitchFamily="49" charset="0"/>
                <a:cs typeface="Courier New" panose="02070309020205020404" pitchFamily="49" charset="0"/>
              </a:rPr>
              <a:t>value</a:t>
            </a:r>
            <a:r>
              <a:rPr lang="en-US" dirty="0"/>
              <a:t> variable is passed as an argument</a:t>
            </a:r>
          </a:p>
        </p:txBody>
      </p:sp>
      <p:pic>
        <p:nvPicPr>
          <p:cNvPr id="7" name="Content Placeholder 6" descr="A computer code has 12 lines. For long description in Notes pane, press F6.">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3"/>
          <a:srcRect t="16650" r="1741"/>
          <a:stretch/>
        </p:blipFill>
        <p:spPr>
          <a:xfrm>
            <a:off x="675553" y="2205083"/>
            <a:ext cx="7666171" cy="2996138"/>
          </a:xfrm>
        </p:spPr>
      </p:pic>
    </p:spTree>
    <p:extLst>
      <p:ext uri="{BB962C8B-B14F-4D97-AF65-F5344CB8AC3E}">
        <p14:creationId xmlns:p14="http://schemas.microsoft.com/office/powerpoint/2010/main" val="3669589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5E6E-3509-4512-AA47-09F4940AF524}"/>
              </a:ext>
            </a:extLst>
          </p:cNvPr>
          <p:cNvSpPr>
            <a:spLocks noGrp="1"/>
          </p:cNvSpPr>
          <p:nvPr>
            <p:ph type="title"/>
          </p:nvPr>
        </p:nvSpPr>
        <p:spPr/>
        <p:txBody>
          <a:bodyPr/>
          <a:lstStyle/>
          <a:p>
            <a:r>
              <a:rPr lang="en-US" altLang="en-US" sz="3400" dirty="0"/>
              <a:t>Passing Arguments to Functions </a:t>
            </a:r>
            <a:r>
              <a:rPr lang="en-US" altLang="en-US" sz="2000" b="0" dirty="0"/>
              <a:t>(3 of 4)</a:t>
            </a:r>
            <a:endParaRPr lang="en-US" sz="3400" dirty="0"/>
          </a:p>
        </p:txBody>
      </p:sp>
      <p:sp>
        <p:nvSpPr>
          <p:cNvPr id="5" name="Content Placeholder 4">
            <a:extLst>
              <a:ext uri="{FF2B5EF4-FFF2-40B4-BE49-F238E27FC236}">
                <a16:creationId xmlns:a16="http://schemas.microsoft.com/office/drawing/2014/main" id="{4428DA61-F580-4CCE-9790-37255839224B}"/>
              </a:ext>
            </a:extLst>
          </p:cNvPr>
          <p:cNvSpPr>
            <a:spLocks noGrp="1"/>
          </p:cNvSpPr>
          <p:nvPr>
            <p:ph sz="quarter" idx="13"/>
          </p:nvPr>
        </p:nvSpPr>
        <p:spPr>
          <a:xfrm>
            <a:off x="457200" y="1556327"/>
            <a:ext cx="8229600" cy="3572264"/>
          </a:xfrm>
        </p:spPr>
        <p:txBody>
          <a:bodyPr/>
          <a:lstStyle/>
          <a:p>
            <a:r>
              <a:rPr lang="en-US" altLang="en-US" b="1" dirty="0"/>
              <a:t>Parameter variable: variable that is assigned the value of an argument when the function is called</a:t>
            </a:r>
          </a:p>
          <a:p>
            <a:pPr lvl="1"/>
            <a:r>
              <a:rPr lang="en-US" altLang="en-US" dirty="0"/>
              <a:t>The parameter and the argument reference the same value</a:t>
            </a:r>
          </a:p>
          <a:p>
            <a:pPr lvl="1"/>
            <a:r>
              <a:rPr lang="en-US" altLang="en-US" dirty="0"/>
              <a:t>General format: </a:t>
            </a:r>
          </a:p>
          <a:p>
            <a:pPr lvl="1"/>
            <a:r>
              <a:rPr lang="en-US" altLang="en-US" dirty="0">
                <a:latin typeface="Courier New" panose="02070309020205020404" pitchFamily="49" charset="0"/>
                <a:cs typeface="Courier New" panose="02070309020205020404" pitchFamily="49" charset="0"/>
              </a:rPr>
              <a:t>	   def </a:t>
            </a:r>
            <a:r>
              <a:rPr lang="en-US" altLang="en-US" i="1" dirty="0">
                <a:latin typeface="Courier New" panose="02070309020205020404" pitchFamily="49" charset="0"/>
                <a:cs typeface="Courier New" panose="02070309020205020404" pitchFamily="49" charset="0"/>
              </a:rPr>
              <a:t>function</a:t>
            </a:r>
            <a:r>
              <a:rPr lang="en-US" altLang="en-US" dirty="0">
                <a:latin typeface="Courier New" panose="02070309020205020404" pitchFamily="49" charset="0"/>
                <a:cs typeface="Courier New" panose="02070309020205020404" pitchFamily="49" charset="0"/>
              </a:rPr>
              <a:t>_</a:t>
            </a:r>
            <a:r>
              <a:rPr lang="en-US" altLang="en-US" i="1" dirty="0">
                <a:latin typeface="Courier New" panose="02070309020205020404" pitchFamily="49" charset="0"/>
                <a:cs typeface="Courier New" panose="02070309020205020404" pitchFamily="49" charset="0"/>
              </a:rPr>
              <a:t>name</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parameter</a:t>
            </a:r>
            <a:r>
              <a:rPr lang="en-US" altLang="en-US" dirty="0">
                <a:latin typeface="Courier New" panose="02070309020205020404" pitchFamily="49" charset="0"/>
                <a:cs typeface="Courier New" panose="02070309020205020404" pitchFamily="49" charset="0"/>
              </a:rPr>
              <a:t>):</a:t>
            </a:r>
          </a:p>
          <a:p>
            <a:pPr lvl="1"/>
            <a:r>
              <a:rPr lang="en-US" altLang="en-US" b="1" dirty="0">
                <a:cs typeface="Courier New" panose="02070309020205020404" pitchFamily="49" charset="0"/>
              </a:rPr>
              <a:t>Scope of a parameter</a:t>
            </a:r>
            <a:r>
              <a:rPr lang="en-US" altLang="en-US" dirty="0">
                <a:cs typeface="Courier New" panose="02070309020205020404" pitchFamily="49" charset="0"/>
              </a:rPr>
              <a:t>:</a:t>
            </a:r>
            <a:r>
              <a:rPr lang="en-US" altLang="en-US" b="1" dirty="0">
                <a:cs typeface="Courier New" panose="02070309020205020404" pitchFamily="49" charset="0"/>
              </a:rPr>
              <a:t> </a:t>
            </a:r>
            <a:r>
              <a:rPr lang="en-US" altLang="en-US" dirty="0">
                <a:cs typeface="Courier New" panose="02070309020205020404" pitchFamily="49" charset="0"/>
              </a:rPr>
              <a:t>the function in which the parameter is used</a:t>
            </a:r>
          </a:p>
        </p:txBody>
      </p:sp>
    </p:spTree>
    <p:extLst>
      <p:ext uri="{BB962C8B-B14F-4D97-AF65-F5344CB8AC3E}">
        <p14:creationId xmlns:p14="http://schemas.microsoft.com/office/powerpoint/2010/main" val="1952744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sz="3400" dirty="0"/>
              <a:t>Passing Arguments to Functions </a:t>
            </a:r>
            <a:r>
              <a:rPr lang="en-US" altLang="en-US" sz="2000" b="0" dirty="0"/>
              <a:t>(4 of 4)</a:t>
            </a:r>
            <a:endParaRPr lang="en-US" sz="3400" dirty="0"/>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864000"/>
          </a:xfrm>
        </p:spPr>
        <p:txBody>
          <a:bodyPr/>
          <a:lstStyle/>
          <a:p>
            <a:pPr marL="432" indent="0">
              <a:buNone/>
            </a:pPr>
            <a:r>
              <a:rPr lang="en-US" b="1" dirty="0"/>
              <a:t>Figure 5-14 </a:t>
            </a:r>
            <a:r>
              <a:rPr lang="en-US" dirty="0"/>
              <a:t>The </a:t>
            </a:r>
            <a:r>
              <a:rPr lang="en-US" dirty="0">
                <a:latin typeface="Courier New" panose="02070309020205020404" pitchFamily="49" charset="0"/>
                <a:cs typeface="Courier New" panose="02070309020205020404" pitchFamily="49" charset="0"/>
              </a:rPr>
              <a:t>value</a:t>
            </a:r>
            <a:r>
              <a:rPr lang="en-US" dirty="0"/>
              <a:t> variable and the </a:t>
            </a:r>
            <a:r>
              <a:rPr lang="en-US" dirty="0">
                <a:latin typeface="Courier New" panose="02070309020205020404" pitchFamily="49" charset="0"/>
                <a:cs typeface="Courier New" panose="02070309020205020404" pitchFamily="49" charset="0"/>
              </a:rPr>
              <a:t>number</a:t>
            </a:r>
            <a:r>
              <a:rPr lang="en-US" dirty="0"/>
              <a:t> parameter reference the same value</a:t>
            </a:r>
          </a:p>
        </p:txBody>
      </p:sp>
      <p:pic>
        <p:nvPicPr>
          <p:cNvPr id="7" name="Content Placeholder 6" descr="A computer code. For long description in Notes pane, press F6.">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3"/>
          <a:srcRect l="20921" t="20856" r="21688"/>
          <a:stretch/>
        </p:blipFill>
        <p:spPr>
          <a:xfrm>
            <a:off x="1060441" y="2876665"/>
            <a:ext cx="7023118" cy="2265513"/>
          </a:xfrm>
        </p:spPr>
      </p:pic>
    </p:spTree>
    <p:extLst>
      <p:ext uri="{BB962C8B-B14F-4D97-AF65-F5344CB8AC3E}">
        <p14:creationId xmlns:p14="http://schemas.microsoft.com/office/powerpoint/2010/main" val="263732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CC90-9626-4932-BB9C-E7A90D922339}"/>
              </a:ext>
            </a:extLst>
          </p:cNvPr>
          <p:cNvSpPr>
            <a:spLocks noGrp="1"/>
          </p:cNvSpPr>
          <p:nvPr>
            <p:ph type="title"/>
          </p:nvPr>
        </p:nvSpPr>
        <p:spPr/>
        <p:txBody>
          <a:bodyPr/>
          <a:lstStyle/>
          <a:p>
            <a:r>
              <a:rPr lang="en-US" altLang="en-US" dirty="0"/>
              <a:t>Passing Multiple Arguments </a:t>
            </a:r>
            <a:r>
              <a:rPr lang="en-US" altLang="en-US" sz="2000" b="0" dirty="0"/>
              <a:t>(1 of 2)</a:t>
            </a:r>
            <a:endParaRPr lang="en-US" sz="2000" b="0" dirty="0"/>
          </a:p>
        </p:txBody>
      </p:sp>
      <p:sp>
        <p:nvSpPr>
          <p:cNvPr id="5" name="Content Placeholder 4">
            <a:extLst>
              <a:ext uri="{FF2B5EF4-FFF2-40B4-BE49-F238E27FC236}">
                <a16:creationId xmlns:a16="http://schemas.microsoft.com/office/drawing/2014/main" id="{A20A881B-E619-464B-95AB-54D8C2E94EE5}"/>
              </a:ext>
            </a:extLst>
          </p:cNvPr>
          <p:cNvSpPr>
            <a:spLocks noGrp="1"/>
          </p:cNvSpPr>
          <p:nvPr>
            <p:ph sz="quarter" idx="13"/>
          </p:nvPr>
        </p:nvSpPr>
        <p:spPr>
          <a:xfrm>
            <a:off x="457200" y="1556328"/>
            <a:ext cx="8250702" cy="3969830"/>
          </a:xfrm>
        </p:spPr>
        <p:txBody>
          <a:bodyPr/>
          <a:lstStyle/>
          <a:p>
            <a:r>
              <a:rPr lang="en-US" altLang="en-US" b="1" dirty="0"/>
              <a:t>Python allows writing a function that accepts multiple arguments</a:t>
            </a:r>
          </a:p>
          <a:p>
            <a:pPr lvl="1"/>
            <a:r>
              <a:rPr lang="en-US" altLang="en-US" dirty="0"/>
              <a:t>Parameter list replaces single parameter</a:t>
            </a:r>
          </a:p>
          <a:p>
            <a:pPr lvl="2"/>
            <a:r>
              <a:rPr lang="en-US" altLang="en-US" dirty="0"/>
              <a:t>Parameter list items separated by comma</a:t>
            </a:r>
          </a:p>
          <a:p>
            <a:r>
              <a:rPr lang="en-US" altLang="en-US" b="1" dirty="0"/>
              <a:t>Arguments are passed by position to corresponding parameters</a:t>
            </a:r>
          </a:p>
          <a:p>
            <a:pPr lvl="1"/>
            <a:r>
              <a:rPr lang="en-US" altLang="en-US" dirty="0"/>
              <a:t>First parameter receives value of first argument, second parameter receives value of second argument, etc.</a:t>
            </a:r>
          </a:p>
        </p:txBody>
      </p:sp>
    </p:spTree>
    <p:extLst>
      <p:ext uri="{BB962C8B-B14F-4D97-AF65-F5344CB8AC3E}">
        <p14:creationId xmlns:p14="http://schemas.microsoft.com/office/powerpoint/2010/main" val="136169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dirty="0"/>
              <a:t>Passing Multiple Arguments </a:t>
            </a:r>
            <a:r>
              <a:rPr lang="en-US" altLang="en-US" sz="2000" b="0" dirty="0"/>
              <a:t>(2 of 2)</a:t>
            </a:r>
            <a:endParaRPr lang="en-US" dirty="0"/>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504000"/>
          </a:xfrm>
        </p:spPr>
        <p:txBody>
          <a:bodyPr/>
          <a:lstStyle/>
          <a:p>
            <a:pPr marL="432" indent="0">
              <a:buNone/>
            </a:pPr>
            <a:r>
              <a:rPr lang="en-US" b="1" dirty="0"/>
              <a:t>Figure 5-16 </a:t>
            </a:r>
            <a:r>
              <a:rPr lang="en-US" dirty="0"/>
              <a:t>Two arguments passed to two parameters</a:t>
            </a:r>
          </a:p>
        </p:txBody>
      </p:sp>
      <p:pic>
        <p:nvPicPr>
          <p:cNvPr id="7" name="Content Placeholder 6" descr="Two arguments in a computer code. For long description in Notes pane, press F6.">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3"/>
          <a:srcRect t="11531"/>
          <a:stretch/>
        </p:blipFill>
        <p:spPr>
          <a:xfrm>
            <a:off x="1213571" y="2240025"/>
            <a:ext cx="6584336" cy="3826875"/>
          </a:xfrm>
        </p:spPr>
      </p:pic>
    </p:spTree>
    <p:extLst>
      <p:ext uri="{BB962C8B-B14F-4D97-AF65-F5344CB8AC3E}">
        <p14:creationId xmlns:p14="http://schemas.microsoft.com/office/powerpoint/2010/main" val="3542394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1CF7A-FFF2-4AC4-B294-A000A5140C53}"/>
              </a:ext>
            </a:extLst>
          </p:cNvPr>
          <p:cNvSpPr>
            <a:spLocks noGrp="1"/>
          </p:cNvSpPr>
          <p:nvPr>
            <p:ph type="title"/>
          </p:nvPr>
        </p:nvSpPr>
        <p:spPr/>
        <p:txBody>
          <a:bodyPr/>
          <a:lstStyle/>
          <a:p>
            <a:r>
              <a:rPr lang="en-US" altLang="en-US" dirty="0"/>
              <a:t>Making Changes to Parameters </a:t>
            </a:r>
            <a:r>
              <a:rPr lang="en-US" altLang="en-US" sz="2000" b="0" dirty="0"/>
              <a:t>(1 of 3)</a:t>
            </a:r>
            <a:endParaRPr lang="en-US" sz="2000" b="0" dirty="0"/>
          </a:p>
        </p:txBody>
      </p:sp>
      <p:sp>
        <p:nvSpPr>
          <p:cNvPr id="5" name="Content Placeholder 4">
            <a:extLst>
              <a:ext uri="{FF2B5EF4-FFF2-40B4-BE49-F238E27FC236}">
                <a16:creationId xmlns:a16="http://schemas.microsoft.com/office/drawing/2014/main" id="{1EBCE112-C11E-4FFF-926B-07D4B834AB13}"/>
              </a:ext>
            </a:extLst>
          </p:cNvPr>
          <p:cNvSpPr>
            <a:spLocks noGrp="1"/>
          </p:cNvSpPr>
          <p:nvPr>
            <p:ph sz="quarter" idx="13"/>
          </p:nvPr>
        </p:nvSpPr>
        <p:spPr>
          <a:xfrm>
            <a:off x="457200" y="1556327"/>
            <a:ext cx="8229600" cy="3055430"/>
          </a:xfrm>
        </p:spPr>
        <p:txBody>
          <a:bodyPr/>
          <a:lstStyle/>
          <a:p>
            <a:r>
              <a:rPr lang="en-US" altLang="en-US" b="1" dirty="0"/>
              <a:t>Changes made to a parameter value within the function do not affect the argument</a:t>
            </a:r>
          </a:p>
          <a:p>
            <a:pPr lvl="1"/>
            <a:r>
              <a:rPr lang="en-US" altLang="en-US" dirty="0"/>
              <a:t>Known as </a:t>
            </a:r>
            <a:r>
              <a:rPr lang="en-US" altLang="en-US" b="1" dirty="0"/>
              <a:t>pass by value</a:t>
            </a:r>
          </a:p>
          <a:p>
            <a:pPr lvl="1"/>
            <a:r>
              <a:rPr lang="en-US" altLang="en-US" dirty="0"/>
              <a:t>Provides a way for unidirectional communication between one function and another function</a:t>
            </a:r>
          </a:p>
          <a:p>
            <a:pPr lvl="2"/>
            <a:r>
              <a:rPr lang="en-US" altLang="en-US" dirty="0"/>
              <a:t>Calling function can communicate with called function</a:t>
            </a:r>
          </a:p>
        </p:txBody>
      </p:sp>
    </p:spTree>
    <p:extLst>
      <p:ext uri="{BB962C8B-B14F-4D97-AF65-F5344CB8AC3E}">
        <p14:creationId xmlns:p14="http://schemas.microsoft.com/office/powerpoint/2010/main" val="693199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a:t>Making Changes to Parameters </a:t>
            </a:r>
            <a:r>
              <a:rPr lang="en-US" altLang="en-US" sz="2000" b="0"/>
              <a:t>(2 of 3)</a:t>
            </a:r>
            <a:endParaRPr lang="en-US"/>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864000"/>
          </a:xfrm>
        </p:spPr>
        <p:txBody>
          <a:bodyPr/>
          <a:lstStyle/>
          <a:p>
            <a:pPr marL="432" indent="0">
              <a:buNone/>
            </a:pPr>
            <a:r>
              <a:rPr lang="en-US" b="1" dirty="0"/>
              <a:t>Figure 5-17 </a:t>
            </a:r>
            <a:r>
              <a:rPr lang="en-US" dirty="0"/>
              <a:t>The </a:t>
            </a:r>
            <a:r>
              <a:rPr lang="en-US" dirty="0">
                <a:latin typeface="Courier New" panose="02070309020205020404" pitchFamily="49" charset="0"/>
                <a:cs typeface="Courier New" panose="02070309020205020404" pitchFamily="49" charset="0"/>
              </a:rPr>
              <a:t>value</a:t>
            </a:r>
            <a:r>
              <a:rPr lang="en-US" dirty="0"/>
              <a:t> variable is passed to the </a:t>
            </a:r>
            <a:r>
              <a:rPr lang="en-US" dirty="0">
                <a:latin typeface="Courier New" panose="02070309020205020404" pitchFamily="49" charset="0"/>
                <a:cs typeface="Courier New" panose="02070309020205020404" pitchFamily="49" charset="0"/>
              </a:rPr>
              <a:t>change_me </a:t>
            </a:r>
            <a:r>
              <a:rPr lang="en-US" dirty="0"/>
              <a:t>function</a:t>
            </a:r>
          </a:p>
        </p:txBody>
      </p:sp>
      <p:pic>
        <p:nvPicPr>
          <p:cNvPr id="7" name="Content Placeholder 6" descr="A computer code has 10 lines. For long description in Notes pane, press F6.">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3"/>
          <a:srcRect t="15264"/>
          <a:stretch/>
        </p:blipFill>
        <p:spPr>
          <a:xfrm>
            <a:off x="647333" y="2748952"/>
            <a:ext cx="7875837" cy="2645188"/>
          </a:xfrm>
        </p:spPr>
      </p:pic>
    </p:spTree>
    <p:extLst>
      <p:ext uri="{BB962C8B-B14F-4D97-AF65-F5344CB8AC3E}">
        <p14:creationId xmlns:p14="http://schemas.microsoft.com/office/powerpoint/2010/main" val="3211603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7146C7-CF48-4CDD-929F-9E11D1ED8D06}"/>
              </a:ext>
            </a:extLst>
          </p:cNvPr>
          <p:cNvSpPr>
            <a:spLocks noGrp="1"/>
          </p:cNvSpPr>
          <p:nvPr>
            <p:ph type="title"/>
          </p:nvPr>
        </p:nvSpPr>
        <p:spPr/>
        <p:txBody>
          <a:bodyPr/>
          <a:lstStyle/>
          <a:p>
            <a:r>
              <a:rPr lang="en-US" altLang="en-US" dirty="0"/>
              <a:t>Making Changes to Parameters </a:t>
            </a:r>
            <a:r>
              <a:rPr lang="en-US" altLang="en-US" sz="2000" b="0" dirty="0"/>
              <a:t>(3 of 3)</a:t>
            </a:r>
            <a:endParaRPr lang="en-US" dirty="0"/>
          </a:p>
        </p:txBody>
      </p:sp>
      <p:sp>
        <p:nvSpPr>
          <p:cNvPr id="6" name="Content Placeholder 5">
            <a:extLst>
              <a:ext uri="{FF2B5EF4-FFF2-40B4-BE49-F238E27FC236}">
                <a16:creationId xmlns:a16="http://schemas.microsoft.com/office/drawing/2014/main" id="{479ED6B4-52A5-4B51-8AFA-F2FC011EED17}"/>
              </a:ext>
            </a:extLst>
          </p:cNvPr>
          <p:cNvSpPr>
            <a:spLocks noGrp="1"/>
          </p:cNvSpPr>
          <p:nvPr>
            <p:ph sz="quarter" idx="13"/>
          </p:nvPr>
        </p:nvSpPr>
        <p:spPr>
          <a:xfrm>
            <a:off x="466602" y="1552575"/>
            <a:ext cx="8209085" cy="1336399"/>
          </a:xfrm>
        </p:spPr>
        <p:txBody>
          <a:bodyPr/>
          <a:lstStyle/>
          <a:p>
            <a:r>
              <a:rPr lang="en-US" altLang="en-US" b="1" dirty="0"/>
              <a:t>Figure 5-18</a:t>
            </a:r>
          </a:p>
          <a:p>
            <a:pPr lvl="1"/>
            <a:r>
              <a:rPr lang="en-US" altLang="en-US" dirty="0"/>
              <a:t>The </a:t>
            </a:r>
            <a:r>
              <a:rPr lang="en-US" altLang="en-US" dirty="0">
                <a:latin typeface="Courier New" panose="02070309020205020404" pitchFamily="49" charset="0"/>
                <a:cs typeface="Courier New" panose="02070309020205020404" pitchFamily="49" charset="0"/>
              </a:rPr>
              <a:t>value</a:t>
            </a:r>
            <a:r>
              <a:rPr lang="en-US" altLang="en-US" dirty="0"/>
              <a:t> variable passed to the </a:t>
            </a:r>
            <a:r>
              <a:rPr lang="en-US" altLang="en-US" dirty="0">
                <a:latin typeface="Courier New" panose="02070309020205020404" pitchFamily="49" charset="0"/>
                <a:cs typeface="Courier New" panose="02070309020205020404" pitchFamily="49" charset="0"/>
              </a:rPr>
              <a:t>change_me</a:t>
            </a:r>
            <a:r>
              <a:rPr lang="en-US" altLang="en-US" dirty="0"/>
              <a:t> function cannot be changed by it</a:t>
            </a:r>
            <a:endParaRPr lang="he-IL" altLang="en-US" dirty="0"/>
          </a:p>
        </p:txBody>
      </p:sp>
      <p:sp>
        <p:nvSpPr>
          <p:cNvPr id="7" name="Content Placeholder 6">
            <a:extLst>
              <a:ext uri="{FF2B5EF4-FFF2-40B4-BE49-F238E27FC236}">
                <a16:creationId xmlns:a16="http://schemas.microsoft.com/office/drawing/2014/main" id="{F0933C4F-A84B-447D-9241-2ACA61F42E3F}"/>
              </a:ext>
            </a:extLst>
          </p:cNvPr>
          <p:cNvSpPr>
            <a:spLocks noGrp="1"/>
          </p:cNvSpPr>
          <p:nvPr>
            <p:ph sz="quarter" idx="14"/>
          </p:nvPr>
        </p:nvSpPr>
        <p:spPr>
          <a:xfrm>
            <a:off x="457200" y="2969875"/>
            <a:ext cx="8229600" cy="756000"/>
          </a:xfrm>
        </p:spPr>
        <p:txBody>
          <a:bodyPr tIns="0"/>
          <a:lstStyle/>
          <a:p>
            <a:pPr marL="432" indent="0">
              <a:buNone/>
            </a:pPr>
            <a:r>
              <a:rPr lang="en-US" b="1" dirty="0"/>
              <a:t>Figure 5-18 </a:t>
            </a:r>
            <a:r>
              <a:rPr lang="en-US" dirty="0"/>
              <a:t>The </a:t>
            </a:r>
            <a:r>
              <a:rPr lang="en-US" dirty="0">
                <a:latin typeface="Courier New" panose="02070309020205020404" pitchFamily="49" charset="0"/>
                <a:cs typeface="Courier New" panose="02070309020205020404" pitchFamily="49" charset="0"/>
              </a:rPr>
              <a:t>value</a:t>
            </a:r>
            <a:r>
              <a:rPr lang="en-US" dirty="0"/>
              <a:t> variable is passed to the </a:t>
            </a:r>
            <a:r>
              <a:rPr lang="en-US" dirty="0">
                <a:latin typeface="Courier New" panose="02070309020205020404" pitchFamily="49" charset="0"/>
                <a:cs typeface="Courier New" panose="02070309020205020404" pitchFamily="49" charset="0"/>
              </a:rPr>
              <a:t>change_me </a:t>
            </a:r>
            <a:r>
              <a:rPr lang="en-US" dirty="0"/>
              <a:t>function</a:t>
            </a:r>
          </a:p>
        </p:txBody>
      </p:sp>
      <p:pic>
        <p:nvPicPr>
          <p:cNvPr id="10" name="Content Placeholder 9" descr="A computer code has 10 lines. For long description in Notes pane, press F6.">
            <a:extLst>
              <a:ext uri="{FF2B5EF4-FFF2-40B4-BE49-F238E27FC236}">
                <a16:creationId xmlns:a16="http://schemas.microsoft.com/office/drawing/2014/main" id="{0A1E5B8E-3107-4CF9-920B-09081ACCA098}"/>
              </a:ext>
            </a:extLst>
          </p:cNvPr>
          <p:cNvPicPr>
            <a:picLocks noGrp="1" noChangeAspect="1"/>
          </p:cNvPicPr>
          <p:nvPr>
            <p:ph sz="quarter" idx="15"/>
          </p:nvPr>
        </p:nvPicPr>
        <p:blipFill rotWithShape="1">
          <a:blip r:embed="rId3"/>
          <a:srcRect t="13869"/>
          <a:stretch/>
        </p:blipFill>
        <p:spPr>
          <a:xfrm>
            <a:off x="1079694" y="3819862"/>
            <a:ext cx="6984612" cy="2495630"/>
          </a:xfrm>
        </p:spPr>
      </p:pic>
    </p:spTree>
    <p:extLst>
      <p:ext uri="{BB962C8B-B14F-4D97-AF65-F5344CB8AC3E}">
        <p14:creationId xmlns:p14="http://schemas.microsoft.com/office/powerpoint/2010/main" val="3532202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83483-D04D-43CB-88CE-071E032C2FAC}"/>
              </a:ext>
            </a:extLst>
          </p:cNvPr>
          <p:cNvSpPr>
            <a:spLocks noGrp="1"/>
          </p:cNvSpPr>
          <p:nvPr>
            <p:ph type="title"/>
          </p:nvPr>
        </p:nvSpPr>
        <p:spPr/>
        <p:txBody>
          <a:bodyPr/>
          <a:lstStyle/>
          <a:p>
            <a:r>
              <a:rPr lang="en-US" altLang="en-US" dirty="0"/>
              <a:t>Keyword Arguments</a:t>
            </a:r>
            <a:endParaRPr lang="en-US" sz="2000" dirty="0"/>
          </a:p>
        </p:txBody>
      </p:sp>
      <p:sp>
        <p:nvSpPr>
          <p:cNvPr id="5" name="Content Placeholder 4">
            <a:extLst>
              <a:ext uri="{FF2B5EF4-FFF2-40B4-BE49-F238E27FC236}">
                <a16:creationId xmlns:a16="http://schemas.microsoft.com/office/drawing/2014/main" id="{D427199D-1083-4494-A930-F086DC247327}"/>
              </a:ext>
            </a:extLst>
          </p:cNvPr>
          <p:cNvSpPr>
            <a:spLocks noGrp="1"/>
          </p:cNvSpPr>
          <p:nvPr>
            <p:ph sz="quarter" idx="13"/>
          </p:nvPr>
        </p:nvSpPr>
        <p:spPr>
          <a:xfrm>
            <a:off x="457200" y="1556327"/>
            <a:ext cx="8229600" cy="3691534"/>
          </a:xfrm>
        </p:spPr>
        <p:txBody>
          <a:bodyPr/>
          <a:lstStyle/>
          <a:p>
            <a:r>
              <a:rPr lang="en-US" altLang="en-US" b="1" dirty="0"/>
              <a:t>Keyword argument: argument that specifies which parameter the value should be passed to</a:t>
            </a:r>
          </a:p>
          <a:p>
            <a:pPr lvl="1"/>
            <a:r>
              <a:rPr lang="en-US" altLang="en-US" dirty="0"/>
              <a:t>Position when calling function is irrelevant</a:t>
            </a:r>
          </a:p>
          <a:p>
            <a:pPr lvl="1"/>
            <a:r>
              <a:rPr lang="en-US" altLang="en-US" dirty="0"/>
              <a:t>General Format: </a:t>
            </a:r>
          </a:p>
          <a:p>
            <a:pPr lvl="1"/>
            <a:r>
              <a:rPr lang="en-US" altLang="en-US" dirty="0"/>
              <a:t>		</a:t>
            </a:r>
            <a:r>
              <a:rPr lang="en-US" altLang="en-US" dirty="0">
                <a:latin typeface="Courier New" panose="02070309020205020404" pitchFamily="49" charset="0"/>
                <a:cs typeface="Courier New" panose="02070309020205020404" pitchFamily="49" charset="0"/>
              </a:rPr>
              <a:t>function_name(</a:t>
            </a:r>
            <a:r>
              <a:rPr lang="en-US" altLang="en-US" i="1" dirty="0">
                <a:latin typeface="Courier New" panose="02070309020205020404" pitchFamily="49" charset="0"/>
                <a:cs typeface="Courier New" panose="02070309020205020404" pitchFamily="49" charset="0"/>
              </a:rPr>
              <a:t>parameter</a:t>
            </a:r>
            <a:r>
              <a:rPr lang="en-US" altLang="en-US" dirty="0">
                <a:latin typeface="Courier New" panose="02070309020205020404" pitchFamily="49" charset="0"/>
                <a:cs typeface="Courier New" panose="02070309020205020404" pitchFamily="49" charset="0"/>
              </a:rPr>
              <a:t>=</a:t>
            </a:r>
            <a:r>
              <a:rPr lang="en-US" altLang="en-US" i="1" dirty="0">
                <a:latin typeface="Courier New" panose="02070309020205020404" pitchFamily="49" charset="0"/>
                <a:cs typeface="Courier New" panose="02070309020205020404" pitchFamily="49" charset="0"/>
              </a:rPr>
              <a:t>value</a:t>
            </a:r>
            <a:r>
              <a:rPr lang="en-US" altLang="en-US" dirty="0">
                <a:latin typeface="Courier New" panose="02070309020205020404" pitchFamily="49" charset="0"/>
                <a:cs typeface="Courier New" panose="02070309020205020404" pitchFamily="49" charset="0"/>
              </a:rPr>
              <a:t>)</a:t>
            </a:r>
          </a:p>
          <a:p>
            <a:r>
              <a:rPr lang="en-US" altLang="en-US" b="1" dirty="0">
                <a:cs typeface="Courier New" panose="02070309020205020404" pitchFamily="49" charset="0"/>
              </a:rPr>
              <a:t>Possible to mix keyword and positional arguments when calling a function</a:t>
            </a:r>
          </a:p>
          <a:p>
            <a:pPr lvl="1"/>
            <a:r>
              <a:rPr lang="en-US" altLang="en-US" dirty="0">
                <a:cs typeface="Courier New" panose="02070309020205020404" pitchFamily="49" charset="0"/>
              </a:rPr>
              <a:t>Positional arguments must appear first </a:t>
            </a:r>
          </a:p>
        </p:txBody>
      </p:sp>
    </p:spTree>
    <p:extLst>
      <p:ext uri="{BB962C8B-B14F-4D97-AF65-F5344CB8AC3E}">
        <p14:creationId xmlns:p14="http://schemas.microsoft.com/office/powerpoint/2010/main" val="1904217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656D2-8941-4551-9492-02D5FE92CAED}"/>
              </a:ext>
            </a:extLst>
          </p:cNvPr>
          <p:cNvSpPr>
            <a:spLocks noGrp="1"/>
          </p:cNvSpPr>
          <p:nvPr>
            <p:ph type="title"/>
          </p:nvPr>
        </p:nvSpPr>
        <p:spPr/>
        <p:txBody>
          <a:bodyPr/>
          <a:lstStyle/>
          <a:p>
            <a:r>
              <a:rPr lang="en-US" altLang="en-US" dirty="0"/>
              <a:t>Topics </a:t>
            </a:r>
            <a:r>
              <a:rPr lang="en-US" altLang="en-US" sz="2000" b="0" dirty="0"/>
              <a:t>(2 of 2)</a:t>
            </a:r>
            <a:endParaRPr lang="en-US" sz="2000" dirty="0"/>
          </a:p>
        </p:txBody>
      </p:sp>
      <p:sp>
        <p:nvSpPr>
          <p:cNvPr id="3" name="Content Placeholder 2">
            <a:extLst>
              <a:ext uri="{FF2B5EF4-FFF2-40B4-BE49-F238E27FC236}">
                <a16:creationId xmlns:a16="http://schemas.microsoft.com/office/drawing/2014/main" id="{F71B0C7F-9003-477A-A619-DCB5DFC303F7}"/>
              </a:ext>
            </a:extLst>
          </p:cNvPr>
          <p:cNvSpPr>
            <a:spLocks noGrp="1"/>
          </p:cNvSpPr>
          <p:nvPr>
            <p:ph sz="quarter" idx="13"/>
          </p:nvPr>
        </p:nvSpPr>
        <p:spPr>
          <a:xfrm>
            <a:off x="457200" y="1556327"/>
            <a:ext cx="8229600" cy="2763882"/>
          </a:xfrm>
        </p:spPr>
        <p:txBody>
          <a:bodyPr/>
          <a:lstStyle/>
          <a:p>
            <a:r>
              <a:rPr lang="en-US" altLang="en-US" dirty="0"/>
              <a:t>Introduction to Value-Returning Functions: Generating Random Numbers</a:t>
            </a:r>
          </a:p>
          <a:p>
            <a:r>
              <a:rPr lang="en-US" altLang="en-US" dirty="0"/>
              <a:t>Writing Your Own Value-Returning Functions</a:t>
            </a:r>
          </a:p>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a:t>
            </a:r>
          </a:p>
          <a:p>
            <a:r>
              <a:rPr lang="en-US" altLang="en-US" dirty="0"/>
              <a:t>Storing Functions in Modules</a:t>
            </a:r>
          </a:p>
        </p:txBody>
      </p:sp>
    </p:spTree>
    <p:extLst>
      <p:ext uri="{BB962C8B-B14F-4D97-AF65-F5344CB8AC3E}">
        <p14:creationId xmlns:p14="http://schemas.microsoft.com/office/powerpoint/2010/main" val="199068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534B-6076-4409-ADF6-DE0A34DFEA96}"/>
              </a:ext>
            </a:extLst>
          </p:cNvPr>
          <p:cNvSpPr>
            <a:spLocks noGrp="1"/>
          </p:cNvSpPr>
          <p:nvPr>
            <p:ph type="title"/>
          </p:nvPr>
        </p:nvSpPr>
        <p:spPr/>
        <p:txBody>
          <a:bodyPr/>
          <a:lstStyle/>
          <a:p>
            <a:r>
              <a:rPr lang="en-US" altLang="en-US" dirty="0"/>
              <a:t>Keyword-Only Parameters </a:t>
            </a:r>
            <a:r>
              <a:rPr lang="en-US" altLang="en-US" sz="2000" b="0" dirty="0"/>
              <a:t>(1 of 4)</a:t>
            </a:r>
            <a:endParaRPr lang="en-US" sz="2000" dirty="0"/>
          </a:p>
        </p:txBody>
      </p:sp>
      <p:sp>
        <p:nvSpPr>
          <p:cNvPr id="3" name="Content Placeholder 2">
            <a:extLst>
              <a:ext uri="{FF2B5EF4-FFF2-40B4-BE49-F238E27FC236}">
                <a16:creationId xmlns:a16="http://schemas.microsoft.com/office/drawing/2014/main" id="{EFC9775F-C115-4DB8-954B-C5F6FB166F62}"/>
              </a:ext>
            </a:extLst>
          </p:cNvPr>
          <p:cNvSpPr>
            <a:spLocks noGrp="1"/>
          </p:cNvSpPr>
          <p:nvPr>
            <p:ph sz="quarter" idx="13"/>
          </p:nvPr>
        </p:nvSpPr>
        <p:spPr>
          <a:xfrm>
            <a:off x="457200" y="1556327"/>
            <a:ext cx="8229600" cy="2088021"/>
          </a:xfrm>
        </p:spPr>
        <p:txBody>
          <a:bodyPr/>
          <a:lstStyle/>
          <a:p>
            <a:r>
              <a:rPr lang="en-US" altLang="en-US" dirty="0"/>
              <a:t>In a function definition, you can require that all arguments be passed as keyword arguments</a:t>
            </a:r>
          </a:p>
          <a:p>
            <a:r>
              <a:rPr lang="en-US" altLang="en-US" dirty="0"/>
              <a:t>Write an asterisk, followed by a comma, at the beginning of the function's parameter list</a:t>
            </a:r>
          </a:p>
        </p:txBody>
      </p:sp>
    </p:spTree>
    <p:extLst>
      <p:ext uri="{BB962C8B-B14F-4D97-AF65-F5344CB8AC3E}">
        <p14:creationId xmlns:p14="http://schemas.microsoft.com/office/powerpoint/2010/main" val="8315762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9F337A-84E5-40AA-877F-907AC74A5800}"/>
              </a:ext>
            </a:extLst>
          </p:cNvPr>
          <p:cNvSpPr>
            <a:spLocks noGrp="1"/>
          </p:cNvSpPr>
          <p:nvPr>
            <p:ph type="title"/>
          </p:nvPr>
        </p:nvSpPr>
        <p:spPr/>
        <p:txBody>
          <a:bodyPr/>
          <a:lstStyle/>
          <a:p>
            <a:r>
              <a:rPr lang="en-US" altLang="en-US"/>
              <a:t>Keyword-Only Parameters </a:t>
            </a:r>
            <a:r>
              <a:rPr lang="en-US" altLang="en-US" sz="2000" b="0"/>
              <a:t>(2 of 4)</a:t>
            </a:r>
            <a:endParaRPr lang="en-US"/>
          </a:p>
        </p:txBody>
      </p:sp>
      <p:sp>
        <p:nvSpPr>
          <p:cNvPr id="5" name="Content Placeholder 4">
            <a:extLst>
              <a:ext uri="{FF2B5EF4-FFF2-40B4-BE49-F238E27FC236}">
                <a16:creationId xmlns:a16="http://schemas.microsoft.com/office/drawing/2014/main" id="{27503EC0-9501-4AF2-AEE0-205B4D221CFE}"/>
              </a:ext>
            </a:extLst>
          </p:cNvPr>
          <p:cNvSpPr>
            <a:spLocks noGrp="1"/>
          </p:cNvSpPr>
          <p:nvPr>
            <p:ph sz="quarter" idx="13"/>
          </p:nvPr>
        </p:nvSpPr>
        <p:spPr>
          <a:xfrm>
            <a:off x="461030" y="1556327"/>
            <a:ext cx="8214658" cy="504000"/>
          </a:xfrm>
        </p:spPr>
        <p:txBody>
          <a:bodyPr/>
          <a:lstStyle/>
          <a:p>
            <a:r>
              <a:rPr lang="en-US" altLang="en-US" b="1" dirty="0"/>
              <a:t>Example:</a:t>
            </a:r>
            <a:endParaRPr lang="en-US" b="1" dirty="0"/>
          </a:p>
        </p:txBody>
      </p:sp>
      <p:sp>
        <p:nvSpPr>
          <p:cNvPr id="6" name="Content Placeholder 5">
            <a:extLst>
              <a:ext uri="{FF2B5EF4-FFF2-40B4-BE49-F238E27FC236}">
                <a16:creationId xmlns:a16="http://schemas.microsoft.com/office/drawing/2014/main" id="{69D5696A-3506-449D-9234-31EED3B492F9}"/>
              </a:ext>
            </a:extLst>
          </p:cNvPr>
          <p:cNvSpPr>
            <a:spLocks noGrp="1"/>
          </p:cNvSpPr>
          <p:nvPr>
            <p:ph sz="quarter" idx="14"/>
          </p:nvPr>
        </p:nvSpPr>
        <p:spPr>
          <a:xfrm>
            <a:off x="1915411" y="2531534"/>
            <a:ext cx="5220000" cy="756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Times New Roman" panose="02020603050405020304" pitchFamily="18" charset="0"/>
              </a:rPr>
              <a:t>def show_sum(*, a, b, c, d):</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dirty="0">
                <a:latin typeface="Courier New" panose="02070309020205020404" pitchFamily="49" charset="0"/>
                <a:ea typeface="Calibri" panose="020F0502020204030204" pitchFamily="34" charset="0"/>
                <a:cs typeface="Times New Roman" panose="02020603050405020304" pitchFamily="18" charset="0"/>
              </a:rPr>
              <a:t>    print(a + b + c + d)</a:t>
            </a:r>
            <a:endParaRPr lang="en-US" altLang="en-US" dirty="0">
              <a:ea typeface="Calibri" panose="020F0502020204030204" pitchFamily="34"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AF5E9616-72F0-4D29-BA1C-5CA55801C3E2}"/>
              </a:ext>
            </a:extLst>
          </p:cNvPr>
          <p:cNvSpPr>
            <a:spLocks noGrp="1"/>
          </p:cNvSpPr>
          <p:nvPr>
            <p:ph sz="quarter" idx="15"/>
          </p:nvPr>
        </p:nvSpPr>
        <p:spPr>
          <a:xfrm>
            <a:off x="468313" y="3644077"/>
            <a:ext cx="8207375" cy="1728000"/>
          </a:xfrm>
        </p:spPr>
        <p:txBody>
          <a:bodyPr tIns="0"/>
          <a:lstStyle/>
          <a:p>
            <a:r>
              <a:rPr lang="en-US" altLang="en-US" b="1" dirty="0"/>
              <a:t>All the parameters appearing after the asterisk are keyword-only parameters</a:t>
            </a:r>
          </a:p>
          <a:p>
            <a:r>
              <a:rPr lang="en-US" altLang="en-US" b="1" dirty="0"/>
              <a:t>When the function is called, the keyword-only parameters will accept only keyword arguments</a:t>
            </a:r>
          </a:p>
        </p:txBody>
      </p:sp>
    </p:spTree>
    <p:extLst>
      <p:ext uri="{BB962C8B-B14F-4D97-AF65-F5344CB8AC3E}">
        <p14:creationId xmlns:p14="http://schemas.microsoft.com/office/powerpoint/2010/main" val="3226062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dirty="0"/>
              <a:t>Keyword-Only Parameters </a:t>
            </a:r>
            <a:r>
              <a:rPr lang="en-US" altLang="en-US" sz="2000" b="0" dirty="0"/>
              <a:t>(3 of 4)</a:t>
            </a:r>
            <a:endParaRPr lang="en-US" dirty="0"/>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1836000" cy="432000"/>
          </a:xfrm>
        </p:spPr>
        <p:txBody>
          <a:bodyPr/>
          <a:lstStyle/>
          <a:p>
            <a:r>
              <a:rPr lang="en-US" altLang="en-US" sz="2000" b="1" dirty="0"/>
              <a:t>Example:</a:t>
            </a:r>
            <a:endParaRPr lang="en-US" sz="2000" b="1" dirty="0"/>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2112388"/>
            <a:ext cx="4392000" cy="648000"/>
          </a:xfrm>
        </p:spPr>
        <p:txBody>
          <a:bodyPr lIns="0" tIns="0"/>
          <a:lstStyle/>
          <a:p>
            <a:pPr>
              <a:spcBef>
                <a:spcPct val="0"/>
              </a:spcBef>
              <a:buFontTx/>
              <a:buNone/>
            </a:pPr>
            <a:r>
              <a:rPr lang="en-US" altLang="en-US" sz="2000" dirty="0">
                <a:latin typeface="Courier New" panose="02070309020205020404" pitchFamily="49" charset="0"/>
                <a:ea typeface="Calibri" panose="020F0502020204030204" pitchFamily="34" charset="0"/>
                <a:cs typeface="Times New Roman" panose="02020603050405020304" pitchFamily="18" charset="0"/>
              </a:rPr>
              <a:t>def </a:t>
            </a:r>
            <a:r>
              <a:rPr lang="en-US" altLang="en-US" sz="2000" dirty="0" err="1">
                <a:latin typeface="Courier New" panose="02070309020205020404" pitchFamily="49" charset="0"/>
                <a:ea typeface="Calibri" panose="020F0502020204030204" pitchFamily="34" charset="0"/>
                <a:cs typeface="Times New Roman" panose="02020603050405020304" pitchFamily="18" charset="0"/>
              </a:rPr>
              <a:t>show_sum</a:t>
            </a:r>
            <a:r>
              <a:rPr lang="en-US" altLang="en-US" sz="2000" dirty="0">
                <a:latin typeface="Courier New" panose="02070309020205020404" pitchFamily="49" charset="0"/>
                <a:ea typeface="Calibri" panose="020F0502020204030204" pitchFamily="34" charset="0"/>
                <a:cs typeface="Times New Roman" panose="02020603050405020304" pitchFamily="18" charset="0"/>
              </a:rPr>
              <a:t>(*, a, b, c, d):</a:t>
            </a:r>
            <a:endParaRPr lang="en-US" alt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2000" dirty="0">
                <a:latin typeface="Courier New" panose="02070309020205020404" pitchFamily="49" charset="0"/>
                <a:ea typeface="Calibri" panose="020F0502020204030204" pitchFamily="34" charset="0"/>
                <a:cs typeface="Times New Roman" panose="02020603050405020304" pitchFamily="18" charset="0"/>
              </a:rPr>
              <a:t>    print(a + b + c + d)</a:t>
            </a: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2929420"/>
            <a:ext cx="3780000" cy="352800"/>
          </a:xfrm>
        </p:spPr>
        <p:txBody>
          <a:bodyPr tIns="0"/>
          <a:lstStyle/>
          <a:p>
            <a:r>
              <a:rPr lang="en-US" altLang="en-US" sz="2000" b="1" dirty="0"/>
              <a:t>This function call will work:</a:t>
            </a:r>
          </a:p>
        </p:txBody>
      </p:sp>
      <p:sp>
        <p:nvSpPr>
          <p:cNvPr id="10" name="Content Placeholder 9">
            <a:extLst>
              <a:ext uri="{FF2B5EF4-FFF2-40B4-BE49-F238E27FC236}">
                <a16:creationId xmlns:a16="http://schemas.microsoft.com/office/drawing/2014/main" id="{2B83CB2C-8386-45E6-B915-BDB175E80883}"/>
              </a:ext>
            </a:extLst>
          </p:cNvPr>
          <p:cNvSpPr>
            <a:spLocks noGrp="1"/>
          </p:cNvSpPr>
          <p:nvPr>
            <p:ph sz="quarter" idx="16"/>
          </p:nvPr>
        </p:nvSpPr>
        <p:spPr>
          <a:xfrm>
            <a:off x="1729409" y="3519027"/>
            <a:ext cx="5017253" cy="345600"/>
          </a:xfrm>
        </p:spPr>
        <p:txBody>
          <a:bodyPr lIns="0" tIns="0"/>
          <a:lstStyle/>
          <a:p>
            <a:pPr marL="432" indent="0">
              <a:buNone/>
            </a:pPr>
            <a:r>
              <a:rPr lang="en-US" altLang="en-US" sz="2000" dirty="0" err="1">
                <a:latin typeface="Courier New" panose="02070309020205020404" pitchFamily="49" charset="0"/>
                <a:cs typeface="Calibri" panose="020F0502020204030204" pitchFamily="34" charset="0"/>
              </a:rPr>
              <a:t>show_sum</a:t>
            </a:r>
            <a:r>
              <a:rPr lang="en-US" altLang="en-US" sz="2000" dirty="0">
                <a:latin typeface="Courier New" panose="02070309020205020404" pitchFamily="49" charset="0"/>
                <a:cs typeface="Calibri" panose="020F0502020204030204" pitchFamily="34" charset="0"/>
              </a:rPr>
              <a:t>(a=10, b=20, c=30, d=40)</a:t>
            </a:r>
            <a:endParaRPr lang="en-US" sz="2000" dirty="0"/>
          </a:p>
        </p:txBody>
      </p:sp>
      <p:sp>
        <p:nvSpPr>
          <p:cNvPr id="11" name="Content Placeholder 10">
            <a:extLst>
              <a:ext uri="{FF2B5EF4-FFF2-40B4-BE49-F238E27FC236}">
                <a16:creationId xmlns:a16="http://schemas.microsoft.com/office/drawing/2014/main" id="{5092B69F-D5BE-4866-ABD2-8DCA9143AFEE}"/>
              </a:ext>
            </a:extLst>
          </p:cNvPr>
          <p:cNvSpPr>
            <a:spLocks noGrp="1"/>
          </p:cNvSpPr>
          <p:nvPr>
            <p:ph sz="quarter" idx="17"/>
          </p:nvPr>
        </p:nvSpPr>
        <p:spPr>
          <a:xfrm>
            <a:off x="468313" y="4167189"/>
            <a:ext cx="2952000" cy="342000"/>
          </a:xfrm>
        </p:spPr>
        <p:txBody>
          <a:bodyPr tIns="0"/>
          <a:lstStyle/>
          <a:p>
            <a:r>
              <a:rPr lang="en-US" altLang="en-US" sz="2000" b="1" dirty="0"/>
              <a:t>But this one will not:</a:t>
            </a:r>
          </a:p>
        </p:txBody>
      </p:sp>
      <p:sp>
        <p:nvSpPr>
          <p:cNvPr id="12" name="Content Placeholder 11">
            <a:extLst>
              <a:ext uri="{FF2B5EF4-FFF2-40B4-BE49-F238E27FC236}">
                <a16:creationId xmlns:a16="http://schemas.microsoft.com/office/drawing/2014/main" id="{06BE7A14-710D-4D9B-AC50-65AE5155EA62}"/>
              </a:ext>
            </a:extLst>
          </p:cNvPr>
          <p:cNvSpPr>
            <a:spLocks noGrp="1"/>
          </p:cNvSpPr>
          <p:nvPr>
            <p:ph sz="quarter" idx="18"/>
          </p:nvPr>
        </p:nvSpPr>
        <p:spPr>
          <a:xfrm>
            <a:off x="1729409" y="4722252"/>
            <a:ext cx="4716000" cy="345600"/>
          </a:xfrm>
        </p:spPr>
        <p:txBody>
          <a:bodyPr lIns="0" tIns="0"/>
          <a:lstStyle/>
          <a:p>
            <a:pPr marL="432" indent="0">
              <a:buNone/>
            </a:pPr>
            <a:r>
              <a:rPr lang="en-US" altLang="en-US" sz="2000" dirty="0" err="1">
                <a:latin typeface="Courier New" panose="02070309020205020404" pitchFamily="49" charset="0"/>
                <a:cs typeface="Calibri" panose="020F0502020204030204" pitchFamily="34" charset="0"/>
              </a:rPr>
              <a:t>show_sum</a:t>
            </a:r>
            <a:r>
              <a:rPr lang="en-US" altLang="en-US" sz="2000" dirty="0">
                <a:latin typeface="Courier New" panose="02070309020205020404" pitchFamily="49" charset="0"/>
                <a:cs typeface="Calibri" panose="020F0502020204030204" pitchFamily="34" charset="0"/>
              </a:rPr>
              <a:t>(10, b=20, c=30, d=40)</a:t>
            </a:r>
            <a:endParaRPr lang="en-US" altLang="en-US" sz="2000" dirty="0"/>
          </a:p>
        </p:txBody>
      </p:sp>
    </p:spTree>
    <p:extLst>
      <p:ext uri="{BB962C8B-B14F-4D97-AF65-F5344CB8AC3E}">
        <p14:creationId xmlns:p14="http://schemas.microsoft.com/office/powerpoint/2010/main" val="4262451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a:t>Keyword-Only Parameters </a:t>
            </a:r>
            <a:r>
              <a:rPr lang="en-US" altLang="en-US" sz="2000" b="0"/>
              <a:t>(4 of 4)</a:t>
            </a:r>
            <a:endParaRPr lang="en-US"/>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8218488" cy="1345900"/>
          </a:xfrm>
        </p:spPr>
        <p:txBody>
          <a:bodyPr/>
          <a:lstStyle/>
          <a:p>
            <a:r>
              <a:rPr lang="en-US" altLang="en-US" b="1" dirty="0"/>
              <a:t>The </a:t>
            </a:r>
            <a:r>
              <a:rPr lang="en-US" altLang="en-US" b="1" dirty="0">
                <a:latin typeface="Courier New" panose="02070309020205020404" pitchFamily="49" charset="0"/>
                <a:cs typeface="Courier New" panose="02070309020205020404" pitchFamily="49" charset="0"/>
              </a:rPr>
              <a:t>*</a:t>
            </a:r>
            <a:r>
              <a:rPr lang="en-US" altLang="en-US" b="1" dirty="0"/>
              <a:t> can appear at any position in the parameter list, but only the parameters that appear after it will become keyword-only parameters</a:t>
            </a:r>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3276948"/>
            <a:ext cx="5364000" cy="792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def </a:t>
            </a:r>
            <a:r>
              <a:rPr lang="en-US" altLang="en-US" dirty="0" err="1">
                <a:latin typeface="Courier New" panose="02070309020205020404" pitchFamily="49" charset="0"/>
                <a:ea typeface="Calibri" panose="020F0502020204030204" pitchFamily="34" charset="0"/>
                <a:cs typeface="Courier New" panose="02070309020205020404" pitchFamily="49" charset="0"/>
              </a:rPr>
              <a:t>show_sum</a:t>
            </a:r>
            <a:r>
              <a:rPr lang="en-US" altLang="en-US" dirty="0">
                <a:latin typeface="Courier New" panose="02070309020205020404" pitchFamily="49" charset="0"/>
                <a:ea typeface="Calibri" panose="020F0502020204030204" pitchFamily="34" charset="0"/>
                <a:cs typeface="Courier New" panose="02070309020205020404" pitchFamily="49" charset="0"/>
              </a:rPr>
              <a:t>(a, b, *, c, d):</a:t>
            </a: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print(a + b + c + d)</a:t>
            </a: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4344954"/>
            <a:ext cx="8218488" cy="934411"/>
          </a:xfrm>
        </p:spPr>
        <p:txBody>
          <a:bodyPr tIns="0"/>
          <a:lstStyle/>
          <a:p>
            <a:r>
              <a:rPr lang="en-US" altLang="en-US" b="1" dirty="0"/>
              <a:t>In this example, only the </a:t>
            </a:r>
            <a:r>
              <a:rPr lang="en-US" altLang="en-US" b="1" dirty="0">
                <a:latin typeface="Courier New" panose="02070309020205020404" pitchFamily="49" charset="0"/>
                <a:cs typeface="Courier New" panose="02070309020205020404" pitchFamily="49" charset="0"/>
              </a:rPr>
              <a:t>c</a:t>
            </a:r>
            <a:r>
              <a:rPr lang="en-US" altLang="en-US" b="1" dirty="0"/>
              <a:t> and </a:t>
            </a:r>
            <a:r>
              <a:rPr lang="en-US" altLang="en-US" b="1" dirty="0">
                <a:latin typeface="Courier New" panose="02070309020205020404" pitchFamily="49" charset="0"/>
                <a:cs typeface="Courier New" panose="02070309020205020404" pitchFamily="49" charset="0"/>
              </a:rPr>
              <a:t>d</a:t>
            </a:r>
            <a:r>
              <a:rPr lang="en-US" altLang="en-US" b="1" dirty="0"/>
              <a:t> parameters are keyword-only parameters.</a:t>
            </a:r>
          </a:p>
        </p:txBody>
      </p:sp>
    </p:spTree>
    <p:extLst>
      <p:ext uri="{BB962C8B-B14F-4D97-AF65-F5344CB8AC3E}">
        <p14:creationId xmlns:p14="http://schemas.microsoft.com/office/powerpoint/2010/main" val="2933009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5C94FE6-0789-4BA6-9D8D-3B635904D384}"/>
              </a:ext>
            </a:extLst>
          </p:cNvPr>
          <p:cNvSpPr>
            <a:spLocks noGrp="1"/>
          </p:cNvSpPr>
          <p:nvPr>
            <p:ph type="title"/>
          </p:nvPr>
        </p:nvSpPr>
        <p:spPr/>
        <p:txBody>
          <a:bodyPr/>
          <a:lstStyle/>
          <a:p>
            <a:r>
              <a:rPr lang="en-US" altLang="en-US" dirty="0"/>
              <a:t>Positional-Only Parameters </a:t>
            </a:r>
            <a:r>
              <a:rPr lang="en-US" altLang="en-US" sz="2000" b="0" dirty="0"/>
              <a:t>(1 of 5)</a:t>
            </a:r>
            <a:endParaRPr lang="en-US" sz="2000" dirty="0"/>
          </a:p>
        </p:txBody>
      </p:sp>
      <p:sp>
        <p:nvSpPr>
          <p:cNvPr id="18" name="Content Placeholder 17">
            <a:extLst>
              <a:ext uri="{FF2B5EF4-FFF2-40B4-BE49-F238E27FC236}">
                <a16:creationId xmlns:a16="http://schemas.microsoft.com/office/drawing/2014/main" id="{9CF7E83D-6860-46C0-9028-CE9CDE794483}"/>
              </a:ext>
            </a:extLst>
          </p:cNvPr>
          <p:cNvSpPr>
            <a:spLocks noGrp="1"/>
          </p:cNvSpPr>
          <p:nvPr>
            <p:ph sz="quarter" idx="13"/>
          </p:nvPr>
        </p:nvSpPr>
        <p:spPr>
          <a:xfrm>
            <a:off x="457200" y="1556327"/>
            <a:ext cx="8229600" cy="2856647"/>
          </a:xfrm>
        </p:spPr>
        <p:txBody>
          <a:bodyPr/>
          <a:lstStyle/>
          <a:p>
            <a:r>
              <a:rPr lang="en-US" altLang="en-US" dirty="0"/>
              <a:t>A positional-only parameter will accept only positional arguments</a:t>
            </a:r>
          </a:p>
          <a:p>
            <a:r>
              <a:rPr lang="en-US" altLang="en-US" dirty="0"/>
              <a:t>To declare positional-only parameters, insert a forward-slash into the parameter list</a:t>
            </a:r>
          </a:p>
          <a:p>
            <a:r>
              <a:rPr lang="en-US" altLang="en-US" dirty="0"/>
              <a:t>All the parameters that appear before the forward-slash will be positional-only parameters</a:t>
            </a:r>
          </a:p>
        </p:txBody>
      </p:sp>
    </p:spTree>
    <p:extLst>
      <p:ext uri="{BB962C8B-B14F-4D97-AF65-F5344CB8AC3E}">
        <p14:creationId xmlns:p14="http://schemas.microsoft.com/office/powerpoint/2010/main" val="2531013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dirty="0"/>
              <a:t>Positional-Only Parameters </a:t>
            </a:r>
            <a:r>
              <a:rPr lang="en-US" altLang="en-US" sz="2000" b="0" dirty="0"/>
              <a:t>(2 of 5)</a:t>
            </a:r>
            <a:endParaRPr lang="en-US" dirty="0"/>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8218488" cy="504000"/>
          </a:xfrm>
        </p:spPr>
        <p:txBody>
          <a:bodyPr/>
          <a:lstStyle/>
          <a:p>
            <a:pPr>
              <a:buFontTx/>
              <a:buChar char="•"/>
            </a:pPr>
            <a:r>
              <a:rPr lang="en-US" altLang="en-US" b="1" dirty="0"/>
              <a:t>Example:</a:t>
            </a:r>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2163768"/>
            <a:ext cx="5256000" cy="792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Times New Roman" panose="02020603050405020304" pitchFamily="18" charset="0"/>
              </a:rPr>
              <a:t>def </a:t>
            </a:r>
            <a:r>
              <a:rPr lang="en-US" altLang="en-US" dirty="0" err="1">
                <a:latin typeface="Courier New" panose="02070309020205020404" pitchFamily="49" charset="0"/>
                <a:ea typeface="Calibri" panose="020F0502020204030204" pitchFamily="34" charset="0"/>
                <a:cs typeface="Times New Roman" panose="02020603050405020304" pitchFamily="18" charset="0"/>
              </a:rPr>
              <a:t>show_sum</a:t>
            </a:r>
            <a:r>
              <a:rPr lang="en-US" altLang="en-US" dirty="0">
                <a:latin typeface="Courier New" panose="02070309020205020404" pitchFamily="49" charset="0"/>
                <a:ea typeface="Calibri" panose="020F0502020204030204" pitchFamily="34" charset="0"/>
                <a:cs typeface="Times New Roman" panose="02020603050405020304" pitchFamily="18" charset="0"/>
              </a:rPr>
              <a:t>(a, b, c, d, /):</a:t>
            </a:r>
            <a:endParaRPr lang="en-US" altLang="en-US"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dirty="0">
                <a:latin typeface="Courier New" panose="02070309020205020404" pitchFamily="49" charset="0"/>
                <a:ea typeface="Calibri" panose="020F0502020204030204" pitchFamily="34" charset="0"/>
                <a:cs typeface="Times New Roman" panose="02020603050405020304" pitchFamily="18" charset="0"/>
              </a:rPr>
              <a:t>    print(a + b + c + d)</a:t>
            </a:r>
            <a:endParaRPr lang="en-US" altLang="en-US" dirty="0">
              <a:ea typeface="Calibri" panose="020F0502020204030204" pitchFamily="34"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3152261"/>
            <a:ext cx="8218488" cy="972000"/>
          </a:xfrm>
        </p:spPr>
        <p:txBody>
          <a:bodyPr tIns="0"/>
          <a:lstStyle/>
          <a:p>
            <a:pPr>
              <a:buFontTx/>
              <a:buChar char="•"/>
            </a:pPr>
            <a:r>
              <a:rPr lang="en-US" altLang="en-US" b="1" dirty="0"/>
              <a:t>The </a:t>
            </a:r>
            <a:r>
              <a:rPr lang="en-US" altLang="en-US" b="1" dirty="0">
                <a:latin typeface="Courier New" panose="02070309020205020404" pitchFamily="49" charset="0"/>
                <a:cs typeface="Courier New" panose="02070309020205020404" pitchFamily="49" charset="0"/>
              </a:rPr>
              <a:t>a</a:t>
            </a:r>
            <a:r>
              <a:rPr lang="en-US" altLang="en-US" b="1" dirty="0"/>
              <a:t>, </a:t>
            </a:r>
            <a:r>
              <a:rPr lang="en-US" altLang="en-US" b="1" dirty="0">
                <a:latin typeface="Courier New" panose="02070309020205020404" pitchFamily="49" charset="0"/>
                <a:cs typeface="Courier New" panose="02070309020205020404" pitchFamily="49" charset="0"/>
              </a:rPr>
              <a:t>b</a:t>
            </a:r>
            <a:r>
              <a:rPr lang="en-US" altLang="en-US" b="1" dirty="0"/>
              <a:t>, </a:t>
            </a:r>
            <a:r>
              <a:rPr lang="en-US" altLang="en-US" b="1" dirty="0">
                <a:latin typeface="Courier New" panose="02070309020205020404" pitchFamily="49" charset="0"/>
                <a:cs typeface="Courier New" panose="02070309020205020404" pitchFamily="49" charset="0"/>
              </a:rPr>
              <a:t>c</a:t>
            </a:r>
            <a:r>
              <a:rPr lang="en-US" altLang="en-US" b="1" dirty="0"/>
              <a:t>, and </a:t>
            </a:r>
            <a:r>
              <a:rPr lang="en-US" altLang="en-US" b="1" dirty="0">
                <a:latin typeface="Courier New" panose="02070309020205020404" pitchFamily="49" charset="0"/>
                <a:cs typeface="Courier New" panose="02070309020205020404" pitchFamily="49" charset="0"/>
              </a:rPr>
              <a:t>d</a:t>
            </a:r>
            <a:r>
              <a:rPr lang="en-US" altLang="en-US" b="1" dirty="0"/>
              <a:t> parameters are positional-only</a:t>
            </a:r>
          </a:p>
          <a:p>
            <a:pPr>
              <a:buFontTx/>
              <a:buChar char="•"/>
            </a:pPr>
            <a:r>
              <a:rPr lang="en-US" altLang="en-US" b="1" dirty="0"/>
              <a:t>These parameters will not accept keyword arguments</a:t>
            </a:r>
          </a:p>
        </p:txBody>
      </p:sp>
    </p:spTree>
    <p:extLst>
      <p:ext uri="{BB962C8B-B14F-4D97-AF65-F5344CB8AC3E}">
        <p14:creationId xmlns:p14="http://schemas.microsoft.com/office/powerpoint/2010/main" val="2651788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a:t>Positional-Only Parameters </a:t>
            </a:r>
            <a:r>
              <a:rPr lang="en-US" altLang="en-US" sz="2000" b="0"/>
              <a:t>(3 of 5)</a:t>
            </a:r>
            <a:endParaRPr lang="en-US"/>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1836000" cy="432000"/>
          </a:xfrm>
        </p:spPr>
        <p:txBody>
          <a:bodyPr/>
          <a:lstStyle/>
          <a:p>
            <a:r>
              <a:rPr lang="en-US" altLang="en-US" sz="2000" b="1" dirty="0"/>
              <a:t>Example:</a:t>
            </a:r>
            <a:endParaRPr lang="en-US" sz="2000" b="1" dirty="0"/>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2084252"/>
            <a:ext cx="4392000" cy="648000"/>
          </a:xfrm>
        </p:spPr>
        <p:txBody>
          <a:bodyPr lIns="0" tIns="0"/>
          <a:lstStyle/>
          <a:p>
            <a:pPr>
              <a:spcBef>
                <a:spcPct val="0"/>
              </a:spcBef>
              <a:buFontTx/>
              <a:buNone/>
            </a:pPr>
            <a:r>
              <a:rPr lang="en-US" altLang="en-US" sz="2000" dirty="0">
                <a:latin typeface="Courier New" panose="02070309020205020404" pitchFamily="49" charset="0"/>
                <a:ea typeface="Calibri" panose="020F0502020204030204" pitchFamily="34" charset="0"/>
                <a:cs typeface="Times New Roman" panose="02020603050405020304" pitchFamily="18" charset="0"/>
              </a:rPr>
              <a:t>def </a:t>
            </a:r>
            <a:r>
              <a:rPr lang="en-US" altLang="en-US" sz="2000" dirty="0" err="1">
                <a:latin typeface="Courier New" panose="02070309020205020404" pitchFamily="49" charset="0"/>
                <a:ea typeface="Calibri" panose="020F0502020204030204" pitchFamily="34" charset="0"/>
                <a:cs typeface="Times New Roman" panose="02020603050405020304" pitchFamily="18" charset="0"/>
              </a:rPr>
              <a:t>show_sum</a:t>
            </a:r>
            <a:r>
              <a:rPr lang="en-US" altLang="en-US" sz="2000" dirty="0">
                <a:latin typeface="Courier New" panose="02070309020205020404" pitchFamily="49" charset="0"/>
                <a:ea typeface="Calibri" panose="020F0502020204030204" pitchFamily="34" charset="0"/>
                <a:cs typeface="Times New Roman" panose="02020603050405020304" pitchFamily="18" charset="0"/>
              </a:rPr>
              <a:t>(a, b, c, d, /):</a:t>
            </a:r>
            <a:endParaRPr lang="en-US" altLang="en-US" sz="2000" dirty="0">
              <a:latin typeface="Calibri" panose="020F0502020204030204" pitchFamily="34" charset="0"/>
              <a:ea typeface="Calibri" panose="020F0502020204030204" pitchFamily="34" charset="0"/>
              <a:cs typeface="Times New Roman" panose="02020603050405020304" pitchFamily="18" charset="0"/>
            </a:endParaRPr>
          </a:p>
          <a:p>
            <a:pPr>
              <a:spcBef>
                <a:spcPct val="0"/>
              </a:spcBef>
              <a:buFontTx/>
              <a:buNone/>
            </a:pPr>
            <a:r>
              <a:rPr lang="en-US" altLang="en-US" sz="2000" dirty="0">
                <a:latin typeface="Courier New" panose="02070309020205020404" pitchFamily="49" charset="0"/>
                <a:ea typeface="Calibri" panose="020F0502020204030204" pitchFamily="34" charset="0"/>
                <a:cs typeface="Times New Roman" panose="02020603050405020304" pitchFamily="18" charset="0"/>
              </a:rPr>
              <a:t>    print(a + b + c + d)</a:t>
            </a:r>
            <a:endParaRPr lang="en-US" altLang="en-US" sz="2000" dirty="0">
              <a:ea typeface="Calibri" panose="020F0502020204030204" pitchFamily="34"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2887216"/>
            <a:ext cx="3780000" cy="352800"/>
          </a:xfrm>
        </p:spPr>
        <p:txBody>
          <a:bodyPr tIns="0"/>
          <a:lstStyle/>
          <a:p>
            <a:r>
              <a:rPr lang="en-US" altLang="en-US" sz="2000" b="1" dirty="0"/>
              <a:t>This function call will work:</a:t>
            </a:r>
          </a:p>
        </p:txBody>
      </p:sp>
      <p:sp>
        <p:nvSpPr>
          <p:cNvPr id="10" name="Content Placeholder 9">
            <a:extLst>
              <a:ext uri="{FF2B5EF4-FFF2-40B4-BE49-F238E27FC236}">
                <a16:creationId xmlns:a16="http://schemas.microsoft.com/office/drawing/2014/main" id="{2B83CB2C-8386-45E6-B915-BDB175E80883}"/>
              </a:ext>
            </a:extLst>
          </p:cNvPr>
          <p:cNvSpPr>
            <a:spLocks noGrp="1"/>
          </p:cNvSpPr>
          <p:nvPr>
            <p:ph sz="quarter" idx="16"/>
          </p:nvPr>
        </p:nvSpPr>
        <p:spPr>
          <a:xfrm>
            <a:off x="1729409" y="3336145"/>
            <a:ext cx="5017253" cy="345600"/>
          </a:xfrm>
        </p:spPr>
        <p:txBody>
          <a:bodyPr lIns="0" tIns="0"/>
          <a:lstStyle/>
          <a:p>
            <a:pPr>
              <a:spcBef>
                <a:spcPct val="0"/>
              </a:spcBef>
              <a:buFontTx/>
              <a:buNone/>
            </a:pPr>
            <a:r>
              <a:rPr lang="en-US" altLang="en-US" sz="2000" dirty="0" err="1">
                <a:latin typeface="Courier New" panose="02070309020205020404" pitchFamily="49" charset="0"/>
                <a:cs typeface="Calibri" panose="020F0502020204030204" pitchFamily="34" charset="0"/>
              </a:rPr>
              <a:t>show_sum</a:t>
            </a:r>
            <a:r>
              <a:rPr lang="en-US" altLang="en-US" sz="2000" dirty="0">
                <a:latin typeface="Courier New" panose="02070309020205020404" pitchFamily="49" charset="0"/>
                <a:cs typeface="Calibri" panose="020F0502020204030204" pitchFamily="34" charset="0"/>
              </a:rPr>
              <a:t>(10, 20, 30, 40)</a:t>
            </a:r>
            <a:endParaRPr lang="en-US" altLang="en-US" dirty="0"/>
          </a:p>
        </p:txBody>
      </p:sp>
      <p:sp>
        <p:nvSpPr>
          <p:cNvPr id="11" name="Content Placeholder 10">
            <a:extLst>
              <a:ext uri="{FF2B5EF4-FFF2-40B4-BE49-F238E27FC236}">
                <a16:creationId xmlns:a16="http://schemas.microsoft.com/office/drawing/2014/main" id="{5092B69F-D5BE-4866-ABD2-8DCA9143AFEE}"/>
              </a:ext>
            </a:extLst>
          </p:cNvPr>
          <p:cNvSpPr>
            <a:spLocks noGrp="1"/>
          </p:cNvSpPr>
          <p:nvPr>
            <p:ph sz="quarter" idx="17"/>
          </p:nvPr>
        </p:nvSpPr>
        <p:spPr>
          <a:xfrm>
            <a:off x="468313" y="3942106"/>
            <a:ext cx="2952000" cy="342000"/>
          </a:xfrm>
        </p:spPr>
        <p:txBody>
          <a:bodyPr tIns="0"/>
          <a:lstStyle/>
          <a:p>
            <a:r>
              <a:rPr lang="en-US" altLang="en-US" sz="2000" b="1" dirty="0"/>
              <a:t>But this one will not:</a:t>
            </a:r>
          </a:p>
        </p:txBody>
      </p:sp>
      <p:sp>
        <p:nvSpPr>
          <p:cNvPr id="12" name="Content Placeholder 11">
            <a:extLst>
              <a:ext uri="{FF2B5EF4-FFF2-40B4-BE49-F238E27FC236}">
                <a16:creationId xmlns:a16="http://schemas.microsoft.com/office/drawing/2014/main" id="{06BE7A14-710D-4D9B-AC50-65AE5155EA62}"/>
              </a:ext>
            </a:extLst>
          </p:cNvPr>
          <p:cNvSpPr>
            <a:spLocks noGrp="1"/>
          </p:cNvSpPr>
          <p:nvPr>
            <p:ph sz="quarter" idx="18"/>
          </p:nvPr>
        </p:nvSpPr>
        <p:spPr>
          <a:xfrm>
            <a:off x="1729409" y="4398695"/>
            <a:ext cx="4716000" cy="345600"/>
          </a:xfrm>
        </p:spPr>
        <p:txBody>
          <a:bodyPr lIns="0" tIns="0"/>
          <a:lstStyle/>
          <a:p>
            <a:pPr>
              <a:spcBef>
                <a:spcPct val="0"/>
              </a:spcBef>
              <a:buFontTx/>
              <a:buNone/>
            </a:pPr>
            <a:r>
              <a:rPr lang="en-US" altLang="en-US" sz="2000" dirty="0" err="1">
                <a:latin typeface="Courier New" panose="02070309020205020404" pitchFamily="49" charset="0"/>
                <a:cs typeface="Calibri" panose="020F0502020204030204" pitchFamily="34" charset="0"/>
              </a:rPr>
              <a:t>show_sum</a:t>
            </a:r>
            <a:r>
              <a:rPr lang="en-US" altLang="en-US" sz="2000" dirty="0">
                <a:latin typeface="Courier New" panose="02070309020205020404" pitchFamily="49" charset="0"/>
                <a:cs typeface="Calibri" panose="020F0502020204030204" pitchFamily="34" charset="0"/>
              </a:rPr>
              <a:t>(10, 20, 30, d=40)</a:t>
            </a:r>
            <a:endParaRPr lang="en-US" altLang="en-US" dirty="0"/>
          </a:p>
        </p:txBody>
      </p:sp>
    </p:spTree>
    <p:extLst>
      <p:ext uri="{BB962C8B-B14F-4D97-AF65-F5344CB8AC3E}">
        <p14:creationId xmlns:p14="http://schemas.microsoft.com/office/powerpoint/2010/main" val="1668115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a:t>Positional-Only Parameters </a:t>
            </a:r>
            <a:r>
              <a:rPr lang="en-US" altLang="en-US" sz="2000" b="0"/>
              <a:t>(4 of 5)</a:t>
            </a:r>
            <a:endParaRPr lang="en-US"/>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8218488" cy="1260000"/>
          </a:xfrm>
        </p:spPr>
        <p:txBody>
          <a:bodyPr/>
          <a:lstStyle/>
          <a:p>
            <a:r>
              <a:rPr lang="en-US" altLang="en-US" b="1" dirty="0"/>
              <a:t>The </a:t>
            </a:r>
            <a:r>
              <a:rPr lang="en-US" altLang="en-US" b="1" dirty="0">
                <a:latin typeface="Courier New" panose="02070309020205020404" pitchFamily="49" charset="0"/>
                <a:cs typeface="Courier New" panose="02070309020205020404" pitchFamily="49" charset="0"/>
              </a:rPr>
              <a:t>/</a:t>
            </a:r>
            <a:r>
              <a:rPr lang="en-US" altLang="en-US" b="1" dirty="0"/>
              <a:t> can appear at any position in the parameter list, but only the parameters that appear before it will become positional-only parameters</a:t>
            </a:r>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3015988"/>
            <a:ext cx="5364000" cy="792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def </a:t>
            </a:r>
            <a:r>
              <a:rPr lang="en-US" altLang="en-US" dirty="0" err="1">
                <a:latin typeface="Courier New" panose="02070309020205020404" pitchFamily="49" charset="0"/>
                <a:ea typeface="Calibri" panose="020F0502020204030204" pitchFamily="34" charset="0"/>
                <a:cs typeface="Courier New" panose="02070309020205020404" pitchFamily="49" charset="0"/>
              </a:rPr>
              <a:t>show_sum</a:t>
            </a:r>
            <a:r>
              <a:rPr lang="en-US" altLang="en-US" dirty="0">
                <a:latin typeface="Courier New" panose="02070309020205020404" pitchFamily="49" charset="0"/>
                <a:ea typeface="Calibri" panose="020F0502020204030204" pitchFamily="34" charset="0"/>
                <a:cs typeface="Courier New" panose="02070309020205020404" pitchFamily="49" charset="0"/>
              </a:rPr>
              <a:t>(a, b, /, c, d):</a:t>
            </a: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print(a + b + c + d)</a:t>
            </a: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4050756"/>
            <a:ext cx="8218488" cy="1692000"/>
          </a:xfrm>
        </p:spPr>
        <p:txBody>
          <a:bodyPr tIns="0"/>
          <a:lstStyle/>
          <a:p>
            <a:r>
              <a:rPr lang="en-US" altLang="en-US" b="1" dirty="0"/>
              <a:t>In this example, only the </a:t>
            </a:r>
            <a:r>
              <a:rPr lang="en-US" altLang="en-US" b="1" dirty="0">
                <a:latin typeface="Courier New" panose="02070309020205020404" pitchFamily="49" charset="0"/>
                <a:cs typeface="Courier New" panose="02070309020205020404" pitchFamily="49" charset="0"/>
              </a:rPr>
              <a:t>a</a:t>
            </a:r>
            <a:r>
              <a:rPr lang="en-US" altLang="en-US" b="1" dirty="0"/>
              <a:t> and </a:t>
            </a:r>
            <a:r>
              <a:rPr lang="en-US" altLang="en-US" b="1" dirty="0">
                <a:latin typeface="Courier New" panose="02070309020205020404" pitchFamily="49" charset="0"/>
                <a:cs typeface="Courier New" panose="02070309020205020404" pitchFamily="49" charset="0"/>
              </a:rPr>
              <a:t>b</a:t>
            </a:r>
            <a:r>
              <a:rPr lang="en-US" altLang="en-US" b="1" dirty="0"/>
              <a:t> parameters are positional-only parameters</a:t>
            </a:r>
          </a:p>
          <a:p>
            <a:r>
              <a:rPr lang="en-US" altLang="en-US" b="1" dirty="0"/>
              <a:t>The </a:t>
            </a:r>
            <a:r>
              <a:rPr lang="en-US" altLang="en-US" b="1" dirty="0">
                <a:latin typeface="Courier New" panose="02070309020205020404" pitchFamily="49" charset="0"/>
                <a:cs typeface="Courier New" panose="02070309020205020404" pitchFamily="49" charset="0"/>
              </a:rPr>
              <a:t>c</a:t>
            </a:r>
            <a:r>
              <a:rPr lang="en-US" altLang="en-US" b="1" dirty="0"/>
              <a:t> and </a:t>
            </a:r>
            <a:r>
              <a:rPr lang="en-US" altLang="en-US" b="1" dirty="0">
                <a:latin typeface="Courier New" panose="02070309020205020404" pitchFamily="49" charset="0"/>
                <a:cs typeface="Courier New" panose="02070309020205020404" pitchFamily="49" charset="0"/>
              </a:rPr>
              <a:t>d</a:t>
            </a:r>
            <a:r>
              <a:rPr lang="en-US" altLang="en-US" b="1" dirty="0"/>
              <a:t> parameters can accept keyword arguments or positional arguments</a:t>
            </a:r>
          </a:p>
        </p:txBody>
      </p:sp>
    </p:spTree>
    <p:extLst>
      <p:ext uri="{BB962C8B-B14F-4D97-AF65-F5344CB8AC3E}">
        <p14:creationId xmlns:p14="http://schemas.microsoft.com/office/powerpoint/2010/main" val="4061852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a:t>Positional-Only Parameters </a:t>
            </a:r>
            <a:r>
              <a:rPr lang="en-US" altLang="en-US" sz="2000" b="0"/>
              <a:t>(5 of 5)</a:t>
            </a:r>
            <a:endParaRPr lang="en-US"/>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8218488" cy="864000"/>
          </a:xfrm>
        </p:spPr>
        <p:txBody>
          <a:bodyPr/>
          <a:lstStyle/>
          <a:p>
            <a:pPr>
              <a:buFontTx/>
              <a:buChar char="•"/>
            </a:pPr>
            <a:r>
              <a:rPr lang="en-US" altLang="en-US" b="1" dirty="0"/>
              <a:t>When you call a function in Python, you cannot pass a positional argument after a keyword argument</a:t>
            </a:r>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2688758"/>
            <a:ext cx="5328000" cy="792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def </a:t>
            </a:r>
            <a:r>
              <a:rPr lang="en-US" altLang="en-US" dirty="0" err="1">
                <a:latin typeface="Courier New" panose="02070309020205020404" pitchFamily="49" charset="0"/>
                <a:ea typeface="Calibri" panose="020F0502020204030204" pitchFamily="34" charset="0"/>
                <a:cs typeface="Courier New" panose="02070309020205020404" pitchFamily="49" charset="0"/>
              </a:rPr>
              <a:t>show_sum</a:t>
            </a:r>
            <a:r>
              <a:rPr lang="en-US" altLang="en-US" dirty="0">
                <a:latin typeface="Courier New" panose="02070309020205020404" pitchFamily="49" charset="0"/>
                <a:ea typeface="Calibri" panose="020F0502020204030204" pitchFamily="34" charset="0"/>
                <a:cs typeface="Courier New" panose="02070309020205020404" pitchFamily="49" charset="0"/>
              </a:rPr>
              <a:t>(a, b, /, c, d):</a:t>
            </a: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print(a + b + c + d)</a:t>
            </a: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3750850"/>
            <a:ext cx="8218488" cy="864000"/>
          </a:xfrm>
        </p:spPr>
        <p:txBody>
          <a:bodyPr tIns="0"/>
          <a:lstStyle/>
          <a:p>
            <a:pPr>
              <a:buFontTx/>
              <a:buChar char="•"/>
            </a:pPr>
            <a:r>
              <a:rPr lang="en-US" altLang="en-US" b="1" dirty="0"/>
              <a:t>In this example, if you pass a keyword argument to </a:t>
            </a:r>
            <a:r>
              <a:rPr lang="en-US" altLang="en-US" b="1" dirty="0">
                <a:latin typeface="Courier New" panose="02070309020205020404" pitchFamily="49" charset="0"/>
                <a:cs typeface="Courier New" panose="02070309020205020404" pitchFamily="49" charset="0"/>
              </a:rPr>
              <a:t>c</a:t>
            </a:r>
            <a:r>
              <a:rPr lang="en-US" altLang="en-US" b="1" dirty="0"/>
              <a:t>, you must also pass a keyword argument to </a:t>
            </a:r>
            <a:r>
              <a:rPr lang="en-US" altLang="en-US" b="1" dirty="0">
                <a:latin typeface="Courier New" panose="02070309020205020404" pitchFamily="49" charset="0"/>
                <a:cs typeface="Courier New" panose="02070309020205020404" pitchFamily="49" charset="0"/>
              </a:rPr>
              <a:t>d</a:t>
            </a:r>
            <a:endParaRPr lang="en-US" altLang="en-US" b="1" dirty="0"/>
          </a:p>
        </p:txBody>
      </p:sp>
    </p:spTree>
    <p:extLst>
      <p:ext uri="{BB962C8B-B14F-4D97-AF65-F5344CB8AC3E}">
        <p14:creationId xmlns:p14="http://schemas.microsoft.com/office/powerpoint/2010/main" val="2869128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dirty="0"/>
              <a:t>Default Arguments </a:t>
            </a:r>
            <a:r>
              <a:rPr lang="en-US" altLang="en-US" sz="2000" b="0" dirty="0"/>
              <a:t>(1 of 5)</a:t>
            </a:r>
            <a:endParaRPr lang="en-US" sz="2000" b="0" dirty="0"/>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8218488" cy="756000"/>
          </a:xfrm>
        </p:spPr>
        <p:txBody>
          <a:bodyPr/>
          <a:lstStyle/>
          <a:p>
            <a:r>
              <a:rPr lang="en-US" altLang="en-US" sz="2000" b="1" dirty="0"/>
              <a:t>In a function definition, you can provide a default argument for a parameter</a:t>
            </a:r>
          </a:p>
        </p:txBody>
      </p:sp>
      <p:pic>
        <p:nvPicPr>
          <p:cNvPr id="3" name="Content Placeholder 2" descr="A computer code has 3 lines. For long description in Notes pane, press F6.">
            <a:extLst>
              <a:ext uri="{FF2B5EF4-FFF2-40B4-BE49-F238E27FC236}">
                <a16:creationId xmlns:a16="http://schemas.microsoft.com/office/drawing/2014/main" id="{407AA459-D3CA-4AD3-A7EA-9D7696A82AA0}"/>
              </a:ext>
            </a:extLst>
          </p:cNvPr>
          <p:cNvPicPr>
            <a:picLocks noGrp="1" noChangeAspect="1"/>
          </p:cNvPicPr>
          <p:nvPr>
            <p:ph sz="quarter" idx="14"/>
          </p:nvPr>
        </p:nvPicPr>
        <p:blipFill>
          <a:blip r:embed="rId3"/>
          <a:stretch>
            <a:fillRect/>
          </a:stretch>
        </p:blipFill>
        <p:spPr>
          <a:xfrm>
            <a:off x="1341139" y="2556750"/>
            <a:ext cx="6450608" cy="1475877"/>
          </a:xfrm>
        </p:spPr>
      </p:pic>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4330810"/>
            <a:ext cx="8218488" cy="1811198"/>
          </a:xfrm>
        </p:spPr>
        <p:txBody>
          <a:bodyPr tIns="0"/>
          <a:lstStyle/>
          <a:p>
            <a:r>
              <a:rPr lang="en-US" altLang="en-US" sz="2000" b="1" dirty="0"/>
              <a:t>In this example, the default argument 0.07 is provided for the </a:t>
            </a:r>
            <a:r>
              <a:rPr lang="en-US" altLang="en-US" sz="2000" b="1" dirty="0" err="1">
                <a:latin typeface="Courier New" panose="02070309020205020404" pitchFamily="49" charset="0"/>
                <a:cs typeface="Courier New" panose="02070309020205020404" pitchFamily="49" charset="0"/>
              </a:rPr>
              <a:t>tax_rate</a:t>
            </a:r>
            <a:r>
              <a:rPr lang="en-US" altLang="en-US" sz="2000" b="1" dirty="0"/>
              <a:t> parameter</a:t>
            </a:r>
          </a:p>
          <a:p>
            <a:r>
              <a:rPr lang="en-US" altLang="en-US" sz="2000" b="1" dirty="0"/>
              <a:t>When we call the function, we must pass an argument for the </a:t>
            </a:r>
            <a:r>
              <a:rPr lang="en-US" altLang="en-US" sz="2000" b="1" dirty="0">
                <a:latin typeface="Courier New" panose="02070309020205020404" pitchFamily="49" charset="0"/>
                <a:cs typeface="Courier New" panose="02070309020205020404" pitchFamily="49" charset="0"/>
              </a:rPr>
              <a:t>price</a:t>
            </a:r>
            <a:r>
              <a:rPr lang="en-US" altLang="en-US" sz="2000" b="1" dirty="0"/>
              <a:t> parameter, but we have the option of omitting the argument for the </a:t>
            </a:r>
            <a:r>
              <a:rPr lang="en-US" altLang="en-US" sz="2000" b="1" dirty="0" err="1">
                <a:latin typeface="Courier New" panose="02070309020205020404" pitchFamily="49" charset="0"/>
                <a:cs typeface="Courier New" panose="02070309020205020404" pitchFamily="49" charset="0"/>
              </a:rPr>
              <a:t>tax_rate</a:t>
            </a:r>
            <a:r>
              <a:rPr lang="en-US" altLang="en-US" sz="2000" b="1" dirty="0"/>
              <a:t> parameter</a:t>
            </a:r>
          </a:p>
        </p:txBody>
      </p:sp>
    </p:spTree>
    <p:extLst>
      <p:ext uri="{BB962C8B-B14F-4D97-AF65-F5344CB8AC3E}">
        <p14:creationId xmlns:p14="http://schemas.microsoft.com/office/powerpoint/2010/main" val="147693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8E2-01C0-4C04-B47C-4AD792FF2280}"/>
              </a:ext>
            </a:extLst>
          </p:cNvPr>
          <p:cNvSpPr>
            <a:spLocks noGrp="1"/>
          </p:cNvSpPr>
          <p:nvPr>
            <p:ph type="title"/>
          </p:nvPr>
        </p:nvSpPr>
        <p:spPr/>
        <p:txBody>
          <a:bodyPr/>
          <a:lstStyle/>
          <a:p>
            <a:r>
              <a:rPr lang="en-US" altLang="en-US" dirty="0"/>
              <a:t>Introduction to Functions</a:t>
            </a:r>
            <a:endParaRPr lang="en-US" dirty="0"/>
          </a:p>
        </p:txBody>
      </p:sp>
      <p:sp>
        <p:nvSpPr>
          <p:cNvPr id="3" name="Content Placeholder 2">
            <a:extLst>
              <a:ext uri="{FF2B5EF4-FFF2-40B4-BE49-F238E27FC236}">
                <a16:creationId xmlns:a16="http://schemas.microsoft.com/office/drawing/2014/main" id="{ADF384C9-A271-48B8-81A8-257E7C03BFB0}"/>
              </a:ext>
            </a:extLst>
          </p:cNvPr>
          <p:cNvSpPr>
            <a:spLocks noGrp="1"/>
          </p:cNvSpPr>
          <p:nvPr>
            <p:ph sz="quarter" idx="13"/>
          </p:nvPr>
        </p:nvSpPr>
        <p:spPr>
          <a:xfrm>
            <a:off x="457200" y="1556327"/>
            <a:ext cx="8229600" cy="3612021"/>
          </a:xfrm>
        </p:spPr>
        <p:txBody>
          <a:bodyPr/>
          <a:lstStyle/>
          <a:p>
            <a:r>
              <a:rPr lang="en-US" altLang="en-US" b="1" dirty="0"/>
              <a:t>Function: group of statements within  a program that perform as specific task</a:t>
            </a:r>
          </a:p>
          <a:p>
            <a:pPr lvl="1"/>
            <a:r>
              <a:rPr lang="en-US" altLang="en-US" dirty="0"/>
              <a:t>Usually one task of a large program</a:t>
            </a:r>
          </a:p>
          <a:p>
            <a:pPr lvl="2"/>
            <a:r>
              <a:rPr lang="en-US" altLang="en-US" dirty="0"/>
              <a:t>Functions can be executed in order to perform overall program task</a:t>
            </a:r>
          </a:p>
          <a:p>
            <a:pPr lvl="1"/>
            <a:r>
              <a:rPr lang="en-US" altLang="en-US" dirty="0"/>
              <a:t>Known as </a:t>
            </a:r>
            <a:r>
              <a:rPr lang="en-US" altLang="en-US" b="1" dirty="0"/>
              <a:t>divide and conquer </a:t>
            </a:r>
            <a:r>
              <a:rPr lang="en-US" altLang="en-US" dirty="0"/>
              <a:t>approach</a:t>
            </a:r>
          </a:p>
          <a:p>
            <a:r>
              <a:rPr lang="en-US" altLang="en-US" b="1" dirty="0"/>
              <a:t>Modularized program: program wherein each task within the program is in its own function</a:t>
            </a:r>
          </a:p>
        </p:txBody>
      </p:sp>
    </p:spTree>
    <p:extLst>
      <p:ext uri="{BB962C8B-B14F-4D97-AF65-F5344CB8AC3E}">
        <p14:creationId xmlns:p14="http://schemas.microsoft.com/office/powerpoint/2010/main" val="1111460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a:t>Default Arguments </a:t>
            </a:r>
            <a:r>
              <a:rPr lang="en-US" altLang="en-US" sz="2000" b="0"/>
              <a:t>(2 of 5)</a:t>
            </a:r>
            <a:endParaRPr lang="en-US"/>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1836000" cy="504000"/>
          </a:xfrm>
        </p:spPr>
        <p:txBody>
          <a:bodyPr/>
          <a:lstStyle/>
          <a:p>
            <a:r>
              <a:rPr lang="en-US" altLang="en-US" b="1" dirty="0"/>
              <a:t>Example:</a:t>
            </a:r>
            <a:endParaRPr lang="en-US" b="1" dirty="0"/>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2163764"/>
            <a:ext cx="6588000" cy="1152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def </a:t>
            </a:r>
            <a:r>
              <a:rPr lang="en-US" altLang="en-US" dirty="0" err="1">
                <a:latin typeface="Courier New" panose="02070309020205020404" pitchFamily="49" charset="0"/>
                <a:ea typeface="Calibri" panose="020F0502020204030204" pitchFamily="34" charset="0"/>
                <a:cs typeface="Courier New" panose="02070309020205020404" pitchFamily="49" charset="0"/>
              </a:rPr>
              <a:t>show_tax</a:t>
            </a:r>
            <a:r>
              <a:rPr lang="en-US" altLang="en-US" dirty="0">
                <a:latin typeface="Courier New" panose="02070309020205020404" pitchFamily="49" charset="0"/>
                <a:ea typeface="Calibri" panose="020F0502020204030204" pitchFamily="34" charset="0"/>
                <a:cs typeface="Courier New" panose="02070309020205020404" pitchFamily="49" charset="0"/>
              </a:rPr>
              <a:t>(price, </a:t>
            </a:r>
            <a:r>
              <a:rPr lang="en-US" altLang="en-US" dirty="0" err="1">
                <a:latin typeface="Courier New" panose="02070309020205020404" pitchFamily="49" charset="0"/>
                <a:ea typeface="Calibri" panose="020F0502020204030204" pitchFamily="34" charset="0"/>
                <a:cs typeface="Courier New" panose="02070309020205020404" pitchFamily="49" charset="0"/>
              </a:rPr>
              <a:t>tax_rate</a:t>
            </a:r>
            <a:r>
              <a:rPr lang="en-US" altLang="en-US" dirty="0">
                <a:latin typeface="Courier New" panose="02070309020205020404" pitchFamily="49" charset="0"/>
                <a:ea typeface="Calibri" panose="020F0502020204030204" pitchFamily="34" charset="0"/>
                <a:cs typeface="Courier New" panose="02070309020205020404" pitchFamily="49" charset="0"/>
              </a:rPr>
              <a:t>=0.07):</a:t>
            </a: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tax = price * </a:t>
            </a:r>
            <a:r>
              <a:rPr lang="en-US" altLang="en-US" dirty="0" err="1">
                <a:latin typeface="Courier New" panose="02070309020205020404" pitchFamily="49" charset="0"/>
                <a:ea typeface="Calibri" panose="020F0502020204030204" pitchFamily="34" charset="0"/>
                <a:cs typeface="Courier New" panose="02070309020205020404" pitchFamily="49" charset="0"/>
              </a:rPr>
              <a:t>tax_rate</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print(</a:t>
            </a:r>
            <a:r>
              <a:rPr lang="en-US" altLang="en-US" dirty="0" err="1">
                <a:latin typeface="Courier New" panose="02070309020205020404" pitchFamily="49" charset="0"/>
                <a:ea typeface="Calibri" panose="020F0502020204030204" pitchFamily="34" charset="0"/>
                <a:cs typeface="Courier New" panose="02070309020205020404" pitchFamily="49" charset="0"/>
              </a:rPr>
              <a:t>f'The</a:t>
            </a:r>
            <a:r>
              <a:rPr lang="en-US" altLang="en-US" dirty="0">
                <a:latin typeface="Courier New" panose="02070309020205020404" pitchFamily="49" charset="0"/>
                <a:ea typeface="Calibri" panose="020F0502020204030204" pitchFamily="34" charset="0"/>
                <a:cs typeface="Courier New" panose="02070309020205020404" pitchFamily="49" charset="0"/>
              </a:rPr>
              <a:t> tax is {tax}.')</a:t>
            </a: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3556348"/>
            <a:ext cx="8208000" cy="1152000"/>
          </a:xfrm>
        </p:spPr>
        <p:txBody>
          <a:bodyPr tIns="0"/>
          <a:lstStyle/>
          <a:p>
            <a:r>
              <a:rPr lang="en-US" altLang="en-US" b="1" dirty="0"/>
              <a:t>The following statement calls the function, passing 100 to the </a:t>
            </a:r>
            <a:r>
              <a:rPr lang="en-US" altLang="en-US" b="1" dirty="0">
                <a:latin typeface="Courier New" panose="02070309020205020404" pitchFamily="49" charset="0"/>
                <a:cs typeface="Courier New" panose="02070309020205020404" pitchFamily="49" charset="0"/>
              </a:rPr>
              <a:t>price</a:t>
            </a:r>
            <a:r>
              <a:rPr lang="en-US" altLang="en-US" b="1" dirty="0"/>
              <a:t> parameter. The </a:t>
            </a:r>
            <a:r>
              <a:rPr lang="en-US" altLang="en-US" b="1" dirty="0" err="1">
                <a:latin typeface="Courier New" panose="02070309020205020404" pitchFamily="49" charset="0"/>
                <a:cs typeface="Courier New" panose="02070309020205020404" pitchFamily="49" charset="0"/>
              </a:rPr>
              <a:t>tax_rate</a:t>
            </a:r>
            <a:r>
              <a:rPr lang="en-US" altLang="en-US" b="1" dirty="0"/>
              <a:t> parameter will be given the value 0.07:</a:t>
            </a:r>
          </a:p>
        </p:txBody>
      </p:sp>
      <p:sp>
        <p:nvSpPr>
          <p:cNvPr id="10" name="Content Placeholder 9">
            <a:extLst>
              <a:ext uri="{FF2B5EF4-FFF2-40B4-BE49-F238E27FC236}">
                <a16:creationId xmlns:a16="http://schemas.microsoft.com/office/drawing/2014/main" id="{2B83CB2C-8386-45E6-B915-BDB175E80883}"/>
              </a:ext>
            </a:extLst>
          </p:cNvPr>
          <p:cNvSpPr>
            <a:spLocks noGrp="1"/>
          </p:cNvSpPr>
          <p:nvPr>
            <p:ph sz="quarter" idx="16"/>
          </p:nvPr>
        </p:nvSpPr>
        <p:spPr>
          <a:xfrm>
            <a:off x="1729409" y="4979212"/>
            <a:ext cx="5017253" cy="432000"/>
          </a:xfrm>
        </p:spPr>
        <p:txBody>
          <a:bodyPr lIns="0" tIns="0"/>
          <a:lstStyle/>
          <a:p>
            <a:pPr>
              <a:spcBef>
                <a:spcPct val="0"/>
              </a:spcBef>
              <a:buFontTx/>
              <a:buNone/>
            </a:pPr>
            <a:r>
              <a:rPr lang="en-US" altLang="en-US" dirty="0" err="1">
                <a:latin typeface="Courier New" panose="02070309020205020404" pitchFamily="49" charset="0"/>
                <a:cs typeface="Calibri" panose="020F0502020204030204" pitchFamily="34" charset="0"/>
              </a:rPr>
              <a:t>show_tax</a:t>
            </a:r>
            <a:r>
              <a:rPr lang="en-US" altLang="en-US" dirty="0">
                <a:latin typeface="Courier New" panose="02070309020205020404" pitchFamily="49" charset="0"/>
                <a:cs typeface="Calibri" panose="020F0502020204030204" pitchFamily="34" charset="0"/>
              </a:rPr>
              <a:t>(100)</a:t>
            </a:r>
            <a:endParaRPr lang="en-US" altLang="en-US" dirty="0"/>
          </a:p>
        </p:txBody>
      </p:sp>
    </p:spTree>
    <p:extLst>
      <p:ext uri="{BB962C8B-B14F-4D97-AF65-F5344CB8AC3E}">
        <p14:creationId xmlns:p14="http://schemas.microsoft.com/office/powerpoint/2010/main" val="404828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a:t>Default Arguments </a:t>
            </a:r>
            <a:r>
              <a:rPr lang="en-US" altLang="en-US" sz="2000" b="0"/>
              <a:t>(3 of 5)</a:t>
            </a:r>
            <a:endParaRPr lang="en-US"/>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1836000" cy="504000"/>
          </a:xfrm>
        </p:spPr>
        <p:txBody>
          <a:bodyPr/>
          <a:lstStyle/>
          <a:p>
            <a:r>
              <a:rPr lang="en-US" altLang="en-US" b="1" dirty="0"/>
              <a:t>Example:</a:t>
            </a:r>
            <a:endParaRPr lang="en-US" b="1" dirty="0"/>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2234104"/>
            <a:ext cx="6588000" cy="1152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def </a:t>
            </a:r>
            <a:r>
              <a:rPr lang="en-US" altLang="en-US" dirty="0" err="1">
                <a:latin typeface="Courier New" panose="02070309020205020404" pitchFamily="49" charset="0"/>
                <a:ea typeface="Calibri" panose="020F0502020204030204" pitchFamily="34" charset="0"/>
                <a:cs typeface="Courier New" panose="02070309020205020404" pitchFamily="49" charset="0"/>
              </a:rPr>
              <a:t>show_tax</a:t>
            </a:r>
            <a:r>
              <a:rPr lang="en-US" altLang="en-US" dirty="0">
                <a:latin typeface="Courier New" panose="02070309020205020404" pitchFamily="49" charset="0"/>
                <a:ea typeface="Calibri" panose="020F0502020204030204" pitchFamily="34" charset="0"/>
                <a:cs typeface="Courier New" panose="02070309020205020404" pitchFamily="49" charset="0"/>
              </a:rPr>
              <a:t>(price, </a:t>
            </a:r>
            <a:r>
              <a:rPr lang="en-US" altLang="en-US" dirty="0" err="1">
                <a:latin typeface="Courier New" panose="02070309020205020404" pitchFamily="49" charset="0"/>
                <a:ea typeface="Calibri" panose="020F0502020204030204" pitchFamily="34" charset="0"/>
                <a:cs typeface="Courier New" panose="02070309020205020404" pitchFamily="49" charset="0"/>
              </a:rPr>
              <a:t>tax_rate</a:t>
            </a:r>
            <a:r>
              <a:rPr lang="en-US" altLang="en-US" dirty="0">
                <a:latin typeface="Courier New" panose="02070309020205020404" pitchFamily="49" charset="0"/>
                <a:ea typeface="Calibri" panose="020F0502020204030204" pitchFamily="34" charset="0"/>
                <a:cs typeface="Courier New" panose="02070309020205020404" pitchFamily="49" charset="0"/>
              </a:rPr>
              <a:t>=0.07):</a:t>
            </a: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tax = price * </a:t>
            </a:r>
            <a:r>
              <a:rPr lang="en-US" altLang="en-US" dirty="0" err="1">
                <a:latin typeface="Courier New" panose="02070309020205020404" pitchFamily="49" charset="0"/>
                <a:ea typeface="Calibri" panose="020F0502020204030204" pitchFamily="34" charset="0"/>
                <a:cs typeface="Courier New" panose="02070309020205020404" pitchFamily="49" charset="0"/>
              </a:rPr>
              <a:t>tax_rate</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print(</a:t>
            </a:r>
            <a:r>
              <a:rPr lang="en-US" altLang="en-US" dirty="0" err="1">
                <a:latin typeface="Courier New" panose="02070309020205020404" pitchFamily="49" charset="0"/>
                <a:ea typeface="Calibri" panose="020F0502020204030204" pitchFamily="34" charset="0"/>
                <a:cs typeface="Courier New" panose="02070309020205020404" pitchFamily="49" charset="0"/>
              </a:rPr>
              <a:t>f'The</a:t>
            </a:r>
            <a:r>
              <a:rPr lang="en-US" altLang="en-US" dirty="0">
                <a:latin typeface="Courier New" panose="02070309020205020404" pitchFamily="49" charset="0"/>
                <a:ea typeface="Calibri" panose="020F0502020204030204" pitchFamily="34" charset="0"/>
                <a:cs typeface="Courier New" panose="02070309020205020404" pitchFamily="49" charset="0"/>
              </a:rPr>
              <a:t> tax is {tax}.')</a:t>
            </a: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3584483"/>
            <a:ext cx="8208000" cy="1152000"/>
          </a:xfrm>
        </p:spPr>
        <p:txBody>
          <a:bodyPr tIns="0"/>
          <a:lstStyle/>
          <a:p>
            <a:r>
              <a:rPr lang="en-US" altLang="en-US" b="1" dirty="0"/>
              <a:t>The following statement calls the function, passing 100 to the </a:t>
            </a:r>
            <a:r>
              <a:rPr lang="en-US" altLang="en-US" b="1" dirty="0">
                <a:latin typeface="Courier New" panose="02070309020205020404" pitchFamily="49" charset="0"/>
                <a:cs typeface="Courier New" panose="02070309020205020404" pitchFamily="49" charset="0"/>
              </a:rPr>
              <a:t>price</a:t>
            </a:r>
            <a:r>
              <a:rPr lang="en-US" altLang="en-US" b="1" dirty="0"/>
              <a:t> parameter and 0.08 to the </a:t>
            </a:r>
            <a:r>
              <a:rPr lang="en-US" altLang="en-US" b="1" dirty="0" err="1">
                <a:latin typeface="Courier New" panose="02070309020205020404" pitchFamily="49" charset="0"/>
                <a:cs typeface="Courier New" panose="02070309020205020404" pitchFamily="49" charset="0"/>
              </a:rPr>
              <a:t>tax_rate</a:t>
            </a:r>
            <a:r>
              <a:rPr lang="en-US" altLang="en-US" b="1" dirty="0"/>
              <a:t> parameter:</a:t>
            </a:r>
          </a:p>
        </p:txBody>
      </p:sp>
      <p:sp>
        <p:nvSpPr>
          <p:cNvPr id="10" name="Content Placeholder 9">
            <a:extLst>
              <a:ext uri="{FF2B5EF4-FFF2-40B4-BE49-F238E27FC236}">
                <a16:creationId xmlns:a16="http://schemas.microsoft.com/office/drawing/2014/main" id="{2B83CB2C-8386-45E6-B915-BDB175E80883}"/>
              </a:ext>
            </a:extLst>
          </p:cNvPr>
          <p:cNvSpPr>
            <a:spLocks noGrp="1"/>
          </p:cNvSpPr>
          <p:nvPr>
            <p:ph sz="quarter" idx="16"/>
          </p:nvPr>
        </p:nvSpPr>
        <p:spPr>
          <a:xfrm>
            <a:off x="1729409" y="4894806"/>
            <a:ext cx="5017253" cy="432000"/>
          </a:xfrm>
        </p:spPr>
        <p:txBody>
          <a:bodyPr lIns="0" tIns="0"/>
          <a:lstStyle/>
          <a:p>
            <a:pPr>
              <a:spcBef>
                <a:spcPct val="0"/>
              </a:spcBef>
              <a:buFontTx/>
              <a:buNone/>
            </a:pPr>
            <a:r>
              <a:rPr lang="en-US" altLang="en-US" dirty="0" err="1">
                <a:latin typeface="Courier New" panose="02070309020205020404" pitchFamily="49" charset="0"/>
                <a:cs typeface="Calibri" panose="020F0502020204030204" pitchFamily="34" charset="0"/>
              </a:rPr>
              <a:t>show_tax</a:t>
            </a:r>
            <a:r>
              <a:rPr lang="en-US" altLang="en-US" dirty="0">
                <a:latin typeface="Courier New" panose="02070309020205020404" pitchFamily="49" charset="0"/>
                <a:cs typeface="Calibri" panose="020F0502020204030204" pitchFamily="34" charset="0"/>
              </a:rPr>
              <a:t>(100, 0.08)</a:t>
            </a:r>
            <a:endParaRPr lang="en-US" altLang="en-US" dirty="0"/>
          </a:p>
        </p:txBody>
      </p:sp>
    </p:spTree>
    <p:extLst>
      <p:ext uri="{BB962C8B-B14F-4D97-AF65-F5344CB8AC3E}">
        <p14:creationId xmlns:p14="http://schemas.microsoft.com/office/powerpoint/2010/main" val="3520541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dirty="0"/>
              <a:t>Default Arguments </a:t>
            </a:r>
            <a:r>
              <a:rPr lang="en-US" altLang="en-US" sz="2000" b="0" dirty="0"/>
              <a:t>(4 of 5)</a:t>
            </a:r>
            <a:endParaRPr lang="en-US" dirty="0"/>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8218488" cy="1958376"/>
          </a:xfrm>
        </p:spPr>
        <p:txBody>
          <a:bodyPr/>
          <a:lstStyle/>
          <a:p>
            <a:r>
              <a:rPr lang="en-US" altLang="en-US" b="1" dirty="0"/>
              <a:t>In a function's parameter list, the parameters without default arguments must appear first, followed by the parameters with default arguments.</a:t>
            </a:r>
          </a:p>
          <a:p>
            <a:r>
              <a:rPr lang="en-US" altLang="en-US" b="1" dirty="0"/>
              <a:t>This is an invalid function:</a:t>
            </a:r>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3743017"/>
            <a:ext cx="6336000" cy="1224000"/>
          </a:xfrm>
        </p:spPr>
        <p:txBody>
          <a:bodyPr lIns="0" tIns="0"/>
          <a:lstStyle/>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def </a:t>
            </a:r>
            <a:r>
              <a:rPr lang="en-US" altLang="en-US" dirty="0" err="1">
                <a:latin typeface="Courier New" panose="02070309020205020404" pitchFamily="49" charset="0"/>
                <a:ea typeface="Calibri" panose="020F0502020204030204" pitchFamily="34" charset="0"/>
                <a:cs typeface="Courier New" panose="02070309020205020404" pitchFamily="49" charset="0"/>
              </a:rPr>
              <a:t>show_tax</a:t>
            </a:r>
            <a:r>
              <a:rPr lang="en-US" altLang="en-US" dirty="0">
                <a:latin typeface="Courier New" panose="02070309020205020404" pitchFamily="49" charset="0"/>
                <a:ea typeface="Calibri" panose="020F0502020204030204" pitchFamily="34" charset="0"/>
                <a:cs typeface="Courier New" panose="02070309020205020404" pitchFamily="49" charset="0"/>
              </a:rPr>
              <a:t>(price=10, </a:t>
            </a:r>
            <a:r>
              <a:rPr lang="en-US" altLang="en-US" dirty="0" err="1">
                <a:latin typeface="Courier New" panose="02070309020205020404" pitchFamily="49" charset="0"/>
                <a:ea typeface="Calibri" panose="020F0502020204030204" pitchFamily="34" charset="0"/>
                <a:cs typeface="Courier New" panose="02070309020205020404" pitchFamily="49" charset="0"/>
              </a:rPr>
              <a:t>tax_rate</a:t>
            </a:r>
            <a:r>
              <a:rPr lang="en-US" altLang="en-US" dirty="0">
                <a:latin typeface="Courier New" panose="02070309020205020404" pitchFamily="49" charset="0"/>
                <a:ea typeface="Calibri" panose="020F0502020204030204" pitchFamily="34" charset="0"/>
                <a:cs typeface="Courier New" panose="02070309020205020404" pitchFamily="49" charset="0"/>
              </a:rPr>
              <a:t>):</a:t>
            </a: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tax = price * </a:t>
            </a:r>
            <a:r>
              <a:rPr lang="en-US" altLang="en-US" dirty="0" err="1">
                <a:latin typeface="Courier New" panose="02070309020205020404" pitchFamily="49" charset="0"/>
                <a:ea typeface="Calibri" panose="020F0502020204030204" pitchFamily="34" charset="0"/>
                <a:cs typeface="Courier New" panose="02070309020205020404" pitchFamily="49" charset="0"/>
              </a:rPr>
              <a:t>tax_rate</a:t>
            </a:r>
            <a:endParaRPr lang="en-US" altLang="en-US"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FontTx/>
              <a:buNone/>
            </a:pPr>
            <a:r>
              <a:rPr lang="en-US" altLang="en-US" dirty="0">
                <a:latin typeface="Courier New" panose="02070309020205020404" pitchFamily="49" charset="0"/>
                <a:ea typeface="Calibri" panose="020F0502020204030204" pitchFamily="34" charset="0"/>
                <a:cs typeface="Courier New" panose="02070309020205020404" pitchFamily="49" charset="0"/>
              </a:rPr>
              <a:t>    print(</a:t>
            </a:r>
            <a:r>
              <a:rPr lang="en-US" altLang="en-US" dirty="0" err="1">
                <a:latin typeface="Courier New" panose="02070309020205020404" pitchFamily="49" charset="0"/>
                <a:ea typeface="Calibri" panose="020F0502020204030204" pitchFamily="34" charset="0"/>
                <a:cs typeface="Courier New" panose="02070309020205020404" pitchFamily="49" charset="0"/>
              </a:rPr>
              <a:t>f'The</a:t>
            </a:r>
            <a:r>
              <a:rPr lang="en-US" altLang="en-US" dirty="0">
                <a:latin typeface="Courier New" panose="02070309020205020404" pitchFamily="49" charset="0"/>
                <a:ea typeface="Calibri" panose="020F0502020204030204" pitchFamily="34" charset="0"/>
                <a:cs typeface="Courier New" panose="02070309020205020404" pitchFamily="49" charset="0"/>
              </a:rPr>
              <a:t> tax is {tax}.')</a:t>
            </a:r>
          </a:p>
        </p:txBody>
      </p:sp>
    </p:spTree>
    <p:extLst>
      <p:ext uri="{BB962C8B-B14F-4D97-AF65-F5344CB8AC3E}">
        <p14:creationId xmlns:p14="http://schemas.microsoft.com/office/powerpoint/2010/main" val="1309295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8CEB4-2F6E-4FD6-9020-A3BB08E119E7}"/>
              </a:ext>
            </a:extLst>
          </p:cNvPr>
          <p:cNvSpPr>
            <a:spLocks noGrp="1"/>
          </p:cNvSpPr>
          <p:nvPr>
            <p:ph type="title"/>
          </p:nvPr>
        </p:nvSpPr>
        <p:spPr/>
        <p:txBody>
          <a:bodyPr/>
          <a:lstStyle/>
          <a:p>
            <a:r>
              <a:rPr lang="en-US" altLang="en-US"/>
              <a:t>Default Arguments </a:t>
            </a:r>
            <a:r>
              <a:rPr lang="en-US" altLang="en-US" sz="2000" b="0"/>
              <a:t>(5 of 5)</a:t>
            </a:r>
            <a:endParaRPr lang="en-US"/>
          </a:p>
        </p:txBody>
      </p:sp>
      <p:sp>
        <p:nvSpPr>
          <p:cNvPr id="7" name="Content Placeholder 6">
            <a:extLst>
              <a:ext uri="{FF2B5EF4-FFF2-40B4-BE49-F238E27FC236}">
                <a16:creationId xmlns:a16="http://schemas.microsoft.com/office/drawing/2014/main" id="{18BCFCDE-2DE1-4721-884F-C8F3C8704D44}"/>
              </a:ext>
            </a:extLst>
          </p:cNvPr>
          <p:cNvSpPr>
            <a:spLocks noGrp="1"/>
          </p:cNvSpPr>
          <p:nvPr>
            <p:ph sz="quarter" idx="13"/>
          </p:nvPr>
        </p:nvSpPr>
        <p:spPr>
          <a:xfrm>
            <a:off x="457200" y="1552575"/>
            <a:ext cx="8218488" cy="756000"/>
          </a:xfrm>
        </p:spPr>
        <p:txBody>
          <a:bodyPr/>
          <a:lstStyle/>
          <a:p>
            <a:r>
              <a:rPr lang="en-US" altLang="en-US" sz="2000" b="1" dirty="0"/>
              <a:t>You can provide default arguments for all of a function's parameters, as shown here:</a:t>
            </a:r>
          </a:p>
        </p:txBody>
      </p:sp>
      <p:sp>
        <p:nvSpPr>
          <p:cNvPr id="8" name="Content Placeholder 7">
            <a:extLst>
              <a:ext uri="{FF2B5EF4-FFF2-40B4-BE49-F238E27FC236}">
                <a16:creationId xmlns:a16="http://schemas.microsoft.com/office/drawing/2014/main" id="{BA5F3224-6C16-409A-9151-5DF29D6F882B}"/>
              </a:ext>
            </a:extLst>
          </p:cNvPr>
          <p:cNvSpPr>
            <a:spLocks noGrp="1"/>
          </p:cNvSpPr>
          <p:nvPr>
            <p:ph sz="quarter" idx="14"/>
          </p:nvPr>
        </p:nvSpPr>
        <p:spPr>
          <a:xfrm>
            <a:off x="1729409" y="2496702"/>
            <a:ext cx="6192000" cy="972000"/>
          </a:xfrm>
        </p:spPr>
        <p:txBody>
          <a:bodyPr lIns="0" tIns="0"/>
          <a:lstStyle/>
          <a:p>
            <a:pPr>
              <a:spcBef>
                <a:spcPct val="0"/>
              </a:spcBef>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def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show_tax</a:t>
            </a:r>
            <a:r>
              <a:rPr lang="en-US" altLang="en-US" sz="2000" dirty="0">
                <a:latin typeface="Courier New" panose="02070309020205020404" pitchFamily="49" charset="0"/>
                <a:ea typeface="Calibri" panose="020F0502020204030204" pitchFamily="34" charset="0"/>
                <a:cs typeface="Courier New" panose="02070309020205020404" pitchFamily="49" charset="0"/>
              </a:rPr>
              <a:t>(price=10,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tax_rate</a:t>
            </a:r>
            <a:r>
              <a:rPr lang="en-US" altLang="en-US" sz="2000" dirty="0">
                <a:latin typeface="Courier New" panose="02070309020205020404" pitchFamily="49" charset="0"/>
                <a:ea typeface="Calibri" panose="020F0502020204030204" pitchFamily="34" charset="0"/>
                <a:cs typeface="Courier New" panose="02070309020205020404" pitchFamily="49" charset="0"/>
              </a:rPr>
              <a:t>=0.07):</a:t>
            </a:r>
          </a:p>
          <a:p>
            <a:pPr>
              <a:spcBef>
                <a:spcPct val="0"/>
              </a:spcBef>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    tax = price * </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tax_rate</a:t>
            </a:r>
            <a:endParaRPr lang="en-US" altLang="en-US" sz="2000" dirty="0">
              <a:latin typeface="Courier New" panose="02070309020205020404" pitchFamily="49" charset="0"/>
              <a:ea typeface="Calibri" panose="020F0502020204030204" pitchFamily="34" charset="0"/>
              <a:cs typeface="Courier New" panose="02070309020205020404" pitchFamily="49" charset="0"/>
            </a:endParaRPr>
          </a:p>
          <a:p>
            <a:pPr>
              <a:spcBef>
                <a:spcPct val="0"/>
              </a:spcBef>
              <a:buFontTx/>
              <a:buNone/>
            </a:pPr>
            <a:r>
              <a:rPr lang="en-US" altLang="en-US" sz="2000" dirty="0">
                <a:latin typeface="Courier New" panose="02070309020205020404" pitchFamily="49" charset="0"/>
                <a:ea typeface="Calibri" panose="020F0502020204030204" pitchFamily="34" charset="0"/>
                <a:cs typeface="Courier New" panose="02070309020205020404" pitchFamily="49" charset="0"/>
              </a:rPr>
              <a:t>    print(</a:t>
            </a:r>
            <a:r>
              <a:rPr lang="en-US" altLang="en-US" sz="2000" dirty="0" err="1">
                <a:latin typeface="Courier New" panose="02070309020205020404" pitchFamily="49" charset="0"/>
                <a:ea typeface="Calibri" panose="020F0502020204030204" pitchFamily="34" charset="0"/>
                <a:cs typeface="Courier New" panose="02070309020205020404" pitchFamily="49" charset="0"/>
              </a:rPr>
              <a:t>f'The</a:t>
            </a:r>
            <a:r>
              <a:rPr lang="en-US" altLang="en-US" sz="2000" dirty="0">
                <a:latin typeface="Courier New" panose="02070309020205020404" pitchFamily="49" charset="0"/>
                <a:ea typeface="Calibri" panose="020F0502020204030204" pitchFamily="34" charset="0"/>
                <a:cs typeface="Courier New" panose="02070309020205020404" pitchFamily="49" charset="0"/>
              </a:rPr>
              <a:t> tax is {tax}.')</a:t>
            </a:r>
          </a:p>
        </p:txBody>
      </p:sp>
      <p:sp>
        <p:nvSpPr>
          <p:cNvPr id="9" name="Content Placeholder 8">
            <a:extLst>
              <a:ext uri="{FF2B5EF4-FFF2-40B4-BE49-F238E27FC236}">
                <a16:creationId xmlns:a16="http://schemas.microsoft.com/office/drawing/2014/main" id="{E866DE18-8FC4-412F-9869-BE35F6D4D65C}"/>
              </a:ext>
            </a:extLst>
          </p:cNvPr>
          <p:cNvSpPr>
            <a:spLocks noGrp="1"/>
          </p:cNvSpPr>
          <p:nvPr>
            <p:ph sz="quarter" idx="15"/>
          </p:nvPr>
        </p:nvSpPr>
        <p:spPr>
          <a:xfrm>
            <a:off x="457200" y="3675621"/>
            <a:ext cx="8208000" cy="352800"/>
          </a:xfrm>
        </p:spPr>
        <p:txBody>
          <a:bodyPr tIns="0"/>
          <a:lstStyle/>
          <a:p>
            <a:r>
              <a:rPr lang="en-US" altLang="en-US" sz="2000" b="1" dirty="0"/>
              <a:t>We can call the function without passing any arguments:</a:t>
            </a:r>
          </a:p>
        </p:txBody>
      </p:sp>
      <p:sp>
        <p:nvSpPr>
          <p:cNvPr id="10" name="Content Placeholder 9">
            <a:extLst>
              <a:ext uri="{FF2B5EF4-FFF2-40B4-BE49-F238E27FC236}">
                <a16:creationId xmlns:a16="http://schemas.microsoft.com/office/drawing/2014/main" id="{2B83CB2C-8386-45E6-B915-BDB175E80883}"/>
              </a:ext>
            </a:extLst>
          </p:cNvPr>
          <p:cNvSpPr>
            <a:spLocks noGrp="1"/>
          </p:cNvSpPr>
          <p:nvPr>
            <p:ph sz="quarter" idx="16"/>
          </p:nvPr>
        </p:nvSpPr>
        <p:spPr>
          <a:xfrm>
            <a:off x="1742662" y="4250343"/>
            <a:ext cx="5004000" cy="345600"/>
          </a:xfrm>
        </p:spPr>
        <p:txBody>
          <a:bodyPr lIns="0" tIns="0"/>
          <a:lstStyle/>
          <a:p>
            <a:pPr>
              <a:spcBef>
                <a:spcPct val="0"/>
              </a:spcBef>
              <a:buFontTx/>
              <a:buNone/>
            </a:pPr>
            <a:r>
              <a:rPr lang="en-US" altLang="en-US" sz="2000" dirty="0" err="1">
                <a:latin typeface="Courier New" panose="02070309020205020404" pitchFamily="49" charset="0"/>
                <a:ea typeface="Calibri" panose="020F0502020204030204" pitchFamily="34" charset="0"/>
                <a:cs typeface="Times New Roman" panose="02020603050405020304" pitchFamily="18" charset="0"/>
              </a:rPr>
              <a:t>show_tax</a:t>
            </a:r>
            <a:r>
              <a:rPr lang="en-US" altLang="en-US" sz="200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2000" dirty="0">
              <a:ea typeface="Calibri" panose="020F0502020204030204" pitchFamily="34"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5092B69F-D5BE-4866-ABD2-8DCA9143AFEE}"/>
              </a:ext>
            </a:extLst>
          </p:cNvPr>
          <p:cNvSpPr>
            <a:spLocks noGrp="1"/>
          </p:cNvSpPr>
          <p:nvPr>
            <p:ph sz="quarter" idx="17"/>
          </p:nvPr>
        </p:nvSpPr>
        <p:spPr>
          <a:xfrm>
            <a:off x="468312" y="4862014"/>
            <a:ext cx="8196887" cy="684000"/>
          </a:xfrm>
        </p:spPr>
        <p:txBody>
          <a:bodyPr tIns="0"/>
          <a:lstStyle/>
          <a:p>
            <a:r>
              <a:rPr lang="en-US" altLang="en-US" sz="2000" b="1" dirty="0"/>
              <a:t>In this example, the function's parameters will be given their default arguments</a:t>
            </a:r>
          </a:p>
        </p:txBody>
      </p:sp>
    </p:spTree>
    <p:extLst>
      <p:ext uri="{BB962C8B-B14F-4D97-AF65-F5344CB8AC3E}">
        <p14:creationId xmlns:p14="http://schemas.microsoft.com/office/powerpoint/2010/main" val="1047744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B18C3C7-5345-43FF-9E8E-52497966BBA2}"/>
              </a:ext>
            </a:extLst>
          </p:cNvPr>
          <p:cNvSpPr>
            <a:spLocks noGrp="1"/>
          </p:cNvSpPr>
          <p:nvPr>
            <p:ph type="title"/>
          </p:nvPr>
        </p:nvSpPr>
        <p:spPr/>
        <p:txBody>
          <a:bodyPr/>
          <a:lstStyle/>
          <a:p>
            <a:r>
              <a:rPr lang="en-US" altLang="en-US" sz="3000" dirty="0"/>
              <a:t>Global Variables and Global Constants </a:t>
            </a:r>
            <a:r>
              <a:rPr lang="en-US" altLang="en-US" sz="2000" b="0" dirty="0"/>
              <a:t>(1 of 2)</a:t>
            </a:r>
            <a:endParaRPr lang="en-US" sz="2000" b="0" dirty="0"/>
          </a:p>
        </p:txBody>
      </p:sp>
      <p:sp>
        <p:nvSpPr>
          <p:cNvPr id="18" name="Content Placeholder 17">
            <a:extLst>
              <a:ext uri="{FF2B5EF4-FFF2-40B4-BE49-F238E27FC236}">
                <a16:creationId xmlns:a16="http://schemas.microsoft.com/office/drawing/2014/main" id="{93A37C46-8B55-43FC-A629-E2C1D8A4EE76}"/>
              </a:ext>
            </a:extLst>
          </p:cNvPr>
          <p:cNvSpPr>
            <a:spLocks noGrp="1"/>
          </p:cNvSpPr>
          <p:nvPr>
            <p:ph sz="quarter" idx="13"/>
          </p:nvPr>
        </p:nvSpPr>
        <p:spPr>
          <a:xfrm>
            <a:off x="457200" y="1556327"/>
            <a:ext cx="8229600" cy="3466247"/>
          </a:xfrm>
        </p:spPr>
        <p:txBody>
          <a:bodyPr/>
          <a:lstStyle/>
          <a:p>
            <a:r>
              <a:rPr lang="en-US" altLang="en-US" b="1" dirty="0"/>
              <a:t>Global variable: created by assignment statement written outside all the functions</a:t>
            </a:r>
          </a:p>
          <a:p>
            <a:pPr lvl="1"/>
            <a:r>
              <a:rPr lang="en-US" altLang="en-US" dirty="0"/>
              <a:t>Can be accessed by any statement in the program file, including from within a function</a:t>
            </a:r>
          </a:p>
          <a:p>
            <a:pPr lvl="1"/>
            <a:r>
              <a:rPr lang="en-US" altLang="en-US" dirty="0"/>
              <a:t>If a function needs to assign a value to the global variable, the global variable must be redeclared within the function</a:t>
            </a:r>
          </a:p>
          <a:p>
            <a:pPr lvl="2"/>
            <a:r>
              <a:rPr lang="en-US" altLang="en-US" dirty="0"/>
              <a:t>General format: </a:t>
            </a:r>
            <a:r>
              <a:rPr lang="en-US" altLang="en-US" dirty="0">
                <a:latin typeface="Courier New" panose="02070309020205020404" pitchFamily="49" charset="0"/>
                <a:cs typeface="Courier New" panose="02070309020205020404" pitchFamily="49" charset="0"/>
              </a:rPr>
              <a:t>global </a:t>
            </a:r>
            <a:r>
              <a:rPr lang="en-US" altLang="en-US" i="1" dirty="0">
                <a:latin typeface="Courier New" panose="02070309020205020404" pitchFamily="49" charset="0"/>
                <a:cs typeface="Courier New" panose="02070309020205020404" pitchFamily="49" charset="0"/>
              </a:rPr>
              <a:t>variable_name</a:t>
            </a:r>
          </a:p>
        </p:txBody>
      </p:sp>
    </p:spTree>
    <p:extLst>
      <p:ext uri="{BB962C8B-B14F-4D97-AF65-F5344CB8AC3E}">
        <p14:creationId xmlns:p14="http://schemas.microsoft.com/office/powerpoint/2010/main" val="6026800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B6552-4535-4D8D-AFDB-2F122BB96753}"/>
              </a:ext>
            </a:extLst>
          </p:cNvPr>
          <p:cNvSpPr>
            <a:spLocks noGrp="1"/>
          </p:cNvSpPr>
          <p:nvPr>
            <p:ph type="title"/>
          </p:nvPr>
        </p:nvSpPr>
        <p:spPr/>
        <p:txBody>
          <a:bodyPr/>
          <a:lstStyle/>
          <a:p>
            <a:r>
              <a:rPr lang="en-US" altLang="en-US" sz="3000" dirty="0"/>
              <a:t>Global Variables and Global Constants </a:t>
            </a:r>
            <a:r>
              <a:rPr lang="en-US" altLang="en-US" sz="2000" b="0" dirty="0"/>
              <a:t>(2 of 2)</a:t>
            </a:r>
            <a:endParaRPr lang="en-US" sz="3000" dirty="0"/>
          </a:p>
        </p:txBody>
      </p:sp>
      <p:sp>
        <p:nvSpPr>
          <p:cNvPr id="3" name="Content Placeholder 2">
            <a:extLst>
              <a:ext uri="{FF2B5EF4-FFF2-40B4-BE49-F238E27FC236}">
                <a16:creationId xmlns:a16="http://schemas.microsoft.com/office/drawing/2014/main" id="{900DBE0B-ABD3-48F4-B532-94E2F2BEEAFA}"/>
              </a:ext>
            </a:extLst>
          </p:cNvPr>
          <p:cNvSpPr>
            <a:spLocks noGrp="1"/>
          </p:cNvSpPr>
          <p:nvPr>
            <p:ph sz="quarter" idx="13"/>
          </p:nvPr>
        </p:nvSpPr>
        <p:spPr>
          <a:xfrm>
            <a:off x="457200" y="1556327"/>
            <a:ext cx="8229600" cy="3612021"/>
          </a:xfrm>
        </p:spPr>
        <p:txBody>
          <a:bodyPr/>
          <a:lstStyle/>
          <a:p>
            <a:r>
              <a:rPr lang="en-US" altLang="en-US" b="1" dirty="0"/>
              <a:t>Reasons to avoid using global variables:</a:t>
            </a:r>
          </a:p>
          <a:p>
            <a:pPr lvl="1"/>
            <a:r>
              <a:rPr lang="en-US" altLang="en-US" dirty="0">
                <a:cs typeface="Courier New" panose="02070309020205020404" pitchFamily="49" charset="0"/>
              </a:rPr>
              <a:t>Global variables making debugging difficult</a:t>
            </a:r>
          </a:p>
          <a:p>
            <a:pPr lvl="2"/>
            <a:r>
              <a:rPr lang="en-US" altLang="en-US" dirty="0">
                <a:cs typeface="Courier New" panose="02070309020205020404" pitchFamily="49" charset="0"/>
              </a:rPr>
              <a:t>Many locations in the code could be causing a wrong variable value</a:t>
            </a:r>
          </a:p>
          <a:p>
            <a:pPr lvl="1"/>
            <a:r>
              <a:rPr lang="en-US" altLang="en-US" dirty="0">
                <a:cs typeface="Courier New" panose="02070309020205020404" pitchFamily="49" charset="0"/>
              </a:rPr>
              <a:t>Functions that use global variables are usually dependent on those variables</a:t>
            </a:r>
          </a:p>
          <a:p>
            <a:pPr lvl="2"/>
            <a:r>
              <a:rPr lang="en-US" altLang="en-US" dirty="0">
                <a:cs typeface="Courier New" panose="02070309020205020404" pitchFamily="49" charset="0"/>
              </a:rPr>
              <a:t>Makes function hard to transfer to another program</a:t>
            </a:r>
          </a:p>
          <a:p>
            <a:pPr lvl="1"/>
            <a:r>
              <a:rPr lang="en-US" altLang="en-US" dirty="0">
                <a:cs typeface="Courier New" panose="02070309020205020404" pitchFamily="49" charset="0"/>
              </a:rPr>
              <a:t>Global variables make a program hard to understand</a:t>
            </a:r>
          </a:p>
        </p:txBody>
      </p:sp>
    </p:spTree>
    <p:extLst>
      <p:ext uri="{BB962C8B-B14F-4D97-AF65-F5344CB8AC3E}">
        <p14:creationId xmlns:p14="http://schemas.microsoft.com/office/powerpoint/2010/main" val="1295808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41EE-CD87-4770-A5A6-D57E1A4640F1}"/>
              </a:ext>
            </a:extLst>
          </p:cNvPr>
          <p:cNvSpPr>
            <a:spLocks noGrp="1"/>
          </p:cNvSpPr>
          <p:nvPr>
            <p:ph type="title"/>
          </p:nvPr>
        </p:nvSpPr>
        <p:spPr/>
        <p:txBody>
          <a:bodyPr/>
          <a:lstStyle/>
          <a:p>
            <a:r>
              <a:rPr lang="en-US" altLang="en-US" dirty="0"/>
              <a:t>Global Constants</a:t>
            </a:r>
            <a:endParaRPr lang="en-US" dirty="0"/>
          </a:p>
        </p:txBody>
      </p:sp>
      <p:sp>
        <p:nvSpPr>
          <p:cNvPr id="3" name="Content Placeholder 2">
            <a:extLst>
              <a:ext uri="{FF2B5EF4-FFF2-40B4-BE49-F238E27FC236}">
                <a16:creationId xmlns:a16="http://schemas.microsoft.com/office/drawing/2014/main" id="{C12FF5DB-1C22-4D1B-AB14-27BFB365E7EE}"/>
              </a:ext>
            </a:extLst>
          </p:cNvPr>
          <p:cNvSpPr>
            <a:spLocks noGrp="1"/>
          </p:cNvSpPr>
          <p:nvPr>
            <p:ph sz="quarter" idx="13"/>
          </p:nvPr>
        </p:nvSpPr>
        <p:spPr>
          <a:xfrm>
            <a:off x="457200" y="1556327"/>
            <a:ext cx="8229600" cy="2260299"/>
          </a:xfrm>
        </p:spPr>
        <p:txBody>
          <a:bodyPr/>
          <a:lstStyle/>
          <a:p>
            <a:r>
              <a:rPr lang="en-US" altLang="en-US" b="1" dirty="0">
                <a:cs typeface="Courier New" panose="02070309020205020404" pitchFamily="49" charset="0"/>
              </a:rPr>
              <a:t>Global constant: global name that references a value that cannot be changed</a:t>
            </a:r>
          </a:p>
          <a:p>
            <a:pPr lvl="1"/>
            <a:r>
              <a:rPr lang="en-US" altLang="en-US" dirty="0">
                <a:cs typeface="Courier New" panose="02070309020205020404" pitchFamily="49" charset="0"/>
              </a:rPr>
              <a:t>Permissible to use global constants in a program </a:t>
            </a:r>
          </a:p>
          <a:p>
            <a:pPr lvl="1"/>
            <a:r>
              <a:rPr lang="en-US" altLang="en-US" dirty="0">
                <a:cs typeface="Courier New" panose="02070309020205020404" pitchFamily="49" charset="0"/>
              </a:rPr>
              <a:t>To simulate global constant in Python, create global variable and do not re-declare it within functions</a:t>
            </a:r>
          </a:p>
        </p:txBody>
      </p:sp>
    </p:spTree>
    <p:extLst>
      <p:ext uri="{BB962C8B-B14F-4D97-AF65-F5344CB8AC3E}">
        <p14:creationId xmlns:p14="http://schemas.microsoft.com/office/powerpoint/2010/main" val="3277273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124A-0E64-48FE-9B4C-8C8B1E6ECD08}"/>
              </a:ext>
            </a:extLst>
          </p:cNvPr>
          <p:cNvSpPr>
            <a:spLocks noGrp="1"/>
          </p:cNvSpPr>
          <p:nvPr>
            <p:ph type="title"/>
          </p:nvPr>
        </p:nvSpPr>
        <p:spPr/>
        <p:txBody>
          <a:bodyPr/>
          <a:lstStyle/>
          <a:p>
            <a:r>
              <a:rPr lang="en-US" altLang="en-US" sz="3200" dirty="0"/>
              <a:t>Introduction to Value-Returning Functions: Generating Random Numbers</a:t>
            </a:r>
            <a:endParaRPr lang="en-US" sz="3200" dirty="0"/>
          </a:p>
        </p:txBody>
      </p:sp>
      <p:sp>
        <p:nvSpPr>
          <p:cNvPr id="3" name="Content Placeholder 2">
            <a:extLst>
              <a:ext uri="{FF2B5EF4-FFF2-40B4-BE49-F238E27FC236}">
                <a16:creationId xmlns:a16="http://schemas.microsoft.com/office/drawing/2014/main" id="{371E76C7-B2C2-485E-A0E9-C4BF6099755A}"/>
              </a:ext>
            </a:extLst>
          </p:cNvPr>
          <p:cNvSpPr>
            <a:spLocks noGrp="1"/>
          </p:cNvSpPr>
          <p:nvPr>
            <p:ph sz="quarter" idx="13"/>
          </p:nvPr>
        </p:nvSpPr>
        <p:spPr>
          <a:xfrm>
            <a:off x="457200" y="1556327"/>
            <a:ext cx="8229600" cy="3333725"/>
          </a:xfrm>
        </p:spPr>
        <p:txBody>
          <a:bodyPr/>
          <a:lstStyle/>
          <a:p>
            <a:r>
              <a:rPr lang="en-US" altLang="en-US" b="1" dirty="0"/>
              <a:t>void function: group of statements within a program for performing a specific task</a:t>
            </a:r>
          </a:p>
          <a:p>
            <a:pPr lvl="1"/>
            <a:r>
              <a:rPr lang="en-US" altLang="en-US" dirty="0"/>
              <a:t>Call function when you need to perform the task</a:t>
            </a:r>
          </a:p>
          <a:p>
            <a:r>
              <a:rPr lang="en-US" altLang="en-US" b="1" dirty="0"/>
              <a:t>Value-returning function: similar to void function, returns a value</a:t>
            </a:r>
          </a:p>
          <a:p>
            <a:pPr lvl="1"/>
            <a:r>
              <a:rPr lang="en-US" altLang="en-US" dirty="0"/>
              <a:t>Value returned to part of program that called the function when function finishes executing</a:t>
            </a:r>
          </a:p>
        </p:txBody>
      </p:sp>
    </p:spTree>
    <p:extLst>
      <p:ext uri="{BB962C8B-B14F-4D97-AF65-F5344CB8AC3E}">
        <p14:creationId xmlns:p14="http://schemas.microsoft.com/office/powerpoint/2010/main" val="18071372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FB01F-9685-4F68-A44F-579E424B23F7}"/>
              </a:ext>
            </a:extLst>
          </p:cNvPr>
          <p:cNvSpPr>
            <a:spLocks noGrp="1"/>
          </p:cNvSpPr>
          <p:nvPr>
            <p:ph type="title"/>
          </p:nvPr>
        </p:nvSpPr>
        <p:spPr/>
        <p:txBody>
          <a:bodyPr/>
          <a:lstStyle/>
          <a:p>
            <a:r>
              <a:rPr lang="en-US" altLang="en-US" sz="3200" dirty="0"/>
              <a:t>Standard Library Functions and the </a:t>
            </a:r>
            <a:r>
              <a:rPr lang="en-US" altLang="en-US" sz="3200" dirty="0">
                <a:latin typeface="Courier New" panose="02070309020205020404" pitchFamily="49" charset="0"/>
                <a:cs typeface="Courier New" panose="02070309020205020404" pitchFamily="49" charset="0"/>
              </a:rPr>
              <a:t>import</a:t>
            </a:r>
            <a:r>
              <a:rPr lang="en-US" altLang="en-US" sz="3200" dirty="0"/>
              <a:t> Statement </a:t>
            </a:r>
            <a:r>
              <a:rPr lang="en-US" altLang="en-US" sz="2000" b="0" dirty="0"/>
              <a:t>(1 of 3)</a:t>
            </a:r>
            <a:endParaRPr lang="en-US" sz="2000" b="0" dirty="0"/>
          </a:p>
        </p:txBody>
      </p:sp>
      <p:sp>
        <p:nvSpPr>
          <p:cNvPr id="3" name="Content Placeholder 2">
            <a:extLst>
              <a:ext uri="{FF2B5EF4-FFF2-40B4-BE49-F238E27FC236}">
                <a16:creationId xmlns:a16="http://schemas.microsoft.com/office/drawing/2014/main" id="{F65F87F3-50A9-4C40-8062-4E06719C1C3E}"/>
              </a:ext>
            </a:extLst>
          </p:cNvPr>
          <p:cNvSpPr>
            <a:spLocks noGrp="1"/>
          </p:cNvSpPr>
          <p:nvPr>
            <p:ph sz="quarter" idx="13"/>
          </p:nvPr>
        </p:nvSpPr>
        <p:spPr>
          <a:xfrm>
            <a:off x="457200" y="1556327"/>
            <a:ext cx="8229600" cy="3665030"/>
          </a:xfrm>
        </p:spPr>
        <p:txBody>
          <a:bodyPr/>
          <a:lstStyle/>
          <a:p>
            <a:r>
              <a:rPr lang="en-US" altLang="en-US" b="1" dirty="0">
                <a:cs typeface="Courier New" panose="02070309020205020404" pitchFamily="49" charset="0"/>
              </a:rPr>
              <a:t>Standard library: library of pre-written functions that comes with Python</a:t>
            </a:r>
          </a:p>
          <a:p>
            <a:pPr lvl="1"/>
            <a:r>
              <a:rPr lang="en-US" altLang="en-US" b="1" dirty="0">
                <a:cs typeface="Courier New" panose="02070309020205020404" pitchFamily="49" charset="0"/>
              </a:rPr>
              <a:t>Library functions </a:t>
            </a:r>
            <a:r>
              <a:rPr lang="en-US" altLang="en-US" dirty="0">
                <a:cs typeface="Courier New" panose="02070309020205020404" pitchFamily="49" charset="0"/>
              </a:rPr>
              <a:t>perform tasks that programmers commonly need</a:t>
            </a:r>
          </a:p>
          <a:p>
            <a:pPr lvl="2"/>
            <a:r>
              <a:rPr lang="en-US" altLang="en-US" dirty="0">
                <a:cs typeface="Courier New" panose="02070309020205020404" pitchFamily="49" charset="0"/>
              </a:rPr>
              <a:t>Example: </a:t>
            </a:r>
            <a:r>
              <a:rPr lang="en-US" altLang="en-US"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input</a:t>
            </a:r>
            <a:r>
              <a:rPr lang="en-US" altLang="en-US" dirty="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range</a:t>
            </a:r>
          </a:p>
          <a:p>
            <a:pPr lvl="2"/>
            <a:r>
              <a:rPr lang="en-US" altLang="en-US" dirty="0">
                <a:cs typeface="Courier New" panose="02070309020205020404" pitchFamily="49" charset="0"/>
              </a:rPr>
              <a:t>Viewed by programmers as a “black box”</a:t>
            </a:r>
            <a:endParaRPr lang="en-US" altLang="en-US" dirty="0">
              <a:latin typeface="Courier New" panose="02070309020205020404" pitchFamily="49" charset="0"/>
              <a:cs typeface="Courier New" panose="02070309020205020404" pitchFamily="49" charset="0"/>
            </a:endParaRPr>
          </a:p>
          <a:p>
            <a:r>
              <a:rPr lang="en-US" altLang="en-US" b="1" dirty="0">
                <a:cs typeface="Courier New" panose="02070309020205020404" pitchFamily="49" charset="0"/>
              </a:rPr>
              <a:t>Some library functions built into Python interpreter</a:t>
            </a:r>
          </a:p>
          <a:p>
            <a:pPr lvl="1"/>
            <a:r>
              <a:rPr lang="en-US" altLang="en-US" dirty="0">
                <a:cs typeface="Courier New" panose="02070309020205020404" pitchFamily="49" charset="0"/>
              </a:rPr>
              <a:t>To use, just call the function</a:t>
            </a:r>
          </a:p>
        </p:txBody>
      </p:sp>
    </p:spTree>
    <p:extLst>
      <p:ext uri="{BB962C8B-B14F-4D97-AF65-F5344CB8AC3E}">
        <p14:creationId xmlns:p14="http://schemas.microsoft.com/office/powerpoint/2010/main" val="464762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B2C9A-F3DB-456F-A283-B34F8EA3745C}"/>
              </a:ext>
            </a:extLst>
          </p:cNvPr>
          <p:cNvSpPr>
            <a:spLocks noGrp="1"/>
          </p:cNvSpPr>
          <p:nvPr>
            <p:ph type="title"/>
          </p:nvPr>
        </p:nvSpPr>
        <p:spPr/>
        <p:txBody>
          <a:bodyPr/>
          <a:lstStyle/>
          <a:p>
            <a:r>
              <a:rPr lang="en-US" altLang="en-US" sz="3200" dirty="0"/>
              <a:t>Standard Library Functions and the </a:t>
            </a:r>
            <a:r>
              <a:rPr lang="en-US" altLang="en-US" sz="3200" dirty="0">
                <a:latin typeface="Courier New" panose="02070309020205020404" pitchFamily="49" charset="0"/>
                <a:cs typeface="Courier New" panose="02070309020205020404" pitchFamily="49" charset="0"/>
              </a:rPr>
              <a:t>import</a:t>
            </a:r>
            <a:r>
              <a:rPr lang="en-US" altLang="en-US" sz="3200" dirty="0"/>
              <a:t> Statement </a:t>
            </a:r>
            <a:r>
              <a:rPr lang="en-US" altLang="en-US" sz="2000" b="0" dirty="0"/>
              <a:t>(2 of 3)</a:t>
            </a:r>
            <a:endParaRPr lang="en-US" sz="3200" dirty="0"/>
          </a:p>
        </p:txBody>
      </p:sp>
      <p:sp>
        <p:nvSpPr>
          <p:cNvPr id="3" name="Content Placeholder 2">
            <a:extLst>
              <a:ext uri="{FF2B5EF4-FFF2-40B4-BE49-F238E27FC236}">
                <a16:creationId xmlns:a16="http://schemas.microsoft.com/office/drawing/2014/main" id="{A709503E-5505-4079-96F9-60DB4BC3CAB4}"/>
              </a:ext>
            </a:extLst>
          </p:cNvPr>
          <p:cNvSpPr>
            <a:spLocks noGrp="1"/>
          </p:cNvSpPr>
          <p:nvPr>
            <p:ph sz="quarter" idx="13"/>
          </p:nvPr>
        </p:nvSpPr>
        <p:spPr>
          <a:xfrm>
            <a:off x="457200" y="1556327"/>
            <a:ext cx="8138160" cy="4062595"/>
          </a:xfrm>
        </p:spPr>
        <p:txBody>
          <a:bodyPr/>
          <a:lstStyle/>
          <a:p>
            <a:r>
              <a:rPr lang="en-US" altLang="en-US" b="1" dirty="0">
                <a:cs typeface="Courier New" panose="02070309020205020404" pitchFamily="49" charset="0"/>
              </a:rPr>
              <a:t>Modules: files that stores functions of the standard library</a:t>
            </a:r>
          </a:p>
          <a:p>
            <a:pPr lvl="1"/>
            <a:r>
              <a:rPr lang="en-US" altLang="en-US" dirty="0">
                <a:cs typeface="Courier New" panose="02070309020205020404" pitchFamily="49" charset="0"/>
              </a:rPr>
              <a:t>Help organize library functions not built into the interpreter</a:t>
            </a:r>
          </a:p>
          <a:p>
            <a:pPr lvl="1"/>
            <a:r>
              <a:rPr lang="en-US" altLang="en-US" dirty="0">
                <a:cs typeface="Courier New" panose="02070309020205020404" pitchFamily="49" charset="0"/>
              </a:rPr>
              <a:t>Copied to computer when you install Python</a:t>
            </a:r>
          </a:p>
          <a:p>
            <a:r>
              <a:rPr lang="en-US" altLang="en-US" b="1" dirty="0">
                <a:cs typeface="Courier New" panose="02070309020205020404" pitchFamily="49" charset="0"/>
              </a:rPr>
              <a:t>To call a function stored in a module, need to write an </a:t>
            </a:r>
            <a:r>
              <a:rPr lang="en-US" altLang="en-US" b="1" dirty="0">
                <a:latin typeface="Courier New" panose="02070309020205020404" pitchFamily="49" charset="0"/>
                <a:cs typeface="Courier New" panose="02070309020205020404" pitchFamily="49" charset="0"/>
              </a:rPr>
              <a:t>import</a:t>
            </a:r>
            <a:r>
              <a:rPr lang="en-US" altLang="en-US" b="1" dirty="0">
                <a:cs typeface="Courier New" panose="02070309020205020404" pitchFamily="49" charset="0"/>
              </a:rPr>
              <a:t> statement</a:t>
            </a:r>
          </a:p>
          <a:p>
            <a:pPr lvl="1"/>
            <a:r>
              <a:rPr lang="en-US" altLang="en-US" dirty="0">
                <a:cs typeface="Courier New" panose="02070309020205020404" pitchFamily="49" charset="0"/>
              </a:rPr>
              <a:t>Written at the top of the program</a:t>
            </a:r>
          </a:p>
          <a:p>
            <a:pPr lvl="1"/>
            <a:r>
              <a:rPr lang="en-US" altLang="en-US" dirty="0">
                <a:cs typeface="Courier New" panose="02070309020205020404" pitchFamily="49" charset="0"/>
              </a:rPr>
              <a:t>Format: </a:t>
            </a:r>
            <a:r>
              <a:rPr lang="en-US" altLang="en-US" dirty="0">
                <a:latin typeface="Courier New" panose="02070309020205020404" pitchFamily="49" charset="0"/>
                <a:cs typeface="Courier New" panose="02070309020205020404" pitchFamily="49" charset="0"/>
              </a:rPr>
              <a:t>import </a:t>
            </a:r>
            <a:r>
              <a:rPr lang="en-US" altLang="en-US" i="1" dirty="0" err="1">
                <a:latin typeface="Courier New" panose="02070309020205020404" pitchFamily="49" charset="0"/>
                <a:cs typeface="Courier New" panose="02070309020205020404" pitchFamily="49" charset="0"/>
              </a:rPr>
              <a:t>module_name</a:t>
            </a:r>
            <a:endParaRPr lang="en-US" altLang="en-US" i="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4113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6E26-6920-4D27-9366-C5E11A2A643B}"/>
              </a:ext>
            </a:extLst>
          </p:cNvPr>
          <p:cNvSpPr>
            <a:spLocks noGrp="1"/>
          </p:cNvSpPr>
          <p:nvPr>
            <p:ph type="title"/>
          </p:nvPr>
        </p:nvSpPr>
        <p:spPr/>
        <p:txBody>
          <a:bodyPr/>
          <a:lstStyle/>
          <a:p>
            <a:r>
              <a:rPr lang="en-US" sz="3200" b="1" dirty="0"/>
              <a:t>Figure 5-1 </a:t>
            </a:r>
            <a:r>
              <a:rPr lang="en-US" sz="3200" dirty="0"/>
              <a:t>Using Functions to Divide and Conquer a Large Task</a:t>
            </a:r>
          </a:p>
        </p:txBody>
      </p:sp>
      <p:pic>
        <p:nvPicPr>
          <p:cNvPr id="7" name="Content Placeholder 6" descr="A program is one long, complex sequence of statements. For long description in Notes pane, press F6.">
            <a:extLst>
              <a:ext uri="{FF2B5EF4-FFF2-40B4-BE49-F238E27FC236}">
                <a16:creationId xmlns:a16="http://schemas.microsoft.com/office/drawing/2014/main" id="{FA1E7006-CDE5-46E4-B030-9D69ED47C172}"/>
              </a:ext>
            </a:extLst>
          </p:cNvPr>
          <p:cNvPicPr>
            <a:picLocks noGrp="1" noChangeAspect="1"/>
          </p:cNvPicPr>
          <p:nvPr>
            <p:ph sz="quarter" idx="14"/>
          </p:nvPr>
        </p:nvPicPr>
        <p:blipFill rotWithShape="1">
          <a:blip r:embed="rId3"/>
          <a:srcRect t="5907"/>
          <a:stretch/>
        </p:blipFill>
        <p:spPr>
          <a:xfrm>
            <a:off x="1081193" y="1433589"/>
            <a:ext cx="6981612" cy="4816897"/>
          </a:xfrm>
        </p:spPr>
      </p:pic>
    </p:spTree>
    <p:extLst>
      <p:ext uri="{BB962C8B-B14F-4D97-AF65-F5344CB8AC3E}">
        <p14:creationId xmlns:p14="http://schemas.microsoft.com/office/powerpoint/2010/main" val="1454158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sz="3200" dirty="0"/>
              <a:t>Standard Library Functions and the </a:t>
            </a:r>
            <a:r>
              <a:rPr lang="en-US" altLang="en-US" sz="3200" dirty="0">
                <a:latin typeface="Courier New" panose="02070309020205020404" pitchFamily="49" charset="0"/>
                <a:cs typeface="Courier New" panose="02070309020205020404" pitchFamily="49" charset="0"/>
              </a:rPr>
              <a:t>import</a:t>
            </a:r>
            <a:r>
              <a:rPr lang="en-US" altLang="en-US" sz="3200" dirty="0"/>
              <a:t> Statement </a:t>
            </a:r>
            <a:r>
              <a:rPr lang="en-US" altLang="en-US" sz="2000" b="0" dirty="0"/>
              <a:t>(3 of 3)</a:t>
            </a:r>
            <a:endParaRPr lang="en-US" sz="3200" dirty="0"/>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504000"/>
          </a:xfrm>
        </p:spPr>
        <p:txBody>
          <a:bodyPr/>
          <a:lstStyle/>
          <a:p>
            <a:pPr marL="432" indent="0">
              <a:buNone/>
            </a:pPr>
            <a:r>
              <a:rPr lang="en-US" b="1" dirty="0"/>
              <a:t>Figure 5-19 </a:t>
            </a:r>
            <a:r>
              <a:rPr lang="en-US" dirty="0"/>
              <a:t>A library function viewed as a black box</a:t>
            </a:r>
          </a:p>
        </p:txBody>
      </p:sp>
      <p:pic>
        <p:nvPicPr>
          <p:cNvPr id="7" name="Content Placeholder 6" descr="An input is given to a library function, which yields an output.">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2"/>
          <a:srcRect l="19945" t="30341" r="17107"/>
          <a:stretch/>
        </p:blipFill>
        <p:spPr>
          <a:xfrm>
            <a:off x="740067" y="2557670"/>
            <a:ext cx="7663865" cy="1458140"/>
          </a:xfrm>
        </p:spPr>
      </p:pic>
    </p:spTree>
    <p:extLst>
      <p:ext uri="{BB962C8B-B14F-4D97-AF65-F5344CB8AC3E}">
        <p14:creationId xmlns:p14="http://schemas.microsoft.com/office/powerpoint/2010/main" val="29954977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7BD1F-9370-4D32-A8F2-4FAF4DA0E18F}"/>
              </a:ext>
            </a:extLst>
          </p:cNvPr>
          <p:cNvSpPr>
            <a:spLocks noGrp="1"/>
          </p:cNvSpPr>
          <p:nvPr>
            <p:ph type="title"/>
          </p:nvPr>
        </p:nvSpPr>
        <p:spPr/>
        <p:txBody>
          <a:bodyPr/>
          <a:lstStyle/>
          <a:p>
            <a:r>
              <a:rPr lang="en-US" altLang="en-US"/>
              <a:t>Generating Random Numbers </a:t>
            </a:r>
            <a:r>
              <a:rPr lang="en-US" altLang="en-US" sz="2000" b="0"/>
              <a:t>(1 of 5)</a:t>
            </a:r>
            <a:endParaRPr lang="en-US" sz="2000" b="0"/>
          </a:p>
        </p:txBody>
      </p:sp>
      <p:sp>
        <p:nvSpPr>
          <p:cNvPr id="5" name="Content Placeholder 4">
            <a:extLst>
              <a:ext uri="{FF2B5EF4-FFF2-40B4-BE49-F238E27FC236}">
                <a16:creationId xmlns:a16="http://schemas.microsoft.com/office/drawing/2014/main" id="{DE4A35A7-4018-4164-9695-549CA45BAE84}"/>
              </a:ext>
            </a:extLst>
          </p:cNvPr>
          <p:cNvSpPr>
            <a:spLocks noGrp="1"/>
          </p:cNvSpPr>
          <p:nvPr>
            <p:ph sz="quarter" idx="13"/>
          </p:nvPr>
        </p:nvSpPr>
        <p:spPr>
          <a:xfrm>
            <a:off x="457200" y="1556327"/>
            <a:ext cx="8229600" cy="3240960"/>
          </a:xfrm>
        </p:spPr>
        <p:txBody>
          <a:bodyPr/>
          <a:lstStyle/>
          <a:p>
            <a:r>
              <a:rPr lang="en-US" altLang="en-US" b="1" dirty="0">
                <a:cs typeface="Courier New" panose="02070309020205020404" pitchFamily="49" charset="0"/>
              </a:rPr>
              <a:t>Random number are useful in a lot of programming tasks</a:t>
            </a:r>
          </a:p>
          <a:p>
            <a:r>
              <a:rPr lang="en-US" altLang="en-US" b="1" dirty="0">
                <a:latin typeface="Courier New" panose="02070309020205020404" pitchFamily="49" charset="0"/>
                <a:cs typeface="Courier New" panose="02070309020205020404" pitchFamily="49" charset="0"/>
              </a:rPr>
              <a:t>random</a:t>
            </a:r>
            <a:r>
              <a:rPr lang="en-US" altLang="en-US" b="1" dirty="0">
                <a:cs typeface="Courier New" panose="02070309020205020404" pitchFamily="49" charset="0"/>
              </a:rPr>
              <a:t> module: includes library functions for working with random numbers</a:t>
            </a:r>
          </a:p>
          <a:p>
            <a:r>
              <a:rPr lang="en-US" altLang="en-US" b="1" dirty="0">
                <a:cs typeface="Courier New" panose="02070309020205020404" pitchFamily="49" charset="0"/>
              </a:rPr>
              <a:t>Dot notation: notation for calling a function belonging to a module</a:t>
            </a:r>
          </a:p>
          <a:p>
            <a:pPr lvl="1"/>
            <a:r>
              <a:rPr lang="en-US" altLang="en-US" dirty="0">
                <a:cs typeface="Courier New" panose="02070309020205020404" pitchFamily="49" charset="0"/>
              </a:rPr>
              <a:t>Format: </a:t>
            </a:r>
            <a:r>
              <a:rPr lang="en-US" altLang="en-US" dirty="0" err="1">
                <a:latin typeface="Courier New" panose="02070309020205020404" pitchFamily="49" charset="0"/>
                <a:cs typeface="Courier New" panose="02070309020205020404" pitchFamily="49" charset="0"/>
              </a:rPr>
              <a:t>module_name.function_name</a:t>
            </a:r>
            <a:r>
              <a:rPr lang="en-US" alt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230973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168B-A402-4BED-926D-09744DC49340}"/>
              </a:ext>
            </a:extLst>
          </p:cNvPr>
          <p:cNvSpPr>
            <a:spLocks noGrp="1"/>
          </p:cNvSpPr>
          <p:nvPr>
            <p:ph type="title"/>
          </p:nvPr>
        </p:nvSpPr>
        <p:spPr/>
        <p:txBody>
          <a:bodyPr/>
          <a:lstStyle/>
          <a:p>
            <a:r>
              <a:rPr lang="en-US" altLang="en-US"/>
              <a:t>Generating Random Numbers </a:t>
            </a:r>
            <a:r>
              <a:rPr lang="en-US" altLang="en-US" sz="2000" b="0"/>
              <a:t>(2 of 5)</a:t>
            </a:r>
            <a:endParaRPr lang="en-US"/>
          </a:p>
        </p:txBody>
      </p:sp>
      <p:sp>
        <p:nvSpPr>
          <p:cNvPr id="3" name="Content Placeholder 2">
            <a:extLst>
              <a:ext uri="{FF2B5EF4-FFF2-40B4-BE49-F238E27FC236}">
                <a16:creationId xmlns:a16="http://schemas.microsoft.com/office/drawing/2014/main" id="{64EBE1CE-94D5-4DA9-A418-EC1998E59B24}"/>
              </a:ext>
            </a:extLst>
          </p:cNvPr>
          <p:cNvSpPr>
            <a:spLocks noGrp="1"/>
          </p:cNvSpPr>
          <p:nvPr>
            <p:ph sz="quarter" idx="13"/>
          </p:nvPr>
        </p:nvSpPr>
        <p:spPr>
          <a:xfrm>
            <a:off x="457200" y="1556327"/>
            <a:ext cx="8229600" cy="3333725"/>
          </a:xfrm>
        </p:spPr>
        <p:txBody>
          <a:bodyPr/>
          <a:lstStyle/>
          <a:p>
            <a:r>
              <a:rPr lang="en-US" altLang="en-US" b="1" dirty="0" err="1">
                <a:latin typeface="Courier New" panose="02070309020205020404" pitchFamily="49" charset="0"/>
                <a:cs typeface="Courier New" panose="02070309020205020404" pitchFamily="49" charset="0"/>
              </a:rPr>
              <a:t>randint</a:t>
            </a:r>
            <a:r>
              <a:rPr lang="en-US" altLang="en-US" b="1" dirty="0">
                <a:cs typeface="Courier New" panose="02070309020205020404" pitchFamily="49" charset="0"/>
              </a:rPr>
              <a:t> function: generates a random number in the range provided by the arguments</a:t>
            </a:r>
            <a:endParaRPr lang="en-US" altLang="en-US" b="1" dirty="0">
              <a:latin typeface="Courier New" panose="02070309020205020404" pitchFamily="49" charset="0"/>
              <a:cs typeface="Courier New" panose="02070309020205020404" pitchFamily="49" charset="0"/>
            </a:endParaRPr>
          </a:p>
          <a:p>
            <a:pPr lvl="1"/>
            <a:r>
              <a:rPr lang="en-US" altLang="en-US" dirty="0">
                <a:cs typeface="Courier New" panose="02070309020205020404" pitchFamily="49" charset="0"/>
              </a:rPr>
              <a:t>Returns the random number to part of program that called the function</a:t>
            </a:r>
          </a:p>
          <a:p>
            <a:pPr lvl="1"/>
            <a:r>
              <a:rPr lang="en-US" altLang="en-US" dirty="0">
                <a:cs typeface="Courier New" panose="02070309020205020404" pitchFamily="49" charset="0"/>
              </a:rPr>
              <a:t>Returned integer can be used anywhere that an integer would be used</a:t>
            </a:r>
          </a:p>
          <a:p>
            <a:pPr lvl="1"/>
            <a:r>
              <a:rPr lang="en-US" altLang="en-US" dirty="0">
                <a:cs typeface="Courier New" panose="02070309020205020404" pitchFamily="49" charset="0"/>
              </a:rPr>
              <a:t>You can experiment with the function in interactive mode</a:t>
            </a:r>
          </a:p>
        </p:txBody>
      </p:sp>
    </p:spTree>
    <p:extLst>
      <p:ext uri="{BB962C8B-B14F-4D97-AF65-F5344CB8AC3E}">
        <p14:creationId xmlns:p14="http://schemas.microsoft.com/office/powerpoint/2010/main" val="3989502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dirty="0"/>
              <a:t>Generating Random Numbers </a:t>
            </a:r>
            <a:r>
              <a:rPr lang="en-US" altLang="en-US" sz="2000" b="0" dirty="0"/>
              <a:t>(3 of 5)</a:t>
            </a:r>
            <a:endParaRPr lang="en-US" dirty="0"/>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540000"/>
          </a:xfrm>
        </p:spPr>
        <p:txBody>
          <a:bodyPr/>
          <a:lstStyle/>
          <a:p>
            <a:pPr marL="432" indent="0">
              <a:buNone/>
            </a:pPr>
            <a:r>
              <a:rPr lang="en-US" b="1" dirty="0"/>
              <a:t>Figure 5-20 </a:t>
            </a:r>
            <a:r>
              <a:rPr lang="en-US" dirty="0"/>
              <a:t>A statement that calls the </a:t>
            </a:r>
            <a:r>
              <a:rPr lang="en-US" dirty="0">
                <a:latin typeface="Courier New" panose="02070309020205020404" pitchFamily="49" charset="0"/>
                <a:cs typeface="Courier New" panose="02070309020205020404" pitchFamily="49" charset="0"/>
              </a:rPr>
              <a:t>random</a:t>
            </a:r>
            <a:r>
              <a:rPr lang="en-US" dirty="0"/>
              <a:t> function</a:t>
            </a:r>
          </a:p>
        </p:txBody>
      </p:sp>
      <p:pic>
        <p:nvPicPr>
          <p:cNvPr id="7" name="Content Placeholder 6" descr="Number = random period r and i n t left parenthesis 1 comma 100 right parenthesis. 1 and 100 are labeled, arguments. random period r and i n t left parenthesis 1 comma 100 right parenthesis is labeled, function call.">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2"/>
          <a:srcRect t="26019"/>
          <a:stretch/>
        </p:blipFill>
        <p:spPr>
          <a:xfrm>
            <a:off x="1038710" y="2564065"/>
            <a:ext cx="7265364" cy="1736897"/>
          </a:xfrm>
        </p:spPr>
      </p:pic>
    </p:spTree>
    <p:extLst>
      <p:ext uri="{BB962C8B-B14F-4D97-AF65-F5344CB8AC3E}">
        <p14:creationId xmlns:p14="http://schemas.microsoft.com/office/powerpoint/2010/main" val="30618108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63DBF1-A904-4279-93AD-E947E69233B7}"/>
              </a:ext>
            </a:extLst>
          </p:cNvPr>
          <p:cNvSpPr>
            <a:spLocks noGrp="1"/>
          </p:cNvSpPr>
          <p:nvPr>
            <p:ph type="title"/>
          </p:nvPr>
        </p:nvSpPr>
        <p:spPr/>
        <p:txBody>
          <a:bodyPr/>
          <a:lstStyle/>
          <a:p>
            <a:r>
              <a:rPr lang="en-US" altLang="en-US"/>
              <a:t>Generating Random Numbers </a:t>
            </a:r>
            <a:r>
              <a:rPr lang="en-US" altLang="en-US" sz="2000" b="0"/>
              <a:t>(4 of 5)</a:t>
            </a:r>
            <a:endParaRPr lang="en-US"/>
          </a:p>
        </p:txBody>
      </p:sp>
      <p:sp>
        <p:nvSpPr>
          <p:cNvPr id="6" name="Content Placeholder 5">
            <a:extLst>
              <a:ext uri="{FF2B5EF4-FFF2-40B4-BE49-F238E27FC236}">
                <a16:creationId xmlns:a16="http://schemas.microsoft.com/office/drawing/2014/main" id="{C1C52179-39DB-4360-AD68-4F4927A38C01}"/>
              </a:ext>
            </a:extLst>
          </p:cNvPr>
          <p:cNvSpPr>
            <a:spLocks noGrp="1"/>
          </p:cNvSpPr>
          <p:nvPr>
            <p:ph sz="quarter" idx="13"/>
          </p:nvPr>
        </p:nvSpPr>
        <p:spPr>
          <a:xfrm>
            <a:off x="457200" y="1552575"/>
            <a:ext cx="8218488" cy="504000"/>
          </a:xfrm>
        </p:spPr>
        <p:txBody>
          <a:bodyPr/>
          <a:lstStyle/>
          <a:p>
            <a:pPr marL="432" indent="0">
              <a:buNone/>
            </a:pPr>
            <a:r>
              <a:rPr lang="en-US" b="1" dirty="0"/>
              <a:t>Figure 5-21 </a:t>
            </a:r>
            <a:r>
              <a:rPr lang="en-US" dirty="0"/>
              <a:t>The </a:t>
            </a:r>
            <a:r>
              <a:rPr lang="en-US" dirty="0">
                <a:latin typeface="Courier New" panose="02070309020205020404" pitchFamily="49" charset="0"/>
                <a:cs typeface="Courier New" panose="02070309020205020404" pitchFamily="49" charset="0"/>
              </a:rPr>
              <a:t>random</a:t>
            </a:r>
            <a:r>
              <a:rPr lang="en-US" dirty="0"/>
              <a:t> function returns a value</a:t>
            </a:r>
          </a:p>
        </p:txBody>
      </p:sp>
      <p:pic>
        <p:nvPicPr>
          <p:cNvPr id="11" name="Content Placeholder 10" descr="Number = random period r and i n t left parenthesis 1 comma 100 right parenthesis. An arrow labeled, some number, points from i n t to number. A text reads, a random number in the range of 1 through 100 will be assigned to the number variable.">
            <a:extLst>
              <a:ext uri="{FF2B5EF4-FFF2-40B4-BE49-F238E27FC236}">
                <a16:creationId xmlns:a16="http://schemas.microsoft.com/office/drawing/2014/main" id="{F515E61F-A0DA-4C69-9733-2C3490FECFD3}"/>
              </a:ext>
            </a:extLst>
          </p:cNvPr>
          <p:cNvPicPr>
            <a:picLocks noGrp="1" noChangeAspect="1"/>
          </p:cNvPicPr>
          <p:nvPr>
            <p:ph sz="quarter" idx="14"/>
          </p:nvPr>
        </p:nvPicPr>
        <p:blipFill rotWithShape="1">
          <a:blip r:embed="rId2"/>
          <a:srcRect l="29421" t="26586" r="30476" b="-1"/>
          <a:stretch/>
        </p:blipFill>
        <p:spPr>
          <a:xfrm>
            <a:off x="2391744" y="2216734"/>
            <a:ext cx="4294251" cy="1719390"/>
          </a:xfrm>
        </p:spPr>
      </p:pic>
      <p:sp>
        <p:nvSpPr>
          <p:cNvPr id="8" name="Content Placeholder 7">
            <a:extLst>
              <a:ext uri="{FF2B5EF4-FFF2-40B4-BE49-F238E27FC236}">
                <a16:creationId xmlns:a16="http://schemas.microsoft.com/office/drawing/2014/main" id="{ABEFEE60-865C-434E-8C3F-DE676D5EF4F5}"/>
              </a:ext>
            </a:extLst>
          </p:cNvPr>
          <p:cNvSpPr>
            <a:spLocks noGrp="1"/>
          </p:cNvSpPr>
          <p:nvPr>
            <p:ph sz="quarter" idx="15"/>
          </p:nvPr>
        </p:nvSpPr>
        <p:spPr>
          <a:xfrm>
            <a:off x="468312" y="4108173"/>
            <a:ext cx="5868000" cy="432000"/>
          </a:xfrm>
        </p:spPr>
        <p:txBody>
          <a:bodyPr tIns="0"/>
          <a:lstStyle/>
          <a:p>
            <a:pPr marL="432" indent="0">
              <a:buNone/>
            </a:pPr>
            <a:r>
              <a:rPr lang="en-US" b="1" dirty="0"/>
              <a:t>Figure 5-22 </a:t>
            </a:r>
            <a:r>
              <a:rPr lang="en-US" dirty="0"/>
              <a:t>Displaying a random number</a:t>
            </a:r>
          </a:p>
        </p:txBody>
      </p:sp>
      <p:pic>
        <p:nvPicPr>
          <p:cNvPr id="13" name="Content Placeholder 12" descr="Print left parenthesis random period r and i n t left parenthesis 1 comma 10 right parenthesis right parenthesis. A text reads, an arrow labeled, some number points from and to print. A random number in the range of 1 through 10 will be displayed.">
            <a:extLst>
              <a:ext uri="{FF2B5EF4-FFF2-40B4-BE49-F238E27FC236}">
                <a16:creationId xmlns:a16="http://schemas.microsoft.com/office/drawing/2014/main" id="{4E69058C-2583-4259-9DA8-678EBCC5B3C4}"/>
              </a:ext>
            </a:extLst>
          </p:cNvPr>
          <p:cNvPicPr>
            <a:picLocks noGrp="1" noChangeAspect="1"/>
          </p:cNvPicPr>
          <p:nvPr>
            <p:ph sz="quarter" idx="16"/>
          </p:nvPr>
        </p:nvPicPr>
        <p:blipFill rotWithShape="1">
          <a:blip r:embed="rId3"/>
          <a:srcRect l="32753" t="22312" r="32153" b="-1482"/>
          <a:stretch/>
        </p:blipFill>
        <p:spPr>
          <a:xfrm>
            <a:off x="2620834" y="4699064"/>
            <a:ext cx="3412000" cy="1559159"/>
          </a:xfrm>
        </p:spPr>
      </p:pic>
    </p:spTree>
    <p:extLst>
      <p:ext uri="{BB962C8B-B14F-4D97-AF65-F5344CB8AC3E}">
        <p14:creationId xmlns:p14="http://schemas.microsoft.com/office/powerpoint/2010/main" val="37684931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C1AC88-81E0-48D9-80BC-65D923176D7D}"/>
              </a:ext>
            </a:extLst>
          </p:cNvPr>
          <p:cNvSpPr>
            <a:spLocks noGrp="1"/>
          </p:cNvSpPr>
          <p:nvPr>
            <p:ph type="title"/>
          </p:nvPr>
        </p:nvSpPr>
        <p:spPr/>
        <p:txBody>
          <a:bodyPr/>
          <a:lstStyle/>
          <a:p>
            <a:r>
              <a:rPr lang="en-US" altLang="en-US"/>
              <a:t>Generating Random Numbers </a:t>
            </a:r>
            <a:r>
              <a:rPr lang="en-US" altLang="en-US" sz="2000" b="0"/>
              <a:t>(5 of 5)</a:t>
            </a:r>
            <a:endParaRPr lang="en-US"/>
          </a:p>
        </p:txBody>
      </p:sp>
      <p:sp>
        <p:nvSpPr>
          <p:cNvPr id="8" name="Content Placeholder 7">
            <a:extLst>
              <a:ext uri="{FF2B5EF4-FFF2-40B4-BE49-F238E27FC236}">
                <a16:creationId xmlns:a16="http://schemas.microsoft.com/office/drawing/2014/main" id="{F31BD20B-DAAE-4B24-890D-C804F263DBBF}"/>
              </a:ext>
            </a:extLst>
          </p:cNvPr>
          <p:cNvSpPr>
            <a:spLocks noGrp="1"/>
          </p:cNvSpPr>
          <p:nvPr>
            <p:ph sz="quarter" idx="13"/>
          </p:nvPr>
        </p:nvSpPr>
        <p:spPr>
          <a:xfrm>
            <a:off x="457200" y="1556327"/>
            <a:ext cx="8229600" cy="4062595"/>
          </a:xfrm>
        </p:spPr>
        <p:txBody>
          <a:bodyPr/>
          <a:lstStyle/>
          <a:p>
            <a:r>
              <a:rPr lang="en-US" altLang="en-US" b="1" dirty="0">
                <a:latin typeface="Courier New" panose="02070309020205020404" pitchFamily="49" charset="0"/>
                <a:cs typeface="Courier New" panose="02070309020205020404" pitchFamily="49" charset="0"/>
              </a:rPr>
              <a:t>randrange</a:t>
            </a:r>
            <a:r>
              <a:rPr lang="en-US" altLang="en-US" b="1" dirty="0"/>
              <a:t> function: similar to </a:t>
            </a:r>
            <a:r>
              <a:rPr lang="en-US" altLang="en-US" b="1" dirty="0">
                <a:latin typeface="Courier New" panose="02070309020205020404" pitchFamily="49" charset="0"/>
                <a:cs typeface="Courier New" panose="02070309020205020404" pitchFamily="49" charset="0"/>
              </a:rPr>
              <a:t>range</a:t>
            </a:r>
            <a:r>
              <a:rPr lang="en-US" altLang="en-US" b="1" dirty="0"/>
              <a:t> function, but returns randomly selected integer from the resulting sequence </a:t>
            </a:r>
          </a:p>
          <a:p>
            <a:pPr lvl="1"/>
            <a:r>
              <a:rPr lang="en-US" altLang="en-US" dirty="0"/>
              <a:t>Same arguments as for the </a:t>
            </a:r>
            <a:r>
              <a:rPr lang="en-US" altLang="en-US" dirty="0">
                <a:latin typeface="Courier New" panose="02070309020205020404" pitchFamily="49" charset="0"/>
                <a:cs typeface="Courier New" panose="02070309020205020404" pitchFamily="49" charset="0"/>
              </a:rPr>
              <a:t>range</a:t>
            </a:r>
            <a:r>
              <a:rPr lang="en-US" altLang="en-US" dirty="0"/>
              <a:t> function</a:t>
            </a:r>
          </a:p>
          <a:p>
            <a:r>
              <a:rPr lang="en-US" altLang="en-US" b="1" dirty="0">
                <a:latin typeface="Courier New" panose="02070309020205020404" pitchFamily="49" charset="0"/>
                <a:cs typeface="Courier New" panose="02070309020205020404" pitchFamily="49" charset="0"/>
              </a:rPr>
              <a:t>random</a:t>
            </a:r>
            <a:r>
              <a:rPr lang="en-US" altLang="en-US" b="1" dirty="0"/>
              <a:t> function: returns a random float in the range of 0.0 and 1.0</a:t>
            </a:r>
          </a:p>
          <a:p>
            <a:pPr lvl="1"/>
            <a:r>
              <a:rPr lang="en-US" altLang="en-US" dirty="0"/>
              <a:t>Does not receive arguments</a:t>
            </a:r>
          </a:p>
          <a:p>
            <a:r>
              <a:rPr lang="en-US" altLang="en-US" b="1" dirty="0">
                <a:latin typeface="Courier New" panose="02070309020205020404" pitchFamily="49" charset="0"/>
                <a:cs typeface="Courier New" panose="02070309020205020404" pitchFamily="49" charset="0"/>
              </a:rPr>
              <a:t>uniform</a:t>
            </a:r>
            <a:r>
              <a:rPr lang="en-US" altLang="en-US" b="1" dirty="0"/>
              <a:t> function: returns a random float but allows user to specify range</a:t>
            </a:r>
          </a:p>
        </p:txBody>
      </p:sp>
    </p:spTree>
    <p:extLst>
      <p:ext uri="{BB962C8B-B14F-4D97-AF65-F5344CB8AC3E}">
        <p14:creationId xmlns:p14="http://schemas.microsoft.com/office/powerpoint/2010/main" val="3937799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18D77-6314-430A-8DBA-B148E28A3CF1}"/>
              </a:ext>
            </a:extLst>
          </p:cNvPr>
          <p:cNvSpPr>
            <a:spLocks noGrp="1"/>
          </p:cNvSpPr>
          <p:nvPr>
            <p:ph type="title"/>
          </p:nvPr>
        </p:nvSpPr>
        <p:spPr/>
        <p:txBody>
          <a:bodyPr/>
          <a:lstStyle/>
          <a:p>
            <a:r>
              <a:rPr lang="en-US" altLang="en-US" dirty="0"/>
              <a:t>Random Number Seeds</a:t>
            </a:r>
            <a:endParaRPr lang="en-US" dirty="0"/>
          </a:p>
        </p:txBody>
      </p:sp>
      <p:sp>
        <p:nvSpPr>
          <p:cNvPr id="3" name="Content Placeholder 2">
            <a:extLst>
              <a:ext uri="{FF2B5EF4-FFF2-40B4-BE49-F238E27FC236}">
                <a16:creationId xmlns:a16="http://schemas.microsoft.com/office/drawing/2014/main" id="{2FADDA18-B4E8-4423-A416-D1C16FE52157}"/>
              </a:ext>
            </a:extLst>
          </p:cNvPr>
          <p:cNvSpPr>
            <a:spLocks noGrp="1"/>
          </p:cNvSpPr>
          <p:nvPr>
            <p:ph sz="quarter" idx="13"/>
          </p:nvPr>
        </p:nvSpPr>
        <p:spPr>
          <a:xfrm>
            <a:off x="457200" y="1556327"/>
            <a:ext cx="8229600" cy="3930073"/>
          </a:xfrm>
        </p:spPr>
        <p:txBody>
          <a:bodyPr/>
          <a:lstStyle/>
          <a:p>
            <a:r>
              <a:rPr lang="en-US" altLang="en-US" b="1" dirty="0"/>
              <a:t>Random number created by functions in random module are actually pseudo-random numbers</a:t>
            </a:r>
          </a:p>
          <a:p>
            <a:r>
              <a:rPr lang="en-US" altLang="en-US" b="1" dirty="0"/>
              <a:t>Seed value: initializes the formula that generates random numbers</a:t>
            </a:r>
          </a:p>
          <a:p>
            <a:pPr lvl="1"/>
            <a:r>
              <a:rPr lang="en-US" altLang="en-US" dirty="0"/>
              <a:t>Need to use different seeds in order to get different series of random numbers</a:t>
            </a:r>
          </a:p>
          <a:p>
            <a:pPr lvl="2"/>
            <a:r>
              <a:rPr lang="en-US" altLang="en-US" dirty="0"/>
              <a:t>By default uses system time for seed</a:t>
            </a:r>
          </a:p>
          <a:p>
            <a:pPr lvl="2"/>
            <a:r>
              <a:rPr lang="en-US" altLang="en-US" dirty="0"/>
              <a:t>Can use </a:t>
            </a:r>
            <a:r>
              <a:rPr lang="en-US" altLang="en-US" dirty="0">
                <a:latin typeface="Courier New" panose="02070309020205020404" pitchFamily="49" charset="0"/>
                <a:cs typeface="Courier New" panose="02070309020205020404" pitchFamily="49" charset="0"/>
              </a:rPr>
              <a:t>random.seed()</a:t>
            </a:r>
            <a:r>
              <a:rPr lang="en-US" altLang="en-US" dirty="0"/>
              <a:t> function to specify desired seed value</a:t>
            </a:r>
          </a:p>
        </p:txBody>
      </p:sp>
    </p:spTree>
    <p:extLst>
      <p:ext uri="{BB962C8B-B14F-4D97-AF65-F5344CB8AC3E}">
        <p14:creationId xmlns:p14="http://schemas.microsoft.com/office/powerpoint/2010/main" val="31395993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7AF3-901F-4E9B-8FD5-2029B87416B7}"/>
              </a:ext>
            </a:extLst>
          </p:cNvPr>
          <p:cNvSpPr>
            <a:spLocks noGrp="1"/>
          </p:cNvSpPr>
          <p:nvPr>
            <p:ph type="title"/>
          </p:nvPr>
        </p:nvSpPr>
        <p:spPr/>
        <p:txBody>
          <a:bodyPr/>
          <a:lstStyle/>
          <a:p>
            <a:r>
              <a:rPr lang="en-US" altLang="en-US" sz="3200" dirty="0"/>
              <a:t>Writing Your Own Value-Returning Functions </a:t>
            </a:r>
            <a:r>
              <a:rPr lang="en-US" altLang="en-US" sz="2000" b="0" dirty="0"/>
              <a:t>(1 of 2)</a:t>
            </a:r>
            <a:endParaRPr lang="en-US" sz="2000" b="0" dirty="0"/>
          </a:p>
        </p:txBody>
      </p:sp>
      <p:sp>
        <p:nvSpPr>
          <p:cNvPr id="3" name="Content Placeholder 2">
            <a:extLst>
              <a:ext uri="{FF2B5EF4-FFF2-40B4-BE49-F238E27FC236}">
                <a16:creationId xmlns:a16="http://schemas.microsoft.com/office/drawing/2014/main" id="{15BADF7D-EFAD-4157-803A-561E47F5A0FA}"/>
              </a:ext>
            </a:extLst>
          </p:cNvPr>
          <p:cNvSpPr>
            <a:spLocks noGrp="1"/>
          </p:cNvSpPr>
          <p:nvPr>
            <p:ph sz="quarter" idx="13"/>
          </p:nvPr>
        </p:nvSpPr>
        <p:spPr>
          <a:xfrm>
            <a:off x="457200" y="1556327"/>
            <a:ext cx="8229600" cy="3691534"/>
          </a:xfrm>
        </p:spPr>
        <p:txBody>
          <a:bodyPr/>
          <a:lstStyle/>
          <a:p>
            <a:r>
              <a:rPr lang="en-US" altLang="en-US" b="1" dirty="0"/>
              <a:t>To write a value-returning function, you write a simple function and add one or more </a:t>
            </a:r>
            <a:r>
              <a:rPr lang="en-US" altLang="en-US" b="1" dirty="0">
                <a:latin typeface="Courier New" panose="02070309020205020404" pitchFamily="49" charset="0"/>
                <a:cs typeface="Courier New" panose="02070309020205020404" pitchFamily="49" charset="0"/>
              </a:rPr>
              <a:t>return</a:t>
            </a:r>
            <a:r>
              <a:rPr lang="en-US" altLang="en-US" b="1" dirty="0"/>
              <a:t> statements</a:t>
            </a:r>
          </a:p>
          <a:p>
            <a:pPr lvl="1"/>
            <a:r>
              <a:rPr lang="en-US" altLang="en-US" dirty="0"/>
              <a:t>Format: </a:t>
            </a:r>
            <a:r>
              <a:rPr lang="en-US" altLang="en-US" dirty="0">
                <a:latin typeface="Courier New" panose="02070309020205020404" pitchFamily="49" charset="0"/>
                <a:cs typeface="Courier New" panose="02070309020205020404" pitchFamily="49" charset="0"/>
              </a:rPr>
              <a:t>return </a:t>
            </a:r>
            <a:r>
              <a:rPr lang="en-US" altLang="en-US" i="1" dirty="0">
                <a:latin typeface="Courier New" panose="02070309020205020404" pitchFamily="49" charset="0"/>
                <a:cs typeface="Courier New" panose="02070309020205020404" pitchFamily="49" charset="0"/>
              </a:rPr>
              <a:t>expression</a:t>
            </a:r>
          </a:p>
          <a:p>
            <a:pPr lvl="2"/>
            <a:r>
              <a:rPr lang="en-US" altLang="en-US" dirty="0"/>
              <a:t>The value for </a:t>
            </a:r>
            <a:r>
              <a:rPr lang="en-US" altLang="en-US" i="1" dirty="0">
                <a:latin typeface="Courier New" panose="02070309020205020404" pitchFamily="49" charset="0"/>
                <a:cs typeface="Courier New" panose="02070309020205020404" pitchFamily="49" charset="0"/>
              </a:rPr>
              <a:t>expression</a:t>
            </a:r>
            <a:r>
              <a:rPr lang="en-US" altLang="en-US" dirty="0"/>
              <a:t> will be returned to the part of the program that called the function</a:t>
            </a:r>
          </a:p>
          <a:p>
            <a:pPr lvl="1"/>
            <a:r>
              <a:rPr lang="en-US" altLang="en-US" dirty="0"/>
              <a:t>The expression in the </a:t>
            </a:r>
            <a:r>
              <a:rPr lang="en-US" altLang="en-US" dirty="0">
                <a:latin typeface="Courier New" panose="02070309020205020404" pitchFamily="49" charset="0"/>
                <a:cs typeface="Courier New" panose="02070309020205020404" pitchFamily="49" charset="0"/>
              </a:rPr>
              <a:t>return</a:t>
            </a:r>
            <a:r>
              <a:rPr lang="en-US" altLang="en-US" dirty="0"/>
              <a:t> statement can be a complex expression, such as a sum of two variables or the result of another value- returning function</a:t>
            </a:r>
          </a:p>
        </p:txBody>
      </p:sp>
    </p:spTree>
    <p:extLst>
      <p:ext uri="{BB962C8B-B14F-4D97-AF65-F5344CB8AC3E}">
        <p14:creationId xmlns:p14="http://schemas.microsoft.com/office/powerpoint/2010/main" val="4896482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sz="3200" dirty="0"/>
              <a:t>Writing Your Own Value-Returning Functions </a:t>
            </a:r>
            <a:r>
              <a:rPr lang="en-US" altLang="en-US" sz="2000" b="0" dirty="0"/>
              <a:t>(2 of 2)</a:t>
            </a:r>
            <a:endParaRPr lang="en-US" sz="3200" dirty="0"/>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540000"/>
          </a:xfrm>
        </p:spPr>
        <p:txBody>
          <a:bodyPr/>
          <a:lstStyle/>
          <a:p>
            <a:pPr marL="432" indent="0">
              <a:buNone/>
            </a:pPr>
            <a:r>
              <a:rPr lang="en-US" b="1" dirty="0"/>
              <a:t>Figure 5-23 </a:t>
            </a:r>
            <a:r>
              <a:rPr lang="en-US" dirty="0"/>
              <a:t>Parts of the function</a:t>
            </a:r>
          </a:p>
        </p:txBody>
      </p:sp>
      <p:pic>
        <p:nvPicPr>
          <p:cNvPr id="7" name="Content Placeholder 6" descr="A computer code has 3 lines. For long description in Notes pane, press F6.">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3"/>
          <a:srcRect l="18573" t="16417" r="15859"/>
          <a:stretch/>
        </p:blipFill>
        <p:spPr>
          <a:xfrm>
            <a:off x="1026154" y="2536599"/>
            <a:ext cx="7091693" cy="2474138"/>
          </a:xfrm>
        </p:spPr>
      </p:pic>
    </p:spTree>
    <p:extLst>
      <p:ext uri="{BB962C8B-B14F-4D97-AF65-F5344CB8AC3E}">
        <p14:creationId xmlns:p14="http://schemas.microsoft.com/office/powerpoint/2010/main" val="34278569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BD2891-AB72-4833-9A29-9109B265C79E}"/>
              </a:ext>
            </a:extLst>
          </p:cNvPr>
          <p:cNvSpPr>
            <a:spLocks noGrp="1"/>
          </p:cNvSpPr>
          <p:nvPr>
            <p:ph type="title"/>
          </p:nvPr>
        </p:nvSpPr>
        <p:spPr/>
        <p:txBody>
          <a:bodyPr/>
          <a:lstStyle/>
          <a:p>
            <a:r>
              <a:rPr lang="en-US" altLang="en-US" sz="3200"/>
              <a:t>How to Use Value-Returning Functions</a:t>
            </a:r>
            <a:endParaRPr lang="en-US" sz="3200"/>
          </a:p>
        </p:txBody>
      </p:sp>
      <p:sp>
        <p:nvSpPr>
          <p:cNvPr id="6" name="Content Placeholder 5">
            <a:extLst>
              <a:ext uri="{FF2B5EF4-FFF2-40B4-BE49-F238E27FC236}">
                <a16:creationId xmlns:a16="http://schemas.microsoft.com/office/drawing/2014/main" id="{48D9C488-1EE8-4A91-89BC-41C1A44D1EB4}"/>
              </a:ext>
            </a:extLst>
          </p:cNvPr>
          <p:cNvSpPr>
            <a:spLocks noGrp="1"/>
          </p:cNvSpPr>
          <p:nvPr>
            <p:ph sz="quarter" idx="13"/>
          </p:nvPr>
        </p:nvSpPr>
        <p:spPr>
          <a:xfrm>
            <a:off x="457200" y="1556327"/>
            <a:ext cx="8229600" cy="4367395"/>
          </a:xfrm>
        </p:spPr>
        <p:txBody>
          <a:bodyPr/>
          <a:lstStyle/>
          <a:p>
            <a:r>
              <a:rPr lang="en-US" altLang="en-US" b="1" dirty="0">
                <a:cs typeface="Courier New" panose="02070309020205020404" pitchFamily="49" charset="0"/>
              </a:rPr>
              <a:t>Value-returning function can be useful in specific situations</a:t>
            </a:r>
          </a:p>
          <a:p>
            <a:pPr lvl="1"/>
            <a:r>
              <a:rPr lang="en-US" altLang="en-US" dirty="0">
                <a:cs typeface="Courier New" panose="02070309020205020404" pitchFamily="49" charset="0"/>
              </a:rPr>
              <a:t>Example: have function prompt user for input and return the user’s input</a:t>
            </a:r>
          </a:p>
          <a:p>
            <a:pPr lvl="1"/>
            <a:r>
              <a:rPr lang="en-US" altLang="en-US" dirty="0">
                <a:cs typeface="Courier New" panose="02070309020205020404" pitchFamily="49" charset="0"/>
              </a:rPr>
              <a:t>Simplify mathematical expressions</a:t>
            </a:r>
          </a:p>
          <a:p>
            <a:pPr lvl="1"/>
            <a:r>
              <a:rPr lang="en-US" altLang="en-US" dirty="0">
                <a:cs typeface="Courier New" panose="02070309020205020404" pitchFamily="49" charset="0"/>
              </a:rPr>
              <a:t>Complex calculations that need to be repeated throughout the program</a:t>
            </a:r>
          </a:p>
          <a:p>
            <a:r>
              <a:rPr lang="en-US" altLang="en-US" b="1" dirty="0">
                <a:cs typeface="Courier New" panose="02070309020205020404" pitchFamily="49" charset="0"/>
              </a:rPr>
              <a:t>Use the returned value </a:t>
            </a:r>
          </a:p>
          <a:p>
            <a:pPr lvl="1"/>
            <a:r>
              <a:rPr lang="en-US" altLang="en-US" dirty="0">
                <a:cs typeface="Courier New" panose="02070309020205020404" pitchFamily="49" charset="0"/>
              </a:rPr>
              <a:t>Assign it to a variable or use as an argument in another function</a:t>
            </a:r>
          </a:p>
        </p:txBody>
      </p:sp>
    </p:spTree>
    <p:extLst>
      <p:ext uri="{BB962C8B-B14F-4D97-AF65-F5344CB8AC3E}">
        <p14:creationId xmlns:p14="http://schemas.microsoft.com/office/powerpoint/2010/main" val="315750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783A-D5D6-4EA3-B14C-DB6291EAAAD0}"/>
              </a:ext>
            </a:extLst>
          </p:cNvPr>
          <p:cNvSpPr>
            <a:spLocks noGrp="1"/>
          </p:cNvSpPr>
          <p:nvPr>
            <p:ph type="title"/>
          </p:nvPr>
        </p:nvSpPr>
        <p:spPr/>
        <p:txBody>
          <a:bodyPr/>
          <a:lstStyle/>
          <a:p>
            <a:r>
              <a:rPr lang="en-US" altLang="en-US" sz="3200" dirty="0"/>
              <a:t>Benefits of Modularizing a Program With Functions</a:t>
            </a:r>
            <a:endParaRPr lang="en-US" sz="3200" dirty="0"/>
          </a:p>
        </p:txBody>
      </p:sp>
      <p:sp>
        <p:nvSpPr>
          <p:cNvPr id="3" name="Content Placeholder 2">
            <a:extLst>
              <a:ext uri="{FF2B5EF4-FFF2-40B4-BE49-F238E27FC236}">
                <a16:creationId xmlns:a16="http://schemas.microsoft.com/office/drawing/2014/main" id="{D4A8B053-ECC0-490C-BB06-D66D34BB617F}"/>
              </a:ext>
            </a:extLst>
          </p:cNvPr>
          <p:cNvSpPr>
            <a:spLocks noGrp="1"/>
          </p:cNvSpPr>
          <p:nvPr>
            <p:ph sz="quarter" idx="13"/>
          </p:nvPr>
        </p:nvSpPr>
        <p:spPr>
          <a:xfrm>
            <a:off x="457200" y="1556327"/>
            <a:ext cx="8229600" cy="4433656"/>
          </a:xfrm>
        </p:spPr>
        <p:txBody>
          <a:bodyPr/>
          <a:lstStyle/>
          <a:p>
            <a:r>
              <a:rPr lang="en-US" altLang="en-US" b="1" dirty="0"/>
              <a:t>The benefits of using functions include:</a:t>
            </a:r>
          </a:p>
          <a:p>
            <a:pPr lvl="1"/>
            <a:r>
              <a:rPr lang="en-US" altLang="en-US" dirty="0"/>
              <a:t>Simpler code</a:t>
            </a:r>
          </a:p>
          <a:p>
            <a:pPr lvl="1"/>
            <a:r>
              <a:rPr lang="en-US" altLang="en-US" dirty="0"/>
              <a:t>Code reuse</a:t>
            </a:r>
          </a:p>
          <a:p>
            <a:pPr lvl="2"/>
            <a:r>
              <a:rPr lang="en-US" altLang="en-US" dirty="0"/>
              <a:t>write the code once and call it multiple times</a:t>
            </a:r>
          </a:p>
          <a:p>
            <a:pPr lvl="1"/>
            <a:r>
              <a:rPr lang="en-US" altLang="en-US" dirty="0"/>
              <a:t>Better testing and debugging </a:t>
            </a:r>
          </a:p>
          <a:p>
            <a:pPr lvl="2"/>
            <a:r>
              <a:rPr lang="en-US" altLang="en-US" dirty="0"/>
              <a:t>Can test and debug each function individually</a:t>
            </a:r>
          </a:p>
          <a:p>
            <a:pPr lvl="1"/>
            <a:r>
              <a:rPr lang="en-US" altLang="en-US" dirty="0"/>
              <a:t>Faster development</a:t>
            </a:r>
          </a:p>
          <a:p>
            <a:pPr lvl="1"/>
            <a:r>
              <a:rPr lang="en-US" altLang="en-US" dirty="0"/>
              <a:t>Easier facilitation of teamwork</a:t>
            </a:r>
          </a:p>
          <a:p>
            <a:pPr lvl="2"/>
            <a:r>
              <a:rPr lang="en-US" altLang="en-US" dirty="0"/>
              <a:t>Different team members can write different functions</a:t>
            </a:r>
          </a:p>
        </p:txBody>
      </p:sp>
    </p:spTree>
    <p:extLst>
      <p:ext uri="{BB962C8B-B14F-4D97-AF65-F5344CB8AC3E}">
        <p14:creationId xmlns:p14="http://schemas.microsoft.com/office/powerpoint/2010/main" val="18128387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29A8-5086-4EEA-A032-151417EB2ED2}"/>
              </a:ext>
            </a:extLst>
          </p:cNvPr>
          <p:cNvSpPr>
            <a:spLocks noGrp="1"/>
          </p:cNvSpPr>
          <p:nvPr>
            <p:ph type="title"/>
          </p:nvPr>
        </p:nvSpPr>
        <p:spPr/>
        <p:txBody>
          <a:bodyPr/>
          <a:lstStyle/>
          <a:p>
            <a:r>
              <a:rPr lang="en-US" altLang="en-US" dirty="0"/>
              <a:t>Using I</a:t>
            </a:r>
            <a:r>
              <a:rPr lang="en-US" altLang="en-US" sz="100" dirty="0"/>
              <a:t> </a:t>
            </a:r>
            <a:r>
              <a:rPr lang="en-US" altLang="en-US" dirty="0"/>
              <a:t>P</a:t>
            </a:r>
            <a:r>
              <a:rPr lang="en-US" altLang="en-US" sz="100" dirty="0"/>
              <a:t> </a:t>
            </a:r>
            <a:r>
              <a:rPr lang="en-US" altLang="en-US" dirty="0"/>
              <a:t>O Charts </a:t>
            </a:r>
            <a:r>
              <a:rPr lang="en-US" altLang="en-US" sz="2000" b="0" dirty="0"/>
              <a:t>(1 of 2)</a:t>
            </a:r>
            <a:endParaRPr lang="en-US" sz="2000" b="0" dirty="0"/>
          </a:p>
        </p:txBody>
      </p:sp>
      <p:sp>
        <p:nvSpPr>
          <p:cNvPr id="3" name="Content Placeholder 2">
            <a:extLst>
              <a:ext uri="{FF2B5EF4-FFF2-40B4-BE49-F238E27FC236}">
                <a16:creationId xmlns:a16="http://schemas.microsoft.com/office/drawing/2014/main" id="{9FE4B167-8AE1-45E2-9630-9A72481DDC7F}"/>
              </a:ext>
            </a:extLst>
          </p:cNvPr>
          <p:cNvSpPr>
            <a:spLocks noGrp="1"/>
          </p:cNvSpPr>
          <p:nvPr>
            <p:ph sz="quarter" idx="13"/>
          </p:nvPr>
        </p:nvSpPr>
        <p:spPr>
          <a:xfrm>
            <a:off x="457200" y="1556327"/>
            <a:ext cx="8229600" cy="3456000"/>
          </a:xfrm>
        </p:spPr>
        <p:txBody>
          <a:bodyPr/>
          <a:lstStyle/>
          <a:p>
            <a:r>
              <a:rPr lang="en-US" altLang="en-US" b="1" dirty="0"/>
              <a:t>I</a:t>
            </a:r>
            <a:r>
              <a:rPr lang="en-US" altLang="en-US" sz="100" b="1" dirty="0"/>
              <a:t> </a:t>
            </a:r>
            <a:r>
              <a:rPr lang="en-US" altLang="en-US" b="1" dirty="0"/>
              <a:t>P</a:t>
            </a:r>
            <a:r>
              <a:rPr lang="en-US" altLang="en-US" sz="100" b="1" dirty="0"/>
              <a:t> </a:t>
            </a:r>
            <a:r>
              <a:rPr lang="en-US" altLang="en-US" b="1" dirty="0"/>
              <a:t>O chart: describes the input, processing, and output of a function</a:t>
            </a:r>
          </a:p>
          <a:p>
            <a:pPr lvl="1"/>
            <a:r>
              <a:rPr lang="en-US" altLang="en-US" dirty="0"/>
              <a:t>Tool for designing and documenting functions</a:t>
            </a:r>
          </a:p>
          <a:p>
            <a:pPr lvl="1"/>
            <a:r>
              <a:rPr lang="en-US" altLang="en-US" dirty="0"/>
              <a:t>Typically laid out in columns</a:t>
            </a:r>
          </a:p>
          <a:p>
            <a:pPr lvl="1"/>
            <a:r>
              <a:rPr lang="en-US" altLang="en-US" dirty="0"/>
              <a:t>Usually provide brief descriptions of input, processing, and output, without going into details</a:t>
            </a:r>
          </a:p>
          <a:p>
            <a:pPr lvl="2"/>
            <a:r>
              <a:rPr lang="en-US" altLang="en-US" dirty="0"/>
              <a:t>Often includes enough information to be used instead of a flowchart</a:t>
            </a:r>
          </a:p>
        </p:txBody>
      </p:sp>
    </p:spTree>
    <p:extLst>
      <p:ext uri="{BB962C8B-B14F-4D97-AF65-F5344CB8AC3E}">
        <p14:creationId xmlns:p14="http://schemas.microsoft.com/office/powerpoint/2010/main" val="175993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C583-E824-4288-ABF2-F90B43379091}"/>
              </a:ext>
            </a:extLst>
          </p:cNvPr>
          <p:cNvSpPr>
            <a:spLocks noGrp="1"/>
          </p:cNvSpPr>
          <p:nvPr>
            <p:ph type="title"/>
          </p:nvPr>
        </p:nvSpPr>
        <p:spPr/>
        <p:txBody>
          <a:bodyPr/>
          <a:lstStyle/>
          <a:p>
            <a:r>
              <a:rPr lang="en-US" altLang="en-US" dirty="0"/>
              <a:t>Using I</a:t>
            </a:r>
            <a:r>
              <a:rPr lang="en-US" altLang="en-US" sz="100" dirty="0"/>
              <a:t> </a:t>
            </a:r>
            <a:r>
              <a:rPr lang="en-US" altLang="en-US" dirty="0"/>
              <a:t>P</a:t>
            </a:r>
            <a:r>
              <a:rPr lang="en-US" altLang="en-US" sz="100" dirty="0"/>
              <a:t> </a:t>
            </a:r>
            <a:r>
              <a:rPr lang="en-US" altLang="en-US" dirty="0"/>
              <a:t>O Charts </a:t>
            </a:r>
            <a:r>
              <a:rPr lang="en-US" altLang="en-US" sz="2000" b="0" dirty="0"/>
              <a:t>(2 of 2)</a:t>
            </a:r>
            <a:endParaRPr lang="en-US" dirty="0"/>
          </a:p>
        </p:txBody>
      </p:sp>
      <p:sp>
        <p:nvSpPr>
          <p:cNvPr id="4" name="Content Placeholder 3">
            <a:extLst>
              <a:ext uri="{FF2B5EF4-FFF2-40B4-BE49-F238E27FC236}">
                <a16:creationId xmlns:a16="http://schemas.microsoft.com/office/drawing/2014/main" id="{8B65BDDF-A83C-402E-93E8-EFD314AA6390}"/>
              </a:ext>
            </a:extLst>
          </p:cNvPr>
          <p:cNvSpPr>
            <a:spLocks noGrp="1"/>
          </p:cNvSpPr>
          <p:nvPr>
            <p:ph sz="quarter" idx="13"/>
          </p:nvPr>
        </p:nvSpPr>
        <p:spPr>
          <a:xfrm>
            <a:off x="457200" y="1556327"/>
            <a:ext cx="8229600" cy="864000"/>
          </a:xfrm>
        </p:spPr>
        <p:txBody>
          <a:bodyPr/>
          <a:lstStyle/>
          <a:p>
            <a:pPr marL="432" indent="0">
              <a:buNone/>
            </a:pPr>
            <a:r>
              <a:rPr lang="en-US" b="1" dirty="0"/>
              <a:t>Figure 5-25 </a:t>
            </a:r>
            <a:r>
              <a:rPr lang="en-US" dirty="0"/>
              <a:t>I</a:t>
            </a:r>
            <a:r>
              <a:rPr lang="en-US" sz="100" dirty="0"/>
              <a:t> </a:t>
            </a:r>
            <a:r>
              <a:rPr lang="en-US" dirty="0"/>
              <a:t>P</a:t>
            </a:r>
            <a:r>
              <a:rPr lang="en-US" sz="100" dirty="0"/>
              <a:t> </a:t>
            </a:r>
            <a:r>
              <a:rPr lang="en-US" dirty="0"/>
              <a:t>O charts for the </a:t>
            </a:r>
            <a:r>
              <a:rPr lang="en-US" dirty="0" err="1">
                <a:latin typeface="Courier New" panose="02070309020205020404" pitchFamily="49" charset="0"/>
                <a:cs typeface="Courier New" panose="02070309020205020404" pitchFamily="49" charset="0"/>
              </a:rPr>
              <a:t>getRegularPrice</a:t>
            </a:r>
            <a:r>
              <a:rPr lang="en-US" dirty="0"/>
              <a:t> and </a:t>
            </a:r>
            <a:r>
              <a:rPr lang="en-US" dirty="0">
                <a:latin typeface="Courier New" panose="02070309020205020404" pitchFamily="49" charset="0"/>
                <a:cs typeface="Courier New" panose="02070309020205020404" pitchFamily="49" charset="0"/>
              </a:rPr>
              <a:t>discount</a:t>
            </a:r>
            <a:r>
              <a:rPr lang="en-US" dirty="0"/>
              <a:t> functions</a:t>
            </a:r>
          </a:p>
        </p:txBody>
      </p:sp>
      <p:pic>
        <p:nvPicPr>
          <p:cNvPr id="7" name="Content Placeholder 6" descr="A table for two functions. For long description in Notes pane, press F6.">
            <a:extLst>
              <a:ext uri="{FF2B5EF4-FFF2-40B4-BE49-F238E27FC236}">
                <a16:creationId xmlns:a16="http://schemas.microsoft.com/office/drawing/2014/main" id="{9E62EB1C-5A1C-4B09-AD1B-579EDC4DF3B2}"/>
              </a:ext>
            </a:extLst>
          </p:cNvPr>
          <p:cNvPicPr>
            <a:picLocks noGrp="1" noChangeAspect="1"/>
          </p:cNvPicPr>
          <p:nvPr>
            <p:ph sz="quarter" idx="14"/>
          </p:nvPr>
        </p:nvPicPr>
        <p:blipFill rotWithShape="1">
          <a:blip r:embed="rId3"/>
          <a:srcRect l="15064" t="7936" r="13798"/>
          <a:stretch/>
        </p:blipFill>
        <p:spPr>
          <a:xfrm>
            <a:off x="2535634" y="2540653"/>
            <a:ext cx="4072733" cy="3799466"/>
          </a:xfrm>
        </p:spPr>
      </p:pic>
    </p:spTree>
    <p:extLst>
      <p:ext uri="{BB962C8B-B14F-4D97-AF65-F5344CB8AC3E}">
        <p14:creationId xmlns:p14="http://schemas.microsoft.com/office/powerpoint/2010/main" val="29716765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7615-74A3-47D5-812B-7FAB6577B89F}"/>
              </a:ext>
            </a:extLst>
          </p:cNvPr>
          <p:cNvSpPr>
            <a:spLocks noGrp="1"/>
          </p:cNvSpPr>
          <p:nvPr>
            <p:ph type="title"/>
          </p:nvPr>
        </p:nvSpPr>
        <p:spPr/>
        <p:txBody>
          <a:bodyPr/>
          <a:lstStyle/>
          <a:p>
            <a:r>
              <a:rPr lang="en-US" altLang="en-US"/>
              <a:t>Returning Strings</a:t>
            </a:r>
            <a:endParaRPr lang="en-US"/>
          </a:p>
        </p:txBody>
      </p:sp>
      <p:sp>
        <p:nvSpPr>
          <p:cNvPr id="3" name="Content Placeholder 2">
            <a:extLst>
              <a:ext uri="{FF2B5EF4-FFF2-40B4-BE49-F238E27FC236}">
                <a16:creationId xmlns:a16="http://schemas.microsoft.com/office/drawing/2014/main" id="{82DEE081-14D3-416C-8B2F-A2EE4334F50A}"/>
              </a:ext>
            </a:extLst>
          </p:cNvPr>
          <p:cNvSpPr>
            <a:spLocks noGrp="1"/>
          </p:cNvSpPr>
          <p:nvPr>
            <p:ph sz="quarter" idx="13"/>
          </p:nvPr>
        </p:nvSpPr>
        <p:spPr>
          <a:xfrm>
            <a:off x="457200" y="1556327"/>
            <a:ext cx="8229600" cy="1097279"/>
          </a:xfrm>
        </p:spPr>
        <p:txBody>
          <a:bodyPr/>
          <a:lstStyle/>
          <a:p>
            <a:r>
              <a:rPr lang="en-US" altLang="en-US" b="1" dirty="0"/>
              <a:t>You can write functions that return strings</a:t>
            </a:r>
          </a:p>
          <a:p>
            <a:r>
              <a:rPr lang="en-US" altLang="en-US" b="1" dirty="0"/>
              <a:t>For example:</a:t>
            </a:r>
          </a:p>
        </p:txBody>
      </p:sp>
      <p:sp>
        <p:nvSpPr>
          <p:cNvPr id="4" name="Content Placeholder 3">
            <a:extLst>
              <a:ext uri="{FF2B5EF4-FFF2-40B4-BE49-F238E27FC236}">
                <a16:creationId xmlns:a16="http://schemas.microsoft.com/office/drawing/2014/main" id="{FD3CBE20-CEC2-4B24-8849-F8BF6A2E0DC0}"/>
              </a:ext>
            </a:extLst>
          </p:cNvPr>
          <p:cNvSpPr>
            <a:spLocks noGrp="1"/>
          </p:cNvSpPr>
          <p:nvPr>
            <p:ph sz="quarter" idx="14"/>
          </p:nvPr>
        </p:nvSpPr>
        <p:spPr>
          <a:xfrm>
            <a:off x="725903" y="2725008"/>
            <a:ext cx="7894637" cy="2324070"/>
          </a:xfrm>
        </p:spPr>
        <p:txBody>
          <a:bodyPr/>
          <a:lstStyle/>
          <a:p>
            <a:pPr marL="432" indent="0">
              <a:spcBef>
                <a:spcPts val="600"/>
              </a:spcBef>
              <a:buNone/>
            </a:pPr>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get_name</a:t>
            </a:r>
            <a:r>
              <a:rPr lang="en-US" dirty="0">
                <a:latin typeface="Courier New" panose="02070309020205020404" pitchFamily="49" charset="0"/>
                <a:cs typeface="Courier New" panose="02070309020205020404" pitchFamily="49" charset="0"/>
              </a:rPr>
              <a:t>():</a:t>
            </a:r>
          </a:p>
          <a:p>
            <a:pPr marL="432" indent="0">
              <a:spcBef>
                <a:spcPts val="600"/>
              </a:spcBef>
              <a:buNone/>
            </a:pPr>
            <a:r>
              <a:rPr lang="en-US" dirty="0">
                <a:latin typeface="Courier New" panose="02070309020205020404" pitchFamily="49" charset="0"/>
                <a:cs typeface="Courier New" panose="02070309020205020404" pitchFamily="49" charset="0"/>
              </a:rPr>
              <a:t>    # Get the user's name. </a:t>
            </a:r>
          </a:p>
          <a:p>
            <a:pPr marL="432" indent="0">
              <a:spcBef>
                <a:spcPts val="600"/>
              </a:spcBef>
              <a:buNone/>
            </a:pPr>
            <a:r>
              <a:rPr lang="en-US" dirty="0">
                <a:latin typeface="Courier New" panose="02070309020205020404" pitchFamily="49" charset="0"/>
                <a:cs typeface="Courier New" panose="02070309020205020404" pitchFamily="49" charset="0"/>
              </a:rPr>
              <a:t>    name = input('Enter your name: ‘)</a:t>
            </a:r>
          </a:p>
          <a:p>
            <a:pPr marL="432" indent="0">
              <a:spcBef>
                <a:spcPts val="600"/>
              </a:spcBef>
              <a:buNone/>
            </a:pPr>
            <a:r>
              <a:rPr lang="en-US" dirty="0">
                <a:latin typeface="Courier New" panose="02070309020205020404" pitchFamily="49" charset="0"/>
                <a:cs typeface="Courier New" panose="02070309020205020404" pitchFamily="49" charset="0"/>
              </a:rPr>
              <a:t>    # Return the name. </a:t>
            </a:r>
          </a:p>
          <a:p>
            <a:pPr marL="432" indent="0">
              <a:spcBef>
                <a:spcPts val="600"/>
              </a:spcBef>
              <a:buNone/>
            </a:pPr>
            <a:r>
              <a:rPr lang="en-US" dirty="0">
                <a:latin typeface="Courier New" panose="02070309020205020404" pitchFamily="49" charset="0"/>
                <a:cs typeface="Courier New" panose="02070309020205020404" pitchFamily="49" charset="0"/>
              </a:rPr>
              <a:t>    return name</a:t>
            </a:r>
          </a:p>
        </p:txBody>
      </p:sp>
    </p:spTree>
    <p:extLst>
      <p:ext uri="{BB962C8B-B14F-4D97-AF65-F5344CB8AC3E}">
        <p14:creationId xmlns:p14="http://schemas.microsoft.com/office/powerpoint/2010/main" val="28929788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AB55-C28C-48AB-BC35-122F777D03C7}"/>
              </a:ext>
            </a:extLst>
          </p:cNvPr>
          <p:cNvSpPr>
            <a:spLocks noGrp="1"/>
          </p:cNvSpPr>
          <p:nvPr>
            <p:ph type="title"/>
          </p:nvPr>
        </p:nvSpPr>
        <p:spPr/>
        <p:txBody>
          <a:bodyPr/>
          <a:lstStyle/>
          <a:p>
            <a:r>
              <a:rPr lang="en-US" altLang="en-US" dirty="0"/>
              <a:t>Returning Boolean Values</a:t>
            </a:r>
            <a:endParaRPr lang="en-US" dirty="0"/>
          </a:p>
        </p:txBody>
      </p:sp>
      <p:sp>
        <p:nvSpPr>
          <p:cNvPr id="5" name="Content Placeholder 4">
            <a:extLst>
              <a:ext uri="{FF2B5EF4-FFF2-40B4-BE49-F238E27FC236}">
                <a16:creationId xmlns:a16="http://schemas.microsoft.com/office/drawing/2014/main" id="{253D147F-ADD3-4F92-BEAD-5793127EBFC3}"/>
              </a:ext>
            </a:extLst>
          </p:cNvPr>
          <p:cNvSpPr>
            <a:spLocks noGrp="1"/>
          </p:cNvSpPr>
          <p:nvPr>
            <p:ph sz="quarter" idx="13"/>
          </p:nvPr>
        </p:nvSpPr>
        <p:spPr>
          <a:xfrm>
            <a:off x="457200" y="1556327"/>
            <a:ext cx="8229600" cy="2989169"/>
          </a:xfrm>
        </p:spPr>
        <p:txBody>
          <a:bodyPr/>
          <a:lstStyle/>
          <a:p>
            <a:r>
              <a:rPr lang="en-US" altLang="en-US" b="1" dirty="0">
                <a:cs typeface="Courier New" panose="02070309020205020404" pitchFamily="49" charset="0"/>
              </a:rPr>
              <a:t>Boolean function: returns either </a:t>
            </a:r>
            <a:r>
              <a:rPr lang="en-US" altLang="en-US" b="1" dirty="0">
                <a:latin typeface="Courier New" panose="02070309020205020404" pitchFamily="49" charset="0"/>
                <a:cs typeface="Courier New" panose="02070309020205020404" pitchFamily="49" charset="0"/>
              </a:rPr>
              <a:t>True</a:t>
            </a:r>
            <a:r>
              <a:rPr lang="en-US" altLang="en-US" b="1" dirty="0">
                <a:cs typeface="Courier New" panose="02070309020205020404" pitchFamily="49" charset="0"/>
              </a:rPr>
              <a:t> or </a:t>
            </a:r>
            <a:r>
              <a:rPr lang="en-US" altLang="en-US" b="1" dirty="0">
                <a:latin typeface="Courier New" panose="02070309020205020404" pitchFamily="49" charset="0"/>
                <a:cs typeface="Courier New" panose="02070309020205020404" pitchFamily="49" charset="0"/>
              </a:rPr>
              <a:t>False</a:t>
            </a:r>
          </a:p>
          <a:p>
            <a:pPr lvl="1"/>
            <a:r>
              <a:rPr lang="en-US" altLang="en-US" dirty="0">
                <a:cs typeface="Courier New" panose="02070309020205020404" pitchFamily="49" charset="0"/>
              </a:rPr>
              <a:t>Use to test a condition such as for decision and repetition structures</a:t>
            </a:r>
          </a:p>
          <a:p>
            <a:pPr lvl="2"/>
            <a:r>
              <a:rPr lang="en-US" altLang="en-US" dirty="0">
                <a:cs typeface="Courier New" panose="02070309020205020404" pitchFamily="49" charset="0"/>
              </a:rPr>
              <a:t>Common calculations, such as whether a number is even, can be easily repeated by calling a function</a:t>
            </a:r>
          </a:p>
          <a:p>
            <a:pPr lvl="1"/>
            <a:r>
              <a:rPr lang="en-US" altLang="en-US" dirty="0">
                <a:cs typeface="Courier New" panose="02070309020205020404" pitchFamily="49" charset="0"/>
              </a:rPr>
              <a:t>Use to simplify complex input validation code</a:t>
            </a:r>
          </a:p>
        </p:txBody>
      </p:sp>
    </p:spTree>
    <p:extLst>
      <p:ext uri="{BB962C8B-B14F-4D97-AF65-F5344CB8AC3E}">
        <p14:creationId xmlns:p14="http://schemas.microsoft.com/office/powerpoint/2010/main" val="21390776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1F22-FC0E-4B31-B944-E6B130C334F8}"/>
              </a:ext>
            </a:extLst>
          </p:cNvPr>
          <p:cNvSpPr>
            <a:spLocks noGrp="1"/>
          </p:cNvSpPr>
          <p:nvPr>
            <p:ph type="title"/>
          </p:nvPr>
        </p:nvSpPr>
        <p:spPr/>
        <p:txBody>
          <a:bodyPr/>
          <a:lstStyle/>
          <a:p>
            <a:r>
              <a:rPr lang="en-US" altLang="en-US"/>
              <a:t>Returning Multiple Values</a:t>
            </a:r>
            <a:endParaRPr lang="en-US"/>
          </a:p>
        </p:txBody>
      </p:sp>
      <p:sp>
        <p:nvSpPr>
          <p:cNvPr id="3" name="Content Placeholder 2">
            <a:extLst>
              <a:ext uri="{FF2B5EF4-FFF2-40B4-BE49-F238E27FC236}">
                <a16:creationId xmlns:a16="http://schemas.microsoft.com/office/drawing/2014/main" id="{CD99CA96-BD55-45FE-AEE9-3E7AB33322CD}"/>
              </a:ext>
            </a:extLst>
          </p:cNvPr>
          <p:cNvSpPr>
            <a:spLocks noGrp="1"/>
          </p:cNvSpPr>
          <p:nvPr>
            <p:ph sz="quarter" idx="13"/>
          </p:nvPr>
        </p:nvSpPr>
        <p:spPr>
          <a:xfrm>
            <a:off x="457200" y="1556327"/>
            <a:ext cx="8229600" cy="3452995"/>
          </a:xfrm>
        </p:spPr>
        <p:txBody>
          <a:bodyPr/>
          <a:lstStyle/>
          <a:p>
            <a:pPr>
              <a:defRPr/>
            </a:pPr>
            <a:r>
              <a:rPr lang="en-US" b="1" dirty="0"/>
              <a:t>In Python, a function can return multiple values</a:t>
            </a:r>
          </a:p>
          <a:p>
            <a:pPr lvl="1" eaLnBrk="1" hangingPunct="1">
              <a:defRPr/>
            </a:pPr>
            <a:r>
              <a:rPr lang="en-US" dirty="0">
                <a:cs typeface="Courier New" pitchFamily="49" charset="0"/>
              </a:rPr>
              <a:t>Specified after the </a:t>
            </a:r>
            <a:r>
              <a:rPr lang="en-US" dirty="0">
                <a:latin typeface="Courier New" panose="02070309020205020404" pitchFamily="49" charset="0"/>
                <a:cs typeface="Courier New" panose="02070309020205020404" pitchFamily="49" charset="0"/>
              </a:rPr>
              <a:t>return</a:t>
            </a:r>
            <a:r>
              <a:rPr lang="en-US" dirty="0">
                <a:cs typeface="Courier New" pitchFamily="49" charset="0"/>
              </a:rPr>
              <a:t> statement separated by commas</a:t>
            </a:r>
          </a:p>
          <a:p>
            <a:pPr lvl="2" eaLnBrk="1" hangingPunct="1">
              <a:defRPr/>
            </a:pPr>
            <a:r>
              <a:rPr lang="en-US" dirty="0">
                <a:cs typeface="Courier New" pitchFamily="49" charset="0"/>
              </a:rPr>
              <a:t>Format: </a:t>
            </a:r>
            <a:r>
              <a:rPr lang="en-US" dirty="0">
                <a:latin typeface="Courier New" pitchFamily="49" charset="0"/>
                <a:cs typeface="Courier New" pitchFamily="49" charset="0"/>
              </a:rPr>
              <a:t>return </a:t>
            </a:r>
            <a:r>
              <a:rPr lang="en-US" i="1" dirty="0">
                <a:latin typeface="Courier New" pitchFamily="49" charset="0"/>
                <a:cs typeface="Courier New" pitchFamily="49" charset="0"/>
              </a:rPr>
              <a:t>expression1,</a:t>
            </a:r>
          </a:p>
          <a:p>
            <a:pPr marL="3548063" lvl="2" indent="0" eaLnBrk="1" hangingPunct="1">
              <a:buFontTx/>
              <a:buNone/>
              <a:defRPr/>
            </a:pPr>
            <a:r>
              <a:rPr lang="en-US" i="1" dirty="0">
                <a:latin typeface="Courier New" pitchFamily="49" charset="0"/>
                <a:cs typeface="Courier New" pitchFamily="49" charset="0"/>
              </a:rPr>
              <a:t>expression2, etc.</a:t>
            </a:r>
          </a:p>
          <a:p>
            <a:pPr lvl="1" eaLnBrk="1" hangingPunct="1">
              <a:defRPr/>
            </a:pPr>
            <a:r>
              <a:rPr lang="en-US" dirty="0">
                <a:cs typeface="Courier New" pitchFamily="49" charset="0"/>
              </a:rPr>
              <a:t>When you call such a function in an assignment statement, you need a separate variable on the left side of the </a:t>
            </a:r>
            <a:r>
              <a:rPr lang="en-US" dirty="0">
                <a:latin typeface="Courier New" pitchFamily="49" charset="0"/>
                <a:cs typeface="Courier New" pitchFamily="49" charset="0"/>
              </a:rPr>
              <a:t>=</a:t>
            </a:r>
            <a:r>
              <a:rPr lang="en-US" dirty="0">
                <a:cs typeface="Courier New" pitchFamily="49" charset="0"/>
              </a:rPr>
              <a:t> operator to receive each returned value</a:t>
            </a:r>
          </a:p>
        </p:txBody>
      </p:sp>
    </p:spTree>
    <p:extLst>
      <p:ext uri="{BB962C8B-B14F-4D97-AF65-F5344CB8AC3E}">
        <p14:creationId xmlns:p14="http://schemas.microsoft.com/office/powerpoint/2010/main" val="6982001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7615-74A3-47D5-812B-7FAB6577B89F}"/>
              </a:ext>
            </a:extLst>
          </p:cNvPr>
          <p:cNvSpPr>
            <a:spLocks noGrp="1"/>
          </p:cNvSpPr>
          <p:nvPr>
            <p:ph type="title"/>
          </p:nvPr>
        </p:nvSpPr>
        <p:spPr/>
        <p:txBody>
          <a:bodyPr/>
          <a:lstStyle/>
          <a:p>
            <a:r>
              <a:rPr lang="en-US" altLang="en-US" dirty="0"/>
              <a:t>Returning </a:t>
            </a:r>
            <a:r>
              <a:rPr lang="en-US" altLang="en-US" dirty="0">
                <a:latin typeface="Courier New" panose="02070309020205020404" pitchFamily="49" charset="0"/>
                <a:cs typeface="Courier New" panose="02070309020205020404" pitchFamily="49" charset="0"/>
              </a:rPr>
              <a:t>None</a:t>
            </a:r>
            <a:r>
              <a:rPr lang="en-US" altLang="en-US" dirty="0"/>
              <a:t> From a Function</a:t>
            </a:r>
            <a:endParaRPr lang="en-US" dirty="0"/>
          </a:p>
        </p:txBody>
      </p:sp>
      <p:sp>
        <p:nvSpPr>
          <p:cNvPr id="3" name="Content Placeholder 2">
            <a:extLst>
              <a:ext uri="{FF2B5EF4-FFF2-40B4-BE49-F238E27FC236}">
                <a16:creationId xmlns:a16="http://schemas.microsoft.com/office/drawing/2014/main" id="{82DEE081-14D3-416C-8B2F-A2EE4334F50A}"/>
              </a:ext>
            </a:extLst>
          </p:cNvPr>
          <p:cNvSpPr>
            <a:spLocks noGrp="1"/>
          </p:cNvSpPr>
          <p:nvPr>
            <p:ph sz="quarter" idx="13"/>
          </p:nvPr>
        </p:nvSpPr>
        <p:spPr>
          <a:xfrm>
            <a:off x="457200" y="1556326"/>
            <a:ext cx="8229600" cy="1440000"/>
          </a:xfrm>
        </p:spPr>
        <p:txBody>
          <a:bodyPr/>
          <a:lstStyle/>
          <a:p>
            <a:r>
              <a:rPr lang="en-US" altLang="en-US" b="1" dirty="0"/>
              <a:t>The special value </a:t>
            </a:r>
            <a:r>
              <a:rPr lang="en-US" altLang="en-US" b="1" dirty="0">
                <a:latin typeface="Courier New" panose="02070309020205020404" pitchFamily="49" charset="0"/>
                <a:cs typeface="Courier New" panose="02070309020205020404" pitchFamily="49" charset="0"/>
              </a:rPr>
              <a:t>None</a:t>
            </a:r>
            <a:r>
              <a:rPr lang="en-US" altLang="en-US" b="1" dirty="0"/>
              <a:t> means "no value"</a:t>
            </a:r>
          </a:p>
          <a:p>
            <a:r>
              <a:rPr lang="en-US" altLang="en-US" b="1" dirty="0"/>
              <a:t>Sometimes it is useful to return </a:t>
            </a:r>
            <a:r>
              <a:rPr lang="en-US" altLang="en-US" b="1" dirty="0">
                <a:latin typeface="Courier New" panose="02070309020205020404" pitchFamily="49" charset="0"/>
                <a:cs typeface="Courier New" panose="02070309020205020404" pitchFamily="49" charset="0"/>
              </a:rPr>
              <a:t>None</a:t>
            </a:r>
            <a:r>
              <a:rPr lang="en-US" altLang="en-US" b="1" dirty="0"/>
              <a:t> from a function to indicate that an error has occurred</a:t>
            </a:r>
          </a:p>
        </p:txBody>
      </p:sp>
      <p:sp>
        <p:nvSpPr>
          <p:cNvPr id="4" name="Content Placeholder 3">
            <a:extLst>
              <a:ext uri="{FF2B5EF4-FFF2-40B4-BE49-F238E27FC236}">
                <a16:creationId xmlns:a16="http://schemas.microsoft.com/office/drawing/2014/main" id="{FD3CBE20-CEC2-4B24-8849-F8BF6A2E0DC0}"/>
              </a:ext>
            </a:extLst>
          </p:cNvPr>
          <p:cNvSpPr>
            <a:spLocks noGrp="1"/>
          </p:cNvSpPr>
          <p:nvPr>
            <p:ph sz="quarter" idx="14"/>
          </p:nvPr>
        </p:nvSpPr>
        <p:spPr>
          <a:xfrm>
            <a:off x="1679712" y="3122575"/>
            <a:ext cx="5784575" cy="2403583"/>
          </a:xfrm>
        </p:spPr>
        <p:txBody>
          <a:bodyPr/>
          <a:lstStyle/>
          <a:p>
            <a:pPr>
              <a:spcBef>
                <a:spcPct val="0"/>
              </a:spcBef>
              <a:buFontTx/>
              <a:buNone/>
            </a:pPr>
            <a:r>
              <a:rPr lang="en-US" altLang="en-US" dirty="0">
                <a:latin typeface="Courier New" panose="02070309020205020404" pitchFamily="49" charset="0"/>
                <a:cs typeface="Courier New" panose="02070309020205020404" pitchFamily="49" charset="0"/>
              </a:rPr>
              <a:t>def divide(num1, num2):</a:t>
            </a:r>
          </a:p>
          <a:p>
            <a:pPr>
              <a:spcBef>
                <a:spcPct val="0"/>
              </a:spcBef>
              <a:buFontTx/>
              <a:buNone/>
            </a:pPr>
            <a:r>
              <a:rPr lang="en-US" altLang="en-US" dirty="0">
                <a:latin typeface="Courier New" panose="02070309020205020404" pitchFamily="49" charset="0"/>
                <a:cs typeface="Courier New" panose="02070309020205020404" pitchFamily="49" charset="0"/>
              </a:rPr>
              <a:t>    if num2 == 0:</a:t>
            </a:r>
          </a:p>
          <a:p>
            <a:pPr>
              <a:spcBef>
                <a:spcPct val="0"/>
              </a:spcBef>
              <a:buFontTx/>
              <a:buNone/>
            </a:pPr>
            <a:r>
              <a:rPr lang="en-US" altLang="en-US" dirty="0">
                <a:latin typeface="Courier New" panose="02070309020205020404" pitchFamily="49" charset="0"/>
                <a:cs typeface="Courier New" panose="02070309020205020404" pitchFamily="49" charset="0"/>
              </a:rPr>
              <a:t>        result = None</a:t>
            </a:r>
          </a:p>
          <a:p>
            <a:pPr>
              <a:spcBef>
                <a:spcPct val="0"/>
              </a:spcBef>
              <a:buFontTx/>
              <a:buNone/>
            </a:pPr>
            <a:r>
              <a:rPr lang="en-US" altLang="en-US" dirty="0">
                <a:latin typeface="Courier New" panose="02070309020205020404" pitchFamily="49" charset="0"/>
                <a:cs typeface="Courier New" panose="02070309020205020404" pitchFamily="49" charset="0"/>
              </a:rPr>
              <a:t>    else:</a:t>
            </a:r>
          </a:p>
          <a:p>
            <a:pPr>
              <a:spcBef>
                <a:spcPct val="0"/>
              </a:spcBef>
              <a:buFontTx/>
              <a:buNone/>
            </a:pPr>
            <a:r>
              <a:rPr lang="en-US" altLang="en-US" dirty="0">
                <a:latin typeface="Courier New" panose="02070309020205020404" pitchFamily="49" charset="0"/>
                <a:cs typeface="Courier New" panose="02070309020205020404" pitchFamily="49" charset="0"/>
              </a:rPr>
              <a:t>        result = num1 / num2</a:t>
            </a:r>
          </a:p>
          <a:p>
            <a:pPr>
              <a:spcBef>
                <a:spcPct val="0"/>
              </a:spcBef>
              <a:buFontTx/>
              <a:buNone/>
            </a:pPr>
            <a:r>
              <a:rPr lang="en-US" altLang="en-US" dirty="0">
                <a:latin typeface="Courier New" panose="02070309020205020404" pitchFamily="49" charset="0"/>
                <a:cs typeface="Courier New" panose="02070309020205020404" pitchFamily="49" charset="0"/>
              </a:rPr>
              <a:t>    return result</a:t>
            </a:r>
          </a:p>
        </p:txBody>
      </p:sp>
    </p:spTree>
    <p:extLst>
      <p:ext uri="{BB962C8B-B14F-4D97-AF65-F5344CB8AC3E}">
        <p14:creationId xmlns:p14="http://schemas.microsoft.com/office/powerpoint/2010/main" val="3841644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235F26-F24E-406E-8951-7296209AB9A3}"/>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 </a:t>
            </a:r>
            <a:r>
              <a:rPr lang="en-US" altLang="en-US" sz="2000" b="0" dirty="0"/>
              <a:t>(1 of 3)</a:t>
            </a:r>
            <a:endParaRPr lang="en-US" sz="2000" dirty="0"/>
          </a:p>
        </p:txBody>
      </p:sp>
      <p:sp>
        <p:nvSpPr>
          <p:cNvPr id="6" name="Content Placeholder 5">
            <a:extLst>
              <a:ext uri="{FF2B5EF4-FFF2-40B4-BE49-F238E27FC236}">
                <a16:creationId xmlns:a16="http://schemas.microsoft.com/office/drawing/2014/main" id="{216B37E8-47F6-4E40-A63B-CC82B645404D}"/>
              </a:ext>
            </a:extLst>
          </p:cNvPr>
          <p:cNvSpPr>
            <a:spLocks noGrp="1"/>
          </p:cNvSpPr>
          <p:nvPr>
            <p:ph sz="quarter" idx="13"/>
          </p:nvPr>
        </p:nvSpPr>
        <p:spPr>
          <a:xfrm>
            <a:off x="457200" y="1556327"/>
            <a:ext cx="8229600" cy="2671116"/>
          </a:xfrm>
        </p:spPr>
        <p:txBody>
          <a:bodyPr/>
          <a:lstStyle/>
          <a:p>
            <a:r>
              <a:rPr lang="en-US" altLang="en-US" b="1" dirty="0">
                <a:latin typeface="Courier New" panose="02070309020205020404" pitchFamily="49" charset="0"/>
                <a:cs typeface="Courier New" panose="02070309020205020404" pitchFamily="49" charset="0"/>
              </a:rPr>
              <a:t>math</a:t>
            </a:r>
            <a:r>
              <a:rPr lang="en-US" altLang="en-US" b="1" dirty="0"/>
              <a:t> module: part of standard library that contains functions that are useful for performing mathematical calculations</a:t>
            </a:r>
          </a:p>
          <a:p>
            <a:pPr lvl="1"/>
            <a:r>
              <a:rPr lang="en-US" altLang="en-US" dirty="0"/>
              <a:t>Typically accept one or more values as arguments, perform mathematical operation, and return the result</a:t>
            </a:r>
          </a:p>
          <a:p>
            <a:pPr lvl="1"/>
            <a:r>
              <a:rPr lang="en-US" altLang="en-US" dirty="0"/>
              <a:t>Use of module requires an </a:t>
            </a:r>
            <a:r>
              <a:rPr lang="en-US" altLang="en-US" dirty="0">
                <a:latin typeface="Courier New" panose="02070309020205020404" pitchFamily="49" charset="0"/>
                <a:cs typeface="Courier New" panose="02070309020205020404" pitchFamily="49" charset="0"/>
              </a:rPr>
              <a:t>import math</a:t>
            </a:r>
            <a:r>
              <a:rPr lang="en-US" altLang="en-US" dirty="0"/>
              <a:t> statement</a:t>
            </a:r>
          </a:p>
        </p:txBody>
      </p:sp>
    </p:spTree>
    <p:extLst>
      <p:ext uri="{BB962C8B-B14F-4D97-AF65-F5344CB8AC3E}">
        <p14:creationId xmlns:p14="http://schemas.microsoft.com/office/powerpoint/2010/main" val="15558116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C099-850A-4E4D-830D-129F3AFD6056}"/>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 </a:t>
            </a:r>
            <a:r>
              <a:rPr lang="en-US" altLang="en-US" sz="2000" b="0" dirty="0"/>
              <a:t>(2 of 3)</a:t>
            </a:r>
            <a:endParaRPr lang="en-US" dirty="0"/>
          </a:p>
        </p:txBody>
      </p:sp>
      <p:sp>
        <p:nvSpPr>
          <p:cNvPr id="4" name="Content Placeholder 3">
            <a:extLst>
              <a:ext uri="{FF2B5EF4-FFF2-40B4-BE49-F238E27FC236}">
                <a16:creationId xmlns:a16="http://schemas.microsoft.com/office/drawing/2014/main" id="{76AF9259-A8F7-4B68-9238-60BA277A1110}"/>
              </a:ext>
            </a:extLst>
          </p:cNvPr>
          <p:cNvSpPr>
            <a:spLocks noGrp="1"/>
          </p:cNvSpPr>
          <p:nvPr>
            <p:ph sz="quarter" idx="13"/>
          </p:nvPr>
        </p:nvSpPr>
        <p:spPr>
          <a:xfrm>
            <a:off x="457200" y="1556327"/>
            <a:ext cx="8229600" cy="345600"/>
          </a:xfrm>
        </p:spPr>
        <p:txBody>
          <a:bodyPr tIns="0"/>
          <a:lstStyle/>
          <a:p>
            <a:pPr marL="432" indent="0">
              <a:buNone/>
            </a:pPr>
            <a:r>
              <a:rPr lang="en-US" sz="1600" b="1" dirty="0"/>
              <a:t>Table 5-2 </a:t>
            </a:r>
            <a:r>
              <a:rPr lang="en-US" sz="1600" dirty="0"/>
              <a:t>Many of the functions in the </a:t>
            </a:r>
            <a:r>
              <a:rPr lang="en-US" sz="1600" dirty="0">
                <a:latin typeface="Courier New" panose="02070309020205020404" pitchFamily="49" charset="0"/>
                <a:cs typeface="Courier New" panose="02070309020205020404" pitchFamily="49" charset="0"/>
              </a:rPr>
              <a:t>math</a:t>
            </a:r>
            <a:r>
              <a:rPr lang="en-US" sz="1600" dirty="0"/>
              <a:t> module</a:t>
            </a:r>
          </a:p>
        </p:txBody>
      </p:sp>
      <p:graphicFrame>
        <p:nvGraphicFramePr>
          <p:cNvPr id="7" name="Content Placeholder 6">
            <a:extLst>
              <a:ext uri="{FF2B5EF4-FFF2-40B4-BE49-F238E27FC236}">
                <a16:creationId xmlns:a16="http://schemas.microsoft.com/office/drawing/2014/main" id="{28272275-2D3E-4CD6-904F-1ECFFFC8083F}"/>
              </a:ext>
            </a:extLst>
          </p:cNvPr>
          <p:cNvGraphicFramePr>
            <a:graphicFrameLocks noGrp="1"/>
          </p:cNvGraphicFramePr>
          <p:nvPr>
            <p:ph sz="quarter" idx="14"/>
            <p:extLst>
              <p:ext uri="{D42A27DB-BD31-4B8C-83A1-F6EECF244321}">
                <p14:modId xmlns:p14="http://schemas.microsoft.com/office/powerpoint/2010/main" val="1694474297"/>
              </p:ext>
            </p:extLst>
          </p:nvPr>
        </p:nvGraphicFramePr>
        <p:xfrm>
          <a:off x="457200" y="1983478"/>
          <a:ext cx="8229600" cy="4389120"/>
        </p:xfrm>
        <a:graphic>
          <a:graphicData uri="http://schemas.openxmlformats.org/drawingml/2006/table">
            <a:tbl>
              <a:tblPr firstRow="1" bandRow="1">
                <a:tableStyleId>{5940675A-B579-460E-94D1-54222C63F5DA}</a:tableStyleId>
              </a:tblPr>
              <a:tblGrid>
                <a:gridCol w="1875183">
                  <a:extLst>
                    <a:ext uri="{9D8B030D-6E8A-4147-A177-3AD203B41FA5}">
                      <a16:colId xmlns:a16="http://schemas.microsoft.com/office/drawing/2014/main" val="312783212"/>
                    </a:ext>
                  </a:extLst>
                </a:gridCol>
                <a:gridCol w="6354417">
                  <a:extLst>
                    <a:ext uri="{9D8B030D-6E8A-4147-A177-3AD203B41FA5}">
                      <a16:colId xmlns:a16="http://schemas.microsoft.com/office/drawing/2014/main" val="2391678302"/>
                    </a:ext>
                  </a:extLst>
                </a:gridCol>
              </a:tblGrid>
              <a:tr h="258689">
                <a:tc>
                  <a:txBody>
                    <a:bodyPr/>
                    <a:lstStyle/>
                    <a:p>
                      <a:r>
                        <a:rPr lang="en-US" sz="1200" b="1" noProof="0" dirty="0">
                          <a:latin typeface="Courier New" panose="02070309020205020404" pitchFamily="49" charset="0"/>
                          <a:cs typeface="Courier New" panose="02070309020205020404" pitchFamily="49" charset="0"/>
                        </a:rPr>
                        <a:t>math</a:t>
                      </a:r>
                      <a:r>
                        <a:rPr lang="en-US" sz="1200" b="1" noProof="0" dirty="0"/>
                        <a:t> Module Function </a:t>
                      </a:r>
                    </a:p>
                  </a:txBody>
                  <a:tcPr/>
                </a:tc>
                <a:tc>
                  <a:txBody>
                    <a:bodyPr/>
                    <a:lstStyle/>
                    <a:p>
                      <a:r>
                        <a:rPr lang="en-US" sz="1200" b="1" i="0" u="none" strike="noStrike" cap="none" noProof="0" dirty="0">
                          <a:solidFill>
                            <a:schemeClr val="tx1"/>
                          </a:solidFill>
                          <a:effectLst/>
                          <a:latin typeface="+mn-lt"/>
                          <a:ea typeface="+mn-ea"/>
                          <a:cs typeface="+mn-cs"/>
                          <a:sym typeface="Arial"/>
                        </a:rPr>
                        <a:t>Description</a:t>
                      </a:r>
                      <a:endParaRPr lang="en-US" sz="1200" b="1" noProof="0" dirty="0"/>
                    </a:p>
                  </a:txBody>
                  <a:tcPr/>
                </a:tc>
                <a:extLst>
                  <a:ext uri="{0D108BD9-81ED-4DB2-BD59-A6C34878D82A}">
                    <a16:rowId xmlns:a16="http://schemas.microsoft.com/office/drawing/2014/main" val="3043231993"/>
                  </a:ext>
                </a:extLst>
              </a:tr>
              <a:tr h="258689">
                <a:tc>
                  <a:txBody>
                    <a:bodyPr/>
                    <a:lstStyle/>
                    <a:p>
                      <a:r>
                        <a:rPr lang="en-US" sz="12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acos</a:t>
                      </a:r>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 (x)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arc cosine of x, in radians.</a:t>
                      </a:r>
                      <a:endParaRPr lang="en-US" sz="1200" noProof="0" dirty="0"/>
                    </a:p>
                  </a:txBody>
                  <a:tcPr/>
                </a:tc>
                <a:extLst>
                  <a:ext uri="{0D108BD9-81ED-4DB2-BD59-A6C34878D82A}">
                    <a16:rowId xmlns:a16="http://schemas.microsoft.com/office/drawing/2014/main" val="4218339475"/>
                  </a:ext>
                </a:extLst>
              </a:tr>
              <a:tr h="258689">
                <a:tc>
                  <a:txBody>
                    <a:bodyPr/>
                    <a:lstStyle/>
                    <a:p>
                      <a:r>
                        <a:rPr lang="en-US" sz="12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asin</a:t>
                      </a:r>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arc sine of x, in radians.</a:t>
                      </a:r>
                      <a:endParaRPr lang="en-US" sz="1200" noProof="0" dirty="0"/>
                    </a:p>
                  </a:txBody>
                  <a:tcPr/>
                </a:tc>
                <a:extLst>
                  <a:ext uri="{0D108BD9-81ED-4DB2-BD59-A6C34878D82A}">
                    <a16:rowId xmlns:a16="http://schemas.microsoft.com/office/drawing/2014/main" val="2576661862"/>
                  </a:ext>
                </a:extLst>
              </a:tr>
              <a:tr h="258689">
                <a:tc>
                  <a:txBody>
                    <a:bodyPr/>
                    <a:lstStyle/>
                    <a:p>
                      <a:r>
                        <a:rPr lang="en-US" sz="12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atan</a:t>
                      </a:r>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arc tangent of x, in radians.</a:t>
                      </a:r>
                      <a:endParaRPr lang="en-US" sz="1200" noProof="0" dirty="0"/>
                    </a:p>
                  </a:txBody>
                  <a:tcPr/>
                </a:tc>
                <a:extLst>
                  <a:ext uri="{0D108BD9-81ED-4DB2-BD59-A6C34878D82A}">
                    <a16:rowId xmlns:a16="http://schemas.microsoft.com/office/drawing/2014/main" val="2927702743"/>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ceil(x)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smallest integer that is greater than or equal to x.</a:t>
                      </a:r>
                      <a:endParaRPr lang="en-US" sz="1200" noProof="0" dirty="0"/>
                    </a:p>
                  </a:txBody>
                  <a:tcPr/>
                </a:tc>
                <a:extLst>
                  <a:ext uri="{0D108BD9-81ED-4DB2-BD59-A6C34878D82A}">
                    <a16:rowId xmlns:a16="http://schemas.microsoft.com/office/drawing/2014/main" val="1606563097"/>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cos(x)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cosine of x in radians.</a:t>
                      </a:r>
                      <a:endParaRPr lang="en-US" sz="1200" noProof="0" dirty="0"/>
                    </a:p>
                  </a:txBody>
                  <a:tcPr/>
                </a:tc>
                <a:extLst>
                  <a:ext uri="{0D108BD9-81ED-4DB2-BD59-A6C34878D82A}">
                    <a16:rowId xmlns:a16="http://schemas.microsoft.com/office/drawing/2014/main" val="545720220"/>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degrees(x)</a:t>
                      </a:r>
                      <a:endParaRPr lang="en-US" sz="1200" noProof="0" dirty="0">
                        <a:latin typeface="Courier New" panose="02070309020205020404" pitchFamily="49" charset="0"/>
                        <a:cs typeface="Courier New" panose="02070309020205020404" pitchFamily="49" charset="0"/>
                      </a:endParaRPr>
                    </a:p>
                  </a:txBody>
                  <a:tcPr/>
                </a:tc>
                <a:tc>
                  <a:txBody>
                    <a:bodyPr/>
                    <a:lstStyle/>
                    <a:p>
                      <a:pPr rtl="0"/>
                      <a:r>
                        <a:rPr lang="en-US" sz="1200" b="0" i="0" u="none" strike="noStrike" cap="none" noProof="0" dirty="0">
                          <a:solidFill>
                            <a:schemeClr val="tx1"/>
                          </a:solidFill>
                          <a:effectLst/>
                          <a:latin typeface="+mn-lt"/>
                          <a:ea typeface="+mn-ea"/>
                          <a:cs typeface="+mn-cs"/>
                          <a:sym typeface="Arial"/>
                        </a:rPr>
                        <a:t>Assuming x is an angle in radians, the function returns the angle converted to degrees.</a:t>
                      </a:r>
                      <a:endParaRPr lang="en-US" sz="1200" b="0" noProof="0" dirty="0">
                        <a:effectLst/>
                      </a:endParaRPr>
                    </a:p>
                  </a:txBody>
                  <a:tcPr/>
                </a:tc>
                <a:extLst>
                  <a:ext uri="{0D108BD9-81ED-4DB2-BD59-A6C34878D82A}">
                    <a16:rowId xmlns:a16="http://schemas.microsoft.com/office/drawing/2014/main" val="15849172"/>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exp(x)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a:t>
                      </a:r>
                      <a:r>
                        <a:rPr lang="en-US" sz="100" b="0" i="0" u="none" strike="noStrike" cap="none" noProof="0" dirty="0">
                          <a:solidFill>
                            <a:schemeClr val="tx1"/>
                          </a:solidFill>
                          <a:effectLst/>
                          <a:latin typeface="+mn-lt"/>
                          <a:ea typeface="+mn-ea"/>
                          <a:cs typeface="+mn-cs"/>
                          <a:sym typeface="Arial"/>
                        </a:rPr>
                        <a:t>e super x</a:t>
                      </a:r>
                      <a:endParaRPr lang="en-US" sz="100" noProof="0" dirty="0"/>
                    </a:p>
                  </a:txBody>
                  <a:tcPr/>
                </a:tc>
                <a:extLst>
                  <a:ext uri="{0D108BD9-81ED-4DB2-BD59-A6C34878D82A}">
                    <a16:rowId xmlns:a16="http://schemas.microsoft.com/office/drawing/2014/main" val="937221419"/>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floor (x)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largest integer that is less than or equal to x.</a:t>
                      </a:r>
                      <a:endParaRPr lang="en-US" sz="1200" noProof="0" dirty="0"/>
                    </a:p>
                  </a:txBody>
                  <a:tcPr/>
                </a:tc>
                <a:extLst>
                  <a:ext uri="{0D108BD9-81ED-4DB2-BD59-A6C34878D82A}">
                    <a16:rowId xmlns:a16="http://schemas.microsoft.com/office/drawing/2014/main" val="3849685425"/>
                  </a:ext>
                </a:extLst>
              </a:tr>
              <a:tr h="258689">
                <a:tc>
                  <a:txBody>
                    <a:bodyPr/>
                    <a:lstStyle/>
                    <a:p>
                      <a:r>
                        <a:rPr lang="en-US" sz="1200" b="0" i="0" u="none" strike="noStrike" cap="none" noProof="0" dirty="0" err="1">
                          <a:solidFill>
                            <a:schemeClr val="tx1"/>
                          </a:solidFill>
                          <a:effectLst/>
                          <a:latin typeface="Courier New" panose="02070309020205020404" pitchFamily="49" charset="0"/>
                          <a:ea typeface="+mn-ea"/>
                          <a:cs typeface="Courier New" panose="02070309020205020404" pitchFamily="49" charset="0"/>
                          <a:sym typeface="Arial"/>
                        </a:rPr>
                        <a:t>hypot</a:t>
                      </a:r>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(x, y)</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length of a hypotenuse that extends from (0,0) to (x, y).</a:t>
                      </a:r>
                      <a:endParaRPr lang="en-US" sz="1200" noProof="0" dirty="0"/>
                    </a:p>
                  </a:txBody>
                  <a:tcPr/>
                </a:tc>
                <a:extLst>
                  <a:ext uri="{0D108BD9-81ED-4DB2-BD59-A6C34878D82A}">
                    <a16:rowId xmlns:a16="http://schemas.microsoft.com/office/drawing/2014/main" val="3630154102"/>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log(x)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natural logarithm of x.</a:t>
                      </a:r>
                      <a:endParaRPr lang="en-US" sz="1200" noProof="0" dirty="0"/>
                    </a:p>
                  </a:txBody>
                  <a:tcPr/>
                </a:tc>
                <a:extLst>
                  <a:ext uri="{0D108BD9-81ED-4DB2-BD59-A6C34878D82A}">
                    <a16:rowId xmlns:a16="http://schemas.microsoft.com/office/drawing/2014/main" val="2442365721"/>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log10 (x)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base-10 logarithm of x.</a:t>
                      </a:r>
                      <a:endParaRPr lang="en-US" sz="1200" noProof="0" dirty="0"/>
                    </a:p>
                  </a:txBody>
                  <a:tcPr/>
                </a:tc>
                <a:extLst>
                  <a:ext uri="{0D108BD9-81ED-4DB2-BD59-A6C34878D82A}">
                    <a16:rowId xmlns:a16="http://schemas.microsoft.com/office/drawing/2014/main" val="4023315294"/>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radians(x)</a:t>
                      </a:r>
                      <a:endParaRPr lang="en-US" sz="1200" noProof="0" dirty="0">
                        <a:latin typeface="Courier New" panose="02070309020205020404" pitchFamily="49" charset="0"/>
                        <a:cs typeface="Courier New" panose="02070309020205020404" pitchFamily="49" charset="0"/>
                      </a:endParaRPr>
                    </a:p>
                  </a:txBody>
                  <a:tcPr/>
                </a:tc>
                <a:tc>
                  <a:txBody>
                    <a:bodyPr/>
                    <a:lstStyle/>
                    <a:p>
                      <a:pPr rtl="0"/>
                      <a:r>
                        <a:rPr lang="en-US" sz="1200" b="0" i="0" u="none" strike="noStrike" cap="none" noProof="0" dirty="0">
                          <a:solidFill>
                            <a:schemeClr val="tx1"/>
                          </a:solidFill>
                          <a:effectLst/>
                          <a:latin typeface="+mn-lt"/>
                          <a:ea typeface="+mn-ea"/>
                          <a:cs typeface="+mn-cs"/>
                          <a:sym typeface="Arial"/>
                        </a:rPr>
                        <a:t>Assuming x is an angle in degrees, the function returns the angle converted to radians.</a:t>
                      </a:r>
                      <a:endParaRPr lang="en-US" sz="1200" b="0" noProof="0" dirty="0">
                        <a:effectLst/>
                      </a:endParaRPr>
                    </a:p>
                  </a:txBody>
                  <a:tcPr/>
                </a:tc>
                <a:extLst>
                  <a:ext uri="{0D108BD9-81ED-4DB2-BD59-A6C34878D82A}">
                    <a16:rowId xmlns:a16="http://schemas.microsoft.com/office/drawing/2014/main" val="2996992381"/>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sin(x)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sine of x in radians.</a:t>
                      </a:r>
                      <a:endParaRPr lang="en-US" sz="1200" noProof="0" dirty="0"/>
                    </a:p>
                  </a:txBody>
                  <a:tcPr/>
                </a:tc>
                <a:extLst>
                  <a:ext uri="{0D108BD9-81ED-4DB2-BD59-A6C34878D82A}">
                    <a16:rowId xmlns:a16="http://schemas.microsoft.com/office/drawing/2014/main" val="32740538"/>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sqrt(x)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square root of x.</a:t>
                      </a:r>
                      <a:endParaRPr lang="en-US" sz="1200" noProof="0" dirty="0"/>
                    </a:p>
                  </a:txBody>
                  <a:tcPr/>
                </a:tc>
                <a:extLst>
                  <a:ext uri="{0D108BD9-81ED-4DB2-BD59-A6C34878D82A}">
                    <a16:rowId xmlns:a16="http://schemas.microsoft.com/office/drawing/2014/main" val="1469146109"/>
                  </a:ext>
                </a:extLst>
              </a:tr>
              <a:tr h="258689">
                <a:tc>
                  <a:txBody>
                    <a:bodyPr/>
                    <a:lstStyle/>
                    <a:p>
                      <a:r>
                        <a:rPr lang="en-US" sz="1200" b="0" i="0" u="none" strike="noStrike" cap="none" noProof="0" dirty="0">
                          <a:solidFill>
                            <a:schemeClr val="tx1"/>
                          </a:solidFill>
                          <a:effectLst/>
                          <a:latin typeface="Courier New" panose="02070309020205020404" pitchFamily="49" charset="0"/>
                          <a:ea typeface="+mn-ea"/>
                          <a:cs typeface="Courier New" panose="02070309020205020404" pitchFamily="49" charset="0"/>
                          <a:sym typeface="Arial"/>
                        </a:rPr>
                        <a:t>tan(x)</a:t>
                      </a:r>
                      <a:endParaRPr lang="en-US" sz="1200" noProof="0" dirty="0">
                        <a:latin typeface="Courier New" panose="02070309020205020404" pitchFamily="49" charset="0"/>
                        <a:cs typeface="Courier New" panose="02070309020205020404" pitchFamily="49" charset="0"/>
                      </a:endParaRPr>
                    </a:p>
                  </a:txBody>
                  <a:tcPr/>
                </a:tc>
                <a:tc>
                  <a:txBody>
                    <a:bodyPr/>
                    <a:lstStyle/>
                    <a:p>
                      <a:r>
                        <a:rPr lang="en-US" sz="1200" b="0" i="0" u="none" strike="noStrike" cap="none" noProof="0" dirty="0">
                          <a:solidFill>
                            <a:schemeClr val="tx1"/>
                          </a:solidFill>
                          <a:effectLst/>
                          <a:latin typeface="+mn-lt"/>
                          <a:ea typeface="+mn-ea"/>
                          <a:cs typeface="+mn-cs"/>
                          <a:sym typeface="Arial"/>
                        </a:rPr>
                        <a:t>Returns the tangent of x in radians.</a:t>
                      </a:r>
                      <a:endParaRPr lang="en-US" sz="1200" noProof="0" dirty="0"/>
                    </a:p>
                  </a:txBody>
                  <a:tcPr/>
                </a:tc>
                <a:extLst>
                  <a:ext uri="{0D108BD9-81ED-4DB2-BD59-A6C34878D82A}">
                    <a16:rowId xmlns:a16="http://schemas.microsoft.com/office/drawing/2014/main" val="1730879815"/>
                  </a:ext>
                </a:extLst>
              </a:tr>
            </a:tbl>
          </a:graphicData>
        </a:graphic>
      </p:graphicFrame>
      <p:graphicFrame>
        <p:nvGraphicFramePr>
          <p:cNvPr id="8" name="Object 7">
            <a:extLst>
              <a:ext uri="{FF2B5EF4-FFF2-40B4-BE49-F238E27FC236}">
                <a16:creationId xmlns:a16="http://schemas.microsoft.com/office/drawing/2014/main" id="{E4A0842B-4ED9-486F-A103-D2FDD7A7736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341137189"/>
              </p:ext>
            </p:extLst>
          </p:nvPr>
        </p:nvGraphicFramePr>
        <p:xfrm>
          <a:off x="2983441" y="3939982"/>
          <a:ext cx="157287" cy="169769"/>
        </p:xfrm>
        <a:graphic>
          <a:graphicData uri="http://schemas.openxmlformats.org/presentationml/2006/ole">
            <mc:AlternateContent xmlns:mc="http://schemas.openxmlformats.org/markup-compatibility/2006">
              <mc:Choice xmlns:v="urn:schemas-microsoft-com:vml" Requires="v">
                <p:oleObj spid="_x0000_s1028" name="Equation" r:id="rId3" imgW="317160" imgH="342720" progId="Equation.DSMT4">
                  <p:embed/>
                </p:oleObj>
              </mc:Choice>
              <mc:Fallback>
                <p:oleObj name="Equation" r:id="rId3" imgW="317160" imgH="342720" progId="Equation.DSMT4">
                  <p:embed/>
                  <p:pic>
                    <p:nvPicPr>
                      <p:cNvPr id="22" name="Object 21">
                        <a:extLst>
                          <a:ext uri="{FF2B5EF4-FFF2-40B4-BE49-F238E27FC236}">
                            <a16:creationId xmlns:a16="http://schemas.microsoft.com/office/drawing/2014/main" id="{6520F328-B824-4DE3-9699-20B6DDC47063}"/>
                          </a:ext>
                        </a:extLst>
                      </p:cNvPr>
                      <p:cNvPicPr/>
                      <p:nvPr/>
                    </p:nvPicPr>
                    <p:blipFill>
                      <a:blip r:embed="rId4"/>
                      <a:stretch>
                        <a:fillRect/>
                      </a:stretch>
                    </p:blipFill>
                    <p:spPr>
                      <a:xfrm>
                        <a:off x="2983441" y="3939982"/>
                        <a:ext cx="157287" cy="169769"/>
                      </a:xfrm>
                      <a:prstGeom prst="rect">
                        <a:avLst/>
                      </a:prstGeom>
                      <a:solidFill>
                        <a:schemeClr val="lt1"/>
                      </a:solidFill>
                    </p:spPr>
                  </p:pic>
                </p:oleObj>
              </mc:Fallback>
            </mc:AlternateContent>
          </a:graphicData>
        </a:graphic>
      </p:graphicFrame>
    </p:spTree>
    <p:extLst>
      <p:ext uri="{BB962C8B-B14F-4D97-AF65-F5344CB8AC3E}">
        <p14:creationId xmlns:p14="http://schemas.microsoft.com/office/powerpoint/2010/main" val="1971754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3B1DC-2E62-4AD6-A638-53D953A4D68F}"/>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cs typeface="Courier New" panose="02070309020205020404" pitchFamily="49" charset="0"/>
              </a:rPr>
              <a:t>math</a:t>
            </a:r>
            <a:r>
              <a:rPr lang="en-US" altLang="en-US" dirty="0"/>
              <a:t> Module </a:t>
            </a:r>
            <a:r>
              <a:rPr lang="en-US" altLang="en-US" sz="2000" b="0" dirty="0"/>
              <a:t>(3 of 3)</a:t>
            </a:r>
            <a:endParaRPr lang="en-US" dirty="0"/>
          </a:p>
        </p:txBody>
      </p:sp>
      <p:sp>
        <p:nvSpPr>
          <p:cNvPr id="3" name="Content Placeholder 2">
            <a:extLst>
              <a:ext uri="{FF2B5EF4-FFF2-40B4-BE49-F238E27FC236}">
                <a16:creationId xmlns:a16="http://schemas.microsoft.com/office/drawing/2014/main" id="{C783BE6C-1317-429A-961D-11E583BE10B1}"/>
              </a:ext>
            </a:extLst>
          </p:cNvPr>
          <p:cNvSpPr>
            <a:spLocks noGrp="1"/>
          </p:cNvSpPr>
          <p:nvPr>
            <p:ph sz="quarter" idx="13"/>
          </p:nvPr>
        </p:nvSpPr>
        <p:spPr>
          <a:xfrm>
            <a:off x="457200" y="1556327"/>
            <a:ext cx="8229600" cy="2664000"/>
          </a:xfrm>
        </p:spPr>
        <p:txBody>
          <a:bodyPr/>
          <a:lstStyle/>
          <a:p>
            <a:pPr eaLnBrk="1" hangingPunct="1">
              <a:defRPr/>
            </a:pPr>
            <a:r>
              <a:rPr lang="en-US" b="1" dirty="0"/>
              <a:t>The </a:t>
            </a:r>
            <a:r>
              <a:rPr lang="en-US" b="1" dirty="0">
                <a:latin typeface="Courier New" pitchFamily="49" charset="0"/>
                <a:cs typeface="Courier New" pitchFamily="49" charset="0"/>
              </a:rPr>
              <a:t>math</a:t>
            </a:r>
            <a:r>
              <a:rPr lang="en-US" b="1" dirty="0"/>
              <a:t> module defines variables </a:t>
            </a:r>
            <a:r>
              <a:rPr lang="en-US" b="1" dirty="0">
                <a:latin typeface="Courier New" pitchFamily="49" charset="0"/>
                <a:cs typeface="Courier New" pitchFamily="49" charset="0"/>
              </a:rPr>
              <a:t>pi</a:t>
            </a:r>
            <a:r>
              <a:rPr lang="en-US" b="1" dirty="0"/>
              <a:t> and </a:t>
            </a:r>
            <a:r>
              <a:rPr lang="en-US" b="1" dirty="0">
                <a:latin typeface="Courier New" pitchFamily="49" charset="0"/>
                <a:cs typeface="Courier New" pitchFamily="49" charset="0"/>
              </a:rPr>
              <a:t>e</a:t>
            </a:r>
            <a:r>
              <a:rPr lang="en-US" b="1" dirty="0"/>
              <a:t>, which are assigned the mathematical values for pi and e</a:t>
            </a:r>
          </a:p>
          <a:p>
            <a:pPr lvl="1" eaLnBrk="1" hangingPunct="1">
              <a:defRPr/>
            </a:pPr>
            <a:r>
              <a:rPr lang="en-US" dirty="0"/>
              <a:t>Can be used in equations that require these values, to get more accurate results</a:t>
            </a:r>
          </a:p>
          <a:p>
            <a:pPr eaLnBrk="1" hangingPunct="1">
              <a:defRPr/>
            </a:pPr>
            <a:r>
              <a:rPr lang="en-US" b="1" dirty="0"/>
              <a:t>Variables must also be called using the dot notation</a:t>
            </a:r>
          </a:p>
          <a:p>
            <a:pPr lvl="1" eaLnBrk="1" hangingPunct="1">
              <a:defRPr/>
            </a:pPr>
            <a:r>
              <a:rPr lang="en-US" dirty="0"/>
              <a:t>Example: </a:t>
            </a:r>
          </a:p>
        </p:txBody>
      </p:sp>
      <p:sp>
        <p:nvSpPr>
          <p:cNvPr id="4" name="Content Placeholder 3">
            <a:extLst>
              <a:ext uri="{FF2B5EF4-FFF2-40B4-BE49-F238E27FC236}">
                <a16:creationId xmlns:a16="http://schemas.microsoft.com/office/drawing/2014/main" id="{C57B6EAA-D2B4-477B-B353-AB21E440DC1E}"/>
              </a:ext>
            </a:extLst>
          </p:cNvPr>
          <p:cNvSpPr>
            <a:spLocks noGrp="1"/>
          </p:cNvSpPr>
          <p:nvPr>
            <p:ph sz="quarter" idx="14"/>
          </p:nvPr>
        </p:nvSpPr>
        <p:spPr>
          <a:xfrm>
            <a:off x="457200" y="4313092"/>
            <a:ext cx="8229600" cy="432000"/>
          </a:xfrm>
        </p:spPr>
        <p:txBody>
          <a:bodyPr tIns="0"/>
          <a:lstStyle/>
          <a:p>
            <a:pPr marL="741600" lvl="1" indent="0">
              <a:buNone/>
            </a:pPr>
            <a:r>
              <a:rPr lang="en-US" dirty="0" err="1">
                <a:latin typeface="Courier New" pitchFamily="49" charset="0"/>
                <a:cs typeface="Courier New" pitchFamily="49" charset="0"/>
              </a:rPr>
              <a:t>circle_area</a:t>
            </a:r>
            <a:r>
              <a:rPr lang="en-US" dirty="0">
                <a:latin typeface="Courier New" pitchFamily="49" charset="0"/>
                <a:cs typeface="Courier New" pitchFamily="49" charset="0"/>
              </a:rPr>
              <a:t> = </a:t>
            </a:r>
            <a:r>
              <a:rPr lang="en-US" dirty="0" err="1">
                <a:latin typeface="Courier New" pitchFamily="49" charset="0"/>
                <a:cs typeface="Courier New" pitchFamily="49" charset="0"/>
              </a:rPr>
              <a:t>math.pi</a:t>
            </a:r>
            <a:r>
              <a:rPr lang="en-US" dirty="0">
                <a:latin typeface="Courier New" pitchFamily="49" charset="0"/>
                <a:cs typeface="Courier New" pitchFamily="49" charset="0"/>
              </a:rPr>
              <a:t> * radius**2</a:t>
            </a:r>
          </a:p>
        </p:txBody>
      </p:sp>
    </p:spTree>
    <p:extLst>
      <p:ext uri="{BB962C8B-B14F-4D97-AF65-F5344CB8AC3E}">
        <p14:creationId xmlns:p14="http://schemas.microsoft.com/office/powerpoint/2010/main" val="1954061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0E2B-6322-40CA-99CE-99AC5E22F730}"/>
              </a:ext>
            </a:extLst>
          </p:cNvPr>
          <p:cNvSpPr>
            <a:spLocks noGrp="1"/>
          </p:cNvSpPr>
          <p:nvPr>
            <p:ph type="title"/>
          </p:nvPr>
        </p:nvSpPr>
        <p:spPr/>
        <p:txBody>
          <a:bodyPr/>
          <a:lstStyle/>
          <a:p>
            <a:r>
              <a:rPr lang="en-US" altLang="en-US" dirty="0"/>
              <a:t>Storing Functions in Modules </a:t>
            </a:r>
            <a:r>
              <a:rPr lang="en-US" altLang="en-US" sz="2000" b="0" dirty="0"/>
              <a:t>(1 of 2)</a:t>
            </a:r>
            <a:endParaRPr lang="en-US" sz="2000" b="0" dirty="0"/>
          </a:p>
        </p:txBody>
      </p:sp>
      <p:sp>
        <p:nvSpPr>
          <p:cNvPr id="3" name="Content Placeholder 2">
            <a:extLst>
              <a:ext uri="{FF2B5EF4-FFF2-40B4-BE49-F238E27FC236}">
                <a16:creationId xmlns:a16="http://schemas.microsoft.com/office/drawing/2014/main" id="{3E02774B-51FF-4D4C-9B87-14419D338004}"/>
              </a:ext>
            </a:extLst>
          </p:cNvPr>
          <p:cNvSpPr>
            <a:spLocks noGrp="1"/>
          </p:cNvSpPr>
          <p:nvPr>
            <p:ph sz="quarter" idx="13"/>
          </p:nvPr>
        </p:nvSpPr>
        <p:spPr>
          <a:xfrm>
            <a:off x="457200" y="1556327"/>
            <a:ext cx="8229600" cy="4327638"/>
          </a:xfrm>
        </p:spPr>
        <p:txBody>
          <a:bodyPr/>
          <a:lstStyle/>
          <a:p>
            <a:r>
              <a:rPr lang="en-US" altLang="en-US" b="1" dirty="0"/>
              <a:t>In large, complex programs, it is important to keep code organized</a:t>
            </a:r>
          </a:p>
          <a:p>
            <a:r>
              <a:rPr lang="en-US" altLang="en-US" b="1" dirty="0"/>
              <a:t>Modularization: grouping related functions in modules </a:t>
            </a:r>
          </a:p>
          <a:p>
            <a:pPr lvl="1"/>
            <a:r>
              <a:rPr lang="en-US" altLang="en-US" dirty="0"/>
              <a:t>Makes program easier to understand, test, and maintain</a:t>
            </a:r>
          </a:p>
          <a:p>
            <a:pPr lvl="1"/>
            <a:r>
              <a:rPr lang="en-US" altLang="en-US" dirty="0"/>
              <a:t>Make it easier to reuse code for multiple different programs</a:t>
            </a:r>
          </a:p>
          <a:p>
            <a:pPr lvl="2"/>
            <a:r>
              <a:rPr lang="en-US" altLang="en-US" dirty="0"/>
              <a:t>Import the module containing the required function to each program that needs it</a:t>
            </a:r>
          </a:p>
        </p:txBody>
      </p:sp>
    </p:spTree>
    <p:extLst>
      <p:ext uri="{BB962C8B-B14F-4D97-AF65-F5344CB8AC3E}">
        <p14:creationId xmlns:p14="http://schemas.microsoft.com/office/powerpoint/2010/main" val="921674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CEB5-BDFB-484C-92FB-DE11C6173EA1}"/>
              </a:ext>
            </a:extLst>
          </p:cNvPr>
          <p:cNvSpPr>
            <a:spLocks noGrp="1"/>
          </p:cNvSpPr>
          <p:nvPr>
            <p:ph type="title"/>
          </p:nvPr>
        </p:nvSpPr>
        <p:spPr/>
        <p:txBody>
          <a:bodyPr/>
          <a:lstStyle/>
          <a:p>
            <a:r>
              <a:rPr lang="en-US" altLang="en-US" sz="3200"/>
              <a:t>Void Functions and Value-Returning Functions</a:t>
            </a:r>
            <a:endParaRPr lang="en-US" sz="3200"/>
          </a:p>
        </p:txBody>
      </p:sp>
      <p:sp>
        <p:nvSpPr>
          <p:cNvPr id="3" name="Content Placeholder 2">
            <a:extLst>
              <a:ext uri="{FF2B5EF4-FFF2-40B4-BE49-F238E27FC236}">
                <a16:creationId xmlns:a16="http://schemas.microsoft.com/office/drawing/2014/main" id="{C9E10FD1-8DA2-4851-A2D9-B43D033F97E2}"/>
              </a:ext>
            </a:extLst>
          </p:cNvPr>
          <p:cNvSpPr>
            <a:spLocks noGrp="1"/>
          </p:cNvSpPr>
          <p:nvPr>
            <p:ph sz="quarter" idx="13"/>
          </p:nvPr>
        </p:nvSpPr>
        <p:spPr>
          <a:xfrm>
            <a:off x="457200" y="1556327"/>
            <a:ext cx="8229600" cy="3598769"/>
          </a:xfrm>
        </p:spPr>
        <p:txBody>
          <a:bodyPr/>
          <a:lstStyle/>
          <a:p>
            <a:r>
              <a:rPr lang="en-US" altLang="en-US" b="1" dirty="0"/>
              <a:t>A void function:</a:t>
            </a:r>
          </a:p>
          <a:p>
            <a:pPr lvl="1"/>
            <a:r>
              <a:rPr lang="en-US" altLang="en-US" dirty="0"/>
              <a:t>Simply executes the statements it contains and then terminates.</a:t>
            </a:r>
          </a:p>
          <a:p>
            <a:r>
              <a:rPr lang="en-US" altLang="en-US" b="1" dirty="0"/>
              <a:t>A value-returning function:</a:t>
            </a:r>
          </a:p>
          <a:p>
            <a:pPr lvl="1"/>
            <a:r>
              <a:rPr lang="en-US" altLang="en-US" dirty="0"/>
              <a:t>Executes the statements it contains, and then it returns a value back to the statement that called it.</a:t>
            </a:r>
          </a:p>
          <a:p>
            <a:pPr lvl="2"/>
            <a:r>
              <a:rPr lang="en-US" altLang="en-US" dirty="0"/>
              <a:t>The </a:t>
            </a:r>
            <a:r>
              <a:rPr lang="en-US" altLang="en-US" dirty="0">
                <a:latin typeface="Courier New" panose="02070309020205020404" pitchFamily="49" charset="0"/>
                <a:cs typeface="Courier New" panose="02070309020205020404" pitchFamily="49" charset="0"/>
              </a:rPr>
              <a:t>input</a:t>
            </a:r>
            <a:r>
              <a:rPr lang="en-US" altLang="en-US" dirty="0"/>
              <a:t>, </a:t>
            </a:r>
            <a:r>
              <a:rPr lang="en-US" altLang="en-US" dirty="0">
                <a:latin typeface="Courier New" panose="02070309020205020404" pitchFamily="49" charset="0"/>
                <a:cs typeface="Courier New" panose="02070309020205020404" pitchFamily="49" charset="0"/>
              </a:rPr>
              <a:t>int</a:t>
            </a:r>
            <a:r>
              <a:rPr lang="en-US" altLang="en-US" dirty="0"/>
              <a:t>, and </a:t>
            </a:r>
            <a:r>
              <a:rPr lang="en-US" altLang="en-US" dirty="0">
                <a:latin typeface="Courier New" panose="02070309020205020404" pitchFamily="49" charset="0"/>
                <a:cs typeface="Courier New" panose="02070309020205020404" pitchFamily="49" charset="0"/>
              </a:rPr>
              <a:t>float</a:t>
            </a:r>
            <a:r>
              <a:rPr lang="en-US" altLang="en-US" dirty="0"/>
              <a:t> functions are examples of value-returning functions.</a:t>
            </a:r>
          </a:p>
        </p:txBody>
      </p:sp>
    </p:spTree>
    <p:extLst>
      <p:ext uri="{BB962C8B-B14F-4D97-AF65-F5344CB8AC3E}">
        <p14:creationId xmlns:p14="http://schemas.microsoft.com/office/powerpoint/2010/main" val="13327428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58DF-3BD6-4D07-A46E-A280AF8A5C78}"/>
              </a:ext>
            </a:extLst>
          </p:cNvPr>
          <p:cNvSpPr>
            <a:spLocks noGrp="1"/>
          </p:cNvSpPr>
          <p:nvPr>
            <p:ph type="title"/>
          </p:nvPr>
        </p:nvSpPr>
        <p:spPr/>
        <p:txBody>
          <a:bodyPr/>
          <a:lstStyle/>
          <a:p>
            <a:r>
              <a:rPr lang="en-US" altLang="en-US" dirty="0"/>
              <a:t>Storing Functions in Modules </a:t>
            </a:r>
            <a:r>
              <a:rPr lang="en-US" altLang="en-US" sz="2000" b="0" dirty="0"/>
              <a:t>(2 of 2)</a:t>
            </a:r>
            <a:endParaRPr lang="en-US" dirty="0"/>
          </a:p>
        </p:txBody>
      </p:sp>
      <p:sp>
        <p:nvSpPr>
          <p:cNvPr id="3" name="Content Placeholder 2">
            <a:extLst>
              <a:ext uri="{FF2B5EF4-FFF2-40B4-BE49-F238E27FC236}">
                <a16:creationId xmlns:a16="http://schemas.microsoft.com/office/drawing/2014/main" id="{C241496B-A0BE-4426-8572-FE1A8991328E}"/>
              </a:ext>
            </a:extLst>
          </p:cNvPr>
          <p:cNvSpPr>
            <a:spLocks noGrp="1"/>
          </p:cNvSpPr>
          <p:nvPr>
            <p:ph sz="quarter" idx="13"/>
          </p:nvPr>
        </p:nvSpPr>
        <p:spPr>
          <a:xfrm>
            <a:off x="457200" y="1556327"/>
            <a:ext cx="8229600" cy="3877064"/>
          </a:xfrm>
        </p:spPr>
        <p:txBody>
          <a:bodyPr/>
          <a:lstStyle/>
          <a:p>
            <a:r>
              <a:rPr lang="en-US" altLang="en-US" b="1" dirty="0"/>
              <a:t>Module is a file that contains Python code</a:t>
            </a:r>
          </a:p>
          <a:p>
            <a:pPr lvl="1"/>
            <a:r>
              <a:rPr lang="en-US" altLang="en-US" dirty="0"/>
              <a:t>Contains function definition but does not contain calls to the functions</a:t>
            </a:r>
          </a:p>
          <a:p>
            <a:pPr lvl="2"/>
            <a:r>
              <a:rPr lang="en-US" altLang="en-US" dirty="0"/>
              <a:t>Importing programs will call the functions</a:t>
            </a:r>
          </a:p>
          <a:p>
            <a:r>
              <a:rPr lang="en-US" altLang="en-US" b="1" dirty="0"/>
              <a:t>Rules for module names:</a:t>
            </a:r>
          </a:p>
          <a:p>
            <a:pPr lvl="1"/>
            <a:r>
              <a:rPr lang="en-US" altLang="en-US" dirty="0"/>
              <a:t>File name should end in </a:t>
            </a: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py</a:t>
            </a:r>
            <a:endParaRPr lang="en-US" altLang="en-US" dirty="0">
              <a:latin typeface="Courier New" panose="02070309020205020404" pitchFamily="49" charset="0"/>
              <a:cs typeface="Courier New" panose="02070309020205020404" pitchFamily="49" charset="0"/>
            </a:endParaRPr>
          </a:p>
          <a:p>
            <a:pPr lvl="1"/>
            <a:r>
              <a:rPr lang="en-US" altLang="en-US" dirty="0"/>
              <a:t>Cannot be the same as a Python keyword</a:t>
            </a:r>
          </a:p>
          <a:p>
            <a:r>
              <a:rPr lang="en-US" altLang="en-US" b="1" dirty="0"/>
              <a:t>Import module using </a:t>
            </a:r>
            <a:r>
              <a:rPr lang="en-US" altLang="en-US" b="1" dirty="0">
                <a:latin typeface="Courier New" panose="02070309020205020404" pitchFamily="49" charset="0"/>
                <a:cs typeface="Courier New" panose="02070309020205020404" pitchFamily="49" charset="0"/>
              </a:rPr>
              <a:t>import</a:t>
            </a:r>
            <a:r>
              <a:rPr lang="en-US" altLang="en-US" b="1" dirty="0"/>
              <a:t> statement</a:t>
            </a:r>
          </a:p>
        </p:txBody>
      </p:sp>
    </p:spTree>
    <p:extLst>
      <p:ext uri="{BB962C8B-B14F-4D97-AF65-F5344CB8AC3E}">
        <p14:creationId xmlns:p14="http://schemas.microsoft.com/office/powerpoint/2010/main" val="26149398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8D87-F6E2-47EF-93FD-85679AAA34A4}"/>
              </a:ext>
            </a:extLst>
          </p:cNvPr>
          <p:cNvSpPr>
            <a:spLocks noGrp="1"/>
          </p:cNvSpPr>
          <p:nvPr>
            <p:ph type="title"/>
          </p:nvPr>
        </p:nvSpPr>
        <p:spPr/>
        <p:txBody>
          <a:bodyPr/>
          <a:lstStyle/>
          <a:p>
            <a:r>
              <a:rPr lang="en-US" altLang="en-US" dirty="0"/>
              <a:t>Menu Driven Programs</a:t>
            </a:r>
            <a:endParaRPr lang="en-US" dirty="0"/>
          </a:p>
        </p:txBody>
      </p:sp>
      <p:sp>
        <p:nvSpPr>
          <p:cNvPr id="3" name="Content Placeholder 2">
            <a:extLst>
              <a:ext uri="{FF2B5EF4-FFF2-40B4-BE49-F238E27FC236}">
                <a16:creationId xmlns:a16="http://schemas.microsoft.com/office/drawing/2014/main" id="{38A27AAD-5BB4-4E3C-A3AA-071606FAE3CD}"/>
              </a:ext>
            </a:extLst>
          </p:cNvPr>
          <p:cNvSpPr>
            <a:spLocks noGrp="1"/>
          </p:cNvSpPr>
          <p:nvPr>
            <p:ph sz="quarter" idx="13"/>
          </p:nvPr>
        </p:nvSpPr>
        <p:spPr>
          <a:xfrm>
            <a:off x="457200" y="1556327"/>
            <a:ext cx="8193314" cy="3492751"/>
          </a:xfrm>
        </p:spPr>
        <p:txBody>
          <a:bodyPr/>
          <a:lstStyle/>
          <a:p>
            <a:r>
              <a:rPr lang="en-US" altLang="en-US" b="1" dirty="0">
                <a:cs typeface="Courier New" panose="02070309020205020404" pitchFamily="49" charset="0"/>
              </a:rPr>
              <a:t>Menu-driven program: displays a list of operations on the screen, allowing user to select the desired operation</a:t>
            </a:r>
          </a:p>
          <a:p>
            <a:pPr lvl="1"/>
            <a:r>
              <a:rPr lang="en-US" altLang="en-US" dirty="0">
                <a:cs typeface="Courier New" panose="02070309020205020404" pitchFamily="49" charset="0"/>
              </a:rPr>
              <a:t>List of operations displayed on the screen is called a </a:t>
            </a:r>
            <a:r>
              <a:rPr lang="en-US" altLang="en-US" b="1" dirty="0">
                <a:cs typeface="Courier New" panose="02070309020205020404" pitchFamily="49" charset="0"/>
              </a:rPr>
              <a:t>menu</a:t>
            </a:r>
          </a:p>
          <a:p>
            <a:r>
              <a:rPr lang="en-US" altLang="en-US" b="1" dirty="0">
                <a:cs typeface="Courier New" panose="02070309020205020404" pitchFamily="49" charset="0"/>
              </a:rPr>
              <a:t>Program uses a decision structure to determine the selected menu option and required operation</a:t>
            </a:r>
          </a:p>
          <a:p>
            <a:pPr lvl="1"/>
            <a:r>
              <a:rPr lang="en-US" altLang="en-US" dirty="0">
                <a:cs typeface="Courier New" panose="02070309020205020404" pitchFamily="49" charset="0"/>
              </a:rPr>
              <a:t>Typically repeats until the user quits</a:t>
            </a:r>
          </a:p>
        </p:txBody>
      </p:sp>
    </p:spTree>
    <p:extLst>
      <p:ext uri="{BB962C8B-B14F-4D97-AF65-F5344CB8AC3E}">
        <p14:creationId xmlns:p14="http://schemas.microsoft.com/office/powerpoint/2010/main" val="26500470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D20B3-3CA3-46E9-BAEC-8BB4111854BC}"/>
              </a:ext>
            </a:extLst>
          </p:cNvPr>
          <p:cNvSpPr>
            <a:spLocks noGrp="1"/>
          </p:cNvSpPr>
          <p:nvPr>
            <p:ph type="title"/>
          </p:nvPr>
        </p:nvSpPr>
        <p:spPr/>
        <p:txBody>
          <a:bodyPr/>
          <a:lstStyle/>
          <a:p>
            <a:r>
              <a:rPr lang="en-US" altLang="en-US" sz="3200" dirty="0"/>
              <a:t>Conditionally Executing the </a:t>
            </a:r>
            <a:r>
              <a:rPr lang="en-US" altLang="en-US" sz="3200" dirty="0">
                <a:latin typeface="Courier New" panose="02070309020205020404" pitchFamily="49" charset="0"/>
                <a:cs typeface="Courier New" panose="02070309020205020404" pitchFamily="49" charset="0"/>
              </a:rPr>
              <a:t>Main</a:t>
            </a:r>
            <a:r>
              <a:rPr lang="en-US" altLang="en-US" sz="3200" dirty="0"/>
              <a:t> Function </a:t>
            </a:r>
            <a:r>
              <a:rPr lang="en-US" altLang="en-US" sz="2000" b="0" dirty="0"/>
              <a:t>(1 of 3)</a:t>
            </a:r>
            <a:endParaRPr lang="en-US" sz="2000" b="0" dirty="0"/>
          </a:p>
        </p:txBody>
      </p:sp>
      <p:sp>
        <p:nvSpPr>
          <p:cNvPr id="3" name="Content Placeholder 2">
            <a:extLst>
              <a:ext uri="{FF2B5EF4-FFF2-40B4-BE49-F238E27FC236}">
                <a16:creationId xmlns:a16="http://schemas.microsoft.com/office/drawing/2014/main" id="{18127EAE-9B90-4A20-AB2F-6DD977370F01}"/>
              </a:ext>
            </a:extLst>
          </p:cNvPr>
          <p:cNvSpPr>
            <a:spLocks noGrp="1"/>
          </p:cNvSpPr>
          <p:nvPr>
            <p:ph sz="quarter" idx="13"/>
          </p:nvPr>
        </p:nvSpPr>
        <p:spPr>
          <a:xfrm>
            <a:off x="457200" y="1556327"/>
            <a:ext cx="8229600" cy="3426490"/>
          </a:xfrm>
        </p:spPr>
        <p:txBody>
          <a:bodyPr/>
          <a:lstStyle/>
          <a:p>
            <a:r>
              <a:rPr lang="en-US" altLang="en-US" dirty="0"/>
              <a:t>It is possible to create a module that can be run as a standalone program or imported into another program</a:t>
            </a:r>
          </a:p>
          <a:p>
            <a:r>
              <a:rPr lang="en-US" altLang="en-US" dirty="0"/>
              <a:t>Suppose </a:t>
            </a:r>
            <a:r>
              <a:rPr lang="en-US" altLang="en-US" b="1" dirty="0"/>
              <a:t>Program A</a:t>
            </a:r>
            <a:r>
              <a:rPr lang="en-US" altLang="en-US" dirty="0"/>
              <a:t> defines several functions that you want to use in </a:t>
            </a:r>
            <a:r>
              <a:rPr lang="en-US" altLang="en-US" b="1" dirty="0"/>
              <a:t>Program B</a:t>
            </a:r>
          </a:p>
          <a:p>
            <a:r>
              <a:rPr lang="en-US" altLang="en-US" dirty="0"/>
              <a:t>So, you import </a:t>
            </a:r>
            <a:r>
              <a:rPr lang="en-US" altLang="en-US" b="1" dirty="0"/>
              <a:t>Program A</a:t>
            </a:r>
            <a:r>
              <a:rPr lang="en-US" altLang="en-US" dirty="0"/>
              <a:t> into </a:t>
            </a:r>
            <a:r>
              <a:rPr lang="en-US" altLang="en-US" b="1" dirty="0"/>
              <a:t>Program B</a:t>
            </a:r>
          </a:p>
          <a:p>
            <a:r>
              <a:rPr lang="en-US" altLang="en-US" dirty="0"/>
              <a:t>However, you do not want </a:t>
            </a:r>
            <a:r>
              <a:rPr lang="en-US" altLang="en-US" b="1" dirty="0"/>
              <a:t>Program A</a:t>
            </a:r>
            <a:r>
              <a:rPr lang="en-US" altLang="en-US" dirty="0"/>
              <a:t> to execute its </a:t>
            </a:r>
            <a:r>
              <a:rPr lang="en-US" altLang="en-US" dirty="0">
                <a:latin typeface="Courier New" panose="02070309020205020404" pitchFamily="49" charset="0"/>
                <a:cs typeface="Courier New" panose="02070309020205020404" pitchFamily="49" charset="0"/>
              </a:rPr>
              <a:t>main</a:t>
            </a:r>
            <a:r>
              <a:rPr lang="en-US" altLang="en-US" dirty="0"/>
              <a:t> function when you import it</a:t>
            </a:r>
          </a:p>
        </p:txBody>
      </p:sp>
    </p:spTree>
    <p:extLst>
      <p:ext uri="{BB962C8B-B14F-4D97-AF65-F5344CB8AC3E}">
        <p14:creationId xmlns:p14="http://schemas.microsoft.com/office/powerpoint/2010/main" val="37138529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0D51-AD7F-466F-9067-6DC48727E9FD}"/>
              </a:ext>
            </a:extLst>
          </p:cNvPr>
          <p:cNvSpPr>
            <a:spLocks noGrp="1"/>
          </p:cNvSpPr>
          <p:nvPr>
            <p:ph type="title"/>
          </p:nvPr>
        </p:nvSpPr>
        <p:spPr/>
        <p:txBody>
          <a:bodyPr/>
          <a:lstStyle/>
          <a:p>
            <a:r>
              <a:rPr lang="en-US" altLang="en-US" sz="3200" dirty="0"/>
              <a:t>Conditionally Executing the </a:t>
            </a:r>
            <a:r>
              <a:rPr lang="en-US" altLang="en-US" sz="3200" dirty="0">
                <a:latin typeface="Courier New" panose="02070309020205020404" pitchFamily="49" charset="0"/>
                <a:cs typeface="Courier New" panose="02070309020205020404" pitchFamily="49" charset="0"/>
              </a:rPr>
              <a:t>Main</a:t>
            </a:r>
            <a:r>
              <a:rPr lang="en-US" altLang="en-US" sz="3200" dirty="0"/>
              <a:t> Function </a:t>
            </a:r>
            <a:r>
              <a:rPr lang="en-US" altLang="en-US" sz="2000" b="0" dirty="0"/>
              <a:t>(2 of 3)</a:t>
            </a:r>
            <a:endParaRPr lang="en-US" sz="3200" dirty="0"/>
          </a:p>
        </p:txBody>
      </p:sp>
      <p:sp>
        <p:nvSpPr>
          <p:cNvPr id="3" name="Content Placeholder 2">
            <a:extLst>
              <a:ext uri="{FF2B5EF4-FFF2-40B4-BE49-F238E27FC236}">
                <a16:creationId xmlns:a16="http://schemas.microsoft.com/office/drawing/2014/main" id="{26576938-11B9-45C0-AE09-9A769B0D13CA}"/>
              </a:ext>
            </a:extLst>
          </p:cNvPr>
          <p:cNvSpPr>
            <a:spLocks noGrp="1"/>
          </p:cNvSpPr>
          <p:nvPr>
            <p:ph sz="quarter" idx="13"/>
          </p:nvPr>
        </p:nvSpPr>
        <p:spPr>
          <a:xfrm>
            <a:off x="457200" y="1556327"/>
            <a:ext cx="8229600" cy="3890316"/>
          </a:xfrm>
        </p:spPr>
        <p:txBody>
          <a:bodyPr/>
          <a:lstStyle/>
          <a:p>
            <a:pPr>
              <a:defRPr/>
            </a:pPr>
            <a:r>
              <a:rPr lang="en-US" sz="2200" b="1" dirty="0"/>
              <a:t>In the aforementioned scenario, you write each module so it executes its </a:t>
            </a:r>
            <a:r>
              <a:rPr lang="en-US" sz="2200" b="1" dirty="0">
                <a:latin typeface="Courier New" panose="02070309020205020404" pitchFamily="49" charset="0"/>
                <a:cs typeface="Courier New" panose="02070309020205020404" pitchFamily="49" charset="0"/>
              </a:rPr>
              <a:t>main</a:t>
            </a:r>
            <a:r>
              <a:rPr lang="en-US" sz="2200" b="1" dirty="0"/>
              <a:t> function only when the module is being run as the main program</a:t>
            </a:r>
          </a:p>
          <a:p>
            <a:pPr lvl="1">
              <a:defRPr/>
            </a:pPr>
            <a:r>
              <a:rPr lang="en-US" sz="2200" dirty="0"/>
              <a:t>When a source code file is loaded into the Python interpreter, a special variable called </a:t>
            </a:r>
            <a:r>
              <a:rPr lang="en-US" sz="2200" dirty="0">
                <a:latin typeface="Courier New" panose="02070309020205020404" pitchFamily="49" charset="0"/>
                <a:cs typeface="Courier New" panose="02070309020205020404" pitchFamily="49" charset="0"/>
              </a:rPr>
              <a:t>__name__</a:t>
            </a:r>
            <a:r>
              <a:rPr lang="en-US" sz="2200" dirty="0"/>
              <a:t> is created</a:t>
            </a:r>
            <a:endParaRPr lang="en-US" sz="2200" dirty="0">
              <a:latin typeface="Courier New" panose="02070309020205020404" pitchFamily="49" charset="0"/>
              <a:cs typeface="Courier New" panose="02070309020205020404" pitchFamily="49" charset="0"/>
            </a:endParaRPr>
          </a:p>
          <a:p>
            <a:pPr lvl="1">
              <a:defRPr/>
            </a:pPr>
            <a:r>
              <a:rPr lang="en-US" sz="2200" dirty="0"/>
              <a:t>If the source code file has been imported as a module, the </a:t>
            </a:r>
            <a:r>
              <a:rPr lang="en-US" sz="2200" dirty="0">
                <a:latin typeface="Courier New" panose="02070309020205020404" pitchFamily="49" charset="0"/>
                <a:cs typeface="Courier New" panose="02070309020205020404" pitchFamily="49" charset="0"/>
              </a:rPr>
              <a:t>__name__ </a:t>
            </a:r>
            <a:r>
              <a:rPr lang="en-US" sz="2200" dirty="0"/>
              <a:t>variable will be set to the name of the module.</a:t>
            </a:r>
          </a:p>
          <a:p>
            <a:pPr lvl="1">
              <a:defRPr/>
            </a:pPr>
            <a:r>
              <a:rPr lang="en-US" sz="2200" dirty="0"/>
              <a:t>If the source code file is being executed as the main program, the </a:t>
            </a:r>
            <a:r>
              <a:rPr lang="en-US" sz="2200" dirty="0">
                <a:latin typeface="Courier New" panose="02070309020205020404" pitchFamily="49" charset="0"/>
                <a:cs typeface="Courier New" panose="02070309020205020404" pitchFamily="49" charset="0"/>
              </a:rPr>
              <a:t>__name__ </a:t>
            </a:r>
            <a:r>
              <a:rPr lang="en-US" sz="2200" dirty="0"/>
              <a:t>variable will be set to the value </a:t>
            </a:r>
            <a:r>
              <a:rPr lang="en-US" sz="2200" dirty="0">
                <a:latin typeface="Courier New" panose="02070309020205020404" pitchFamily="49" charset="0"/>
                <a:cs typeface="Courier New" panose="02070309020205020404" pitchFamily="49" charset="0"/>
              </a:rPr>
              <a:t>'__main__'</a:t>
            </a:r>
            <a:r>
              <a:rPr lang="en-US" sz="2200" dirty="0"/>
              <a:t>.</a:t>
            </a:r>
            <a:endParaRPr lang="en-US"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422194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40D05A-7F83-4985-B5D8-0E01C3B4DB11}"/>
              </a:ext>
            </a:extLst>
          </p:cNvPr>
          <p:cNvSpPr>
            <a:spLocks noGrp="1"/>
          </p:cNvSpPr>
          <p:nvPr>
            <p:ph type="title"/>
          </p:nvPr>
        </p:nvSpPr>
        <p:spPr/>
        <p:txBody>
          <a:bodyPr/>
          <a:lstStyle/>
          <a:p>
            <a:r>
              <a:rPr lang="en-US" altLang="en-US" sz="3200" dirty="0"/>
              <a:t>Conditionally Executing the </a:t>
            </a:r>
            <a:r>
              <a:rPr lang="en-US" altLang="en-US" sz="3200" dirty="0">
                <a:latin typeface="Courier New" panose="02070309020205020404" pitchFamily="49" charset="0"/>
                <a:cs typeface="Courier New" panose="02070309020205020404" pitchFamily="49" charset="0"/>
              </a:rPr>
              <a:t>Main</a:t>
            </a:r>
            <a:r>
              <a:rPr lang="en-US" altLang="en-US" sz="3200" dirty="0"/>
              <a:t> Function </a:t>
            </a:r>
            <a:r>
              <a:rPr lang="en-US" altLang="en-US" sz="2000" b="0" dirty="0"/>
              <a:t>(3 of 3)</a:t>
            </a:r>
            <a:endParaRPr lang="en-US" sz="3200" dirty="0"/>
          </a:p>
        </p:txBody>
      </p:sp>
      <p:sp>
        <p:nvSpPr>
          <p:cNvPr id="5" name="Content Placeholder 4">
            <a:extLst>
              <a:ext uri="{FF2B5EF4-FFF2-40B4-BE49-F238E27FC236}">
                <a16:creationId xmlns:a16="http://schemas.microsoft.com/office/drawing/2014/main" id="{F5A2B77B-19D0-44F1-997E-7939FBC59FDF}"/>
              </a:ext>
            </a:extLst>
          </p:cNvPr>
          <p:cNvSpPr>
            <a:spLocks noGrp="1"/>
          </p:cNvSpPr>
          <p:nvPr>
            <p:ph sz="quarter" idx="13"/>
          </p:nvPr>
        </p:nvSpPr>
        <p:spPr>
          <a:xfrm>
            <a:off x="457200" y="1556327"/>
            <a:ext cx="8229600" cy="792000"/>
          </a:xfrm>
        </p:spPr>
        <p:txBody>
          <a:bodyPr/>
          <a:lstStyle/>
          <a:p>
            <a:r>
              <a:rPr lang="en-US" sz="2000" b="1" dirty="0"/>
              <a:t>To prevent the </a:t>
            </a:r>
            <a:r>
              <a:rPr lang="en-US" sz="2000" b="1" dirty="0">
                <a:latin typeface="Courier New" panose="02070309020205020404" pitchFamily="49" charset="0"/>
                <a:cs typeface="Courier New" panose="02070309020205020404" pitchFamily="49" charset="0"/>
              </a:rPr>
              <a:t>main</a:t>
            </a:r>
            <a:r>
              <a:rPr lang="en-US" sz="2000" b="1" dirty="0"/>
              <a:t> function from being executed when the file is imported as a module, you can conditionally execute </a:t>
            </a:r>
            <a:r>
              <a:rPr lang="en-US" sz="2000" b="1" dirty="0">
                <a:latin typeface="Courier New" panose="02070309020205020404" pitchFamily="49" charset="0"/>
                <a:cs typeface="Courier New" panose="02070309020205020404" pitchFamily="49" charset="0"/>
              </a:rPr>
              <a:t>main</a:t>
            </a:r>
          </a:p>
        </p:txBody>
      </p:sp>
      <p:sp>
        <p:nvSpPr>
          <p:cNvPr id="6" name="Content Placeholder 5">
            <a:extLst>
              <a:ext uri="{FF2B5EF4-FFF2-40B4-BE49-F238E27FC236}">
                <a16:creationId xmlns:a16="http://schemas.microsoft.com/office/drawing/2014/main" id="{73F78E12-7AA1-4902-A797-901283C6A5E1}"/>
              </a:ext>
            </a:extLst>
          </p:cNvPr>
          <p:cNvSpPr>
            <a:spLocks noGrp="1"/>
          </p:cNvSpPr>
          <p:nvPr>
            <p:ph sz="quarter" idx="14"/>
          </p:nvPr>
        </p:nvSpPr>
        <p:spPr>
          <a:xfrm>
            <a:off x="792162" y="2461174"/>
            <a:ext cx="4429195" cy="3290268"/>
          </a:xfrm>
        </p:spPr>
        <p:txBody>
          <a:bodyPr/>
          <a:lstStyle/>
          <a:p>
            <a:pPr>
              <a:spcBef>
                <a:spcPct val="0"/>
              </a:spcBef>
              <a:buFontTx/>
              <a:buNone/>
            </a:pPr>
            <a:r>
              <a:rPr lang="en-US" altLang="en-US" sz="2000" dirty="0">
                <a:latin typeface="Courier New" panose="02070309020205020404" pitchFamily="49" charset="0"/>
                <a:cs typeface="Courier New" panose="02070309020205020404" pitchFamily="49" charset="0"/>
              </a:rPr>
              <a:t>def main():</a:t>
            </a:r>
          </a:p>
          <a:p>
            <a:pPr>
              <a:spcBef>
                <a:spcPct val="0"/>
              </a:spcBef>
              <a:buFontTx/>
              <a:buNone/>
            </a:pPr>
            <a:r>
              <a:rPr lang="en-US" altLang="en-US" sz="2000" dirty="0">
                <a:latin typeface="Courier New" panose="02070309020205020404" pitchFamily="49" charset="0"/>
                <a:cs typeface="Courier New" panose="02070309020205020404" pitchFamily="49" charset="0"/>
              </a:rPr>
              <a:t>    </a:t>
            </a:r>
            <a:r>
              <a:rPr lang="en-US" altLang="en-US" sz="2000" i="1" dirty="0">
                <a:latin typeface="Courier New" panose="02070309020205020404" pitchFamily="49" charset="0"/>
                <a:cs typeface="Courier New" panose="02070309020205020404" pitchFamily="49" charset="0"/>
              </a:rPr>
              <a:t>statement</a:t>
            </a:r>
          </a:p>
          <a:p>
            <a:pPr>
              <a:spcBef>
                <a:spcPct val="0"/>
              </a:spcBef>
              <a:buFontTx/>
              <a:buNone/>
            </a:pPr>
            <a:r>
              <a:rPr lang="en-US" altLang="en-US" sz="2000" dirty="0">
                <a:latin typeface="Courier New" panose="02070309020205020404" pitchFamily="49" charset="0"/>
                <a:cs typeface="Courier New" panose="02070309020205020404" pitchFamily="49" charset="0"/>
              </a:rPr>
              <a:t>    </a:t>
            </a:r>
            <a:r>
              <a:rPr lang="en-US" altLang="en-US" sz="2000" i="1" dirty="0">
                <a:latin typeface="Courier New" panose="02070309020205020404" pitchFamily="49" charset="0"/>
                <a:cs typeface="Courier New" panose="02070309020205020404" pitchFamily="49" charset="0"/>
              </a:rPr>
              <a:t>statement</a:t>
            </a:r>
            <a:endParaRPr lang="en-US" altLang="en-US" sz="2000" dirty="0">
              <a:latin typeface="Courier New" panose="02070309020205020404" pitchFamily="49" charset="0"/>
              <a:cs typeface="Courier New" panose="02070309020205020404" pitchFamily="49" charset="0"/>
            </a:endParaRPr>
          </a:p>
          <a:p>
            <a:pPr>
              <a:buFontTx/>
              <a:buNone/>
            </a:pPr>
            <a:r>
              <a:rPr lang="en-US" altLang="en-US" sz="2000" dirty="0">
                <a:latin typeface="Courier New" panose="02070309020205020404" pitchFamily="49" charset="0"/>
                <a:cs typeface="Courier New" panose="02070309020205020404" pitchFamily="49" charset="0"/>
              </a:rPr>
              <a:t>def </a:t>
            </a:r>
            <a:r>
              <a:rPr lang="en-US" altLang="en-US" sz="2000" dirty="0" err="1">
                <a:latin typeface="Courier New" panose="02070309020205020404" pitchFamily="49" charset="0"/>
                <a:cs typeface="Courier New" panose="02070309020205020404" pitchFamily="49" charset="0"/>
              </a:rPr>
              <a:t>my_function</a:t>
            </a:r>
            <a:r>
              <a:rPr lang="en-US" altLang="en-US" sz="2000" dirty="0">
                <a:latin typeface="Courier New" panose="02070309020205020404" pitchFamily="49" charset="0"/>
                <a:cs typeface="Courier New" panose="02070309020205020404" pitchFamily="49" charset="0"/>
              </a:rPr>
              <a:t>():</a:t>
            </a:r>
          </a:p>
          <a:p>
            <a:pPr>
              <a:spcBef>
                <a:spcPct val="0"/>
              </a:spcBef>
              <a:buFontTx/>
              <a:buNone/>
            </a:pPr>
            <a:r>
              <a:rPr lang="en-US" altLang="en-US" sz="2000" dirty="0">
                <a:latin typeface="Courier New" panose="02070309020205020404" pitchFamily="49" charset="0"/>
                <a:cs typeface="Courier New" panose="02070309020205020404" pitchFamily="49" charset="0"/>
              </a:rPr>
              <a:t>    </a:t>
            </a:r>
            <a:r>
              <a:rPr lang="en-US" altLang="en-US" sz="2000" i="1" dirty="0">
                <a:latin typeface="Courier New" panose="02070309020205020404" pitchFamily="49" charset="0"/>
                <a:cs typeface="Courier New" panose="02070309020205020404" pitchFamily="49" charset="0"/>
              </a:rPr>
              <a:t>statement</a:t>
            </a:r>
          </a:p>
          <a:p>
            <a:pPr>
              <a:spcBef>
                <a:spcPct val="0"/>
              </a:spcBef>
              <a:buFontTx/>
              <a:buNone/>
            </a:pPr>
            <a:r>
              <a:rPr lang="en-US" altLang="en-US" sz="2000" dirty="0">
                <a:latin typeface="Courier New" panose="02070309020205020404" pitchFamily="49" charset="0"/>
                <a:cs typeface="Courier New" panose="02070309020205020404" pitchFamily="49" charset="0"/>
              </a:rPr>
              <a:t>    </a:t>
            </a:r>
            <a:r>
              <a:rPr lang="en-US" altLang="en-US" sz="2000" i="1" dirty="0">
                <a:latin typeface="Courier New" panose="02070309020205020404" pitchFamily="49" charset="0"/>
                <a:cs typeface="Courier New" panose="02070309020205020404" pitchFamily="49" charset="0"/>
              </a:rPr>
              <a:t>statement</a:t>
            </a:r>
            <a:endParaRPr lang="en-US" altLang="en-US" sz="2000" dirty="0">
              <a:latin typeface="Courier New" panose="02070309020205020404" pitchFamily="49" charset="0"/>
              <a:cs typeface="Courier New" panose="02070309020205020404" pitchFamily="49" charset="0"/>
            </a:endParaRPr>
          </a:p>
          <a:p>
            <a:pPr>
              <a:buFontTx/>
              <a:buNone/>
            </a:pPr>
            <a:r>
              <a:rPr lang="en-US" altLang="en-US" sz="2000" dirty="0">
                <a:latin typeface="Courier New" panose="02070309020205020404" pitchFamily="49" charset="0"/>
                <a:cs typeface="Courier New" panose="02070309020205020404" pitchFamily="49" charset="0"/>
              </a:rPr>
              <a:t>if __name__ == '__main__':</a:t>
            </a:r>
          </a:p>
          <a:p>
            <a:pPr>
              <a:spcBef>
                <a:spcPct val="0"/>
              </a:spcBef>
              <a:buFontTx/>
              <a:buNone/>
            </a:pPr>
            <a:r>
              <a:rPr lang="en-US" altLang="en-US" sz="2000" dirty="0">
                <a:latin typeface="Courier New" panose="02070309020205020404" pitchFamily="49" charset="0"/>
                <a:cs typeface="Courier New" panose="02070309020205020404" pitchFamily="49" charset="0"/>
              </a:rPr>
              <a:t>    main()</a:t>
            </a:r>
          </a:p>
        </p:txBody>
      </p:sp>
    </p:spTree>
    <p:extLst>
      <p:ext uri="{BB962C8B-B14F-4D97-AF65-F5344CB8AC3E}">
        <p14:creationId xmlns:p14="http://schemas.microsoft.com/office/powerpoint/2010/main" val="2000177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40D05A-7F83-4985-B5D8-0E01C3B4DB11}"/>
              </a:ext>
            </a:extLst>
          </p:cNvPr>
          <p:cNvSpPr>
            <a:spLocks noGrp="1"/>
          </p:cNvSpPr>
          <p:nvPr>
            <p:ph type="title"/>
          </p:nvPr>
        </p:nvSpPr>
        <p:spPr/>
        <p:txBody>
          <a:bodyPr/>
          <a:lstStyle/>
          <a:p>
            <a:r>
              <a:rPr lang="en-US" altLang="en-US" sz="3200" dirty="0"/>
              <a:t>Turtle Graphics: Modularizing Code With Functions </a:t>
            </a:r>
            <a:r>
              <a:rPr lang="en-US" altLang="en-US" sz="2000" b="0" dirty="0"/>
              <a:t>(1 of 6)</a:t>
            </a:r>
            <a:endParaRPr lang="en-US" sz="2000" b="0" dirty="0"/>
          </a:p>
        </p:txBody>
      </p:sp>
      <p:sp>
        <p:nvSpPr>
          <p:cNvPr id="5" name="Content Placeholder 4">
            <a:extLst>
              <a:ext uri="{FF2B5EF4-FFF2-40B4-BE49-F238E27FC236}">
                <a16:creationId xmlns:a16="http://schemas.microsoft.com/office/drawing/2014/main" id="{F5A2B77B-19D0-44F1-997E-7939FBC59FDF}"/>
              </a:ext>
            </a:extLst>
          </p:cNvPr>
          <p:cNvSpPr>
            <a:spLocks noGrp="1"/>
          </p:cNvSpPr>
          <p:nvPr>
            <p:ph sz="quarter" idx="13"/>
          </p:nvPr>
        </p:nvSpPr>
        <p:spPr>
          <a:xfrm>
            <a:off x="457200" y="1556327"/>
            <a:ext cx="8229600" cy="1418400"/>
          </a:xfrm>
        </p:spPr>
        <p:txBody>
          <a:bodyPr/>
          <a:lstStyle/>
          <a:p>
            <a:r>
              <a:rPr lang="en-US" altLang="en-US" sz="1800" b="1" dirty="0"/>
              <a:t>Commonly needed turtle graphics operations can be stored in functions and then called whenever needed. </a:t>
            </a:r>
          </a:p>
          <a:p>
            <a:r>
              <a:rPr lang="en-US" altLang="en-US" sz="1800" b="1" dirty="0"/>
              <a:t>For example, the following function draws a square. The parameters specify the location, width, and color.</a:t>
            </a:r>
          </a:p>
        </p:txBody>
      </p:sp>
      <p:sp>
        <p:nvSpPr>
          <p:cNvPr id="6" name="Content Placeholder 5">
            <a:extLst>
              <a:ext uri="{FF2B5EF4-FFF2-40B4-BE49-F238E27FC236}">
                <a16:creationId xmlns:a16="http://schemas.microsoft.com/office/drawing/2014/main" id="{73F78E12-7AA1-4902-A797-901283C6A5E1}"/>
              </a:ext>
            </a:extLst>
          </p:cNvPr>
          <p:cNvSpPr>
            <a:spLocks noGrp="1"/>
          </p:cNvSpPr>
          <p:nvPr>
            <p:ph sz="quarter" idx="14"/>
          </p:nvPr>
        </p:nvSpPr>
        <p:spPr>
          <a:xfrm>
            <a:off x="792163" y="3044267"/>
            <a:ext cx="7397680" cy="2952000"/>
          </a:xfrm>
        </p:spPr>
        <p:txBody>
          <a:bodyPr/>
          <a:lstStyle/>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def square(x, y, width, color):</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turtle.penup</a:t>
            </a:r>
            <a:r>
              <a:rPr lang="en-US" altLang="en-US" sz="1800" dirty="0">
                <a:latin typeface="Courier New" panose="02070309020205020404" pitchFamily="49" charset="0"/>
                <a:cs typeface="Courier New" panose="02070309020205020404" pitchFamily="49" charset="0"/>
              </a:rPr>
              <a:t>()            # Raise the pen</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turtle.goto</a:t>
            </a:r>
            <a:r>
              <a:rPr lang="en-US" altLang="en-US" sz="1800" dirty="0">
                <a:latin typeface="Courier New" panose="02070309020205020404" pitchFamily="49" charset="0"/>
                <a:cs typeface="Courier New" panose="02070309020205020404" pitchFamily="49" charset="0"/>
              </a:rPr>
              <a:t>(x, y)         # Move to (X,Y)</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turtle.fillcolor</a:t>
            </a:r>
            <a:r>
              <a:rPr lang="en-US" altLang="en-US" sz="1800" dirty="0">
                <a:latin typeface="Courier New" panose="02070309020205020404" pitchFamily="49" charset="0"/>
                <a:cs typeface="Courier New" panose="02070309020205020404" pitchFamily="49" charset="0"/>
              </a:rPr>
              <a:t>(color)   # Set the fill color</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turtle.pendown</a:t>
            </a:r>
            <a:r>
              <a:rPr lang="en-US" altLang="en-US" sz="1800" dirty="0">
                <a:latin typeface="Courier New" panose="02070309020205020404" pitchFamily="49" charset="0"/>
                <a:cs typeface="Courier New" panose="02070309020205020404" pitchFamily="49" charset="0"/>
              </a:rPr>
              <a:t>()          # Lower the pen</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turtle.begin_fill</a:t>
            </a:r>
            <a:r>
              <a:rPr lang="en-US" altLang="en-US" sz="1800" dirty="0">
                <a:latin typeface="Courier New" panose="02070309020205020404" pitchFamily="49" charset="0"/>
                <a:cs typeface="Courier New" panose="02070309020205020404" pitchFamily="49" charset="0"/>
              </a:rPr>
              <a:t>()       # Start filling</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for count in range(4):    # Draw a square</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turtle.forward</a:t>
            </a:r>
            <a:r>
              <a:rPr lang="en-US" altLang="en-US" sz="1800" dirty="0">
                <a:latin typeface="Courier New" panose="02070309020205020404" pitchFamily="49" charset="0"/>
                <a:cs typeface="Courier New" panose="02070309020205020404" pitchFamily="49" charset="0"/>
              </a:rPr>
              <a:t>(width)</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turtle.left</a:t>
            </a:r>
            <a:r>
              <a:rPr lang="en-US" altLang="en-US" sz="1800" dirty="0">
                <a:latin typeface="Courier New" panose="02070309020205020404" pitchFamily="49" charset="0"/>
                <a:cs typeface="Courier New" panose="02070309020205020404" pitchFamily="49" charset="0"/>
              </a:rPr>
              <a:t>(90)</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turtle.end_fill</a:t>
            </a:r>
            <a:r>
              <a:rPr lang="en-US" altLang="en-US" sz="1800" dirty="0">
                <a:latin typeface="Courier New" panose="02070309020205020404" pitchFamily="49" charset="0"/>
                <a:cs typeface="Courier New" panose="02070309020205020404" pitchFamily="49" charset="0"/>
              </a:rPr>
              <a:t>()         # End filling</a:t>
            </a:r>
          </a:p>
        </p:txBody>
      </p:sp>
    </p:spTree>
    <p:extLst>
      <p:ext uri="{BB962C8B-B14F-4D97-AF65-F5344CB8AC3E}">
        <p14:creationId xmlns:p14="http://schemas.microsoft.com/office/powerpoint/2010/main" val="584816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0C95-EE7E-4C76-85F5-827D0512D7ED}"/>
              </a:ext>
            </a:extLst>
          </p:cNvPr>
          <p:cNvSpPr>
            <a:spLocks noGrp="1"/>
          </p:cNvSpPr>
          <p:nvPr>
            <p:ph type="title"/>
          </p:nvPr>
        </p:nvSpPr>
        <p:spPr/>
        <p:txBody>
          <a:bodyPr/>
          <a:lstStyle/>
          <a:p>
            <a:r>
              <a:rPr lang="en-US" altLang="en-US" sz="3200" dirty="0"/>
              <a:t>Turtle Graphics: Modularizing Code With Functions </a:t>
            </a:r>
            <a:r>
              <a:rPr lang="en-US" altLang="en-US" sz="2000" b="0" dirty="0"/>
              <a:t>(2 of 6)</a:t>
            </a:r>
            <a:endParaRPr lang="en-US" sz="3200" dirty="0"/>
          </a:p>
        </p:txBody>
      </p:sp>
      <p:sp>
        <p:nvSpPr>
          <p:cNvPr id="5" name="Content Placeholder 4">
            <a:extLst>
              <a:ext uri="{FF2B5EF4-FFF2-40B4-BE49-F238E27FC236}">
                <a16:creationId xmlns:a16="http://schemas.microsoft.com/office/drawing/2014/main" id="{E2E9CEA0-6713-4A1A-A209-5B0702F83E9F}"/>
              </a:ext>
            </a:extLst>
          </p:cNvPr>
          <p:cNvSpPr>
            <a:spLocks noGrp="1"/>
          </p:cNvSpPr>
          <p:nvPr>
            <p:ph sz="quarter" idx="13"/>
          </p:nvPr>
        </p:nvSpPr>
        <p:spPr>
          <a:xfrm>
            <a:off x="466602" y="1552575"/>
            <a:ext cx="8209085" cy="756000"/>
          </a:xfrm>
        </p:spPr>
        <p:txBody>
          <a:bodyPr/>
          <a:lstStyle/>
          <a:p>
            <a:r>
              <a:rPr lang="en-US" altLang="en-US" sz="2000" b="1" dirty="0"/>
              <a:t>The following code calls the previously shown </a:t>
            </a:r>
            <a:r>
              <a:rPr lang="en-US" altLang="en-US" sz="2000" b="1" dirty="0">
                <a:latin typeface="Courier New" panose="02070309020205020404" pitchFamily="49" charset="0"/>
                <a:cs typeface="Courier New" panose="02070309020205020404" pitchFamily="49" charset="0"/>
              </a:rPr>
              <a:t>square</a:t>
            </a:r>
            <a:r>
              <a:rPr lang="en-US" altLang="en-US" sz="2000" b="1" dirty="0"/>
              <a:t> function to draw three squares:</a:t>
            </a:r>
          </a:p>
        </p:txBody>
      </p:sp>
      <p:sp>
        <p:nvSpPr>
          <p:cNvPr id="6" name="Content Placeholder 5">
            <a:extLst>
              <a:ext uri="{FF2B5EF4-FFF2-40B4-BE49-F238E27FC236}">
                <a16:creationId xmlns:a16="http://schemas.microsoft.com/office/drawing/2014/main" id="{1229350A-056B-43DB-8232-AD05FAFF85E4}"/>
              </a:ext>
            </a:extLst>
          </p:cNvPr>
          <p:cNvSpPr>
            <a:spLocks noGrp="1"/>
          </p:cNvSpPr>
          <p:nvPr>
            <p:ph sz="quarter" idx="14"/>
          </p:nvPr>
        </p:nvSpPr>
        <p:spPr>
          <a:xfrm>
            <a:off x="706853" y="3431248"/>
            <a:ext cx="5040000" cy="1097280"/>
          </a:xfrm>
        </p:spPr>
        <p:txBody>
          <a:bodyPr/>
          <a:lstStyle/>
          <a:p>
            <a:pPr eaLnBrk="1" hangingPunct="1">
              <a:spcBef>
                <a:spcPct val="0"/>
              </a:spcBef>
              <a:buFontTx/>
              <a:buNone/>
            </a:pPr>
            <a:r>
              <a:rPr lang="en-US" altLang="en-US" sz="2000" dirty="0">
                <a:latin typeface="Courier New" panose="02070309020205020404" pitchFamily="49" charset="0"/>
                <a:cs typeface="Courier New" panose="02070309020205020404" pitchFamily="49" charset="0"/>
              </a:rPr>
              <a:t>square(100, 0, 50, 'red')</a:t>
            </a:r>
          </a:p>
          <a:p>
            <a:pPr eaLnBrk="1" hangingPunct="1">
              <a:spcBef>
                <a:spcPct val="0"/>
              </a:spcBef>
              <a:buFontTx/>
              <a:buNone/>
            </a:pPr>
            <a:r>
              <a:rPr lang="en-US" altLang="en-US" sz="2000" dirty="0">
                <a:latin typeface="Courier New" panose="02070309020205020404" pitchFamily="49" charset="0"/>
                <a:cs typeface="Courier New" panose="02070309020205020404" pitchFamily="49" charset="0"/>
              </a:rPr>
              <a:t>square(-150, -100, 200, 'blue')</a:t>
            </a:r>
          </a:p>
          <a:p>
            <a:pPr eaLnBrk="1" hangingPunct="1">
              <a:spcBef>
                <a:spcPct val="0"/>
              </a:spcBef>
              <a:buFontTx/>
              <a:buNone/>
            </a:pPr>
            <a:r>
              <a:rPr lang="en-US" altLang="en-US" sz="2000" dirty="0">
                <a:latin typeface="Courier New" panose="02070309020205020404" pitchFamily="49" charset="0"/>
                <a:cs typeface="Courier New" panose="02070309020205020404" pitchFamily="49" charset="0"/>
              </a:rPr>
              <a:t>square(-200, 150, 75, 'green')</a:t>
            </a:r>
          </a:p>
        </p:txBody>
      </p:sp>
      <p:pic>
        <p:nvPicPr>
          <p:cNvPr id="9" name="Content Placeholder 8" descr="Three squares of different sizes and colors.">
            <a:extLst>
              <a:ext uri="{FF2B5EF4-FFF2-40B4-BE49-F238E27FC236}">
                <a16:creationId xmlns:a16="http://schemas.microsoft.com/office/drawing/2014/main" id="{9F22D6C5-8F1E-449D-9445-D90D66CC3B7B}"/>
              </a:ext>
            </a:extLst>
          </p:cNvPr>
          <p:cNvPicPr>
            <a:picLocks noGrp="1" noChangeAspect="1"/>
          </p:cNvPicPr>
          <p:nvPr>
            <p:ph sz="quarter" idx="15"/>
          </p:nvPr>
        </p:nvPicPr>
        <p:blipFill>
          <a:blip r:embed="rId2"/>
          <a:stretch>
            <a:fillRect/>
          </a:stretch>
        </p:blipFill>
        <p:spPr>
          <a:xfrm>
            <a:off x="6214155" y="2849716"/>
            <a:ext cx="2349729" cy="1960808"/>
          </a:xfrm>
        </p:spPr>
      </p:pic>
    </p:spTree>
    <p:extLst>
      <p:ext uri="{BB962C8B-B14F-4D97-AF65-F5344CB8AC3E}">
        <p14:creationId xmlns:p14="http://schemas.microsoft.com/office/powerpoint/2010/main" val="37381630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40D05A-7F83-4985-B5D8-0E01C3B4DB11}"/>
              </a:ext>
            </a:extLst>
          </p:cNvPr>
          <p:cNvSpPr>
            <a:spLocks noGrp="1"/>
          </p:cNvSpPr>
          <p:nvPr>
            <p:ph type="title"/>
          </p:nvPr>
        </p:nvSpPr>
        <p:spPr/>
        <p:txBody>
          <a:bodyPr/>
          <a:lstStyle/>
          <a:p>
            <a:r>
              <a:rPr lang="en-US" altLang="en-US" sz="3200" dirty="0"/>
              <a:t>Turtle Graphics: Modularizing Code With Functions </a:t>
            </a:r>
            <a:r>
              <a:rPr lang="en-US" altLang="en-US" sz="2000" b="0" dirty="0"/>
              <a:t>(3 of 6)</a:t>
            </a:r>
            <a:endParaRPr lang="en-US" sz="3200" dirty="0"/>
          </a:p>
        </p:txBody>
      </p:sp>
      <p:sp>
        <p:nvSpPr>
          <p:cNvPr id="5" name="Content Placeholder 4">
            <a:extLst>
              <a:ext uri="{FF2B5EF4-FFF2-40B4-BE49-F238E27FC236}">
                <a16:creationId xmlns:a16="http://schemas.microsoft.com/office/drawing/2014/main" id="{F5A2B77B-19D0-44F1-997E-7939FBC59FDF}"/>
              </a:ext>
            </a:extLst>
          </p:cNvPr>
          <p:cNvSpPr>
            <a:spLocks noGrp="1"/>
          </p:cNvSpPr>
          <p:nvPr>
            <p:ph sz="quarter" idx="13"/>
          </p:nvPr>
        </p:nvSpPr>
        <p:spPr>
          <a:xfrm>
            <a:off x="457200" y="1556327"/>
            <a:ext cx="8229600" cy="746926"/>
          </a:xfrm>
        </p:spPr>
        <p:txBody>
          <a:bodyPr/>
          <a:lstStyle/>
          <a:p>
            <a:r>
              <a:rPr lang="en-US" altLang="en-US" sz="1800" b="1" dirty="0"/>
              <a:t>The following function draws a circle. The parameters specify the location, radius, and color.</a:t>
            </a:r>
          </a:p>
        </p:txBody>
      </p:sp>
      <p:sp>
        <p:nvSpPr>
          <p:cNvPr id="6" name="Content Placeholder 5">
            <a:extLst>
              <a:ext uri="{FF2B5EF4-FFF2-40B4-BE49-F238E27FC236}">
                <a16:creationId xmlns:a16="http://schemas.microsoft.com/office/drawing/2014/main" id="{73F78E12-7AA1-4902-A797-901283C6A5E1}"/>
              </a:ext>
            </a:extLst>
          </p:cNvPr>
          <p:cNvSpPr>
            <a:spLocks noGrp="1"/>
          </p:cNvSpPr>
          <p:nvPr>
            <p:ph sz="quarter" idx="14"/>
          </p:nvPr>
        </p:nvSpPr>
        <p:spPr>
          <a:xfrm>
            <a:off x="821634" y="2381656"/>
            <a:ext cx="7341704" cy="2428883"/>
          </a:xfrm>
        </p:spPr>
        <p:txBody>
          <a:bodyPr/>
          <a:lstStyle/>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def circle(x, y, radius, color):</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turtle.penup</a:t>
            </a:r>
            <a:r>
              <a:rPr lang="en-US" altLang="en-US" sz="1800" dirty="0">
                <a:latin typeface="Courier New" panose="02070309020205020404" pitchFamily="49" charset="0"/>
                <a:cs typeface="Courier New" panose="02070309020205020404" pitchFamily="49" charset="0"/>
              </a:rPr>
              <a:t>()             # Raise the pen</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turtle.goto</a:t>
            </a:r>
            <a:r>
              <a:rPr lang="en-US" altLang="en-US" sz="1800" dirty="0">
                <a:latin typeface="Courier New" panose="02070309020205020404" pitchFamily="49" charset="0"/>
                <a:cs typeface="Courier New" panose="02070309020205020404" pitchFamily="49" charset="0"/>
              </a:rPr>
              <a:t>(x, y - radius) # Position the turtle</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turtle.fillcolor</a:t>
            </a:r>
            <a:r>
              <a:rPr lang="en-US" altLang="en-US" sz="1800" dirty="0">
                <a:latin typeface="Courier New" panose="02070309020205020404" pitchFamily="49" charset="0"/>
                <a:cs typeface="Courier New" panose="02070309020205020404" pitchFamily="49" charset="0"/>
              </a:rPr>
              <a:t>(color)    # Set the fill color</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turtle.pendown</a:t>
            </a:r>
            <a:r>
              <a:rPr lang="en-US" altLang="en-US" sz="1800" dirty="0">
                <a:latin typeface="Courier New" panose="02070309020205020404" pitchFamily="49" charset="0"/>
                <a:cs typeface="Courier New" panose="02070309020205020404" pitchFamily="49" charset="0"/>
              </a:rPr>
              <a:t>()           # Lower the pen</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turtle.begin_fill</a:t>
            </a:r>
            <a:r>
              <a:rPr lang="en-US" altLang="en-US" sz="1800" dirty="0">
                <a:latin typeface="Courier New" panose="02070309020205020404" pitchFamily="49" charset="0"/>
                <a:cs typeface="Courier New" panose="02070309020205020404" pitchFamily="49" charset="0"/>
              </a:rPr>
              <a:t>()        # Start filling</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turtle.circle</a:t>
            </a:r>
            <a:r>
              <a:rPr lang="en-US" altLang="en-US" sz="1800" dirty="0">
                <a:latin typeface="Courier New" panose="02070309020205020404" pitchFamily="49" charset="0"/>
                <a:cs typeface="Courier New" panose="02070309020205020404" pitchFamily="49" charset="0"/>
              </a:rPr>
              <a:t>(radius)      # Draw a circle</a:t>
            </a:r>
          </a:p>
          <a:p>
            <a:pPr eaLnBrk="1" hangingPunct="1">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turtle.end_fill</a:t>
            </a:r>
            <a:r>
              <a:rPr lang="en-US" altLang="en-US" sz="1800" dirty="0">
                <a:latin typeface="Courier New" panose="02070309020205020404" pitchFamily="49" charset="0"/>
                <a:cs typeface="Courier New" panose="02070309020205020404" pitchFamily="49" charset="0"/>
              </a:rPr>
              <a:t>()          # End filling</a:t>
            </a:r>
          </a:p>
        </p:txBody>
      </p:sp>
    </p:spTree>
    <p:extLst>
      <p:ext uri="{BB962C8B-B14F-4D97-AF65-F5344CB8AC3E}">
        <p14:creationId xmlns:p14="http://schemas.microsoft.com/office/powerpoint/2010/main" val="40020497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0C95-EE7E-4C76-85F5-827D0512D7ED}"/>
              </a:ext>
            </a:extLst>
          </p:cNvPr>
          <p:cNvSpPr>
            <a:spLocks noGrp="1"/>
          </p:cNvSpPr>
          <p:nvPr>
            <p:ph type="title"/>
          </p:nvPr>
        </p:nvSpPr>
        <p:spPr/>
        <p:txBody>
          <a:bodyPr/>
          <a:lstStyle/>
          <a:p>
            <a:r>
              <a:rPr lang="en-US" altLang="en-US" sz="3200" dirty="0"/>
              <a:t>Turtle Graphics: Modularizing Code With Functions </a:t>
            </a:r>
            <a:r>
              <a:rPr lang="en-US" altLang="en-US" sz="2000" b="0" dirty="0"/>
              <a:t>(4 of 6)</a:t>
            </a:r>
            <a:endParaRPr lang="en-US" sz="3200" dirty="0"/>
          </a:p>
        </p:txBody>
      </p:sp>
      <p:sp>
        <p:nvSpPr>
          <p:cNvPr id="5" name="Content Placeholder 4">
            <a:extLst>
              <a:ext uri="{FF2B5EF4-FFF2-40B4-BE49-F238E27FC236}">
                <a16:creationId xmlns:a16="http://schemas.microsoft.com/office/drawing/2014/main" id="{E2E9CEA0-6713-4A1A-A209-5B0702F83E9F}"/>
              </a:ext>
            </a:extLst>
          </p:cNvPr>
          <p:cNvSpPr>
            <a:spLocks noGrp="1"/>
          </p:cNvSpPr>
          <p:nvPr>
            <p:ph sz="quarter" idx="13"/>
          </p:nvPr>
        </p:nvSpPr>
        <p:spPr>
          <a:xfrm>
            <a:off x="466602" y="1552575"/>
            <a:ext cx="8209085" cy="756000"/>
          </a:xfrm>
        </p:spPr>
        <p:txBody>
          <a:bodyPr/>
          <a:lstStyle/>
          <a:p>
            <a:r>
              <a:rPr lang="en-US" altLang="en-US" sz="2000" b="1" dirty="0"/>
              <a:t>The following code calls the previously shown </a:t>
            </a:r>
            <a:r>
              <a:rPr lang="en-US" altLang="en-US" sz="2000" b="1" dirty="0">
                <a:latin typeface="Courier New" panose="02070309020205020404" pitchFamily="49" charset="0"/>
                <a:cs typeface="Courier New" panose="02070309020205020404" pitchFamily="49" charset="0"/>
              </a:rPr>
              <a:t>circle</a:t>
            </a:r>
            <a:r>
              <a:rPr lang="en-US" altLang="en-US" sz="2000" b="1" dirty="0"/>
              <a:t> function to draw three circles:</a:t>
            </a:r>
          </a:p>
        </p:txBody>
      </p:sp>
      <p:sp>
        <p:nvSpPr>
          <p:cNvPr id="6" name="Content Placeholder 5">
            <a:extLst>
              <a:ext uri="{FF2B5EF4-FFF2-40B4-BE49-F238E27FC236}">
                <a16:creationId xmlns:a16="http://schemas.microsoft.com/office/drawing/2014/main" id="{1229350A-056B-43DB-8232-AD05FAFF85E4}"/>
              </a:ext>
            </a:extLst>
          </p:cNvPr>
          <p:cNvSpPr>
            <a:spLocks noGrp="1"/>
          </p:cNvSpPr>
          <p:nvPr>
            <p:ph sz="quarter" idx="14"/>
          </p:nvPr>
        </p:nvSpPr>
        <p:spPr>
          <a:xfrm>
            <a:off x="706853" y="3431248"/>
            <a:ext cx="5040000" cy="1097280"/>
          </a:xfrm>
        </p:spPr>
        <p:txBody>
          <a:bodyPr/>
          <a:lstStyle/>
          <a:p>
            <a:pPr eaLnBrk="1" hangingPunct="1">
              <a:spcBef>
                <a:spcPct val="0"/>
              </a:spcBef>
              <a:buFontTx/>
              <a:buNone/>
            </a:pPr>
            <a:r>
              <a:rPr lang="en-US" altLang="en-US" sz="2000" dirty="0">
                <a:latin typeface="Courier New" panose="02070309020205020404" pitchFamily="49" charset="0"/>
                <a:cs typeface="Courier New" panose="02070309020205020404" pitchFamily="49" charset="0"/>
              </a:rPr>
              <a:t>circle(0, 0, 100, 'red')</a:t>
            </a:r>
          </a:p>
          <a:p>
            <a:pPr eaLnBrk="1" hangingPunct="1">
              <a:spcBef>
                <a:spcPct val="0"/>
              </a:spcBef>
              <a:buFontTx/>
              <a:buNone/>
            </a:pPr>
            <a:r>
              <a:rPr lang="en-US" altLang="en-US" sz="2000" dirty="0">
                <a:latin typeface="Courier New" panose="02070309020205020404" pitchFamily="49" charset="0"/>
                <a:cs typeface="Courier New" panose="02070309020205020404" pitchFamily="49" charset="0"/>
              </a:rPr>
              <a:t>circle(-150, -75, 50, 'blue')</a:t>
            </a:r>
          </a:p>
          <a:p>
            <a:pPr eaLnBrk="1" hangingPunct="1">
              <a:spcBef>
                <a:spcPct val="0"/>
              </a:spcBef>
              <a:buFontTx/>
              <a:buNone/>
            </a:pPr>
            <a:r>
              <a:rPr lang="en-US" altLang="en-US" sz="2000" dirty="0">
                <a:latin typeface="Courier New" panose="02070309020205020404" pitchFamily="49" charset="0"/>
                <a:cs typeface="Courier New" panose="02070309020205020404" pitchFamily="49" charset="0"/>
              </a:rPr>
              <a:t>circle(-200, 150, 75, 'green')</a:t>
            </a:r>
          </a:p>
        </p:txBody>
      </p:sp>
      <p:pic>
        <p:nvPicPr>
          <p:cNvPr id="9" name="Content Placeholder 8" descr="Three circles of different sizes and colors.">
            <a:extLst>
              <a:ext uri="{FF2B5EF4-FFF2-40B4-BE49-F238E27FC236}">
                <a16:creationId xmlns:a16="http://schemas.microsoft.com/office/drawing/2014/main" id="{9F22D6C5-8F1E-449D-9445-D90D66CC3B7B}"/>
              </a:ext>
            </a:extLst>
          </p:cNvPr>
          <p:cNvPicPr>
            <a:picLocks noGrp="1" noChangeAspect="1"/>
          </p:cNvPicPr>
          <p:nvPr>
            <p:ph sz="quarter" idx="15"/>
          </p:nvPr>
        </p:nvPicPr>
        <p:blipFill>
          <a:blip r:embed="rId2"/>
          <a:stretch>
            <a:fillRect/>
          </a:stretch>
        </p:blipFill>
        <p:spPr>
          <a:xfrm>
            <a:off x="6249557" y="2830010"/>
            <a:ext cx="2252420" cy="2000220"/>
          </a:xfrm>
        </p:spPr>
      </p:pic>
    </p:spTree>
    <p:extLst>
      <p:ext uri="{BB962C8B-B14F-4D97-AF65-F5344CB8AC3E}">
        <p14:creationId xmlns:p14="http://schemas.microsoft.com/office/powerpoint/2010/main" val="19618570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40D05A-7F83-4985-B5D8-0E01C3B4DB11}"/>
              </a:ext>
            </a:extLst>
          </p:cNvPr>
          <p:cNvSpPr>
            <a:spLocks noGrp="1"/>
          </p:cNvSpPr>
          <p:nvPr>
            <p:ph type="title"/>
          </p:nvPr>
        </p:nvSpPr>
        <p:spPr/>
        <p:txBody>
          <a:bodyPr/>
          <a:lstStyle/>
          <a:p>
            <a:r>
              <a:rPr lang="en-US" altLang="en-US" sz="3200" dirty="0"/>
              <a:t>Turtle Graphics: Modularizing Code With Functions </a:t>
            </a:r>
            <a:r>
              <a:rPr lang="en-US" altLang="en-US" sz="2000" b="0" dirty="0"/>
              <a:t>(5 of 6)</a:t>
            </a:r>
            <a:endParaRPr lang="en-US" sz="3200" dirty="0"/>
          </a:p>
        </p:txBody>
      </p:sp>
      <p:sp>
        <p:nvSpPr>
          <p:cNvPr id="5" name="Content Placeholder 4">
            <a:extLst>
              <a:ext uri="{FF2B5EF4-FFF2-40B4-BE49-F238E27FC236}">
                <a16:creationId xmlns:a16="http://schemas.microsoft.com/office/drawing/2014/main" id="{F5A2B77B-19D0-44F1-997E-7939FBC59FDF}"/>
              </a:ext>
            </a:extLst>
          </p:cNvPr>
          <p:cNvSpPr>
            <a:spLocks noGrp="1"/>
          </p:cNvSpPr>
          <p:nvPr>
            <p:ph sz="quarter" idx="13"/>
          </p:nvPr>
        </p:nvSpPr>
        <p:spPr>
          <a:xfrm>
            <a:off x="457200" y="1556327"/>
            <a:ext cx="8229600" cy="612000"/>
          </a:xfrm>
        </p:spPr>
        <p:txBody>
          <a:bodyPr/>
          <a:lstStyle/>
          <a:p>
            <a:r>
              <a:rPr lang="en-US" altLang="en-US" sz="1600" b="1" dirty="0"/>
              <a:t>The following function draws a line. The parameters specify the starting and ending locations, and color.</a:t>
            </a:r>
          </a:p>
        </p:txBody>
      </p:sp>
      <p:sp>
        <p:nvSpPr>
          <p:cNvPr id="6" name="Content Placeholder 5">
            <a:extLst>
              <a:ext uri="{FF2B5EF4-FFF2-40B4-BE49-F238E27FC236}">
                <a16:creationId xmlns:a16="http://schemas.microsoft.com/office/drawing/2014/main" id="{73F78E12-7AA1-4902-A797-901283C6A5E1}"/>
              </a:ext>
            </a:extLst>
          </p:cNvPr>
          <p:cNvSpPr>
            <a:spLocks noGrp="1"/>
          </p:cNvSpPr>
          <p:nvPr>
            <p:ph sz="quarter" idx="14"/>
          </p:nvPr>
        </p:nvSpPr>
        <p:spPr>
          <a:xfrm>
            <a:off x="728869" y="2381656"/>
            <a:ext cx="7686261" cy="1739770"/>
          </a:xfrm>
        </p:spPr>
        <p:txBody>
          <a:bodyPr/>
          <a:lstStyle/>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def line(</a:t>
            </a:r>
            <a:r>
              <a:rPr lang="en-US" altLang="en-US" sz="1600" dirty="0" err="1">
                <a:latin typeface="Courier New" panose="02070309020205020404" pitchFamily="49" charset="0"/>
                <a:cs typeface="Courier New" panose="02070309020205020404" pitchFamily="49" charset="0"/>
              </a:rPr>
              <a:t>startX</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startY</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endX</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endY</a:t>
            </a:r>
            <a:r>
              <a:rPr lang="en-US" altLang="en-US" sz="1600" dirty="0">
                <a:latin typeface="Courier New" panose="02070309020205020404" pitchFamily="49" charset="0"/>
                <a:cs typeface="Courier New" panose="02070309020205020404" pitchFamily="49" charset="0"/>
              </a:rPr>
              <a:t>, color):</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turtle.penup</a:t>
            </a:r>
            <a:r>
              <a:rPr lang="en-US" altLang="en-US" sz="1600" dirty="0">
                <a:latin typeface="Courier New" panose="02070309020205020404" pitchFamily="49" charset="0"/>
                <a:cs typeface="Courier New" panose="02070309020205020404" pitchFamily="49" charset="0"/>
              </a:rPr>
              <a:t>()              # Raise the pen</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turtle.goto</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startX</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startY</a:t>
            </a:r>
            <a:r>
              <a:rPr lang="en-US" altLang="en-US" sz="1600" dirty="0">
                <a:latin typeface="Courier New" panose="02070309020205020404" pitchFamily="49" charset="0"/>
                <a:cs typeface="Courier New" panose="02070309020205020404" pitchFamily="49" charset="0"/>
              </a:rPr>
              <a:t>) # Move to the starting point</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turtle.pendown</a:t>
            </a:r>
            <a:r>
              <a:rPr lang="en-US" altLang="en-US" sz="1600" dirty="0">
                <a:latin typeface="Courier New" panose="02070309020205020404" pitchFamily="49" charset="0"/>
                <a:cs typeface="Courier New" panose="02070309020205020404" pitchFamily="49" charset="0"/>
              </a:rPr>
              <a:t>()            # Lower the pen</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turtle.pencolor</a:t>
            </a:r>
            <a:r>
              <a:rPr lang="en-US" altLang="en-US" sz="1600" dirty="0">
                <a:latin typeface="Courier New" panose="02070309020205020404" pitchFamily="49" charset="0"/>
                <a:cs typeface="Courier New" panose="02070309020205020404" pitchFamily="49" charset="0"/>
              </a:rPr>
              <a:t>(color)      # Set the pen color</a:t>
            </a:r>
          </a:p>
          <a:p>
            <a:pPr eaLnBrk="1" hangingPunct="1">
              <a:spcBef>
                <a:spcPct val="0"/>
              </a:spcBef>
              <a:buFontTx/>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turtle.goto</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endX</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endY</a:t>
            </a:r>
            <a:r>
              <a:rPr lang="en-US" altLang="en-US" sz="1600" dirty="0">
                <a:latin typeface="Courier New" panose="02070309020205020404" pitchFamily="49" charset="0"/>
                <a:cs typeface="Courier New" panose="02070309020205020404" pitchFamily="49" charset="0"/>
              </a:rPr>
              <a:t>)     # Draw a square</a:t>
            </a:r>
          </a:p>
        </p:txBody>
      </p:sp>
    </p:spTree>
    <p:extLst>
      <p:ext uri="{BB962C8B-B14F-4D97-AF65-F5344CB8AC3E}">
        <p14:creationId xmlns:p14="http://schemas.microsoft.com/office/powerpoint/2010/main" val="187331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DA4D9-CD06-4AB1-8FFD-A87FD07643E2}"/>
              </a:ext>
            </a:extLst>
          </p:cNvPr>
          <p:cNvSpPr>
            <a:spLocks noGrp="1"/>
          </p:cNvSpPr>
          <p:nvPr>
            <p:ph type="title"/>
          </p:nvPr>
        </p:nvSpPr>
        <p:spPr/>
        <p:txBody>
          <a:bodyPr/>
          <a:lstStyle/>
          <a:p>
            <a:r>
              <a:rPr lang="en-US" altLang="en-US" sz="3200" dirty="0"/>
              <a:t>Defining and Calling a Function </a:t>
            </a:r>
            <a:r>
              <a:rPr lang="en-US" altLang="en-US" sz="2000" b="0" dirty="0"/>
              <a:t>(1 of 5)</a:t>
            </a:r>
            <a:endParaRPr lang="en-US" sz="2000" b="0" dirty="0"/>
          </a:p>
        </p:txBody>
      </p:sp>
      <p:sp>
        <p:nvSpPr>
          <p:cNvPr id="3" name="Content Placeholder 2">
            <a:extLst>
              <a:ext uri="{FF2B5EF4-FFF2-40B4-BE49-F238E27FC236}">
                <a16:creationId xmlns:a16="http://schemas.microsoft.com/office/drawing/2014/main" id="{64596E76-4697-4A6B-8C65-E03B54FDF5F5}"/>
              </a:ext>
            </a:extLst>
          </p:cNvPr>
          <p:cNvSpPr>
            <a:spLocks noGrp="1"/>
          </p:cNvSpPr>
          <p:nvPr>
            <p:ph sz="quarter" idx="13"/>
          </p:nvPr>
        </p:nvSpPr>
        <p:spPr>
          <a:xfrm>
            <a:off x="457200" y="1556326"/>
            <a:ext cx="8229600" cy="3679907"/>
          </a:xfrm>
        </p:spPr>
        <p:txBody>
          <a:bodyPr/>
          <a:lstStyle/>
          <a:p>
            <a:pPr eaLnBrk="1" hangingPunct="1">
              <a:defRPr/>
            </a:pPr>
            <a:r>
              <a:rPr lang="en-US" altLang="en-US" b="1" dirty="0"/>
              <a:t>Functions are given names</a:t>
            </a:r>
          </a:p>
          <a:p>
            <a:pPr lvl="1" eaLnBrk="1" hangingPunct="1">
              <a:defRPr/>
            </a:pPr>
            <a:r>
              <a:rPr lang="en-US" altLang="en-US" dirty="0"/>
              <a:t>Function naming rules:</a:t>
            </a:r>
          </a:p>
          <a:p>
            <a:pPr lvl="2" eaLnBrk="1" hangingPunct="1">
              <a:defRPr/>
            </a:pPr>
            <a:r>
              <a:rPr lang="en-US" altLang="en-US" dirty="0"/>
              <a:t>Cannot use keywords as a function name</a:t>
            </a:r>
          </a:p>
          <a:p>
            <a:pPr lvl="2" eaLnBrk="1" hangingPunct="1">
              <a:defRPr/>
            </a:pPr>
            <a:r>
              <a:rPr lang="en-US" altLang="en-US" dirty="0"/>
              <a:t>Cannot contain spaces</a:t>
            </a:r>
          </a:p>
          <a:p>
            <a:pPr lvl="2" eaLnBrk="1" hangingPunct="1">
              <a:defRPr/>
            </a:pPr>
            <a:r>
              <a:rPr lang="en-US" altLang="en-US" dirty="0"/>
              <a:t>First character must be a letter or underscore</a:t>
            </a:r>
          </a:p>
          <a:p>
            <a:pPr lvl="2" eaLnBrk="1" hangingPunct="1">
              <a:defRPr/>
            </a:pPr>
            <a:r>
              <a:rPr lang="en-US" altLang="en-US" dirty="0"/>
              <a:t>All other characters must be a letter, number or underscore</a:t>
            </a:r>
          </a:p>
          <a:p>
            <a:pPr lvl="2" eaLnBrk="1" hangingPunct="1">
              <a:defRPr/>
            </a:pPr>
            <a:r>
              <a:rPr lang="en-US" altLang="en-US" dirty="0"/>
              <a:t>Uppercase and lowercase characters are distinct</a:t>
            </a:r>
          </a:p>
        </p:txBody>
      </p:sp>
    </p:spTree>
    <p:extLst>
      <p:ext uri="{BB962C8B-B14F-4D97-AF65-F5344CB8AC3E}">
        <p14:creationId xmlns:p14="http://schemas.microsoft.com/office/powerpoint/2010/main" val="24763414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EFBD3D-C610-4CF5-831E-E899A18788C9}"/>
              </a:ext>
            </a:extLst>
          </p:cNvPr>
          <p:cNvSpPr>
            <a:spLocks noGrp="1"/>
          </p:cNvSpPr>
          <p:nvPr>
            <p:ph type="title"/>
          </p:nvPr>
        </p:nvSpPr>
        <p:spPr/>
        <p:txBody>
          <a:bodyPr/>
          <a:lstStyle/>
          <a:p>
            <a:r>
              <a:rPr lang="en-US" altLang="en-US" sz="3200" dirty="0"/>
              <a:t>Turtle Graphics: Modularizing Code With Functions </a:t>
            </a:r>
            <a:r>
              <a:rPr lang="en-US" altLang="en-US" sz="2000" b="0" dirty="0"/>
              <a:t>(6 of 6)</a:t>
            </a:r>
            <a:endParaRPr lang="en-US" sz="3200" dirty="0"/>
          </a:p>
        </p:txBody>
      </p:sp>
      <p:sp>
        <p:nvSpPr>
          <p:cNvPr id="6" name="Content Placeholder 5">
            <a:extLst>
              <a:ext uri="{FF2B5EF4-FFF2-40B4-BE49-F238E27FC236}">
                <a16:creationId xmlns:a16="http://schemas.microsoft.com/office/drawing/2014/main" id="{AF0BA4B0-05D9-4E14-B3CC-042844E698E7}"/>
              </a:ext>
            </a:extLst>
          </p:cNvPr>
          <p:cNvSpPr>
            <a:spLocks noGrp="1"/>
          </p:cNvSpPr>
          <p:nvPr>
            <p:ph sz="quarter" idx="13"/>
          </p:nvPr>
        </p:nvSpPr>
        <p:spPr>
          <a:xfrm>
            <a:off x="461030" y="1556325"/>
            <a:ext cx="8208000" cy="867897"/>
          </a:xfrm>
        </p:spPr>
        <p:txBody>
          <a:bodyPr/>
          <a:lstStyle/>
          <a:p>
            <a:r>
              <a:rPr lang="en-US" altLang="en-US" b="1" dirty="0"/>
              <a:t>The following code calls the previously shown </a:t>
            </a:r>
            <a:r>
              <a:rPr lang="en-US" altLang="en-US" b="1" dirty="0">
                <a:latin typeface="Courier New" panose="02070309020205020404" pitchFamily="49" charset="0"/>
                <a:cs typeface="Courier New" panose="02070309020205020404" pitchFamily="49" charset="0"/>
              </a:rPr>
              <a:t>line</a:t>
            </a:r>
            <a:r>
              <a:rPr lang="en-US" altLang="en-US" b="1" dirty="0"/>
              <a:t> function to draw a triangle:</a:t>
            </a:r>
          </a:p>
        </p:txBody>
      </p:sp>
      <p:pic>
        <p:nvPicPr>
          <p:cNvPr id="10" name="Content Placeholder 9" descr="A triangle.">
            <a:extLst>
              <a:ext uri="{FF2B5EF4-FFF2-40B4-BE49-F238E27FC236}">
                <a16:creationId xmlns:a16="http://schemas.microsoft.com/office/drawing/2014/main" id="{1B3C0F25-F7F8-4C77-B48F-23B670BAAFE8}"/>
              </a:ext>
            </a:extLst>
          </p:cNvPr>
          <p:cNvPicPr>
            <a:picLocks noGrp="1" noChangeAspect="1"/>
          </p:cNvPicPr>
          <p:nvPr>
            <p:ph sz="quarter" idx="14"/>
          </p:nvPr>
        </p:nvPicPr>
        <p:blipFill>
          <a:blip r:embed="rId2"/>
          <a:stretch>
            <a:fillRect/>
          </a:stretch>
        </p:blipFill>
        <p:spPr>
          <a:xfrm>
            <a:off x="4030839" y="2533833"/>
            <a:ext cx="1499018" cy="1471081"/>
          </a:xfrm>
        </p:spPr>
      </p:pic>
      <p:sp>
        <p:nvSpPr>
          <p:cNvPr id="8" name="Content Placeholder 7">
            <a:extLst>
              <a:ext uri="{FF2B5EF4-FFF2-40B4-BE49-F238E27FC236}">
                <a16:creationId xmlns:a16="http://schemas.microsoft.com/office/drawing/2014/main" id="{A6F093B5-1530-4CE5-A437-6F38D29011F7}"/>
              </a:ext>
            </a:extLst>
          </p:cNvPr>
          <p:cNvSpPr>
            <a:spLocks noGrp="1"/>
          </p:cNvSpPr>
          <p:nvPr>
            <p:ph sz="quarter" idx="15"/>
          </p:nvPr>
        </p:nvSpPr>
        <p:spPr>
          <a:xfrm>
            <a:off x="457200" y="4180190"/>
            <a:ext cx="7380000" cy="2052000"/>
          </a:xfrm>
        </p:spPr>
        <p:txBody>
          <a:bodyPr/>
          <a:lstStyle/>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TOP_X = 0</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TOP_Y = 100</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BASE_LEFT_X = -100</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BASE_LEFT_Y = -100</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BASE_RIGHT_X = 100</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BASE_RIGHT_Y = -100</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line(TOP_X, TOP_Y, BASE_LEFT_X, BASE_LEFT_Y, 'red')</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line(TOP_X, TOP_Y, BASE_RIGHT_X, BASE_RIGHT_Y, 'blue')</a:t>
            </a:r>
          </a:p>
          <a:p>
            <a:pPr eaLnBrk="1" hangingPunct="1">
              <a:spcBef>
                <a:spcPct val="0"/>
              </a:spcBef>
              <a:buFontTx/>
              <a:buNone/>
            </a:pPr>
            <a:r>
              <a:rPr lang="en-US" altLang="en-US" sz="1400" dirty="0">
                <a:latin typeface="Courier New" panose="02070309020205020404" pitchFamily="49" charset="0"/>
                <a:cs typeface="Courier New" panose="02070309020205020404" pitchFamily="49" charset="0"/>
              </a:rPr>
              <a:t>line(BASE_LEFT_X, BASE_LEFT_Y, BASE_RIGHT_X, BASE_RIGHT_Y, 'green')</a:t>
            </a:r>
          </a:p>
        </p:txBody>
      </p:sp>
    </p:spTree>
    <p:extLst>
      <p:ext uri="{BB962C8B-B14F-4D97-AF65-F5344CB8AC3E}">
        <p14:creationId xmlns:p14="http://schemas.microsoft.com/office/powerpoint/2010/main" val="24579160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B6B48-5253-46D0-A897-D8F8AA16A6E9}"/>
              </a:ext>
            </a:extLst>
          </p:cNvPr>
          <p:cNvSpPr>
            <a:spLocks noGrp="1"/>
          </p:cNvSpPr>
          <p:nvPr>
            <p:ph type="title"/>
          </p:nvPr>
        </p:nvSpPr>
        <p:spPr/>
        <p:txBody>
          <a:bodyPr/>
          <a:lstStyle/>
          <a:p>
            <a:r>
              <a:rPr lang="en-US" altLang="en-US" dirty="0"/>
              <a:t>Summary </a:t>
            </a:r>
            <a:r>
              <a:rPr lang="en-US" altLang="en-US" sz="2000" b="0" dirty="0"/>
              <a:t>(1 of 2)</a:t>
            </a:r>
            <a:endParaRPr lang="en-US" sz="2000" b="0" dirty="0"/>
          </a:p>
        </p:txBody>
      </p:sp>
      <p:sp>
        <p:nvSpPr>
          <p:cNvPr id="6" name="Content Placeholder 5">
            <a:extLst>
              <a:ext uri="{FF2B5EF4-FFF2-40B4-BE49-F238E27FC236}">
                <a16:creationId xmlns:a16="http://schemas.microsoft.com/office/drawing/2014/main" id="{3357275A-3929-4706-9536-566C3E534A25}"/>
              </a:ext>
            </a:extLst>
          </p:cNvPr>
          <p:cNvSpPr>
            <a:spLocks noGrp="1"/>
          </p:cNvSpPr>
          <p:nvPr>
            <p:ph sz="quarter" idx="13"/>
          </p:nvPr>
        </p:nvSpPr>
        <p:spPr>
          <a:xfrm>
            <a:off x="457200" y="1556327"/>
            <a:ext cx="8229600" cy="4115603"/>
          </a:xfrm>
        </p:spPr>
        <p:txBody>
          <a:bodyPr/>
          <a:lstStyle/>
          <a:p>
            <a:r>
              <a:rPr lang="en-US" altLang="en-US" b="1" dirty="0"/>
              <a:t>This chapter covered:</a:t>
            </a:r>
          </a:p>
          <a:p>
            <a:pPr lvl="1"/>
            <a:r>
              <a:rPr lang="en-US" altLang="en-US" dirty="0"/>
              <a:t>The advantages of using functions</a:t>
            </a:r>
          </a:p>
          <a:p>
            <a:pPr lvl="1"/>
            <a:r>
              <a:rPr lang="en-US" altLang="en-US" dirty="0"/>
              <a:t>The syntax for defining and calling a function</a:t>
            </a:r>
          </a:p>
          <a:p>
            <a:pPr lvl="1"/>
            <a:r>
              <a:rPr lang="en-US" altLang="en-US" dirty="0"/>
              <a:t>Methods for designing a program to use functions</a:t>
            </a:r>
          </a:p>
          <a:p>
            <a:pPr lvl="1"/>
            <a:r>
              <a:rPr lang="en-US" altLang="en-US" dirty="0"/>
              <a:t>Use of local variables and their scope</a:t>
            </a:r>
          </a:p>
          <a:p>
            <a:pPr lvl="1"/>
            <a:r>
              <a:rPr lang="en-US" altLang="en-US" dirty="0"/>
              <a:t>Syntax and limitations of passing arguments to functions</a:t>
            </a:r>
          </a:p>
          <a:p>
            <a:pPr lvl="1"/>
            <a:r>
              <a:rPr lang="en-US" altLang="en-US" dirty="0"/>
              <a:t>Global variables, global constants, and their advantages and disadvantages</a:t>
            </a:r>
          </a:p>
        </p:txBody>
      </p:sp>
    </p:spTree>
    <p:extLst>
      <p:ext uri="{BB962C8B-B14F-4D97-AF65-F5344CB8AC3E}">
        <p14:creationId xmlns:p14="http://schemas.microsoft.com/office/powerpoint/2010/main" val="10816499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3B5F-C35A-4C96-B486-B94DF09AD284}"/>
              </a:ext>
            </a:extLst>
          </p:cNvPr>
          <p:cNvSpPr>
            <a:spLocks noGrp="1"/>
          </p:cNvSpPr>
          <p:nvPr>
            <p:ph type="title"/>
          </p:nvPr>
        </p:nvSpPr>
        <p:spPr/>
        <p:txBody>
          <a:bodyPr/>
          <a:lstStyle/>
          <a:p>
            <a:r>
              <a:rPr lang="en-US" altLang="en-US" dirty="0"/>
              <a:t>Summary </a:t>
            </a:r>
            <a:r>
              <a:rPr lang="en-US" altLang="en-US" sz="2000" b="0" dirty="0"/>
              <a:t>(2 of 2)</a:t>
            </a:r>
            <a:endParaRPr lang="en-US" dirty="0"/>
          </a:p>
        </p:txBody>
      </p:sp>
      <p:sp>
        <p:nvSpPr>
          <p:cNvPr id="3" name="Content Placeholder 2">
            <a:extLst>
              <a:ext uri="{FF2B5EF4-FFF2-40B4-BE49-F238E27FC236}">
                <a16:creationId xmlns:a16="http://schemas.microsoft.com/office/drawing/2014/main" id="{8C738399-DAC7-438B-B547-25A88D4AA19A}"/>
              </a:ext>
            </a:extLst>
          </p:cNvPr>
          <p:cNvSpPr>
            <a:spLocks noGrp="1"/>
          </p:cNvSpPr>
          <p:nvPr>
            <p:ph sz="quarter" idx="13"/>
          </p:nvPr>
        </p:nvSpPr>
        <p:spPr>
          <a:xfrm>
            <a:off x="457200" y="1556327"/>
            <a:ext cx="8229600" cy="4181864"/>
          </a:xfrm>
        </p:spPr>
        <p:txBody>
          <a:bodyPr/>
          <a:lstStyle/>
          <a:p>
            <a:pPr lvl="1" eaLnBrk="1" hangingPunct="1"/>
            <a:r>
              <a:rPr lang="en-US" altLang="en-US" dirty="0"/>
              <a:t>Value-returning functions, including:</a:t>
            </a:r>
          </a:p>
          <a:p>
            <a:pPr lvl="2"/>
            <a:r>
              <a:rPr lang="en-US" altLang="en-US" dirty="0"/>
              <a:t>Writing value-returning functions</a:t>
            </a:r>
          </a:p>
          <a:p>
            <a:pPr lvl="2"/>
            <a:r>
              <a:rPr lang="en-US" altLang="en-US" dirty="0"/>
              <a:t>Using value-returning functions</a:t>
            </a:r>
          </a:p>
          <a:p>
            <a:pPr lvl="2"/>
            <a:r>
              <a:rPr lang="en-US" altLang="en-US" dirty="0"/>
              <a:t>Functions returning multiple values</a:t>
            </a:r>
          </a:p>
          <a:p>
            <a:pPr lvl="1" eaLnBrk="1" hangingPunct="1"/>
            <a:r>
              <a:rPr lang="en-US" altLang="en-US" dirty="0"/>
              <a:t>Using library functions and the </a:t>
            </a:r>
            <a:r>
              <a:rPr lang="en-US" altLang="en-US" dirty="0">
                <a:latin typeface="Courier New" panose="02070309020205020404" pitchFamily="49" charset="0"/>
                <a:cs typeface="Courier New" panose="02070309020205020404" pitchFamily="49" charset="0"/>
              </a:rPr>
              <a:t>import </a:t>
            </a:r>
            <a:r>
              <a:rPr lang="en-US" altLang="en-US" dirty="0"/>
              <a:t>statement</a:t>
            </a:r>
          </a:p>
          <a:p>
            <a:pPr lvl="1" eaLnBrk="1" hangingPunct="1"/>
            <a:r>
              <a:rPr lang="en-US" altLang="en-US" dirty="0"/>
              <a:t>Modules, including:</a:t>
            </a:r>
          </a:p>
          <a:p>
            <a:pPr lvl="2"/>
            <a:r>
              <a:rPr lang="en-US" altLang="en-US" dirty="0"/>
              <a:t>The </a:t>
            </a:r>
            <a:r>
              <a:rPr lang="en-US" altLang="en-US" dirty="0">
                <a:latin typeface="Courier New" panose="02070309020205020404" pitchFamily="49" charset="0"/>
                <a:cs typeface="Courier New" panose="02070309020205020404" pitchFamily="49" charset="0"/>
              </a:rPr>
              <a:t>random</a:t>
            </a:r>
            <a:r>
              <a:rPr lang="en-US" altLang="en-US" dirty="0"/>
              <a:t> and </a:t>
            </a:r>
            <a:r>
              <a:rPr lang="en-US" altLang="en-US" dirty="0">
                <a:latin typeface="Courier New" panose="02070309020205020404" pitchFamily="49" charset="0"/>
                <a:cs typeface="Courier New" panose="02070309020205020404" pitchFamily="49" charset="0"/>
              </a:rPr>
              <a:t>math</a:t>
            </a:r>
            <a:r>
              <a:rPr lang="en-US" altLang="en-US" dirty="0"/>
              <a:t> modules</a:t>
            </a:r>
          </a:p>
          <a:p>
            <a:pPr lvl="2"/>
            <a:r>
              <a:rPr lang="en-US" altLang="en-US" dirty="0"/>
              <a:t>Grouping your own functions in modules</a:t>
            </a:r>
          </a:p>
          <a:p>
            <a:pPr lvl="1" eaLnBrk="1" hangingPunct="1"/>
            <a:r>
              <a:rPr lang="en-US" altLang="en-US" dirty="0"/>
              <a:t>Modularizing Turtle Graphics Code</a:t>
            </a:r>
            <a:endParaRPr lang="he-IL" altLang="en-US" dirty="0"/>
          </a:p>
        </p:txBody>
      </p:sp>
    </p:spTree>
    <p:extLst>
      <p:ext uri="{BB962C8B-B14F-4D97-AF65-F5344CB8AC3E}">
        <p14:creationId xmlns:p14="http://schemas.microsoft.com/office/powerpoint/2010/main" val="371626652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9522-C8AE-41BD-A581-244266E395CB}"/>
              </a:ext>
            </a:extLst>
          </p:cNvPr>
          <p:cNvSpPr>
            <a:spLocks noGrp="1"/>
          </p:cNvSpPr>
          <p:nvPr>
            <p:ph type="title"/>
          </p:nvPr>
        </p:nvSpPr>
        <p:spPr/>
        <p:txBody>
          <a:bodyPr/>
          <a:lstStyle/>
          <a:p>
            <a:r>
              <a:rPr lang="en-US" altLang="en-US" sz="3200" dirty="0"/>
              <a:t>Defining and Calling a Function </a:t>
            </a:r>
            <a:r>
              <a:rPr lang="en-US" altLang="en-US" sz="2000" b="0" dirty="0"/>
              <a:t>(2 of 5)</a:t>
            </a:r>
            <a:endParaRPr lang="en-US" sz="3200" dirty="0"/>
          </a:p>
        </p:txBody>
      </p:sp>
      <p:sp>
        <p:nvSpPr>
          <p:cNvPr id="3" name="Content Placeholder 2">
            <a:extLst>
              <a:ext uri="{FF2B5EF4-FFF2-40B4-BE49-F238E27FC236}">
                <a16:creationId xmlns:a16="http://schemas.microsoft.com/office/drawing/2014/main" id="{14DD9F2E-F4FF-4433-90C5-B51451C48DF2}"/>
              </a:ext>
            </a:extLst>
          </p:cNvPr>
          <p:cNvSpPr>
            <a:spLocks noGrp="1"/>
          </p:cNvSpPr>
          <p:nvPr>
            <p:ph sz="quarter" idx="13"/>
          </p:nvPr>
        </p:nvSpPr>
        <p:spPr>
          <a:xfrm>
            <a:off x="457200" y="1556327"/>
            <a:ext cx="8229600" cy="1872000"/>
          </a:xfrm>
        </p:spPr>
        <p:txBody>
          <a:bodyPr/>
          <a:lstStyle/>
          <a:p>
            <a:pPr eaLnBrk="1" hangingPunct="1">
              <a:defRPr/>
            </a:pPr>
            <a:r>
              <a:rPr lang="en-US" altLang="en-US" b="1" dirty="0"/>
              <a:t>Function name should be descriptive of the task carried out by the function</a:t>
            </a:r>
          </a:p>
          <a:p>
            <a:pPr lvl="1" eaLnBrk="1" hangingPunct="1">
              <a:defRPr/>
            </a:pPr>
            <a:r>
              <a:rPr lang="en-US" altLang="en-US" dirty="0"/>
              <a:t>Often includes a verb</a:t>
            </a:r>
          </a:p>
          <a:p>
            <a:pPr eaLnBrk="1" hangingPunct="1">
              <a:defRPr/>
            </a:pPr>
            <a:r>
              <a:rPr lang="en-US" altLang="en-US" b="1" dirty="0"/>
              <a:t>Function definition: specifies what function does</a:t>
            </a:r>
          </a:p>
        </p:txBody>
      </p:sp>
      <p:sp>
        <p:nvSpPr>
          <p:cNvPr id="4" name="Content Placeholder 3">
            <a:extLst>
              <a:ext uri="{FF2B5EF4-FFF2-40B4-BE49-F238E27FC236}">
                <a16:creationId xmlns:a16="http://schemas.microsoft.com/office/drawing/2014/main" id="{409EBB78-5152-4624-A43F-44DD96E92543}"/>
              </a:ext>
            </a:extLst>
          </p:cNvPr>
          <p:cNvSpPr>
            <a:spLocks noGrp="1"/>
          </p:cNvSpPr>
          <p:nvPr>
            <p:ph sz="quarter" idx="14"/>
          </p:nvPr>
        </p:nvSpPr>
        <p:spPr>
          <a:xfrm>
            <a:off x="457200" y="3508102"/>
            <a:ext cx="8229600" cy="1296000"/>
          </a:xfrm>
        </p:spPr>
        <p:txBody>
          <a:bodyPr tIns="0"/>
          <a:lstStyle/>
          <a:p>
            <a:pPr marL="457200" lvl="1" indent="0" eaLnBrk="1" hangingPunct="1">
              <a:buFontTx/>
              <a:buNone/>
              <a:defRPr/>
            </a:pPr>
            <a:r>
              <a:rPr lang="en-US" altLang="en-US" dirty="0">
                <a:latin typeface="Courier New" pitchFamily="49" charset="0"/>
                <a:cs typeface="Courier New" pitchFamily="49" charset="0"/>
              </a:rPr>
              <a:t>def </a:t>
            </a:r>
            <a:r>
              <a:rPr lang="en-US" altLang="en-US" i="1" dirty="0" err="1">
                <a:latin typeface="Courier New" pitchFamily="49" charset="0"/>
                <a:cs typeface="Courier New" pitchFamily="49" charset="0"/>
              </a:rPr>
              <a:t>function_name</a:t>
            </a:r>
            <a:r>
              <a:rPr lang="en-US" altLang="en-US" dirty="0">
                <a:latin typeface="Courier New" pitchFamily="49" charset="0"/>
                <a:cs typeface="Courier New" pitchFamily="49" charset="0"/>
              </a:rPr>
              <a:t>():</a:t>
            </a:r>
          </a:p>
          <a:p>
            <a:pPr lvl="2" eaLnBrk="1" hangingPunct="1">
              <a:buFontTx/>
              <a:buNone/>
              <a:defRPr/>
            </a:pPr>
            <a:r>
              <a:rPr lang="en-US" altLang="en-US" dirty="0">
                <a:latin typeface="Courier New" pitchFamily="49" charset="0"/>
                <a:cs typeface="Courier New" pitchFamily="49" charset="0"/>
              </a:rPr>
              <a:t>		statement</a:t>
            </a:r>
          </a:p>
          <a:p>
            <a:pPr lvl="2" eaLnBrk="1" hangingPunct="1">
              <a:buFontTx/>
              <a:buNone/>
              <a:defRPr/>
            </a:pPr>
            <a:r>
              <a:rPr lang="en-US" altLang="en-US" dirty="0">
                <a:latin typeface="Courier New" pitchFamily="49" charset="0"/>
                <a:cs typeface="Courier New" pitchFamily="49" charset="0"/>
              </a:rPr>
              <a:t>		statement</a:t>
            </a:r>
            <a:endParaRPr lang="en-US" altLang="en-US" dirty="0"/>
          </a:p>
        </p:txBody>
      </p:sp>
    </p:spTree>
    <p:extLst>
      <p:ext uri="{BB962C8B-B14F-4D97-AF65-F5344CB8AC3E}">
        <p14:creationId xmlns:p14="http://schemas.microsoft.com/office/powerpoint/2010/main" val="3207325792"/>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148215</TotalTime>
  <Words>6224</Words>
  <Application>Microsoft Office PowerPoint</Application>
  <PresentationFormat>On-screen Show (4:3)</PresentationFormat>
  <Paragraphs>525</Paragraphs>
  <Slides>83</Slides>
  <Notes>11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83</vt:i4>
      </vt:variant>
    </vt:vector>
  </HeadingPairs>
  <TitlesOfParts>
    <vt:vector size="92" baseType="lpstr">
      <vt:lpstr>Calibri</vt:lpstr>
      <vt:lpstr>Noto Sans Symbols</vt:lpstr>
      <vt:lpstr>Arial</vt:lpstr>
      <vt:lpstr>Verdana</vt:lpstr>
      <vt:lpstr>Times New Roman</vt:lpstr>
      <vt:lpstr>Courier New</vt:lpstr>
      <vt:lpstr>USHE</vt:lpstr>
      <vt:lpstr>USHE_slide options</vt:lpstr>
      <vt:lpstr>Equation</vt:lpstr>
      <vt:lpstr>Starting Out with Python</vt:lpstr>
      <vt:lpstr>Topics (1 of 2)</vt:lpstr>
      <vt:lpstr>Topics (2 of 2)</vt:lpstr>
      <vt:lpstr>Introduction to Functions</vt:lpstr>
      <vt:lpstr>Figure 5-1 Using Functions to Divide and Conquer a Large Task</vt:lpstr>
      <vt:lpstr>Benefits of Modularizing a Program With Functions</vt:lpstr>
      <vt:lpstr>Void Functions and Value-Returning Functions</vt:lpstr>
      <vt:lpstr>Defining and Calling a Function (1 of 5)</vt:lpstr>
      <vt:lpstr>Defining and Calling a Function (2 of 5)</vt:lpstr>
      <vt:lpstr>Defining and Calling a Function (3 of 5)</vt:lpstr>
      <vt:lpstr>Defining and Calling a Function (4 of 5)</vt:lpstr>
      <vt:lpstr>Defining and Calling a Function (5 of 5)</vt:lpstr>
      <vt:lpstr>Indentation in Python</vt:lpstr>
      <vt:lpstr>Designing a Program to Use Functions (1 of 3)</vt:lpstr>
      <vt:lpstr>Designing a Program to Use Functions (2 of 3)</vt:lpstr>
      <vt:lpstr>Designing a Program to Use Functions (3 of 3)</vt:lpstr>
      <vt:lpstr>Using the pass Keyword</vt:lpstr>
      <vt:lpstr>Local Variables (1 of 2)</vt:lpstr>
      <vt:lpstr>Local Variables (2 of 2)</vt:lpstr>
      <vt:lpstr>Passing Arguments to Functions (1 of 4)</vt:lpstr>
      <vt:lpstr>Passing Arguments to Functions (2 of 4)</vt:lpstr>
      <vt:lpstr>Passing Arguments to Functions (3 of 4)</vt:lpstr>
      <vt:lpstr>Passing Arguments to Functions (4 of 4)</vt:lpstr>
      <vt:lpstr>Passing Multiple Arguments (1 of 2)</vt:lpstr>
      <vt:lpstr>Passing Multiple Arguments (2 of 2)</vt:lpstr>
      <vt:lpstr>Making Changes to Parameters (1 of 3)</vt:lpstr>
      <vt:lpstr>Making Changes to Parameters (2 of 3)</vt:lpstr>
      <vt:lpstr>Making Changes to Parameters (3 of 3)</vt:lpstr>
      <vt:lpstr>Keyword Arguments</vt:lpstr>
      <vt:lpstr>Keyword-Only Parameters (1 of 4)</vt:lpstr>
      <vt:lpstr>Keyword-Only Parameters (2 of 4)</vt:lpstr>
      <vt:lpstr>Keyword-Only Parameters (3 of 4)</vt:lpstr>
      <vt:lpstr>Keyword-Only Parameters (4 of 4)</vt:lpstr>
      <vt:lpstr>Positional-Only Parameters (1 of 5)</vt:lpstr>
      <vt:lpstr>Positional-Only Parameters (2 of 5)</vt:lpstr>
      <vt:lpstr>Positional-Only Parameters (3 of 5)</vt:lpstr>
      <vt:lpstr>Positional-Only Parameters (4 of 5)</vt:lpstr>
      <vt:lpstr>Positional-Only Parameters (5 of 5)</vt:lpstr>
      <vt:lpstr>Default Arguments (1 of 5)</vt:lpstr>
      <vt:lpstr>Default Arguments (2 of 5)</vt:lpstr>
      <vt:lpstr>Default Arguments (3 of 5)</vt:lpstr>
      <vt:lpstr>Default Arguments (4 of 5)</vt:lpstr>
      <vt:lpstr>Default Arguments (5 of 5)</vt:lpstr>
      <vt:lpstr>Global Variables and Global Constants (1 of 2)</vt:lpstr>
      <vt:lpstr>Global Variables and Global Constants (2 of 2)</vt:lpstr>
      <vt:lpstr>Global Constants</vt:lpstr>
      <vt:lpstr>Introduction to Value-Returning Functions: Generating Random Numbers</vt:lpstr>
      <vt:lpstr>Standard Library Functions and the import Statement (1 of 3)</vt:lpstr>
      <vt:lpstr>Standard Library Functions and the import Statement (2 of 3)</vt:lpstr>
      <vt:lpstr>Standard Library Functions and the import Statement (3 of 3)</vt:lpstr>
      <vt:lpstr>Generating Random Numbers (1 of 5)</vt:lpstr>
      <vt:lpstr>Generating Random Numbers (2 of 5)</vt:lpstr>
      <vt:lpstr>Generating Random Numbers (3 of 5)</vt:lpstr>
      <vt:lpstr>Generating Random Numbers (4 of 5)</vt:lpstr>
      <vt:lpstr>Generating Random Numbers (5 of 5)</vt:lpstr>
      <vt:lpstr>Random Number Seeds</vt:lpstr>
      <vt:lpstr>Writing Your Own Value-Returning Functions (1 of 2)</vt:lpstr>
      <vt:lpstr>Writing Your Own Value-Returning Functions (2 of 2)</vt:lpstr>
      <vt:lpstr>How to Use Value-Returning Functions</vt:lpstr>
      <vt:lpstr>Using I P O Charts (1 of 2)</vt:lpstr>
      <vt:lpstr>Using I P O Charts (2 of 2)</vt:lpstr>
      <vt:lpstr>Returning Strings</vt:lpstr>
      <vt:lpstr>Returning Boolean Values</vt:lpstr>
      <vt:lpstr>Returning Multiple Values</vt:lpstr>
      <vt:lpstr>Returning None From a Function</vt:lpstr>
      <vt:lpstr>The math Module (1 of 3)</vt:lpstr>
      <vt:lpstr>The math Module (2 of 3)</vt:lpstr>
      <vt:lpstr>The math Module (3 of 3)</vt:lpstr>
      <vt:lpstr>Storing Functions in Modules (1 of 2)</vt:lpstr>
      <vt:lpstr>Storing Functions in Modules (2 of 2)</vt:lpstr>
      <vt:lpstr>Menu Driven Programs</vt:lpstr>
      <vt:lpstr>Conditionally Executing the Main Function (1 of 3)</vt:lpstr>
      <vt:lpstr>Conditionally Executing the Main Function (2 of 3)</vt:lpstr>
      <vt:lpstr>Conditionally Executing the Main Function (3 of 3)</vt:lpstr>
      <vt:lpstr>Turtle Graphics: Modularizing Code With Functions (1 of 6)</vt:lpstr>
      <vt:lpstr>Turtle Graphics: Modularizing Code With Functions (2 of 6)</vt:lpstr>
      <vt:lpstr>Turtle Graphics: Modularizing Code With Functions (3 of 6)</vt:lpstr>
      <vt:lpstr>Turtle Graphics: Modularizing Code With Functions (4 of 6)</vt:lpstr>
      <vt:lpstr>Turtle Graphics: Modularizing Code With Functions (5 of 6)</vt:lpstr>
      <vt:lpstr>Turtle Graphics: Modularizing Code With Functions (6 of 6)</vt:lpstr>
      <vt:lpstr>Summary (1 of 2)</vt:lpstr>
      <vt:lpstr>Summary (2 of 2)</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Out with Python, Sixth Edition, Chapter 5, Functions</dc:title>
  <dc:subject>Computer Science</dc:subject>
  <dc:creator>Gaddis</dc:creator>
  <cp:keywords>Starting Out with Python</cp:keywords>
  <dc:description>Long description alt-text is inserted in the notes pane; Alt text for images/math equations within table cells have been placed behind the object intentionally to provide a better screen reader user experience; This deck contains code snippets and screen reader users may need to increase verbosity levels.</dc:description>
  <cp:lastModifiedBy>Chellapandi Murugan</cp:lastModifiedBy>
  <cp:revision>990</cp:revision>
  <dcterms:modified xsi:type="dcterms:W3CDTF">2022-10-03T06:17:45Z</dcterms:modified>
</cp:coreProperties>
</file>