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81" r:id="rId5"/>
    <p:sldId id="260" r:id="rId6"/>
    <p:sldId id="261" r:id="rId7"/>
    <p:sldId id="264" r:id="rId8"/>
    <p:sldId id="282" r:id="rId9"/>
    <p:sldId id="283" r:id="rId10"/>
    <p:sldId id="284" r:id="rId11"/>
    <p:sldId id="267" r:id="rId12"/>
    <p:sldId id="268" r:id="rId13"/>
    <p:sldId id="269" r:id="rId14"/>
    <p:sldId id="270" r:id="rId15"/>
    <p:sldId id="273" r:id="rId16"/>
    <p:sldId id="274" r:id="rId17"/>
    <p:sldId id="275" r:id="rId18"/>
    <p:sldId id="276" r:id="rId19"/>
    <p:sldId id="278" r:id="rId20"/>
    <p:sldId id="279" r:id="rId21"/>
    <p:sldId id="280" r:id="rId22"/>
    <p:sldId id="25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5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DD0B5D-9151-B977-4C94-E97320D28A50}" v="196" dt="2024-08-29T16:26:55.1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02"/>
    <p:restoredTop sz="94674"/>
  </p:normalViewPr>
  <p:slideViewPr>
    <p:cSldViewPr snapToGrid="0" snapToObjects="1">
      <p:cViewPr varScale="1">
        <p:scale>
          <a:sx n="70" d="100"/>
          <a:sy n="70" d="100"/>
        </p:scale>
        <p:origin x="7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A9855A-5385-404F-8C1F-1AA96AA50921}" type="datetimeFigureOut">
              <a:t>8/29/2024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5C077-CD0D-4768-88AF-86357A69DB1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97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1510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8006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9382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498249"/>
            <a:ext cx="9144000" cy="10112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 of the Book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3999" y="6356350"/>
            <a:ext cx="8549898" cy="354416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983831" y="2390620"/>
            <a:ext cx="4224337" cy="385113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1523999" y="1509485"/>
            <a:ext cx="9144000" cy="6728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6400" dirty="0">
              <a:solidFill>
                <a:schemeClr val="accent5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1509713"/>
            <a:ext cx="9144000" cy="443778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5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Chapter # CHAPTER TITLE</a:t>
            </a:r>
          </a:p>
        </p:txBody>
      </p:sp>
    </p:spTree>
    <p:extLst>
      <p:ext uri="{BB962C8B-B14F-4D97-AF65-F5344CB8AC3E}">
        <p14:creationId xmlns:p14="http://schemas.microsoft.com/office/powerpoint/2010/main" val="100249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424583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5964"/>
            <a:ext cx="10515600" cy="37961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42801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38200" y="4918364"/>
            <a:ext cx="10515600" cy="127173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1927627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466148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10661"/>
            <a:ext cx="5181600" cy="51663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10661"/>
            <a:ext cx="5181600" cy="51663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414164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7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535420"/>
          </a:xfrm>
        </p:spPr>
        <p:txBody>
          <a:bodyPr>
            <a:normAutofit/>
          </a:bodyPr>
          <a:lstStyle>
            <a:lvl1pPr>
              <a:defRPr sz="2800" b="1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838200" y="1011383"/>
            <a:ext cx="10515600" cy="32558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38200" y="4378037"/>
            <a:ext cx="10515600" cy="162790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14F94F-1E52-2B42-BC75-C0C106E8BEC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6271576"/>
            <a:ext cx="10515600" cy="442595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 dirty="0"/>
              <a:t>This OpenStax ancillary resource is © Rice University under a CC BY 4.0 International license; it may be reproduced or modified but must be attributed to OpenStax, Rice University and any changes must be noted.</a:t>
            </a:r>
          </a:p>
        </p:txBody>
      </p:sp>
    </p:spTree>
    <p:extLst>
      <p:ext uri="{BB962C8B-B14F-4D97-AF65-F5344CB8AC3E}">
        <p14:creationId xmlns:p14="http://schemas.microsoft.com/office/powerpoint/2010/main" val="1686173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Title (optional)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838200" y="900545"/>
            <a:ext cx="10515600" cy="53478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2568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Title (optional)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838200" y="900545"/>
            <a:ext cx="10515600" cy="534785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marR="0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lvl2pPr>
          </a:lstStyle>
          <a:p>
            <a:pPr lvl="0"/>
            <a:r>
              <a:rPr lang="en-US" dirty="0"/>
              <a:t>Discussion question 1</a:t>
            </a:r>
          </a:p>
          <a:p>
            <a:pPr lvl="1"/>
            <a:r>
              <a:rPr lang="en-US" dirty="0"/>
              <a:t>Distractor (optional)</a:t>
            </a:r>
          </a:p>
          <a:p>
            <a:pPr lvl="1"/>
            <a:r>
              <a:rPr lang="en-US" dirty="0"/>
              <a:t>Distractor (optional)</a:t>
            </a:r>
          </a:p>
          <a:p>
            <a:pPr lvl="1"/>
            <a:r>
              <a:rPr lang="en-US" dirty="0"/>
              <a:t>Distractor (optional)</a:t>
            </a:r>
          </a:p>
          <a:p>
            <a:pPr lvl="1"/>
            <a:r>
              <a:rPr lang="en-US" dirty="0"/>
              <a:t>Distractor (optional)</a:t>
            </a:r>
          </a:p>
          <a:p>
            <a:pPr lvl="0"/>
            <a:r>
              <a:rPr lang="en-US" dirty="0"/>
              <a:t>Discussion question 2</a:t>
            </a:r>
          </a:p>
          <a:p>
            <a:pPr lvl="1"/>
            <a:r>
              <a:rPr lang="en-US" dirty="0"/>
              <a:t>Distractor (optional)</a:t>
            </a:r>
          </a:p>
          <a:p>
            <a:pPr lvl="1"/>
            <a:r>
              <a:rPr lang="en-US" dirty="0"/>
              <a:t>Distractor (optional)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lang="en-US" dirty="0"/>
              <a:t>Distractor (optional)</a:t>
            </a:r>
          </a:p>
          <a:p>
            <a:pPr lvl="1"/>
            <a:r>
              <a:rPr lang="en-US" dirty="0"/>
              <a:t>Distractor (optional)</a:t>
            </a:r>
          </a:p>
        </p:txBody>
      </p:sp>
    </p:spTree>
    <p:extLst>
      <p:ext uri="{BB962C8B-B14F-4D97-AF65-F5344CB8AC3E}">
        <p14:creationId xmlns:p14="http://schemas.microsoft.com/office/powerpoint/2010/main" val="1648461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609600" y="6172201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ct val="1400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609600" y="6492876"/>
            <a:ext cx="4572000" cy="2838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1400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ct val="77777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 rot="16200000">
            <a:off x="10945706" y="623041"/>
            <a:ext cx="1315721" cy="48683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609600" y="241327"/>
            <a:ext cx="10750549" cy="6595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6CB255"/>
              </a:buClr>
              <a:buSzPct val="58333"/>
              <a:buFont typeface="Arial Black"/>
              <a:buNone/>
              <a:defRPr sz="2400" b="0" i="0" u="none" strike="noStrike" cap="none">
                <a:solidFill>
                  <a:srgbClr val="6CB255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pic" idx="2"/>
          </p:nvPr>
        </p:nvSpPr>
        <p:spPr>
          <a:xfrm>
            <a:off x="609599" y="1122387"/>
            <a:ext cx="10750551" cy="35000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400"/>
              </a:spcBef>
              <a:spcAft>
                <a:spcPts val="600"/>
              </a:spcAft>
              <a:buClr>
                <a:srgbClr val="6CB255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63500" algn="l" rtl="0">
              <a:spcBef>
                <a:spcPts val="400"/>
              </a:spcBef>
              <a:buClr>
                <a:srgbClr val="6CB255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rgbClr val="6CB255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6CB255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6CB255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09600" y="4843982"/>
            <a:ext cx="10750549" cy="116638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400"/>
              </a:spcBef>
              <a:spcAft>
                <a:spcPts val="600"/>
              </a:spcAft>
              <a:buClr>
                <a:srgbClr val="6CB255"/>
              </a:buClr>
              <a:buSzPct val="70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31520" marR="0" lvl="1" indent="-337819" algn="l" rtl="0">
              <a:spcBef>
                <a:spcPts val="400"/>
              </a:spcBef>
              <a:buClr>
                <a:srgbClr val="6CB255"/>
              </a:buClr>
              <a:buSzPct val="100000"/>
              <a:buFont typeface="Arial Black"/>
              <a:buAutoNum type="alphaLcParenR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57300" marR="0" lvl="2" indent="-228600" algn="l" rtl="0">
              <a:spcBef>
                <a:spcPts val="360"/>
              </a:spcBef>
              <a:buClr>
                <a:srgbClr val="6CB255"/>
              </a:buClr>
              <a:buSzPct val="100000"/>
              <a:buFont typeface="Arial Black"/>
              <a:buAutoNum type="alphaLcParenR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14500" marR="0" lvl="3" indent="-228600" algn="l" rtl="0">
              <a:spcBef>
                <a:spcPts val="360"/>
              </a:spcBef>
              <a:buClr>
                <a:srgbClr val="6CB255"/>
              </a:buClr>
              <a:buSzPct val="100000"/>
              <a:buFont typeface="Arial Black"/>
              <a:buAutoNum type="alphaLcParenR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71700" marR="0" lvl="4" indent="-228600" algn="l" rtl="0">
              <a:spcBef>
                <a:spcPts val="360"/>
              </a:spcBef>
              <a:buClr>
                <a:srgbClr val="6CB255"/>
              </a:buClr>
              <a:buSzPct val="100000"/>
              <a:buFont typeface="Arial Black"/>
              <a:buAutoNum type="alphaLcParenR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2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4685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4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(optional)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90601"/>
            <a:ext cx="10515600" cy="5219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99AE0-B13C-E741-A969-DCDFA4F7E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677BF-C91A-CA46-9BF6-A28F3D13A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62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0" r:id="rId4"/>
    <p:sldLayoutId id="2147483661" r:id="rId5"/>
    <p:sldLayoutId id="2147483662" r:id="rId6"/>
    <p:sldLayoutId id="2147483663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96D634E8-4422-6744-BAAE-52C9030B19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Principles of Macroeconomics 3e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0F1E18ED-FDAD-4C46-A2CD-D2ED77832A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24000" y="1509712"/>
            <a:ext cx="9144000" cy="7762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Chapter 2 CHOICE IN A WORLD OF SCARCITY</a:t>
            </a:r>
          </a:p>
          <a:p>
            <a:r>
              <a:rPr lang="en-US" sz="2400" cap="none" dirty="0">
                <a:solidFill>
                  <a:schemeClr val="tx1"/>
                </a:solidFill>
                <a:latin typeface="+mn-lt"/>
              </a:rPr>
              <a:t>PowerPoint Image Slideshow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54255D-C7C4-B868-455A-DA5937092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487" y="2285999"/>
            <a:ext cx="3299026" cy="426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115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0083-3482-4171-9B8E-038AFD1F0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Diminishing Marginal Utility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AD7FAAE-865E-4EBA-AD72-FD39E690B2A0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12374" b="12374"/>
          <a:stretch>
            <a:fillRect/>
          </a:stretch>
        </p:blipFill>
        <p:spPr>
          <a:xfrm>
            <a:off x="2247432" y="1370173"/>
            <a:ext cx="7492101" cy="325228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C4CA76-B18E-4F5F-A6A8-0614A6624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Law of diminishing marginal utility</a:t>
            </a:r>
            <a:r>
              <a:rPr lang="en-US" dirty="0"/>
              <a:t> - as a person receives more of a good, the additional (or marginal) utility from each additional unit of the good declines.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540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3FB179F-C69C-CF34-6A5F-A1D4CC65F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spcBef>
                <a:spcPts val="0"/>
              </a:spcBef>
            </a:pPr>
            <a:r>
              <a:rPr lang="en-US" dirty="0"/>
              <a:t>2.2 The Production Possibilities Frontier and Social Choices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602F2C4-5259-AAF2-E890-7CBF142DB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5964"/>
            <a:ext cx="10515600" cy="44781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Production possibilities frontier (PPF) </a:t>
            </a:r>
            <a:r>
              <a:rPr lang="en-US" dirty="0"/>
              <a:t>- a diagram that shows the productively efficient combinations of two products that an economy can produce given the resources it has available.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31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3FB179F-C69C-CF34-6A5F-A1D4CC65F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Healthcare vs. Education Production Possibilities Frontier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602F2C4-5259-AAF2-E890-7CBF142DB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19669"/>
            <a:ext cx="10515600" cy="155005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This production possibilities frontier shows a tradeoff between devoting social resources to healthcare and devoting them to education. </a:t>
            </a:r>
          </a:p>
          <a:p>
            <a:r>
              <a:rPr lang="en-US" dirty="0"/>
              <a:t>At A </a:t>
            </a:r>
            <a:r>
              <a:rPr lang="en-US" u="sng" dirty="0"/>
              <a:t>all</a:t>
            </a:r>
            <a:r>
              <a:rPr lang="en-US" dirty="0"/>
              <a:t> resources go to healthcare and at B, </a:t>
            </a:r>
            <a:r>
              <a:rPr lang="en-US" u="sng" dirty="0"/>
              <a:t>most</a:t>
            </a:r>
            <a:r>
              <a:rPr lang="en-US" dirty="0"/>
              <a:t> go to healthcare. </a:t>
            </a:r>
          </a:p>
          <a:p>
            <a:r>
              <a:rPr lang="en-US" dirty="0"/>
              <a:t>At D </a:t>
            </a:r>
            <a:r>
              <a:rPr lang="en-US" u="sng" dirty="0"/>
              <a:t>most</a:t>
            </a:r>
            <a:r>
              <a:rPr lang="en-US" dirty="0"/>
              <a:t> resources go to education, and at F, </a:t>
            </a:r>
            <a:r>
              <a:rPr lang="en-US" u="sng" dirty="0"/>
              <a:t>all</a:t>
            </a:r>
            <a:r>
              <a:rPr lang="en-US" dirty="0"/>
              <a:t> go to education.</a:t>
            </a:r>
          </a:p>
        </p:txBody>
      </p:sp>
      <p:pic>
        <p:nvPicPr>
          <p:cNvPr id="9" name="Picture 8" descr="The graph shows that a society has limited resources and often must prioritize where to invest. On this graph, the y-axis is ʺHealthcare,ʺ and the x-axis is ʺEducation.ʺ">
            <a:extLst>
              <a:ext uri="{FF2B5EF4-FFF2-40B4-BE49-F238E27FC236}">
                <a16:creationId xmlns:a16="http://schemas.microsoft.com/office/drawing/2014/main" id="{C89C6D88-8A13-0B24-40C8-FF05C49D0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152" y="957018"/>
            <a:ext cx="4705696" cy="339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32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3FB179F-C69C-CF34-6A5F-A1D4CC65F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Healthcare vs. Education Production Possibilities Frontier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602F2C4-5259-AAF2-E890-7CBF142DB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15246"/>
            <a:ext cx="10515600" cy="18418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society could choose to produce </a:t>
            </a:r>
            <a:r>
              <a:rPr lang="en-US" u="sng" dirty="0"/>
              <a:t>any</a:t>
            </a:r>
            <a:r>
              <a:rPr lang="en-US" dirty="0"/>
              <a:t> combination of healthcare and education on the production possibilities frontier.</a:t>
            </a:r>
          </a:p>
          <a:p>
            <a:r>
              <a:rPr lang="en-US" dirty="0"/>
              <a:t>It does not have enough resources to produce </a:t>
            </a:r>
            <a:r>
              <a:rPr lang="en-US" u="sng" dirty="0"/>
              <a:t>outside</a:t>
            </a:r>
            <a:r>
              <a:rPr lang="en-US" dirty="0"/>
              <a:t> the PPF.</a:t>
            </a:r>
          </a:p>
          <a:p>
            <a:r>
              <a:rPr lang="en-US" dirty="0"/>
              <a:t>Because the PPF is downward sloping from left to right, the only way society can obtain more education is by giving up some healthcare.</a:t>
            </a:r>
          </a:p>
          <a:p>
            <a:endParaRPr lang="en-US" dirty="0"/>
          </a:p>
        </p:txBody>
      </p:sp>
      <p:pic>
        <p:nvPicPr>
          <p:cNvPr id="8" name="Picture 7" descr="The graph shows that a society has limited resources and often must prioritize where to invest. On this graph, the y-axis is ʺHealthcare,ʺ and the x-axis is ʺEducation.ʺ">
            <a:extLst>
              <a:ext uri="{FF2B5EF4-FFF2-40B4-BE49-F238E27FC236}">
                <a16:creationId xmlns:a16="http://schemas.microsoft.com/office/drawing/2014/main" id="{B88E15B9-93B4-3019-40E8-472E4285D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152" y="957018"/>
            <a:ext cx="4705696" cy="339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250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3FB179F-C69C-CF34-6A5F-A1D4CC65F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Shape of the PPF and the Law of Diminishing Returns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602F2C4-5259-AAF2-E890-7CBF142DB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5964"/>
            <a:ext cx="10515600" cy="4478185"/>
          </a:xfrm>
        </p:spPr>
        <p:txBody>
          <a:bodyPr>
            <a:normAutofit/>
          </a:bodyPr>
          <a:lstStyle/>
          <a:p>
            <a:r>
              <a:rPr lang="en-US" b="1" dirty="0"/>
              <a:t>Law of diminishing returns </a:t>
            </a:r>
            <a:r>
              <a:rPr lang="en-US" dirty="0"/>
              <a:t>- as additional increments of resources to producing a good or service are added, the marginal benefit from those additional increments will decline.</a:t>
            </a:r>
          </a:p>
          <a:p>
            <a:endParaRPr lang="en-US" dirty="0"/>
          </a:p>
          <a:p>
            <a:pPr lvl="1"/>
            <a:r>
              <a:rPr lang="en-US" dirty="0"/>
              <a:t>The law of diminishing marginal utility is a more specific case of the law of diminishing returns.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890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3FB179F-C69C-CF34-6A5F-A1D4CC65F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Similarities - Budget Constraint and PPF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602F2C4-5259-AAF2-E890-7CBF142DB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99582"/>
            <a:ext cx="10515600" cy="189221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Both the budget constraint and the social production possibilities frontier (PPF) show the constraints under which individual consumers and society as a whole operate. </a:t>
            </a:r>
          </a:p>
          <a:p>
            <a:r>
              <a:rPr lang="en-US" dirty="0"/>
              <a:t>Both diagrams show the tradeoff in choosing more of one good at the cost of less of the other.</a:t>
            </a:r>
          </a:p>
          <a:p>
            <a:endParaRPr lang="en-US" dirty="0"/>
          </a:p>
        </p:txBody>
      </p:sp>
      <p:pic>
        <p:nvPicPr>
          <p:cNvPr id="5" name="Picture 4" descr="Two graphs will occur frequently throughout the text. They represent the possible outcomes of constraints/production of goods. The graph on the left has “Good 2” along the y-axis and “Good 1” along the x-axis. The graph on the right has “Good 1” along the y-axis and “Good 2” along the x-axis.">
            <a:extLst>
              <a:ext uri="{FF2B5EF4-FFF2-40B4-BE49-F238E27FC236}">
                <a16:creationId xmlns:a16="http://schemas.microsoft.com/office/drawing/2014/main" id="{6BF03129-72ED-CED5-F308-C1FF40CA1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270" y="989281"/>
            <a:ext cx="7717459" cy="311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702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3FB179F-C69C-CF34-6A5F-A1D4CC65F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Productive Efficiency and Allocative Efficiency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602F2C4-5259-AAF2-E890-7CBF142DB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5964"/>
            <a:ext cx="10515600" cy="4478185"/>
          </a:xfrm>
        </p:spPr>
        <p:txBody>
          <a:bodyPr>
            <a:normAutofit/>
          </a:bodyPr>
          <a:lstStyle/>
          <a:p>
            <a:r>
              <a:rPr lang="en-US" b="1" dirty="0"/>
              <a:t>Productive efficiency </a:t>
            </a:r>
            <a:r>
              <a:rPr lang="en-US" dirty="0"/>
              <a:t>- when it is impossible to produce more of one good (or service) without decreasing the quantity produced of another good (or service)</a:t>
            </a:r>
          </a:p>
          <a:p>
            <a:endParaRPr lang="en-US" dirty="0"/>
          </a:p>
          <a:p>
            <a:r>
              <a:rPr lang="en-US" dirty="0"/>
              <a:t>Any choice inside the PPF is productively inefficient because it is possible to produce more of one good, the other good, or some combination of both goods.</a:t>
            </a:r>
          </a:p>
          <a:p>
            <a:endParaRPr lang="en-US" dirty="0"/>
          </a:p>
          <a:p>
            <a:r>
              <a:rPr lang="en-US" b="1" dirty="0"/>
              <a:t>Allocative efficiency </a:t>
            </a:r>
            <a:r>
              <a:rPr lang="en-US" dirty="0"/>
              <a:t>- when the mix of goods produced represents the mix that society most desires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033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3FB179F-C69C-CF34-6A5F-A1D4CC65F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Healthcare vs. Education Production Possibilities Frontier, Continued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602F2C4-5259-AAF2-E890-7CBF142DB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63440"/>
            <a:ext cx="10515600" cy="15414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Productive efficiency - </a:t>
            </a:r>
          </a:p>
          <a:p>
            <a:pPr lvl="1"/>
            <a:r>
              <a:rPr lang="en-US" dirty="0"/>
              <a:t>All choices along a given PPF like B, C, and D display productive efficiency.</a:t>
            </a:r>
          </a:p>
          <a:p>
            <a:pPr lvl="1"/>
            <a:r>
              <a:rPr lang="en-US" dirty="0"/>
              <a:t>R does not, because it is inside the PPF curve, and thus not all resources are being used.</a:t>
            </a:r>
          </a:p>
          <a:p>
            <a:endParaRPr lang="en-US" dirty="0"/>
          </a:p>
        </p:txBody>
      </p:sp>
      <p:pic>
        <p:nvPicPr>
          <p:cNvPr id="5" name="Picture 4" descr="The graph shows that a society has limited resources and often must prioritize where to invest. On this graph, the y-axis is ʺHealthcare,ʺ and the x-axis is ʺEducation.ʺ">
            <a:extLst>
              <a:ext uri="{FF2B5EF4-FFF2-40B4-BE49-F238E27FC236}">
                <a16:creationId xmlns:a16="http://schemas.microsoft.com/office/drawing/2014/main" id="{DF8C6B8B-9254-DF19-193F-649A97B15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616" y="885305"/>
            <a:ext cx="4576768" cy="368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11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3FB179F-C69C-CF34-6A5F-A1D4CC65F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PPF and Comparative Advantage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602F2C4-5259-AAF2-E890-7CBF142DB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5964"/>
            <a:ext cx="10515600" cy="4478185"/>
          </a:xfrm>
        </p:spPr>
        <p:txBody>
          <a:bodyPr>
            <a:normAutofit/>
          </a:bodyPr>
          <a:lstStyle/>
          <a:p>
            <a:r>
              <a:rPr lang="en-US" dirty="0"/>
              <a:t>How much of a good a country decides to produce depends on how expensive it is to produce it versus buying it from a different country.</a:t>
            </a:r>
          </a:p>
          <a:p>
            <a:endParaRPr lang="en-US" dirty="0"/>
          </a:p>
          <a:p>
            <a:r>
              <a:rPr lang="en-US" dirty="0"/>
              <a:t>Countries tend to have different opportunity costs of producing a specific good, either because of different climates, geography, technology, or skills.</a:t>
            </a:r>
          </a:p>
          <a:p>
            <a:endParaRPr lang="en-US" dirty="0"/>
          </a:p>
          <a:p>
            <a:r>
              <a:rPr lang="en-US" b="1" dirty="0"/>
              <a:t>Comparative advantage </a:t>
            </a:r>
            <a:r>
              <a:rPr lang="en-US" dirty="0"/>
              <a:t>- when a country can produce a good at a lower opportunity cost than another country.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250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3FB179F-C69C-CF34-6A5F-A1D4CC65F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spcBef>
                <a:spcPts val="0"/>
              </a:spcBef>
            </a:pPr>
            <a:r>
              <a:rPr lang="en-US" dirty="0"/>
              <a:t>2.3 Confronting Objections to the Economic Approach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602F2C4-5259-AAF2-E890-7CBF142DB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5964"/>
            <a:ext cx="10515600" cy="44781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i="1" dirty="0"/>
              <a:t>Objections in understanding the economic approach to decision-making: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1) People, firms, and society </a:t>
            </a:r>
            <a:r>
              <a:rPr lang="en-US" b="1" u="sng" dirty="0"/>
              <a:t>do not</a:t>
            </a:r>
            <a:r>
              <a:rPr lang="en-US" dirty="0"/>
              <a:t> act in a way that fits the economic way of thinking.</a:t>
            </a:r>
          </a:p>
          <a:p>
            <a:endParaRPr lang="en-US" dirty="0"/>
          </a:p>
          <a:p>
            <a:pPr lvl="1"/>
            <a:r>
              <a:rPr lang="en-US"/>
              <a:t>Economics begins with the premise that "individuals are pursuing their separate interest". (Attempting to maximize utility)</a:t>
            </a:r>
            <a:endParaRPr lang="en-US">
              <a:ea typeface="Calibri"/>
              <a:cs typeface="Calibri"/>
            </a:endParaRPr>
          </a:p>
          <a:p>
            <a:pPr lvl="1"/>
            <a:r>
              <a:rPr lang="en-US"/>
              <a:t>We may not use the vocabulary, but we use marginal analysis and budget constraints.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671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3FB179F-C69C-CF34-6A5F-A1D4CC65F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Ch.2 OUTLINE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602F2C4-5259-AAF2-E890-7CBF142DB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800" dirty="0"/>
              <a:t>2.1: How Individuals Make Choices Based on Their Budget Constraint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800" dirty="0"/>
              <a:t>2.2: The Production Possibilities Frontier and Social Choices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800" dirty="0"/>
              <a:t>2.3: Confronting Objections to the Economic Approach</a:t>
            </a:r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6312B98-B57D-3B90-6F48-124F15CB006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43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3FB179F-C69C-CF34-6A5F-A1D4CC65F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Confronting Objections to the Economic Approach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602F2C4-5259-AAF2-E890-7CBF142DB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5964"/>
            <a:ext cx="10515600" cy="447818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i="1" dirty="0"/>
              <a:t>Objections in understanding the economic approach to decision-making: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2) People, firms, and society </a:t>
            </a:r>
            <a:r>
              <a:rPr lang="en-US" b="1" u="sng" dirty="0"/>
              <a:t>should not</a:t>
            </a:r>
            <a:r>
              <a:rPr lang="en-US" dirty="0"/>
              <a:t> act this way.</a:t>
            </a:r>
          </a:p>
          <a:p>
            <a:pPr marL="457200" lvl="1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lvl="2"/>
            <a:r>
              <a:rPr lang="en-US" sz="2800" dirty="0">
                <a:solidFill>
                  <a:schemeClr val="tx1"/>
                </a:solidFill>
              </a:rPr>
              <a:t>Portrays people as self-interested, </a:t>
            </a:r>
            <a:r>
              <a:rPr lang="en-US" sz="2800" i="1" dirty="0">
                <a:solidFill>
                  <a:schemeClr val="tx1"/>
                </a:solidFill>
              </a:rPr>
              <a:t>but economics is not a form of moral instruction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  <a:endParaRPr lang="en-US" sz="2800">
              <a:solidFill>
                <a:schemeClr val="tx1"/>
              </a:solidFill>
              <a:ea typeface="Calibri"/>
              <a:cs typeface="Calibri"/>
            </a:endParaRPr>
          </a:p>
          <a:p>
            <a:pPr lvl="2"/>
            <a:r>
              <a:rPr lang="en-US" sz="2800" dirty="0">
                <a:solidFill>
                  <a:schemeClr val="tx1"/>
                </a:solidFill>
              </a:rPr>
              <a:t>Seeks to describe economic behavior as it actually exists.</a:t>
            </a:r>
            <a:endParaRPr lang="en-US" sz="2800">
              <a:solidFill>
                <a:schemeClr val="tx1"/>
              </a:solidFill>
              <a:ea typeface="Calibri"/>
              <a:cs typeface="Calibri"/>
            </a:endParaRPr>
          </a:p>
          <a:p>
            <a:pPr lvl="2"/>
            <a:r>
              <a:rPr lang="en-US" sz="2800" dirty="0">
                <a:solidFill>
                  <a:schemeClr val="tx1"/>
                </a:solidFill>
              </a:rPr>
              <a:t>Uses, </a:t>
            </a:r>
            <a:r>
              <a:rPr lang="en-US" sz="2800" b="1" dirty="0">
                <a:solidFill>
                  <a:schemeClr val="tx1"/>
                </a:solidFill>
              </a:rPr>
              <a:t>positive statements</a:t>
            </a:r>
            <a:r>
              <a:rPr lang="en-US" sz="2800" dirty="0">
                <a:solidFill>
                  <a:schemeClr val="tx1"/>
                </a:solidFill>
              </a:rPr>
              <a:t>, which describe the world as it is. These are </a:t>
            </a:r>
            <a:r>
              <a:rPr lang="en-US" sz="2800" u="sng" dirty="0">
                <a:solidFill>
                  <a:schemeClr val="tx1"/>
                </a:solidFill>
              </a:rPr>
              <a:t>factual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  <a:endParaRPr lang="en-US" sz="2800">
              <a:solidFill>
                <a:schemeClr val="tx1"/>
              </a:solidFill>
              <a:ea typeface="Calibri"/>
              <a:cs typeface="Calibri"/>
            </a:endParaRPr>
          </a:p>
          <a:p>
            <a:pPr lvl="2"/>
            <a:r>
              <a:rPr lang="en-US" sz="2800" dirty="0">
                <a:solidFill>
                  <a:schemeClr val="tx1"/>
                </a:solidFill>
              </a:rPr>
              <a:t>Tries to avoid </a:t>
            </a:r>
            <a:r>
              <a:rPr lang="en-US" sz="2800" b="1" dirty="0">
                <a:solidFill>
                  <a:schemeClr val="tx1"/>
                </a:solidFill>
              </a:rPr>
              <a:t>normative statements</a:t>
            </a:r>
            <a:r>
              <a:rPr lang="en-US" sz="2800" dirty="0">
                <a:solidFill>
                  <a:schemeClr val="tx1"/>
                </a:solidFill>
              </a:rPr>
              <a:t>, which describe how the world should be. These statements are subjective questions of </a:t>
            </a:r>
            <a:r>
              <a:rPr lang="en-US" sz="2800" u="sng" dirty="0">
                <a:solidFill>
                  <a:schemeClr val="tx1"/>
                </a:solidFill>
              </a:rPr>
              <a:t>opinion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  <a:endParaRPr lang="en-US" sz="2800" dirty="0">
              <a:solidFill>
                <a:schemeClr val="tx1"/>
              </a:solidFill>
              <a:ea typeface="Calibri"/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868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3FB179F-C69C-CF34-6A5F-A1D4CC65F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Confronting Objections to the Economic Approach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602F2C4-5259-AAF2-E890-7CBF142DB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5964"/>
            <a:ext cx="10515600" cy="447818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endParaRPr lang="en-US" sz="2600" dirty="0">
              <a:solidFill>
                <a:srgbClr val="000000"/>
              </a:solidFill>
              <a:latin typeface="Arial"/>
              <a:ea typeface="Calibri"/>
              <a:cs typeface="Arial"/>
            </a:endParaRPr>
          </a:p>
          <a:p>
            <a:pPr marL="0" indent="0">
              <a:buNone/>
            </a:pPr>
            <a:r>
              <a:rPr lang="en-US" sz="2600">
                <a:solidFill>
                  <a:srgbClr val="000000"/>
                </a:solidFill>
                <a:latin typeface="Arial"/>
                <a:ea typeface="Calibri"/>
                <a:cs typeface="Arial"/>
              </a:rPr>
              <a:t>3) It is </a:t>
            </a:r>
            <a:r>
              <a:rPr lang="en-US" sz="2600" b="1" u="sng">
                <a:solidFill>
                  <a:srgbClr val="000000"/>
                </a:solidFill>
                <a:latin typeface="Arial"/>
                <a:ea typeface="Calibri"/>
                <a:cs typeface="Arial"/>
              </a:rPr>
              <a:t>not possible</a:t>
            </a:r>
            <a:r>
              <a:rPr lang="en-US" sz="2600">
                <a:solidFill>
                  <a:srgbClr val="000000"/>
                </a:solidFill>
                <a:latin typeface="Arial"/>
                <a:ea typeface="Calibri"/>
                <a:cs typeface="Arial"/>
              </a:rPr>
              <a:t> that broader social good can emerge from selfish </a:t>
            </a:r>
            <a:r>
              <a:rPr lang="en-US" sz="2600" dirty="0">
                <a:solidFill>
                  <a:srgbClr val="000000"/>
                </a:solidFill>
                <a:latin typeface="Arial"/>
                <a:ea typeface="Calibri"/>
                <a:cs typeface="Arial"/>
              </a:rPr>
              <a:t>individual actions.</a:t>
            </a:r>
            <a:endParaRPr lang="en-US" b="1">
              <a:solidFill>
                <a:srgbClr val="464846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pPr marL="0" indent="0">
              <a:buNone/>
            </a:pPr>
            <a:endParaRPr lang="en-US" sz="2600" dirty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en-US" b="1" dirty="0"/>
              <a:t>Invisible hand </a:t>
            </a:r>
            <a:r>
              <a:rPr lang="en-US" dirty="0"/>
              <a:t>- concept that individuals' self-interested behavior can lead to positive social outcomes</a:t>
            </a:r>
            <a:endParaRPr lang="en-US"/>
          </a:p>
          <a:p>
            <a:endParaRPr lang="en-US" dirty="0"/>
          </a:p>
          <a:p>
            <a:pPr lvl="1"/>
            <a:r>
              <a:rPr lang="en-US" dirty="0"/>
              <a:t>Identified in Adam Smith’s </a:t>
            </a:r>
            <a:r>
              <a:rPr lang="en-US" i="1" dirty="0"/>
              <a:t>The Wealth of Nations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dirty="0"/>
              <a:t>Consumers will encourage businesses to offer goods and services that meet their needs.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641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D73CF-74FD-40C7-933E-A08F14EB1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0B87ECC5-F9E0-12B3-912B-D00A12FD2D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5742" y="5380555"/>
            <a:ext cx="10518058" cy="932124"/>
          </a:xfrm>
        </p:spPr>
        <p:txBody>
          <a:bodyPr>
            <a:normAutofit/>
          </a:bodyPr>
          <a:lstStyle/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67035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1981200" y="241325"/>
            <a:ext cx="8062800" cy="881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2.1 How Individuals Make Choices Based 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on Their Budget Constraint</a:t>
            </a:r>
          </a:p>
        </p:txBody>
      </p:sp>
      <p:sp>
        <p:nvSpPr>
          <p:cNvPr id="65" name="Shape 65"/>
          <p:cNvSpPr>
            <a:spLocks noGrp="1"/>
          </p:cNvSpPr>
          <p:nvPr>
            <p:ph type="pic" idx="2"/>
          </p:nvPr>
        </p:nvSpPr>
        <p:spPr>
          <a:xfrm>
            <a:off x="1981200" y="1305845"/>
            <a:ext cx="8062800" cy="5083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70000"/>
              <a:buChar char="●"/>
            </a:pPr>
            <a:r>
              <a:rPr lang="en-US" sz="2400" b="1" dirty="0"/>
              <a:t>Budget constraint</a:t>
            </a:r>
            <a:r>
              <a:rPr lang="en-US" sz="2400" dirty="0"/>
              <a:t> - all possible consumption combinations of goods that someone can afford, given the prices of goods, when </a:t>
            </a:r>
            <a:r>
              <a:rPr lang="en-US" sz="2400" u="sng" dirty="0"/>
              <a:t>all</a:t>
            </a:r>
            <a:r>
              <a:rPr lang="en-US" sz="2400" dirty="0"/>
              <a:t> income is spent; “the boundary of the opportunity set”.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marL="457200" lvl="0" indent="-317500" rtl="0">
              <a:spcBef>
                <a:spcPts val="0"/>
              </a:spcBef>
              <a:buSzPct val="70000"/>
              <a:buChar char="●"/>
            </a:pPr>
            <a:r>
              <a:rPr lang="en-US" sz="2400" dirty="0"/>
              <a:t>With a limited amount of income to spend on things, consumers must choose what they need and want. (What two “Fundamentals of Economics” are here?)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marL="457200" lvl="0" indent="-317500" rtl="0">
              <a:spcBef>
                <a:spcPts val="0"/>
              </a:spcBef>
              <a:buSzPct val="70000"/>
              <a:buChar char="●"/>
            </a:pPr>
            <a:r>
              <a:rPr lang="en-US" sz="2400" dirty="0"/>
              <a:t>Given the price of the two goods and a budget amount, a budget constraint can be illustrated </a:t>
            </a:r>
            <a:r>
              <a:rPr lang="en-US" sz="2400" i="1" dirty="0"/>
              <a:t>graphically</a:t>
            </a:r>
            <a:r>
              <a:rPr lang="en-US" sz="2400" dirty="0"/>
              <a:t>.  </a:t>
            </a:r>
            <a:r>
              <a:rPr lang="en-US" sz="4800" b="1" dirty="0"/>
              <a:t>YAY!!!!!!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66" name="Shape 66" descr="OSX-Stacked-TM-RGB-300dpi-2016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34087" y="227959"/>
            <a:ext cx="1226400" cy="8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312E-94A1-4CB0-BA71-FDB0E5903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Will the </a:t>
            </a:r>
            <a:r>
              <a:rPr lang="en-US" dirty="0" err="1"/>
              <a:t>Workin</a:t>
            </a:r>
            <a:r>
              <a:rPr lang="en-US" dirty="0"/>
              <a:t>’ Man</a:t>
            </a:r>
          </a:p>
        </p:txBody>
      </p:sp>
      <p:pic>
        <p:nvPicPr>
          <p:cNvPr id="6" name="Picture Placeholder 5" descr="A young boy holding a football ball on a field&#10;&#10;Description automatically generated">
            <a:extLst>
              <a:ext uri="{FF2B5EF4-FFF2-40B4-BE49-F238E27FC236}">
                <a16:creationId xmlns:a16="http://schemas.microsoft.com/office/drawing/2014/main" id="{56AD2D75-72D7-4726-8E1C-EB1542035BD6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28293" b="28293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53BBE-277F-45B0-A179-D6670CD3F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Budget - $10  Burgers - $2  Bus Tickets - $0.50</a:t>
            </a:r>
          </a:p>
        </p:txBody>
      </p:sp>
    </p:spTree>
    <p:extLst>
      <p:ext uri="{BB962C8B-B14F-4D97-AF65-F5344CB8AC3E}">
        <p14:creationId xmlns:p14="http://schemas.microsoft.com/office/powerpoint/2010/main" val="2590959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981200" y="241325"/>
            <a:ext cx="8062800" cy="83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6CB255"/>
              </a:buClr>
              <a:buSzPct val="25000"/>
              <a:buFont typeface="Arial Black"/>
              <a:buNone/>
            </a:pPr>
            <a:r>
              <a:rPr lang="en-US" dirty="0"/>
              <a:t>The Budget Constraint: Will’s Consumption Choice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981150" y="3207853"/>
            <a:ext cx="8062800" cy="344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6CB255"/>
              </a:buClr>
              <a:buSzPct val="70000"/>
              <a:buFont typeface="Arial"/>
              <a:buChar char="●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point on the budget constraint represents a combination of burgers and bus tickets whose total cost adds up to </a:t>
            </a:r>
            <a:r>
              <a:rPr lang="en-US" sz="2400" dirty="0"/>
              <a:t>Will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’s budget of $10. </a:t>
            </a:r>
          </a:p>
          <a:p>
            <a:pPr marL="139700" marR="0" lvl="0" algn="l">
              <a:spcBef>
                <a:spcPts val="0"/>
              </a:spcBef>
              <a:spcAft>
                <a:spcPts val="0"/>
              </a:spcAft>
              <a:buClr>
                <a:srgbClr val="6CB255"/>
              </a:buClr>
              <a:buSzPct val="70000"/>
            </a:pPr>
            <a:endParaRPr lang="en-US"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6CB255"/>
              </a:buClr>
              <a:buSzPct val="70000"/>
              <a:buChar char="●"/>
            </a:pPr>
            <a:r>
              <a:rPr lang="en-US" sz="2400" dirty="0">
                <a:solidFill>
                  <a:schemeClr val="dk1"/>
                </a:solidFill>
              </a:rPr>
              <a:t>The opportunity set - e</a:t>
            </a:r>
            <a:r>
              <a:rPr lang="en-US" sz="2400" dirty="0"/>
              <a:t>very point on (or inside) the constraint which shows a combination of burgers and bus tickets that Will can afford.</a:t>
            </a:r>
          </a:p>
          <a:p>
            <a:pPr marL="457200" indent="-317500">
              <a:spcBef>
                <a:spcPts val="0"/>
              </a:spcBef>
              <a:spcAft>
                <a:spcPts val="0"/>
              </a:spcAft>
              <a:buChar char="●"/>
            </a:pPr>
            <a:endParaRPr lang="en-US" sz="2400" dirty="0"/>
          </a:p>
          <a:p>
            <a:pPr marL="457200" marR="0" lvl="0" indent="-317500" algn="l">
              <a:spcBef>
                <a:spcPts val="0"/>
              </a:spcBef>
              <a:spcAft>
                <a:spcPts val="0"/>
              </a:spcAft>
              <a:buClr>
                <a:srgbClr val="6CB255"/>
              </a:buClr>
              <a:buSzPct val="70000"/>
              <a:buChar char="●"/>
            </a:pPr>
            <a:r>
              <a:rPr lang="en-US" sz="2400" dirty="0"/>
              <a:t>What about a point outside the constraint?</a:t>
            </a:r>
            <a:endParaRPr lang="en-US" dirty="0"/>
          </a:p>
        </p:txBody>
      </p:sp>
      <p:pic>
        <p:nvPicPr>
          <p:cNvPr id="73" name="Shape 73" descr="CNX_Econ_C02_001.jpg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858962" y="1046017"/>
            <a:ext cx="4106400" cy="207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 descr="OSX-Stacked-TM-RGB-300dpi-2016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34087" y="227959"/>
            <a:ext cx="1226434" cy="833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1981200" y="241326"/>
            <a:ext cx="8062800" cy="659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The Concept of Opportunity Cost</a:t>
            </a:r>
          </a:p>
        </p:txBody>
      </p:sp>
      <p:sp>
        <p:nvSpPr>
          <p:cNvPr id="80" name="Shape 80"/>
          <p:cNvSpPr>
            <a:spLocks noGrp="1"/>
          </p:cNvSpPr>
          <p:nvPr>
            <p:ph type="pic" idx="2"/>
          </p:nvPr>
        </p:nvSpPr>
        <p:spPr>
          <a:xfrm>
            <a:off x="1981200" y="1122373"/>
            <a:ext cx="8062800" cy="3317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70000"/>
              <a:buChar char="●"/>
            </a:pPr>
            <a:r>
              <a:rPr lang="en-US" sz="2100" b="1" dirty="0"/>
              <a:t>Opportunity cost</a:t>
            </a:r>
            <a:r>
              <a:rPr lang="en-US" sz="2100" dirty="0"/>
              <a:t> indicates what one must give up to obtain what he or she desires. </a:t>
            </a:r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100" dirty="0"/>
              <a:t>The cost of one item is the lost opportunity to do or consume something else.</a:t>
            </a:r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100" dirty="0"/>
              <a:t>The opportunity cost is the value of the next best alternative. (College vs. Work)</a:t>
            </a:r>
          </a:p>
          <a:p>
            <a:pPr marL="914400" lvl="1" indent="-355600" rtl="0">
              <a:spcBef>
                <a:spcPts val="0"/>
              </a:spcBef>
              <a:buSzPct val="100000"/>
            </a:pPr>
            <a:r>
              <a:rPr lang="en-US" sz="2100" dirty="0"/>
              <a:t>A fundamental principle of economics is that every choice has an opportunity cost.</a:t>
            </a:r>
            <a:endParaRPr sz="2100" dirty="0"/>
          </a:p>
          <a:p>
            <a:pPr marL="457200" lvl="0" indent="-317500" rtl="0">
              <a:spcBef>
                <a:spcPts val="0"/>
              </a:spcBef>
              <a:buSzPct val="70000"/>
              <a:buChar char="●"/>
            </a:pPr>
            <a:r>
              <a:rPr lang="en-US" sz="2400" dirty="0"/>
              <a:t>For Will, what is the </a:t>
            </a:r>
            <a:r>
              <a:rPr lang="en-US" sz="2400" dirty="0" err="1"/>
              <a:t>the</a:t>
            </a:r>
            <a:r>
              <a:rPr lang="en-US" sz="2400" dirty="0"/>
              <a:t> opportunity cost of a burger?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81" name="Shape 81" descr="CNX_Econ_C02_001.jpg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042800" y="4524217"/>
            <a:ext cx="4106400" cy="207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 descr="OSX-Stacked-TM-RGB-300dpi-2016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34087" y="227959"/>
            <a:ext cx="1226400" cy="8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3FB179F-C69C-CF34-6A5F-A1D4CC65F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Opportunity Cost Examples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602F2C4-5259-AAF2-E890-7CBF142DB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Discussion Question: What are the opportunity costs of...</a:t>
            </a:r>
          </a:p>
          <a:p>
            <a:endParaRPr lang="en-US" dirty="0"/>
          </a:p>
          <a:p>
            <a:pPr lvl="1"/>
            <a:r>
              <a:rPr lang="en-US" dirty="0"/>
              <a:t>Buying vs. leasing a car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Investing in different ways (i.e., savings accounts, certificates of deposit, mutual funds, stocks, etc.)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Going out to eat vs. preparing food at home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Walking or taking public transportation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222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2CF96-A6A6-42CE-B823-5649EDB5E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Consumer’s goal is to maximize utility!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F67A85-6260-4160-9B3F-ADED230EBF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Utility</a:t>
            </a:r>
            <a:r>
              <a:rPr lang="en-US" dirty="0"/>
              <a:t> – satisfaction, usefulness or value one obtains from consuming goods and services.</a:t>
            </a:r>
          </a:p>
          <a:p>
            <a:endParaRPr lang="en-US" dirty="0"/>
          </a:p>
        </p:txBody>
      </p:sp>
      <p:pic>
        <p:nvPicPr>
          <p:cNvPr id="3" name="Picture 2" descr="A deer standing in the woods&#10;&#10;Description automatically generated">
            <a:extLst>
              <a:ext uri="{FF2B5EF4-FFF2-40B4-BE49-F238E27FC236}">
                <a16:creationId xmlns:a16="http://schemas.microsoft.com/office/drawing/2014/main" id="{97161B00-2332-D496-71D3-94F51CD3B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5" y="1124065"/>
            <a:ext cx="7143750" cy="3508185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F6244DF-F4FD-400C-9610-0EA7620C2B9C}"/>
              </a:ext>
            </a:extLst>
          </p:cNvPr>
          <p:cNvSpPr>
            <a:spLocks noGrp="1"/>
          </p:cNvSpPr>
          <p:nvPr>
            <p:ph type="pic" idx="2"/>
          </p:nvPr>
        </p:nvSpPr>
        <p:spPr/>
      </p:sp>
    </p:spTree>
    <p:extLst>
      <p:ext uri="{BB962C8B-B14F-4D97-AF65-F5344CB8AC3E}">
        <p14:creationId xmlns:p14="http://schemas.microsoft.com/office/powerpoint/2010/main" val="1800127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27A88-EB4F-40C0-A645-FFF1C86B4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Utility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D853155-6D45-40B2-9E3F-6424FE222EDE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2"/>
          <a:srcRect l="2966" t="13922" r="-2966" b="42664"/>
          <a:stretch/>
        </p:blipFill>
        <p:spPr>
          <a:xfrm>
            <a:off x="1981200" y="1122387"/>
            <a:ext cx="8062913" cy="35000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35B44-2D32-4403-A70B-2AC3ACE4F0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Marginal analysis</a:t>
            </a:r>
            <a:r>
              <a:rPr lang="en-US" dirty="0"/>
              <a:t> - examining the benefits and costs of choosing a little more or a little less of a good.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676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penStax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09A33"/>
      </a:accent1>
      <a:accent2>
        <a:srgbClr val="DB5935"/>
      </a:accent2>
      <a:accent3>
        <a:srgbClr val="464846"/>
      </a:accent3>
      <a:accent4>
        <a:srgbClr val="EAC322"/>
      </a:accent4>
      <a:accent5>
        <a:srgbClr val="1B1E3F"/>
      </a:accent5>
      <a:accent6>
        <a:srgbClr val="70AD47"/>
      </a:accent6>
      <a:hlink>
        <a:srgbClr val="29749C"/>
      </a:hlink>
      <a:folHlink>
        <a:srgbClr val="9450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</TotalTime>
  <Words>1755</Words>
  <Application>Microsoft Office PowerPoint</Application>
  <PresentationFormat>Widescreen</PresentationFormat>
  <Paragraphs>140</Paragraphs>
  <Slides>22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Principles of Macroeconomics 3e</vt:lpstr>
      <vt:lpstr>Ch.2 OUTLINE</vt:lpstr>
      <vt:lpstr>2.1 How Individuals Make Choices Based  on Their Budget Constraint</vt:lpstr>
      <vt:lpstr>Will the Workin’ Man</vt:lpstr>
      <vt:lpstr>The Budget Constraint: Will’s Consumption Choice</vt:lpstr>
      <vt:lpstr>The Concept of Opportunity Cost</vt:lpstr>
      <vt:lpstr>Opportunity Cost Examples</vt:lpstr>
      <vt:lpstr>Consumer’s goal is to maximize utility!</vt:lpstr>
      <vt:lpstr>Marginal Utility</vt:lpstr>
      <vt:lpstr>Diminishing Marginal Utility</vt:lpstr>
      <vt:lpstr>2.2 The Production Possibilities Frontier and Social Choices</vt:lpstr>
      <vt:lpstr>Healthcare vs. Education Production Possibilities Frontier</vt:lpstr>
      <vt:lpstr>Healthcare vs. Education Production Possibilities Frontier</vt:lpstr>
      <vt:lpstr>The Shape of the PPF and the Law of Diminishing Returns</vt:lpstr>
      <vt:lpstr>Similarities - Budget Constraint and PPF</vt:lpstr>
      <vt:lpstr>Productive Efficiency and Allocative Efficiency</vt:lpstr>
      <vt:lpstr>Healthcare vs. Education Production Possibilities Frontier, Continued</vt:lpstr>
      <vt:lpstr>The PPF and Comparative Advantage</vt:lpstr>
      <vt:lpstr>2.3 Confronting Objections to the Economic Approach</vt:lpstr>
      <vt:lpstr>Confronting Objections to the Economic Approach</vt:lpstr>
      <vt:lpstr>Confronting Objections to the Economic Approach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Larissa Chu</dc:creator>
  <cp:lastModifiedBy>Sevans O365</cp:lastModifiedBy>
  <cp:revision>166</cp:revision>
  <dcterms:created xsi:type="dcterms:W3CDTF">2018-05-29T21:16:34Z</dcterms:created>
  <dcterms:modified xsi:type="dcterms:W3CDTF">2024-08-29T16:38:43Z</dcterms:modified>
</cp:coreProperties>
</file>