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95" r:id="rId5"/>
    <p:sldId id="296" r:id="rId6"/>
    <p:sldId id="300" r:id="rId7"/>
    <p:sldId id="301" r:id="rId8"/>
    <p:sldId id="297" r:id="rId9"/>
    <p:sldId id="302" r:id="rId10"/>
    <p:sldId id="260" r:id="rId11"/>
    <p:sldId id="262" r:id="rId12"/>
    <p:sldId id="298" r:id="rId13"/>
    <p:sldId id="273" r:id="rId14"/>
    <p:sldId id="271" r:id="rId15"/>
    <p:sldId id="274" r:id="rId16"/>
    <p:sldId id="264" r:id="rId17"/>
    <p:sldId id="304" r:id="rId18"/>
    <p:sldId id="303" r:id="rId19"/>
    <p:sldId id="281" r:id="rId20"/>
    <p:sldId id="279" r:id="rId21"/>
    <p:sldId id="267" r:id="rId22"/>
    <p:sldId id="299" r:id="rId23"/>
    <p:sldId id="268" r:id="rId24"/>
    <p:sldId id="282" r:id="rId25"/>
    <p:sldId id="283" r:id="rId26"/>
    <p:sldId id="284" r:id="rId27"/>
    <p:sldId id="285"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CF5CA-919C-7D14-5859-AE5C895CAE1A}" v="38" dt="2024-09-17T15:02:43.626"/>
    <p1510:client id="{D7EE464C-A758-1122-772A-CF7DC4885A59}" v="352" dt="2024-09-17T13:34:0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106" d="100"/>
          <a:sy n="106" d="100"/>
        </p:scale>
        <p:origin x="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https://alabamaedu-my.sharepoint.com/personal/a00375891_alabama_edu/Documents/Micro/Coffee%20S%20&amp;%20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xVal>
            <c:numRef>
              <c:f>'https://alabamaedu-my.sharepoint.com/personal/a00375891_alabama_edu/Documents/Micro/[Coffee S &amp; D.xlsx]Supply'!$I$4:$I$10</c:f>
              <c:numCache>
                <c:formatCode>General</c:formatCode>
                <c:ptCount val="7"/>
                <c:pt idx="0">
                  <c:v>900</c:v>
                </c:pt>
                <c:pt idx="1">
                  <c:v>800</c:v>
                </c:pt>
                <c:pt idx="2">
                  <c:v>700</c:v>
                </c:pt>
                <c:pt idx="3">
                  <c:v>600</c:v>
                </c:pt>
                <c:pt idx="4">
                  <c:v>500</c:v>
                </c:pt>
                <c:pt idx="5">
                  <c:v>400</c:v>
                </c:pt>
                <c:pt idx="6">
                  <c:v>300</c:v>
                </c:pt>
              </c:numCache>
            </c:numRef>
          </c:xVal>
          <c:yVal>
            <c:numRef>
              <c:f>'https://alabamaedu-my.sharepoint.com/personal/a00375891_alabama_edu/Documents/Micro/[Coffee S &amp; D.xlsx]Supply'!$F$4:$F$10</c:f>
              <c:numCache>
                <c:formatCode>General</c:formatCode>
                <c:ptCount val="7"/>
              </c:numCache>
            </c:numRef>
          </c:yVal>
          <c:smooth val="1"/>
          <c:extLst>
            <c:ext xmlns:c16="http://schemas.microsoft.com/office/drawing/2014/chart" uri="{C3380CC4-5D6E-409C-BE32-E72D297353CC}">
              <c16:uniqueId val="{00000000-6780-4519-9642-48B2723652EF}"/>
            </c:ext>
          </c:extLst>
        </c:ser>
        <c:ser>
          <c:idx val="1"/>
          <c:order val="1"/>
          <c:xVal>
            <c:numRef>
              <c:f>'https://alabamaedu-my.sharepoint.com/personal/a00375891_alabama_edu/Documents/Micro/[Coffee S &amp; D.xlsx]Supply'!$I$4:$I$10</c:f>
              <c:numCache>
                <c:formatCode>General</c:formatCode>
                <c:ptCount val="7"/>
                <c:pt idx="0">
                  <c:v>900</c:v>
                </c:pt>
                <c:pt idx="1">
                  <c:v>800</c:v>
                </c:pt>
                <c:pt idx="2">
                  <c:v>700</c:v>
                </c:pt>
                <c:pt idx="3">
                  <c:v>600</c:v>
                </c:pt>
                <c:pt idx="4">
                  <c:v>500</c:v>
                </c:pt>
                <c:pt idx="5">
                  <c:v>400</c:v>
                </c:pt>
                <c:pt idx="6">
                  <c:v>300</c:v>
                </c:pt>
              </c:numCache>
            </c:numRef>
          </c:xVal>
          <c:yVal>
            <c:numRef>
              <c:f>'https://alabamaedu-my.sharepoint.com/personal/a00375891_alabama_edu/Documents/Micro/[Coffee S &amp; D.xlsx]Supply'!$G$4:$G$10</c:f>
              <c:numCache>
                <c:formatCode>"$"#,##0.00</c:formatCode>
                <c:ptCount val="7"/>
                <c:pt idx="0">
                  <c:v>5</c:v>
                </c:pt>
                <c:pt idx="1">
                  <c:v>4.5</c:v>
                </c:pt>
                <c:pt idx="2">
                  <c:v>4</c:v>
                </c:pt>
                <c:pt idx="3">
                  <c:v>3.5</c:v>
                </c:pt>
                <c:pt idx="4">
                  <c:v>3</c:v>
                </c:pt>
                <c:pt idx="5">
                  <c:v>2.5</c:v>
                </c:pt>
                <c:pt idx="6">
                  <c:v>2</c:v>
                </c:pt>
              </c:numCache>
            </c:numRef>
          </c:yVal>
          <c:smooth val="1"/>
          <c:extLst>
            <c:ext xmlns:c16="http://schemas.microsoft.com/office/drawing/2014/chart" uri="{C3380CC4-5D6E-409C-BE32-E72D297353CC}">
              <c16:uniqueId val="{00000001-6780-4519-9642-48B2723652EF}"/>
            </c:ext>
          </c:extLst>
        </c:ser>
        <c:dLbls>
          <c:showLegendKey val="0"/>
          <c:showVal val="0"/>
          <c:showCatName val="0"/>
          <c:showSerName val="0"/>
          <c:showPercent val="0"/>
          <c:showBubbleSize val="0"/>
        </c:dLbls>
        <c:axId val="64977536"/>
        <c:axId val="64995712"/>
      </c:scatterChart>
      <c:valAx>
        <c:axId val="64977536"/>
        <c:scaling>
          <c:orientation val="minMax"/>
        </c:scaling>
        <c:delete val="0"/>
        <c:axPos val="b"/>
        <c:numFmt formatCode="General" sourceLinked="1"/>
        <c:majorTickMark val="out"/>
        <c:minorTickMark val="none"/>
        <c:tickLblPos val="nextTo"/>
        <c:crossAx val="64995712"/>
        <c:crosses val="autoZero"/>
        <c:crossBetween val="midCat"/>
      </c:valAx>
      <c:valAx>
        <c:axId val="64995712"/>
        <c:scaling>
          <c:orientation val="minMax"/>
        </c:scaling>
        <c:delete val="0"/>
        <c:axPos val="l"/>
        <c:majorGridlines/>
        <c:numFmt formatCode="General" sourceLinked="1"/>
        <c:majorTickMark val="out"/>
        <c:minorTickMark val="none"/>
        <c:tickLblPos val="nextTo"/>
        <c:crossAx val="64977536"/>
        <c:crosses val="autoZero"/>
        <c:crossBetween val="midCat"/>
      </c:valAx>
    </c:plotArea>
    <c:legend>
      <c:legendPos val="r"/>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0.01175</cdr:x>
      <cdr:y>0.04822</cdr:y>
    </cdr:from>
    <cdr:to>
      <cdr:x>0.11432</cdr:x>
      <cdr:y>0.24948</cdr:y>
    </cdr:to>
    <cdr:sp macro="" textlink="">
      <cdr:nvSpPr>
        <cdr:cNvPr id="2" name="TextBox 1"/>
        <cdr:cNvSpPr txBox="1"/>
      </cdr:nvSpPr>
      <cdr:spPr>
        <a:xfrm xmlns:a="http://schemas.openxmlformats.org/drawingml/2006/main">
          <a:off x="104776" y="219076"/>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a:t>Price</a:t>
          </a: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4" name="Text Placeholder 23">
            <a:extLst>
              <a:ext uri="{FF2B5EF4-FFF2-40B4-BE49-F238E27FC236}">
                <a16:creationId xmlns:a16="http://schemas.microsoft.com/office/drawing/2014/main" id="{0F1E18ED-FDAD-4C46-A2CD-D2ED77832A05}"/>
              </a:ext>
            </a:extLst>
          </p:cNvPr>
          <p:cNvSpPr>
            <a:spLocks noGrp="1"/>
          </p:cNvSpPr>
          <p:nvPr>
            <p:ph type="body" sz="quarter" idx="14"/>
          </p:nvPr>
        </p:nvSpPr>
        <p:spPr>
          <a:xfrm>
            <a:off x="1524000" y="1509712"/>
            <a:ext cx="9144000" cy="776287"/>
          </a:xfrm>
        </p:spPr>
        <p:txBody>
          <a:bodyPr>
            <a:normAutofit fontScale="92500" lnSpcReduction="20000"/>
          </a:bodyPr>
          <a:lstStyle/>
          <a:p>
            <a:r>
              <a:rPr lang="en-US" dirty="0"/>
              <a:t>Chapter 3 DEMAND AND SUPPLY</a:t>
            </a:r>
          </a:p>
          <a:p>
            <a:r>
              <a:rPr lang="en-US" sz="2400" cap="none" dirty="0">
                <a:solidFill>
                  <a:schemeClr val="tx1"/>
                </a:solidFill>
                <a:latin typeface="+mn-lt"/>
              </a:rPr>
              <a:t>PowerPoint Image Slideshow</a:t>
            </a:r>
          </a:p>
          <a:p>
            <a:endParaRPr lang="en-US" dirty="0"/>
          </a:p>
        </p:txBody>
      </p:sp>
      <p:pic>
        <p:nvPicPr>
          <p:cNvPr id="3" name="Picture 2">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285999"/>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a:bodyPr>
          <a:lstStyle/>
          <a:p>
            <a:r>
              <a:rPr lang="en-US" sz="2400" dirty="0"/>
              <a:t>3.1 Demand, Supply, and Equilibrium in Markets for Goods and Services</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5196642"/>
          </a:xfrm>
        </p:spPr>
        <p:txBody>
          <a:bodyPr>
            <a:normAutofit lnSpcReduction="10000"/>
          </a:bodyPr>
          <a:lstStyle/>
          <a:p>
            <a:r>
              <a:rPr lang="en-US" b="1" dirty="0"/>
              <a:t>Demand</a:t>
            </a:r>
            <a:r>
              <a:rPr lang="en-US" dirty="0"/>
              <a:t> - the amount of some good or service consumers are willing and able to purchase at each price. (any price/all prices)</a:t>
            </a:r>
          </a:p>
          <a:p>
            <a:pPr marL="0" indent="0">
              <a:buNone/>
            </a:pPr>
            <a:endParaRPr lang="en-US" dirty="0"/>
          </a:p>
          <a:p>
            <a:r>
              <a:rPr lang="en-US" b="1" dirty="0"/>
              <a:t>Quantity demanded </a:t>
            </a:r>
            <a:r>
              <a:rPr lang="en-US" dirty="0"/>
              <a:t>- the total number of units of a good or service consumers are willing to purchase at a given price. (specific/exact)</a:t>
            </a:r>
          </a:p>
          <a:p>
            <a:endParaRPr lang="en-US" dirty="0"/>
          </a:p>
          <a:p>
            <a:r>
              <a:rPr lang="en-US" b="1" dirty="0"/>
              <a:t>Law of demand </a:t>
            </a:r>
            <a:r>
              <a:rPr lang="en-US" dirty="0"/>
              <a:t>- keeping all other variables that affect demand constant,</a:t>
            </a:r>
          </a:p>
          <a:p>
            <a:pPr marL="0" indent="0">
              <a:buNone/>
            </a:pPr>
            <a:endParaRPr lang="en-US" dirty="0"/>
          </a:p>
          <a:p>
            <a:pPr lvl="1"/>
            <a:r>
              <a:rPr lang="en-US" dirty="0"/>
              <a:t>if price goes      , then quantity demanded goes </a:t>
            </a:r>
          </a:p>
          <a:p>
            <a:pPr lvl="1"/>
            <a:endParaRPr lang="en-US" dirty="0"/>
          </a:p>
          <a:p>
            <a:pPr lvl="1"/>
            <a:r>
              <a:rPr lang="en-US" dirty="0"/>
              <a:t>if price goes      , then quantity demanded goes </a:t>
            </a:r>
          </a:p>
          <a:p>
            <a:endParaRPr lang="en-US" dirty="0"/>
          </a:p>
        </p:txBody>
      </p:sp>
      <p:sp>
        <p:nvSpPr>
          <p:cNvPr id="5" name="Shape 65" descr="Up">
            <a:extLst>
              <a:ext uri="{FF2B5EF4-FFF2-40B4-BE49-F238E27FC236}">
                <a16:creationId xmlns:a16="http://schemas.microsoft.com/office/drawing/2014/main" id="{1468E552-86EF-25AB-EBA2-7385BD3A28EC}"/>
              </a:ext>
            </a:extLst>
          </p:cNvPr>
          <p:cNvSpPr/>
          <p:nvPr/>
        </p:nvSpPr>
        <p:spPr>
          <a:xfrm>
            <a:off x="3071915" y="5030939"/>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 name="Shape 66" descr="Down">
            <a:extLst>
              <a:ext uri="{FF2B5EF4-FFF2-40B4-BE49-F238E27FC236}">
                <a16:creationId xmlns:a16="http://schemas.microsoft.com/office/drawing/2014/main" id="{38C79194-86F4-17F7-625F-35FB24FADF28}"/>
              </a:ext>
            </a:extLst>
          </p:cNvPr>
          <p:cNvSpPr/>
          <p:nvPr/>
        </p:nvSpPr>
        <p:spPr>
          <a:xfrm rot="10800000">
            <a:off x="6971168" y="5056195"/>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 name="Shape 66" descr="Down">
            <a:extLst>
              <a:ext uri="{FF2B5EF4-FFF2-40B4-BE49-F238E27FC236}">
                <a16:creationId xmlns:a16="http://schemas.microsoft.com/office/drawing/2014/main" id="{1987D542-7AF5-3836-0832-053F1E0DFF31}"/>
              </a:ext>
            </a:extLst>
          </p:cNvPr>
          <p:cNvSpPr/>
          <p:nvPr/>
        </p:nvSpPr>
        <p:spPr>
          <a:xfrm rot="10800000">
            <a:off x="3071914" y="5687202"/>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Shape 65" descr="Up">
            <a:extLst>
              <a:ext uri="{FF2B5EF4-FFF2-40B4-BE49-F238E27FC236}">
                <a16:creationId xmlns:a16="http://schemas.microsoft.com/office/drawing/2014/main" id="{7E3522D2-19A6-C3E6-BD1C-D49B6514C929}"/>
              </a:ext>
            </a:extLst>
          </p:cNvPr>
          <p:cNvSpPr/>
          <p:nvPr/>
        </p:nvSpPr>
        <p:spPr>
          <a:xfrm>
            <a:off x="6995057" y="5687202"/>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89241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Demand Schedule </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630936" y="2807208"/>
            <a:ext cx="3429000" cy="3410712"/>
          </a:xfrm>
        </p:spPr>
        <p:txBody>
          <a:bodyPr vert="horz" lIns="91440" tIns="45720" rIns="91440" bIns="45720" rtlCol="0" anchor="t">
            <a:normAutofit/>
          </a:bodyPr>
          <a:lstStyle/>
          <a:p>
            <a:pPr>
              <a:buFont typeface="Arial" panose="020B0604020202020204" pitchFamily="34" charset="0"/>
              <a:buChar char="•"/>
            </a:pPr>
            <a:r>
              <a:rPr lang="en-US" sz="2200" b="1">
                <a:solidFill>
                  <a:schemeClr val="tx1"/>
                </a:solidFill>
              </a:rPr>
              <a:t>Demand schedule </a:t>
            </a:r>
            <a:r>
              <a:rPr lang="en-US" sz="2200">
                <a:solidFill>
                  <a:schemeClr val="tx1"/>
                </a:solidFill>
              </a:rPr>
              <a:t>- a table that shows a range of prices for a certain good or service and the quantity demanded at each price.</a:t>
            </a:r>
          </a:p>
          <a:p>
            <a:pPr marL="0">
              <a:buFont typeface="Arial" panose="020B0604020202020204" pitchFamily="34" charset="0"/>
              <a:buChar char="•"/>
            </a:pPr>
            <a:endParaRPr lang="en-US" sz="2200">
              <a:solidFill>
                <a:schemeClr val="tx1"/>
              </a:solidFill>
            </a:endParaRPr>
          </a:p>
        </p:txBody>
      </p:sp>
      <p:graphicFrame>
        <p:nvGraphicFramePr>
          <p:cNvPr id="2" name="Table 1">
            <a:extLst>
              <a:ext uri="{FF2B5EF4-FFF2-40B4-BE49-F238E27FC236}">
                <a16:creationId xmlns:a16="http://schemas.microsoft.com/office/drawing/2014/main" id="{5ABEDE74-B604-C3B8-2480-9EECE36E183F}"/>
              </a:ext>
            </a:extLst>
          </p:cNvPr>
          <p:cNvGraphicFramePr>
            <a:graphicFrameLocks noGrp="1"/>
          </p:cNvGraphicFramePr>
          <p:nvPr>
            <p:extLst>
              <p:ext uri="{D42A27DB-BD31-4B8C-83A1-F6EECF244321}">
                <p14:modId xmlns:p14="http://schemas.microsoft.com/office/powerpoint/2010/main" val="3263506364"/>
              </p:ext>
            </p:extLst>
          </p:nvPr>
        </p:nvGraphicFramePr>
        <p:xfrm>
          <a:off x="4654296" y="1449788"/>
          <a:ext cx="6903722" cy="4058881"/>
        </p:xfrm>
        <a:graphic>
          <a:graphicData uri="http://schemas.openxmlformats.org/drawingml/2006/table">
            <a:tbl>
              <a:tblPr/>
              <a:tblGrid>
                <a:gridCol w="617978">
                  <a:extLst>
                    <a:ext uri="{9D8B030D-6E8A-4147-A177-3AD203B41FA5}">
                      <a16:colId xmlns:a16="http://schemas.microsoft.com/office/drawing/2014/main" val="2766511141"/>
                    </a:ext>
                  </a:extLst>
                </a:gridCol>
                <a:gridCol w="1686991">
                  <a:extLst>
                    <a:ext uri="{9D8B030D-6E8A-4147-A177-3AD203B41FA5}">
                      <a16:colId xmlns:a16="http://schemas.microsoft.com/office/drawing/2014/main" val="4074633744"/>
                    </a:ext>
                  </a:extLst>
                </a:gridCol>
                <a:gridCol w="653399">
                  <a:extLst>
                    <a:ext uri="{9D8B030D-6E8A-4147-A177-3AD203B41FA5}">
                      <a16:colId xmlns:a16="http://schemas.microsoft.com/office/drawing/2014/main" val="3735414421"/>
                    </a:ext>
                  </a:extLst>
                </a:gridCol>
                <a:gridCol w="1534093">
                  <a:extLst>
                    <a:ext uri="{9D8B030D-6E8A-4147-A177-3AD203B41FA5}">
                      <a16:colId xmlns:a16="http://schemas.microsoft.com/office/drawing/2014/main" val="3813933620"/>
                    </a:ext>
                  </a:extLst>
                </a:gridCol>
                <a:gridCol w="653399">
                  <a:extLst>
                    <a:ext uri="{9D8B030D-6E8A-4147-A177-3AD203B41FA5}">
                      <a16:colId xmlns:a16="http://schemas.microsoft.com/office/drawing/2014/main" val="4029555185"/>
                    </a:ext>
                  </a:extLst>
                </a:gridCol>
                <a:gridCol w="653399">
                  <a:extLst>
                    <a:ext uri="{9D8B030D-6E8A-4147-A177-3AD203B41FA5}">
                      <a16:colId xmlns:a16="http://schemas.microsoft.com/office/drawing/2014/main" val="4267755442"/>
                    </a:ext>
                  </a:extLst>
                </a:gridCol>
                <a:gridCol w="451064">
                  <a:extLst>
                    <a:ext uri="{9D8B030D-6E8A-4147-A177-3AD203B41FA5}">
                      <a16:colId xmlns:a16="http://schemas.microsoft.com/office/drawing/2014/main" val="3633891691"/>
                    </a:ext>
                  </a:extLst>
                </a:gridCol>
                <a:gridCol w="653399">
                  <a:extLst>
                    <a:ext uri="{9D8B030D-6E8A-4147-A177-3AD203B41FA5}">
                      <a16:colId xmlns:a16="http://schemas.microsoft.com/office/drawing/2014/main" val="795369738"/>
                    </a:ext>
                  </a:extLst>
                </a:gridCol>
              </a:tblGrid>
              <a:tr h="575651">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ctr"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2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sng" strike="noStrike" dirty="0">
                          <a:solidFill>
                            <a:srgbClr val="000000"/>
                          </a:solidFill>
                          <a:effectLst/>
                          <a:latin typeface="Calibri" panose="020F0502020204030204" pitchFamily="34" charset="0"/>
                        </a:rPr>
                        <a:t>Demand Schedule for Coffee</a:t>
                      </a:r>
                      <a:endParaRPr lang="en-US" sz="2000" b="0" i="0" u="none" strike="noStrike" dirty="0">
                        <a:effectLst/>
                        <a:latin typeface="Arial" panose="020B0604020202020204" pitchFamily="34" charset="0"/>
                      </a:endParaRPr>
                    </a:p>
                    <a:p>
                      <a:pPr algn="l" fontAlgn="b"/>
                      <a:endParaRPr lang="en-US" sz="2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2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2968777729"/>
                  </a:ext>
                </a:extLst>
              </a:tr>
              <a:tr h="575651">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r>
                        <a:rPr lang="en-US" sz="1700" b="0" i="0" u="none" strike="noStrike" dirty="0">
                          <a:solidFill>
                            <a:srgbClr val="000000"/>
                          </a:solidFill>
                          <a:effectLst/>
                          <a:latin typeface="Calibri" panose="020F0502020204030204" pitchFamily="34" charset="0"/>
                        </a:rPr>
                        <a:t>   Price Per Cup</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r>
                        <a:rPr lang="en-US" sz="1000" b="0" i="0" u="none" strike="noStrike" dirty="0">
                          <a:effectLst/>
                          <a:latin typeface="Arial" panose="020B0604020202020204" pitchFamily="34" charset="0"/>
                        </a:rPr>
                        <a:t>Quantity Demanded</a:t>
                      </a: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r>
                        <a:rPr lang="en-US" sz="1000" b="0" i="0" u="none" strike="noStrike" dirty="0">
                          <a:effectLst/>
                          <a:latin typeface="Arial" panose="020B0604020202020204" pitchFamily="34" charset="0"/>
                        </a:rPr>
                        <a:t>(Cups/Day</a:t>
                      </a: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3617416264"/>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panose="020F0502020204030204" pitchFamily="34" charset="0"/>
                        </a:rPr>
                        <a:t>$5.00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100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68482683"/>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$4.50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200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3526859791"/>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$4.00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300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3060996824"/>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$3.50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400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1959507415"/>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$3.00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500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1077542401"/>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$2.50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panose="020F0502020204030204" pitchFamily="34" charset="0"/>
                        </a:rPr>
                        <a:t>600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2741887698"/>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$2.00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a:solidFill>
                            <a:srgbClr val="000000"/>
                          </a:solidFill>
                          <a:effectLst/>
                          <a:latin typeface="Calibri" panose="020F0502020204030204" pitchFamily="34" charset="0"/>
                        </a:rPr>
                        <a:t>700</a:t>
                      </a:r>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54222206"/>
                  </a:ext>
                </a:extLst>
              </a:tr>
            </a:tbl>
          </a:graphicData>
        </a:graphic>
      </p:graphicFrame>
    </p:spTree>
    <p:extLst>
      <p:ext uri="{BB962C8B-B14F-4D97-AF65-F5344CB8AC3E}">
        <p14:creationId xmlns:p14="http://schemas.microsoft.com/office/powerpoint/2010/main" val="228475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29E7-FC01-B558-E8A5-39B26046DFCB}"/>
              </a:ext>
            </a:extLst>
          </p:cNvPr>
          <p:cNvSpPr>
            <a:spLocks noGrp="1"/>
          </p:cNvSpPr>
          <p:nvPr>
            <p:ph type="title"/>
          </p:nvPr>
        </p:nvSpPr>
        <p:spPr/>
        <p:txBody>
          <a:bodyPr>
            <a:normAutofit fontScale="90000"/>
          </a:bodyPr>
          <a:lstStyle/>
          <a:p>
            <a:r>
              <a:rPr lang="en-US" dirty="0"/>
              <a:t>Demand Curve for Coffee</a:t>
            </a:r>
          </a:p>
        </p:txBody>
      </p:sp>
      <p:sp>
        <p:nvSpPr>
          <p:cNvPr id="4" name="Content Placeholder 3">
            <a:extLst>
              <a:ext uri="{FF2B5EF4-FFF2-40B4-BE49-F238E27FC236}">
                <a16:creationId xmlns:a16="http://schemas.microsoft.com/office/drawing/2014/main" id="{CE65C384-897F-06ED-E3BF-C13AF1579A53}"/>
              </a:ext>
            </a:extLst>
          </p:cNvPr>
          <p:cNvSpPr>
            <a:spLocks noGrp="1"/>
          </p:cNvSpPr>
          <p:nvPr>
            <p:ph idx="13"/>
          </p:nvPr>
        </p:nvSpPr>
        <p:spPr/>
        <p:txBody>
          <a:bodyPr/>
          <a:lstStyle/>
          <a:p>
            <a:endParaRPr lang="en-US"/>
          </a:p>
        </p:txBody>
      </p:sp>
      <p:pic>
        <p:nvPicPr>
          <p:cNvPr id="2049" name="Picture 1">
            <a:extLst>
              <a:ext uri="{FF2B5EF4-FFF2-40B4-BE49-F238E27FC236}">
                <a16:creationId xmlns:a16="http://schemas.microsoft.com/office/drawing/2014/main" id="{8B34CB01-F620-4F5C-18C5-938C041074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6545" y="955675"/>
            <a:ext cx="8358910" cy="379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7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What Factors Affect Demand?</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5536910"/>
          </a:xfrm>
        </p:spPr>
        <p:txBody>
          <a:bodyPr>
            <a:normAutofit fontScale="32500" lnSpcReduction="20000"/>
          </a:bodyPr>
          <a:lstStyle/>
          <a:p>
            <a:r>
              <a:rPr lang="en-US" sz="7400" dirty="0"/>
              <a:t>A </a:t>
            </a:r>
            <a:r>
              <a:rPr lang="en-US" sz="7400" b="1" dirty="0"/>
              <a:t>shift in demand</a:t>
            </a:r>
            <a:r>
              <a:rPr lang="en-US" sz="7400" dirty="0"/>
              <a:t> happens when a change in some economic factor (other than price) causes a different quantity to be demanded at every price.</a:t>
            </a:r>
          </a:p>
          <a:p>
            <a:endParaRPr lang="en-US" sz="7400" dirty="0"/>
          </a:p>
          <a:p>
            <a:r>
              <a:rPr lang="en-US" sz="7400" dirty="0"/>
              <a:t>Factors that affect </a:t>
            </a:r>
            <a:r>
              <a:rPr lang="en-US" sz="7400" u="sng" dirty="0"/>
              <a:t>demand</a:t>
            </a:r>
            <a:r>
              <a:rPr lang="en-US" sz="7400" dirty="0"/>
              <a:t>:</a:t>
            </a:r>
          </a:p>
          <a:p>
            <a:pPr lvl="1"/>
            <a:r>
              <a:rPr lang="en-US" sz="7400" dirty="0"/>
              <a:t>Income</a:t>
            </a:r>
          </a:p>
          <a:p>
            <a:pPr lvl="2"/>
            <a:r>
              <a:rPr lang="en-US" sz="7400" b="1" dirty="0"/>
              <a:t>Normal good </a:t>
            </a:r>
            <a:r>
              <a:rPr lang="en-US" sz="7400" dirty="0"/>
              <a:t>- A product whose demand rises when income rises, and vice versa.</a:t>
            </a:r>
          </a:p>
          <a:p>
            <a:pPr lvl="2"/>
            <a:r>
              <a:rPr lang="en-US" sz="7400" b="1" dirty="0"/>
              <a:t>Inferior good </a:t>
            </a:r>
            <a:r>
              <a:rPr lang="en-US" sz="7400" dirty="0"/>
              <a:t>- A product whose demand falls when income rises, rises, and vice versa.</a:t>
            </a:r>
          </a:p>
          <a:p>
            <a:pPr lvl="1"/>
            <a:r>
              <a:rPr lang="en-US" sz="7400" dirty="0"/>
              <a:t>Changing tastes or preferences</a:t>
            </a:r>
          </a:p>
          <a:p>
            <a:pPr lvl="1"/>
            <a:r>
              <a:rPr lang="en-US" sz="7400" dirty="0"/>
              <a:t>Changes in the composition of the population</a:t>
            </a:r>
          </a:p>
          <a:p>
            <a:pPr lvl="1"/>
            <a:r>
              <a:rPr lang="en-US" sz="7400" dirty="0"/>
              <a:t>Price of substitute or complement changes</a:t>
            </a:r>
          </a:p>
          <a:p>
            <a:pPr lvl="2"/>
            <a:r>
              <a:rPr lang="en-US" sz="7400" b="1" dirty="0"/>
              <a:t>Substitute</a:t>
            </a:r>
            <a:r>
              <a:rPr lang="en-US" sz="7400" dirty="0"/>
              <a:t> - a good or service that we can use in place of another good or service</a:t>
            </a:r>
          </a:p>
          <a:p>
            <a:pPr lvl="2"/>
            <a:r>
              <a:rPr lang="en-US" sz="7400" b="1" dirty="0"/>
              <a:t>Complements</a:t>
            </a:r>
            <a:r>
              <a:rPr lang="en-US" sz="7400" dirty="0"/>
              <a:t> - goods or services that are often used together so that consumption of one good tends to enhance consumption of the other.</a:t>
            </a:r>
          </a:p>
          <a:p>
            <a:pPr lvl="1"/>
            <a:r>
              <a:rPr lang="en-US" sz="7400" dirty="0"/>
              <a:t>Changes in expectations about future</a:t>
            </a:r>
          </a:p>
          <a:p>
            <a:endParaRPr lang="en-US" dirty="0"/>
          </a:p>
        </p:txBody>
      </p:sp>
    </p:spTree>
    <p:extLst>
      <p:ext uri="{BB962C8B-B14F-4D97-AF65-F5344CB8AC3E}">
        <p14:creationId xmlns:p14="http://schemas.microsoft.com/office/powerpoint/2010/main" val="237417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Shifting the Demand Curve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3827416"/>
            <a:ext cx="10515600" cy="2472641"/>
          </a:xfrm>
        </p:spPr>
        <p:txBody>
          <a:bodyPr/>
          <a:lstStyle/>
          <a:p>
            <a:pPr marL="0" indent="0">
              <a:buNone/>
            </a:pPr>
            <a:r>
              <a:rPr lang="en-US" dirty="0"/>
              <a:t>If income increases: </a:t>
            </a:r>
          </a:p>
          <a:p>
            <a:endParaRPr lang="en-US" dirty="0"/>
          </a:p>
          <a:p>
            <a:r>
              <a:rPr lang="en-US" dirty="0"/>
              <a:t>Consumers will purchase larger quantities, pushing demand to the right (figure A). </a:t>
            </a:r>
          </a:p>
          <a:p>
            <a:r>
              <a:rPr lang="en-US" dirty="0"/>
              <a:t>Thus, causing the demand curve to shift right (figure B).</a:t>
            </a:r>
          </a:p>
          <a:p>
            <a:endParaRPr lang="en-US" dirty="0"/>
          </a:p>
        </p:txBody>
      </p:sp>
      <p:sp>
        <p:nvSpPr>
          <p:cNvPr id="3" name="Content Placeholder 6">
            <a:extLst>
              <a:ext uri="{FF2B5EF4-FFF2-40B4-BE49-F238E27FC236}">
                <a16:creationId xmlns:a16="http://schemas.microsoft.com/office/drawing/2014/main" id="{7EB97AF4-B86F-1FDC-65BF-4958D76D6F7A}"/>
              </a:ext>
            </a:extLst>
          </p:cNvPr>
          <p:cNvSpPr txBox="1">
            <a:spLocks/>
          </p:cNvSpPr>
          <p:nvPr/>
        </p:nvSpPr>
        <p:spPr>
          <a:xfrm>
            <a:off x="1738448" y="789709"/>
            <a:ext cx="1800497" cy="4245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Figure A</a:t>
            </a:r>
          </a:p>
        </p:txBody>
      </p:sp>
      <p:sp>
        <p:nvSpPr>
          <p:cNvPr id="4" name="Content Placeholder 6">
            <a:extLst>
              <a:ext uri="{FF2B5EF4-FFF2-40B4-BE49-F238E27FC236}">
                <a16:creationId xmlns:a16="http://schemas.microsoft.com/office/drawing/2014/main" id="{016E2388-1FD6-829F-F2DC-03F78D5B1D91}"/>
              </a:ext>
            </a:extLst>
          </p:cNvPr>
          <p:cNvSpPr txBox="1">
            <a:spLocks/>
          </p:cNvSpPr>
          <p:nvPr/>
        </p:nvSpPr>
        <p:spPr>
          <a:xfrm>
            <a:off x="7246620" y="789708"/>
            <a:ext cx="1800497" cy="4245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Figure B</a:t>
            </a:r>
          </a:p>
        </p:txBody>
      </p:sp>
      <p:pic>
        <p:nvPicPr>
          <p:cNvPr id="10" name="Picture 9" descr="The graph represents the directions for step 2. With an increased income, consumers will wish to buy a higher quantity (Q sub 1) than they bought with a lower income.">
            <a:extLst>
              <a:ext uri="{FF2B5EF4-FFF2-40B4-BE49-F238E27FC236}">
                <a16:creationId xmlns:a16="http://schemas.microsoft.com/office/drawing/2014/main" id="{0EFA1E13-05DE-9262-8895-2F78AB045904}"/>
              </a:ext>
            </a:extLst>
          </p:cNvPr>
          <p:cNvPicPr>
            <a:picLocks noChangeAspect="1"/>
          </p:cNvPicPr>
          <p:nvPr/>
        </p:nvPicPr>
        <p:blipFill>
          <a:blip r:embed="rId2"/>
          <a:stretch>
            <a:fillRect/>
          </a:stretch>
        </p:blipFill>
        <p:spPr>
          <a:xfrm>
            <a:off x="1331375" y="1354776"/>
            <a:ext cx="3998050" cy="2472640"/>
          </a:xfrm>
          <a:prstGeom prst="rect">
            <a:avLst/>
          </a:prstGeom>
        </p:spPr>
      </p:pic>
      <p:pic>
        <p:nvPicPr>
          <p:cNvPr id="13" name="Picture 12" descr="The graph represents the directions for step 3. An increased income results in an increase in demand, which is shown by a rightward shift in the demand curve.">
            <a:extLst>
              <a:ext uri="{FF2B5EF4-FFF2-40B4-BE49-F238E27FC236}">
                <a16:creationId xmlns:a16="http://schemas.microsoft.com/office/drawing/2014/main" id="{64105AAB-0227-EF26-3FBE-F3876E64C67A}"/>
              </a:ext>
            </a:extLst>
          </p:cNvPr>
          <p:cNvPicPr>
            <a:picLocks noChangeAspect="1"/>
          </p:cNvPicPr>
          <p:nvPr/>
        </p:nvPicPr>
        <p:blipFill>
          <a:blip r:embed="rId3"/>
          <a:stretch>
            <a:fillRect/>
          </a:stretch>
        </p:blipFill>
        <p:spPr>
          <a:xfrm>
            <a:off x="6096000" y="1414201"/>
            <a:ext cx="3834497" cy="2353791"/>
          </a:xfrm>
          <a:prstGeom prst="rect">
            <a:avLst/>
          </a:prstGeom>
        </p:spPr>
      </p:pic>
    </p:spTree>
    <p:extLst>
      <p:ext uri="{BB962C8B-B14F-4D97-AF65-F5344CB8AC3E}">
        <p14:creationId xmlns:p14="http://schemas.microsoft.com/office/powerpoint/2010/main" val="206375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How Factors Affect Demand</a:t>
            </a:r>
          </a:p>
        </p:txBody>
      </p:sp>
      <p:sp>
        <p:nvSpPr>
          <p:cNvPr id="8" name="Content Placeholder 7">
            <a:extLst>
              <a:ext uri="{FF2B5EF4-FFF2-40B4-BE49-F238E27FC236}">
                <a16:creationId xmlns:a16="http://schemas.microsoft.com/office/drawing/2014/main" id="{FDDD54DD-6704-A14E-35C6-B99012DB807C}"/>
              </a:ext>
            </a:extLst>
          </p:cNvPr>
          <p:cNvSpPr>
            <a:spLocks noGrp="1"/>
          </p:cNvSpPr>
          <p:nvPr>
            <p:ph idx="13"/>
          </p:nvPr>
        </p:nvSpPr>
        <p:spPr>
          <a:xfrm>
            <a:off x="838200" y="4976949"/>
            <a:ext cx="10515600" cy="1213146"/>
          </a:xfrm>
        </p:spPr>
        <p:txBody>
          <a:bodyPr/>
          <a:lstStyle/>
          <a:p>
            <a:r>
              <a:rPr lang="en-US" dirty="0">
                <a:solidFill>
                  <a:srgbClr val="0070C0"/>
                </a:solidFill>
              </a:rPr>
              <a:t>(a) </a:t>
            </a:r>
            <a:r>
              <a:rPr lang="en-US" dirty="0"/>
              <a:t>A list of factors that can cause an increase in demand from D</a:t>
            </a:r>
            <a:r>
              <a:rPr lang="en-US" baseline="-25000" dirty="0"/>
              <a:t>0</a:t>
            </a:r>
            <a:r>
              <a:rPr lang="en-US" dirty="0"/>
              <a:t> to D</a:t>
            </a:r>
            <a:r>
              <a:rPr lang="en-US" baseline="-25000" dirty="0"/>
              <a:t>1</a:t>
            </a:r>
            <a:r>
              <a:rPr lang="en-US" dirty="0"/>
              <a:t>. </a:t>
            </a:r>
          </a:p>
          <a:p>
            <a:r>
              <a:rPr lang="en-US" dirty="0">
                <a:solidFill>
                  <a:srgbClr val="0070C0"/>
                </a:solidFill>
              </a:rPr>
              <a:t>(b) </a:t>
            </a:r>
            <a:r>
              <a:rPr lang="en-US" dirty="0"/>
              <a:t>The same factors, if their direction is reversed, can cause a decrease in demand from D</a:t>
            </a:r>
            <a:r>
              <a:rPr lang="en-US" baseline="-25000" dirty="0"/>
              <a:t>0</a:t>
            </a:r>
            <a:r>
              <a:rPr lang="en-US" dirty="0"/>
              <a:t> to D</a:t>
            </a:r>
            <a:r>
              <a:rPr lang="en-US" baseline="-25000" dirty="0"/>
              <a:t>1</a:t>
            </a:r>
            <a:r>
              <a:rPr lang="en-US" dirty="0"/>
              <a:t>.</a:t>
            </a:r>
          </a:p>
          <a:p>
            <a:endParaRPr lang="en-US" dirty="0"/>
          </a:p>
        </p:txBody>
      </p:sp>
      <p:pic>
        <p:nvPicPr>
          <p:cNvPr id="4" name="Picture 3" descr="Two graphs are illustrated. The one on the left (a) shows a demand curve shifting to the right, showing an increase in demand. Next to the curve is the list of factors that cause an increase in demand: taste shift to greater popularity, population likely to bus rises, income rises (for a normal good), price of a substitute rises, price of complements falls, and future expectations encourage buying. The graph on the right (b) shows a demand curve shifting to the left, showing a decrease in demand. Next to the curve is the list of factors that cause a decrease in demand: taste shift to lesser popularity, population likely to buy drops, income drops (for a normal good), price of a substitute falls, price of a complement rises, and future expectations discourage buying.">
            <a:extLst>
              <a:ext uri="{FF2B5EF4-FFF2-40B4-BE49-F238E27FC236}">
                <a16:creationId xmlns:a16="http://schemas.microsoft.com/office/drawing/2014/main" id="{66A236D6-2AC9-D735-2087-0B5575E7C52A}"/>
              </a:ext>
            </a:extLst>
          </p:cNvPr>
          <p:cNvPicPr>
            <a:picLocks noChangeAspect="1"/>
          </p:cNvPicPr>
          <p:nvPr/>
        </p:nvPicPr>
        <p:blipFill>
          <a:blip r:embed="rId2"/>
          <a:stretch>
            <a:fillRect/>
          </a:stretch>
        </p:blipFill>
        <p:spPr>
          <a:xfrm>
            <a:off x="1911191" y="1573162"/>
            <a:ext cx="8369618" cy="2620334"/>
          </a:xfrm>
          <a:prstGeom prst="rect">
            <a:avLst/>
          </a:prstGeom>
        </p:spPr>
      </p:pic>
    </p:spTree>
    <p:extLst>
      <p:ext uri="{BB962C8B-B14F-4D97-AF65-F5344CB8AC3E}">
        <p14:creationId xmlns:p14="http://schemas.microsoft.com/office/powerpoint/2010/main" val="80580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Supply of Goods and Services</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4909259"/>
          </a:xfrm>
        </p:spPr>
        <p:txBody>
          <a:bodyPr>
            <a:normAutofit fontScale="92500" lnSpcReduction="10000"/>
          </a:bodyPr>
          <a:lstStyle/>
          <a:p>
            <a:r>
              <a:rPr lang="en-US" b="1" dirty="0"/>
              <a:t>Supply</a:t>
            </a:r>
            <a:r>
              <a:rPr lang="en-US" dirty="0"/>
              <a:t> - the amount of some good or service a producer is willing to supply at each price.</a:t>
            </a:r>
          </a:p>
          <a:p>
            <a:endParaRPr lang="en-US" dirty="0"/>
          </a:p>
          <a:p>
            <a:r>
              <a:rPr lang="en-US" b="1" dirty="0"/>
              <a:t>Quantity supplied </a:t>
            </a:r>
            <a:r>
              <a:rPr lang="en-US" dirty="0"/>
              <a:t>- the total number of units of a good or service producers are willing to sell at a given price.</a:t>
            </a:r>
          </a:p>
          <a:p>
            <a:endParaRPr lang="en-US" dirty="0"/>
          </a:p>
          <a:p>
            <a:r>
              <a:rPr lang="en-US" b="1" dirty="0"/>
              <a:t>Law of supply </a:t>
            </a:r>
            <a:r>
              <a:rPr lang="en-US" dirty="0"/>
              <a:t>- assuming all other variables that affect supply are held constant,</a:t>
            </a:r>
          </a:p>
          <a:p>
            <a:endParaRPr lang="en-US" dirty="0"/>
          </a:p>
          <a:p>
            <a:pPr lvl="1"/>
            <a:r>
              <a:rPr lang="en-US" dirty="0"/>
              <a:t>if price goes      , then quantity supplied goes </a:t>
            </a:r>
          </a:p>
          <a:p>
            <a:pPr lvl="1"/>
            <a:endParaRPr lang="en-US" dirty="0"/>
          </a:p>
          <a:p>
            <a:pPr lvl="1"/>
            <a:r>
              <a:rPr lang="en-US" dirty="0"/>
              <a:t>if price goes      , then quantity supplied goes </a:t>
            </a:r>
          </a:p>
          <a:p>
            <a:endParaRPr lang="en-US" dirty="0"/>
          </a:p>
        </p:txBody>
      </p:sp>
      <p:sp>
        <p:nvSpPr>
          <p:cNvPr id="7" name="Shape 91" descr="Up">
            <a:extLst>
              <a:ext uri="{FF2B5EF4-FFF2-40B4-BE49-F238E27FC236}">
                <a16:creationId xmlns:a16="http://schemas.microsoft.com/office/drawing/2014/main" id="{F1BF4C99-91A5-D0D4-B768-4CB772A978A9}"/>
              </a:ext>
            </a:extLst>
          </p:cNvPr>
          <p:cNvSpPr/>
          <p:nvPr/>
        </p:nvSpPr>
        <p:spPr>
          <a:xfrm>
            <a:off x="3034311" y="4394230"/>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 name="Shape 91" descr="Up">
            <a:extLst>
              <a:ext uri="{FF2B5EF4-FFF2-40B4-BE49-F238E27FC236}">
                <a16:creationId xmlns:a16="http://schemas.microsoft.com/office/drawing/2014/main" id="{FE51DEDB-2C71-1500-0089-9EA14E701ABF}"/>
              </a:ext>
            </a:extLst>
          </p:cNvPr>
          <p:cNvSpPr/>
          <p:nvPr/>
        </p:nvSpPr>
        <p:spPr>
          <a:xfrm>
            <a:off x="6720507" y="4394230"/>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Shape 92" descr="Down">
            <a:extLst>
              <a:ext uri="{FF2B5EF4-FFF2-40B4-BE49-F238E27FC236}">
                <a16:creationId xmlns:a16="http://schemas.microsoft.com/office/drawing/2014/main" id="{AC198FD8-7ABD-61D3-28DD-C21A26BC4E4D}"/>
              </a:ext>
            </a:extLst>
          </p:cNvPr>
          <p:cNvSpPr/>
          <p:nvPr/>
        </p:nvSpPr>
        <p:spPr>
          <a:xfrm rot="10800000">
            <a:off x="3036781" y="5129725"/>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 name="Shape 92" descr="Down">
            <a:extLst>
              <a:ext uri="{FF2B5EF4-FFF2-40B4-BE49-F238E27FC236}">
                <a16:creationId xmlns:a16="http://schemas.microsoft.com/office/drawing/2014/main" id="{EE4F2387-3DBD-CE3B-01DB-30E86F4752E0}"/>
              </a:ext>
            </a:extLst>
          </p:cNvPr>
          <p:cNvSpPr/>
          <p:nvPr/>
        </p:nvSpPr>
        <p:spPr>
          <a:xfrm rot="10800000">
            <a:off x="6720507" y="5129726"/>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93136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dirty="0">
                <a:solidFill>
                  <a:schemeClr val="tx1"/>
                </a:solidFill>
              </a:rPr>
              <a:t>Supply</a:t>
            </a:r>
            <a:r>
              <a:rPr lang="en-US" sz="3800" kern="1200" dirty="0">
                <a:solidFill>
                  <a:schemeClr val="tx1"/>
                </a:solidFill>
                <a:latin typeface="+mj-lt"/>
                <a:ea typeface="+mj-ea"/>
                <a:cs typeface="+mj-cs"/>
              </a:rPr>
              <a:t> Schedule </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630936" y="2807208"/>
            <a:ext cx="3429000" cy="3410712"/>
          </a:xfrm>
        </p:spPr>
        <p:txBody>
          <a:bodyPr vert="horz" lIns="91440" tIns="45720" rIns="91440" bIns="45720" rtlCol="0" anchor="t">
            <a:normAutofit/>
          </a:bodyPr>
          <a:lstStyle/>
          <a:p>
            <a:pPr>
              <a:buFont typeface="Arial" panose="020B0604020202020204" pitchFamily="34" charset="0"/>
              <a:buChar char="•"/>
            </a:pPr>
            <a:r>
              <a:rPr lang="en-US" sz="2200" b="1" dirty="0">
                <a:solidFill>
                  <a:schemeClr val="tx1"/>
                </a:solidFill>
              </a:rPr>
              <a:t>Supply schedule </a:t>
            </a:r>
            <a:r>
              <a:rPr lang="en-US" sz="2200" dirty="0">
                <a:solidFill>
                  <a:schemeClr val="tx1"/>
                </a:solidFill>
              </a:rPr>
              <a:t>- a table that shows a range of prices for a certain good or service and the quantity supplied at each price.</a:t>
            </a:r>
          </a:p>
          <a:p>
            <a:pPr marL="0">
              <a:buFont typeface="Arial" panose="020B0604020202020204" pitchFamily="34" charset="0"/>
              <a:buChar char="•"/>
            </a:pPr>
            <a:endParaRPr lang="en-US" sz="2200">
              <a:solidFill>
                <a:schemeClr val="tx1"/>
              </a:solidFill>
            </a:endParaRPr>
          </a:p>
        </p:txBody>
      </p:sp>
      <p:graphicFrame>
        <p:nvGraphicFramePr>
          <p:cNvPr id="2" name="Table 1">
            <a:extLst>
              <a:ext uri="{FF2B5EF4-FFF2-40B4-BE49-F238E27FC236}">
                <a16:creationId xmlns:a16="http://schemas.microsoft.com/office/drawing/2014/main" id="{5ABEDE74-B604-C3B8-2480-9EECE36E183F}"/>
              </a:ext>
            </a:extLst>
          </p:cNvPr>
          <p:cNvGraphicFramePr>
            <a:graphicFrameLocks noGrp="1"/>
          </p:cNvGraphicFramePr>
          <p:nvPr>
            <p:extLst>
              <p:ext uri="{D42A27DB-BD31-4B8C-83A1-F6EECF244321}">
                <p14:modId xmlns:p14="http://schemas.microsoft.com/office/powerpoint/2010/main" val="1162689066"/>
              </p:ext>
            </p:extLst>
          </p:nvPr>
        </p:nvGraphicFramePr>
        <p:xfrm>
          <a:off x="4654296" y="1449788"/>
          <a:ext cx="6903722" cy="4058881"/>
        </p:xfrm>
        <a:graphic>
          <a:graphicData uri="http://schemas.openxmlformats.org/drawingml/2006/table">
            <a:tbl>
              <a:tblPr/>
              <a:tblGrid>
                <a:gridCol w="617978">
                  <a:extLst>
                    <a:ext uri="{9D8B030D-6E8A-4147-A177-3AD203B41FA5}">
                      <a16:colId xmlns:a16="http://schemas.microsoft.com/office/drawing/2014/main" val="2766511141"/>
                    </a:ext>
                  </a:extLst>
                </a:gridCol>
                <a:gridCol w="1686991">
                  <a:extLst>
                    <a:ext uri="{9D8B030D-6E8A-4147-A177-3AD203B41FA5}">
                      <a16:colId xmlns:a16="http://schemas.microsoft.com/office/drawing/2014/main" val="4074633744"/>
                    </a:ext>
                  </a:extLst>
                </a:gridCol>
                <a:gridCol w="653399">
                  <a:extLst>
                    <a:ext uri="{9D8B030D-6E8A-4147-A177-3AD203B41FA5}">
                      <a16:colId xmlns:a16="http://schemas.microsoft.com/office/drawing/2014/main" val="3735414421"/>
                    </a:ext>
                  </a:extLst>
                </a:gridCol>
                <a:gridCol w="1534093">
                  <a:extLst>
                    <a:ext uri="{9D8B030D-6E8A-4147-A177-3AD203B41FA5}">
                      <a16:colId xmlns:a16="http://schemas.microsoft.com/office/drawing/2014/main" val="3813933620"/>
                    </a:ext>
                  </a:extLst>
                </a:gridCol>
                <a:gridCol w="653399">
                  <a:extLst>
                    <a:ext uri="{9D8B030D-6E8A-4147-A177-3AD203B41FA5}">
                      <a16:colId xmlns:a16="http://schemas.microsoft.com/office/drawing/2014/main" val="4029555185"/>
                    </a:ext>
                  </a:extLst>
                </a:gridCol>
                <a:gridCol w="653399">
                  <a:extLst>
                    <a:ext uri="{9D8B030D-6E8A-4147-A177-3AD203B41FA5}">
                      <a16:colId xmlns:a16="http://schemas.microsoft.com/office/drawing/2014/main" val="4267755442"/>
                    </a:ext>
                  </a:extLst>
                </a:gridCol>
                <a:gridCol w="451064">
                  <a:extLst>
                    <a:ext uri="{9D8B030D-6E8A-4147-A177-3AD203B41FA5}">
                      <a16:colId xmlns:a16="http://schemas.microsoft.com/office/drawing/2014/main" val="3633891691"/>
                    </a:ext>
                  </a:extLst>
                </a:gridCol>
                <a:gridCol w="653399">
                  <a:extLst>
                    <a:ext uri="{9D8B030D-6E8A-4147-A177-3AD203B41FA5}">
                      <a16:colId xmlns:a16="http://schemas.microsoft.com/office/drawing/2014/main" val="795369738"/>
                    </a:ext>
                  </a:extLst>
                </a:gridCol>
              </a:tblGrid>
              <a:tr h="575651">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ctr"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2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sng" strike="noStrike" dirty="0">
                          <a:solidFill>
                            <a:srgbClr val="000000"/>
                          </a:solidFill>
                          <a:effectLst/>
                          <a:latin typeface="Calibri"/>
                        </a:rPr>
                        <a:t>Supply Schedule for Coffee</a:t>
                      </a:r>
                      <a:endParaRPr lang="en-US" sz="2000" b="0" i="0" u="none" strike="noStrike" dirty="0">
                        <a:effectLst/>
                        <a:latin typeface="Calibri"/>
                      </a:endParaRPr>
                    </a:p>
                    <a:p>
                      <a:pPr algn="l" fontAlgn="b"/>
                      <a:endParaRPr lang="en-US" sz="2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2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2968777729"/>
                  </a:ext>
                </a:extLst>
              </a:tr>
              <a:tr h="575651">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r>
                        <a:rPr lang="en-US" sz="1700" b="0" i="0" u="none" strike="noStrike" dirty="0">
                          <a:solidFill>
                            <a:srgbClr val="000000"/>
                          </a:solidFill>
                          <a:effectLst/>
                          <a:latin typeface="Calibri" panose="020F0502020204030204" pitchFamily="34" charset="0"/>
                        </a:rPr>
                        <a:t>   Price Per Cup</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r>
                        <a:rPr lang="en-US" sz="1000" b="0" i="0" u="none" strike="noStrike" dirty="0">
                          <a:effectLst/>
                          <a:latin typeface="Arial"/>
                        </a:rPr>
                        <a:t>Quantity Supplied</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r>
                        <a:rPr lang="en-US" sz="1000" b="0" i="0" u="none" strike="noStrike" dirty="0">
                          <a:effectLst/>
                          <a:latin typeface="Arial" panose="020B0604020202020204" pitchFamily="34" charset="0"/>
                        </a:rPr>
                        <a:t>(Cups/Day</a:t>
                      </a: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3617416264"/>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panose="020F0502020204030204" pitchFamily="34" charset="0"/>
                        </a:rPr>
                        <a:t>$5.00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900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68482683"/>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$4.50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800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3526859791"/>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$4.00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700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3060996824"/>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$3.50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600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1959507415"/>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$3.00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500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1077542401"/>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$2.50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400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2741887698"/>
                  </a:ext>
                </a:extLst>
              </a:tr>
              <a:tr h="318782">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$2.00</a:t>
                      </a:r>
                      <a:endParaRPr lang="en-US" sz="1000" b="0" i="0" u="none" strike="noStrike" dirty="0">
                        <a:effectLst/>
                        <a:latin typeface="Calibri"/>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r" fontAlgn="b"/>
                      <a:r>
                        <a:rPr lang="en-US" sz="1700" b="0" i="0" u="none" strike="noStrike" dirty="0">
                          <a:solidFill>
                            <a:srgbClr val="000000"/>
                          </a:solidFill>
                          <a:effectLst/>
                          <a:latin typeface="Calibri"/>
                        </a:rPr>
                        <a:t>300</a:t>
                      </a:r>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tc>
                  <a:txBody>
                    <a:bodyPr/>
                    <a:lstStyle/>
                    <a:p>
                      <a:pPr algn="l" fontAlgn="b"/>
                      <a:endParaRPr lang="en-US" sz="1000" b="0" i="0" u="none" strike="noStrike" dirty="0">
                        <a:effectLst/>
                        <a:latin typeface="Arial" panose="020B0604020202020204" pitchFamily="34" charset="0"/>
                      </a:endParaRPr>
                    </a:p>
                  </a:txBody>
                  <a:tcPr marL="5613" marR="5613" marT="5613" marB="26943" anchor="b">
                    <a:lnL>
                      <a:noFill/>
                    </a:lnL>
                    <a:lnR>
                      <a:noFill/>
                    </a:lnR>
                    <a:lnT>
                      <a:noFill/>
                    </a:lnT>
                    <a:lnB>
                      <a:noFill/>
                    </a:lnB>
                    <a:noFill/>
                  </a:tcPr>
                </a:tc>
                <a:extLst>
                  <a:ext uri="{0D108BD9-81ED-4DB2-BD59-A6C34878D82A}">
                    <a16:rowId xmlns:a16="http://schemas.microsoft.com/office/drawing/2014/main" val="54222206"/>
                  </a:ext>
                </a:extLst>
              </a:tr>
            </a:tbl>
          </a:graphicData>
        </a:graphic>
      </p:graphicFrame>
    </p:spTree>
    <p:extLst>
      <p:ext uri="{BB962C8B-B14F-4D97-AF65-F5344CB8AC3E}">
        <p14:creationId xmlns:p14="http://schemas.microsoft.com/office/powerpoint/2010/main" val="242968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C945-4E65-8343-1F6B-2A1F7C7A1D32}"/>
              </a:ext>
            </a:extLst>
          </p:cNvPr>
          <p:cNvSpPr>
            <a:spLocks noGrp="1"/>
          </p:cNvSpPr>
          <p:nvPr>
            <p:ph type="title"/>
          </p:nvPr>
        </p:nvSpPr>
        <p:spPr/>
        <p:txBody>
          <a:bodyPr>
            <a:normAutofit fontScale="90000"/>
          </a:bodyPr>
          <a:lstStyle/>
          <a:p>
            <a:r>
              <a:rPr lang="en-US" dirty="0">
                <a:ea typeface="Calibri Light"/>
                <a:cs typeface="Calibri Light"/>
              </a:rPr>
              <a:t>Supply Curve for Coffee</a:t>
            </a:r>
            <a:endParaRPr lang="en-US" dirty="0"/>
          </a:p>
        </p:txBody>
      </p:sp>
      <p:sp>
        <p:nvSpPr>
          <p:cNvPr id="3" name="Content Placeholder 2">
            <a:extLst>
              <a:ext uri="{FF2B5EF4-FFF2-40B4-BE49-F238E27FC236}">
                <a16:creationId xmlns:a16="http://schemas.microsoft.com/office/drawing/2014/main" id="{DFAAA85D-6205-A747-2A0E-E74A927F9714}"/>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8228ECC8-5D56-53DF-AC82-49CE5D92C5CA}"/>
              </a:ext>
            </a:extLst>
          </p:cNvPr>
          <p:cNvSpPr>
            <a:spLocks noGrp="1"/>
          </p:cNvSpPr>
          <p:nvPr>
            <p:ph idx="13"/>
          </p:nvPr>
        </p:nvSpPr>
        <p:spPr/>
        <p:txBody>
          <a:bodyPr/>
          <a:lstStyle/>
          <a:p>
            <a:endParaRPr lang="en-US"/>
          </a:p>
        </p:txBody>
      </p:sp>
      <p:graphicFrame>
        <p:nvGraphicFramePr>
          <p:cNvPr id="5" name="Chart 4">
            <a:extLst>
              <a:ext uri="{FF2B5EF4-FFF2-40B4-BE49-F238E27FC236}">
                <a16:creationId xmlns:a16="http://schemas.microsoft.com/office/drawing/2014/main" id="{00000000-0008-0000-0100-000003000000}"/>
              </a:ext>
            </a:extLst>
          </p:cNvPr>
          <p:cNvGraphicFramePr>
            <a:graphicFrameLocks/>
          </p:cNvGraphicFramePr>
          <p:nvPr/>
        </p:nvGraphicFramePr>
        <p:xfrm>
          <a:off x="1543050" y="1262063"/>
          <a:ext cx="9086850" cy="4314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70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What Factors Affect Supply?</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955964"/>
            <a:ext cx="10515600" cy="5170516"/>
          </a:xfrm>
        </p:spPr>
        <p:txBody>
          <a:bodyPr vert="horz" lIns="91440" tIns="45720" rIns="91440" bIns="45720" rtlCol="0" anchor="t">
            <a:normAutofit/>
          </a:bodyPr>
          <a:lstStyle/>
          <a:p>
            <a:r>
              <a:rPr lang="en-US" b="1" dirty="0"/>
              <a:t>Shift in supply </a:t>
            </a:r>
            <a:r>
              <a:rPr lang="en-US" dirty="0"/>
              <a:t>- when a change in some economic factor (other than price) causes a different quantity to be supplied at every price.</a:t>
            </a:r>
          </a:p>
          <a:p>
            <a:endParaRPr lang="en-US" dirty="0">
              <a:ea typeface="Calibri" panose="020F0502020204030204"/>
              <a:cs typeface="Calibri" panose="020F0502020204030204"/>
            </a:endParaRPr>
          </a:p>
          <a:p>
            <a:r>
              <a:rPr lang="en-US" dirty="0"/>
              <a:t>Factors that affect </a:t>
            </a:r>
            <a:r>
              <a:rPr lang="en-US" u="sng" dirty="0"/>
              <a:t>supply</a:t>
            </a:r>
            <a:r>
              <a:rPr lang="en-US" dirty="0"/>
              <a:t>:</a:t>
            </a:r>
          </a:p>
          <a:p>
            <a:pPr lvl="1"/>
            <a:r>
              <a:rPr lang="en-US" sz="2800" b="1" dirty="0">
                <a:solidFill>
                  <a:srgbClr val="464846"/>
                </a:solidFill>
                <a:ea typeface="Calibri"/>
                <a:cs typeface="Calibri"/>
              </a:rPr>
              <a:t>Input prices </a:t>
            </a:r>
            <a:r>
              <a:rPr lang="en-US" sz="2800" dirty="0">
                <a:solidFill>
                  <a:srgbClr val="464846"/>
                </a:solidFill>
                <a:ea typeface="Calibri"/>
                <a:cs typeface="Calibri"/>
              </a:rPr>
              <a:t>- the costs of labor, materials, and machinery that are used to produce goods and services.</a:t>
            </a:r>
          </a:p>
          <a:p>
            <a:pPr lvl="1"/>
            <a:r>
              <a:rPr lang="en-US" dirty="0"/>
              <a:t>Natural conditions</a:t>
            </a:r>
            <a:endParaRPr lang="en-US" dirty="0">
              <a:ea typeface="Calibri"/>
              <a:cs typeface="Calibri"/>
            </a:endParaRPr>
          </a:p>
          <a:p>
            <a:pPr lvl="1"/>
            <a:r>
              <a:rPr lang="en-US" dirty="0"/>
              <a:t>Technology</a:t>
            </a:r>
          </a:p>
          <a:p>
            <a:pPr lvl="1"/>
            <a:r>
              <a:rPr lang="en-US" dirty="0"/>
              <a:t>Government policies</a:t>
            </a:r>
          </a:p>
          <a:p>
            <a:endParaRPr lang="en-US" dirty="0"/>
          </a:p>
        </p:txBody>
      </p:sp>
    </p:spTree>
    <p:extLst>
      <p:ext uri="{BB962C8B-B14F-4D97-AF65-F5344CB8AC3E}">
        <p14:creationId xmlns:p14="http://schemas.microsoft.com/office/powerpoint/2010/main" val="315346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Ch.3 OUTLINE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4229990"/>
          </a:xfrm>
        </p:spPr>
        <p:txBody>
          <a:bodyPr>
            <a:normAutofit/>
          </a:bodyPr>
          <a:lstStyle/>
          <a:p>
            <a:r>
              <a:rPr lang="en-US" dirty="0"/>
              <a:t>3.1: Demand, Supply, and Equilibrium in Markets for Goods and Services</a:t>
            </a:r>
          </a:p>
          <a:p>
            <a:r>
              <a:rPr lang="en-US" dirty="0"/>
              <a:t>3.2: Shifts in Demand and Supply for Goods and Services</a:t>
            </a:r>
          </a:p>
          <a:p>
            <a:r>
              <a:rPr lang="en-US" dirty="0"/>
              <a:t>3.3: Changes in Equilibrium Price and Quantity: The Four-Step Process</a:t>
            </a:r>
          </a:p>
          <a:p>
            <a:r>
              <a:rPr lang="en-US" dirty="0"/>
              <a:t>3.4: Price Ceilings and Price Floors</a:t>
            </a:r>
          </a:p>
          <a:p>
            <a:r>
              <a:rPr lang="en-US" dirty="0"/>
              <a:t>3.5: Demand, Supply, and Efficiency</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Shifting the Supply Curve</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4752109"/>
            <a:ext cx="10515600" cy="1323109"/>
          </a:xfrm>
        </p:spPr>
        <p:txBody>
          <a:bodyPr vert="horz" lIns="91440" tIns="45720" rIns="91440" bIns="45720" rtlCol="0" anchor="t">
            <a:normAutofit/>
          </a:bodyPr>
          <a:lstStyle/>
          <a:p>
            <a:r>
              <a:rPr lang="en-US" dirty="0"/>
              <a:t>When the cost of production </a:t>
            </a:r>
            <a:r>
              <a:rPr lang="en-US" u="sng" dirty="0"/>
              <a:t>increases</a:t>
            </a:r>
            <a:r>
              <a:rPr lang="en-US" dirty="0"/>
              <a:t>, the supply curve shifts LEFT to a new price level.</a:t>
            </a:r>
          </a:p>
          <a:p>
            <a:endParaRPr lang="en-US" dirty="0"/>
          </a:p>
        </p:txBody>
      </p:sp>
      <p:pic>
        <p:nvPicPr>
          <p:cNvPr id="6" name="Picture 5" descr="The graph illustrates how an increase in production costs is shown by a shift in the supply curve. In this example, production costs are increasing, and this graph represents Step 4 of the example, as the supply curve moves up vertically by the amount of the increase in production costs.">
            <a:extLst>
              <a:ext uri="{FF2B5EF4-FFF2-40B4-BE49-F238E27FC236}">
                <a16:creationId xmlns:a16="http://schemas.microsoft.com/office/drawing/2014/main" id="{097C71F3-9F34-766F-9A54-4AB0040075D4}"/>
              </a:ext>
            </a:extLst>
          </p:cNvPr>
          <p:cNvPicPr>
            <a:picLocks noChangeAspect="1"/>
          </p:cNvPicPr>
          <p:nvPr/>
        </p:nvPicPr>
        <p:blipFill>
          <a:blip r:embed="rId2"/>
          <a:stretch>
            <a:fillRect/>
          </a:stretch>
        </p:blipFill>
        <p:spPr>
          <a:xfrm>
            <a:off x="3613588" y="1254728"/>
            <a:ext cx="4964824" cy="3032362"/>
          </a:xfrm>
          <a:prstGeom prst="rect">
            <a:avLst/>
          </a:prstGeom>
        </p:spPr>
      </p:pic>
    </p:spTree>
    <p:extLst>
      <p:ext uri="{BB962C8B-B14F-4D97-AF65-F5344CB8AC3E}">
        <p14:creationId xmlns:p14="http://schemas.microsoft.com/office/powerpoint/2010/main" val="690839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Equilibrium - Where Demand and Supply Intersect</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5183579"/>
          </a:xfrm>
        </p:spPr>
        <p:txBody>
          <a:bodyPr vert="horz" lIns="91440" tIns="45720" rIns="91440" bIns="45720" rtlCol="0" anchor="t">
            <a:normAutofit/>
          </a:bodyPr>
          <a:lstStyle/>
          <a:p>
            <a:r>
              <a:rPr lang="en-US" b="1" dirty="0"/>
              <a:t>Equilibrium</a:t>
            </a:r>
            <a:r>
              <a:rPr lang="en-US" dirty="0"/>
              <a:t> - the combination of price and quantity where there is no economic pressure from surpluses or shortages that would cause price or quantity to change</a:t>
            </a:r>
          </a:p>
          <a:p>
            <a:pPr marL="0" indent="0" algn="ctr">
              <a:buNone/>
            </a:pPr>
            <a:r>
              <a:rPr lang="en-US" dirty="0">
                <a:solidFill>
                  <a:schemeClr val="accent1">
                    <a:lumMod val="75000"/>
                  </a:schemeClr>
                </a:solidFill>
              </a:rPr>
              <a:t>quantity demanded = quantity supplied</a:t>
            </a:r>
          </a:p>
          <a:p>
            <a:endParaRPr lang="en-US" dirty="0"/>
          </a:p>
          <a:p>
            <a:r>
              <a:rPr lang="en-US" b="1" dirty="0"/>
              <a:t>Equilibrium price </a:t>
            </a:r>
            <a:r>
              <a:rPr lang="en-US" dirty="0"/>
              <a:t>- the price where quantity demanded is equal to quantity supplied</a:t>
            </a:r>
          </a:p>
          <a:p>
            <a:r>
              <a:rPr lang="en-US" b="1" dirty="0"/>
              <a:t>Equilibrium quantity </a:t>
            </a:r>
            <a:r>
              <a:rPr lang="en-US" dirty="0"/>
              <a:t>- the quantity at which quantity demanded and quantity supplied are equal for a certain price level.</a:t>
            </a:r>
          </a:p>
          <a:p>
            <a:endParaRPr lang="en-US" dirty="0"/>
          </a:p>
          <a:p>
            <a:endParaRPr lang="en-US" dirty="0"/>
          </a:p>
        </p:txBody>
      </p:sp>
    </p:spTree>
    <p:extLst>
      <p:ext uri="{BB962C8B-B14F-4D97-AF65-F5344CB8AC3E}">
        <p14:creationId xmlns:p14="http://schemas.microsoft.com/office/powerpoint/2010/main" val="330793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D136-3A05-4840-91BC-041A37CEF73D}"/>
              </a:ext>
            </a:extLst>
          </p:cNvPr>
          <p:cNvSpPr>
            <a:spLocks noGrp="1"/>
          </p:cNvSpPr>
          <p:nvPr>
            <p:ph type="title"/>
          </p:nvPr>
        </p:nvSpPr>
        <p:spPr/>
        <p:txBody>
          <a:bodyPr>
            <a:normAutofit fontScale="90000"/>
          </a:bodyPr>
          <a:lstStyle/>
          <a:p>
            <a:r>
              <a:rPr lang="en-US" dirty="0">
                <a:ea typeface="Calibri Light"/>
                <a:cs typeface="Calibri Light"/>
              </a:rPr>
              <a:t>Too much, or too little?</a:t>
            </a:r>
            <a:endParaRPr lang="en-US" dirty="0"/>
          </a:p>
        </p:txBody>
      </p:sp>
      <p:sp>
        <p:nvSpPr>
          <p:cNvPr id="3" name="Content Placeholder 2">
            <a:extLst>
              <a:ext uri="{FF2B5EF4-FFF2-40B4-BE49-F238E27FC236}">
                <a16:creationId xmlns:a16="http://schemas.microsoft.com/office/drawing/2014/main" id="{8237C5B4-BDA7-AAC1-7791-ADEB9C072D48}"/>
              </a:ext>
            </a:extLst>
          </p:cNvPr>
          <p:cNvSpPr>
            <a:spLocks noGrp="1"/>
          </p:cNvSpPr>
          <p:nvPr>
            <p:ph idx="1"/>
          </p:nvPr>
        </p:nvSpPr>
        <p:spPr/>
        <p:txBody>
          <a:bodyPr vert="horz" lIns="91440" tIns="45720" rIns="91440" bIns="45720" rtlCol="0" anchor="t">
            <a:normAutofit/>
          </a:bodyPr>
          <a:lstStyle/>
          <a:p>
            <a:r>
              <a:rPr lang="en-US" sz="2600" b="1" dirty="0">
                <a:ea typeface="Calibri"/>
                <a:cs typeface="Calibri"/>
              </a:rPr>
              <a:t>Surplus </a:t>
            </a:r>
            <a:r>
              <a:rPr lang="en-US" sz="2600" dirty="0">
                <a:ea typeface="Calibri"/>
                <a:cs typeface="Calibri"/>
              </a:rPr>
              <a:t>or </a:t>
            </a:r>
            <a:r>
              <a:rPr lang="en-US" sz="2600" b="1" dirty="0">
                <a:ea typeface="Calibri"/>
                <a:cs typeface="Calibri"/>
              </a:rPr>
              <a:t>excess supply </a:t>
            </a:r>
            <a:r>
              <a:rPr lang="en-US" sz="2600" dirty="0">
                <a:ea typeface="Calibri"/>
                <a:cs typeface="Calibri"/>
              </a:rPr>
              <a:t>- at the existing price, quantity supplied exceeds the quantity demanded.</a:t>
            </a:r>
            <a:endParaRPr lang="en-US" sz="2600" dirty="0">
              <a:solidFill>
                <a:srgbClr val="000000"/>
              </a:solidFill>
              <a:ea typeface="Calibri"/>
              <a:cs typeface="Calibri"/>
            </a:endParaRPr>
          </a:p>
          <a:p>
            <a:r>
              <a:rPr lang="en-US" sz="2600" b="1" dirty="0">
                <a:ea typeface="Calibri"/>
                <a:cs typeface="Calibri"/>
              </a:rPr>
              <a:t>Shortage </a:t>
            </a:r>
            <a:r>
              <a:rPr lang="en-US" sz="2600" dirty="0">
                <a:ea typeface="Calibri"/>
                <a:cs typeface="Calibri"/>
              </a:rPr>
              <a:t>or </a:t>
            </a:r>
            <a:r>
              <a:rPr lang="en-US" sz="2600" b="1" dirty="0">
                <a:ea typeface="Calibri"/>
                <a:cs typeface="Calibri"/>
              </a:rPr>
              <a:t>excess demand </a:t>
            </a:r>
            <a:r>
              <a:rPr lang="en-US" sz="2600" dirty="0">
                <a:ea typeface="Calibri"/>
                <a:cs typeface="Calibri"/>
              </a:rPr>
              <a:t>- at the existing price, the quantity demanded exceeds the quantity supplied.</a:t>
            </a:r>
            <a:endParaRPr lang="en-US" dirty="0"/>
          </a:p>
        </p:txBody>
      </p:sp>
      <p:sp>
        <p:nvSpPr>
          <p:cNvPr id="4" name="Content Placeholder 3">
            <a:extLst>
              <a:ext uri="{FF2B5EF4-FFF2-40B4-BE49-F238E27FC236}">
                <a16:creationId xmlns:a16="http://schemas.microsoft.com/office/drawing/2014/main" id="{942F81FD-2256-4269-DE7D-ADCE3285581C}"/>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5169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Equilibrium - Where Demand and Supply Intersect</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3978052"/>
            <a:ext cx="10515600" cy="2514822"/>
          </a:xfrm>
        </p:spPr>
        <p:txBody>
          <a:bodyPr>
            <a:normAutofit fontScale="77500" lnSpcReduction="20000"/>
          </a:bodyPr>
          <a:lstStyle/>
          <a:p>
            <a:r>
              <a:rPr lang="en-US" dirty="0"/>
              <a:t>The demand curve (D) and the supply curve (S) intersect at the </a:t>
            </a:r>
            <a:r>
              <a:rPr lang="en-US" b="1" dirty="0"/>
              <a:t>equilibrium</a:t>
            </a:r>
            <a:r>
              <a:rPr lang="en-US" dirty="0"/>
              <a:t> point E.</a:t>
            </a:r>
          </a:p>
          <a:p>
            <a:r>
              <a:rPr lang="en-US" dirty="0"/>
              <a:t>The </a:t>
            </a:r>
            <a:r>
              <a:rPr lang="en-US" u="sng" dirty="0"/>
              <a:t>equilibrium price</a:t>
            </a:r>
            <a:r>
              <a:rPr lang="en-US" dirty="0"/>
              <a:t> is the only price where,</a:t>
            </a:r>
          </a:p>
          <a:p>
            <a:pPr marL="0" indent="0" algn="ctr">
              <a:buNone/>
            </a:pPr>
            <a:r>
              <a:rPr lang="en-US" dirty="0">
                <a:solidFill>
                  <a:schemeClr val="accent1">
                    <a:lumMod val="75000"/>
                  </a:schemeClr>
                </a:solidFill>
              </a:rPr>
              <a:t>quantity demanded = quantity supplied </a:t>
            </a:r>
          </a:p>
          <a:p>
            <a:r>
              <a:rPr lang="en-US" dirty="0"/>
              <a:t>At a price above equilibrium, quantity supplied &gt; quantity demanded, so there is </a:t>
            </a:r>
            <a:r>
              <a:rPr lang="en-US" u="sng" dirty="0"/>
              <a:t>excess supply</a:t>
            </a:r>
            <a:r>
              <a:rPr lang="en-US" dirty="0"/>
              <a:t>. </a:t>
            </a:r>
          </a:p>
          <a:p>
            <a:r>
              <a:rPr lang="en-US" dirty="0"/>
              <a:t>At a price below equilibrium, quantity demanded &gt; quantity supplied, so there is </a:t>
            </a:r>
            <a:r>
              <a:rPr lang="en-US" u="sng" dirty="0"/>
              <a:t>excess demand</a:t>
            </a:r>
            <a:r>
              <a:rPr lang="en-US" dirty="0"/>
              <a:t>.</a:t>
            </a:r>
          </a:p>
          <a:p>
            <a:endParaRPr lang="en-US" dirty="0"/>
          </a:p>
        </p:txBody>
      </p:sp>
      <p:pic>
        <p:nvPicPr>
          <p:cNvPr id="4" name="Picture 3" descr="The graph illustrates both the demand for gasoline and the supply of gasoline. The demand for gasoline is downward-sloping, representing the law of demand. The supply of gasoline is upward-sloping, representing the law of supply. They intersect at 1.40 dollar per gallon and 600 million gallons, illustrating equilibrium.">
            <a:extLst>
              <a:ext uri="{FF2B5EF4-FFF2-40B4-BE49-F238E27FC236}">
                <a16:creationId xmlns:a16="http://schemas.microsoft.com/office/drawing/2014/main" id="{AA51C867-0154-18E2-2B37-ADAF8078267D}"/>
              </a:ext>
            </a:extLst>
          </p:cNvPr>
          <p:cNvPicPr>
            <a:picLocks noChangeAspect="1"/>
          </p:cNvPicPr>
          <p:nvPr/>
        </p:nvPicPr>
        <p:blipFill>
          <a:blip r:embed="rId2"/>
          <a:stretch>
            <a:fillRect/>
          </a:stretch>
        </p:blipFill>
        <p:spPr>
          <a:xfrm>
            <a:off x="3934749" y="863950"/>
            <a:ext cx="4322502" cy="3039860"/>
          </a:xfrm>
          <a:prstGeom prst="rect">
            <a:avLst/>
          </a:prstGeom>
        </p:spPr>
      </p:pic>
    </p:spTree>
    <p:extLst>
      <p:ext uri="{BB962C8B-B14F-4D97-AF65-F5344CB8AC3E}">
        <p14:creationId xmlns:p14="http://schemas.microsoft.com/office/powerpoint/2010/main" val="46740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How Factors Affect Supply</a:t>
            </a:r>
          </a:p>
        </p:txBody>
      </p:sp>
      <p:sp>
        <p:nvSpPr>
          <p:cNvPr id="4" name="Content Placeholder 3">
            <a:extLst>
              <a:ext uri="{FF2B5EF4-FFF2-40B4-BE49-F238E27FC236}">
                <a16:creationId xmlns:a16="http://schemas.microsoft.com/office/drawing/2014/main" id="{F01DCAC0-6D74-370F-BC93-73FBAA3DD961}"/>
              </a:ext>
            </a:extLst>
          </p:cNvPr>
          <p:cNvSpPr>
            <a:spLocks noGrp="1"/>
          </p:cNvSpPr>
          <p:nvPr>
            <p:ph idx="13"/>
          </p:nvPr>
        </p:nvSpPr>
        <p:spPr/>
        <p:txBody>
          <a:bodyPr/>
          <a:lstStyle/>
          <a:p>
            <a:r>
              <a:rPr lang="en-US" dirty="0">
                <a:solidFill>
                  <a:srgbClr val="0070C0"/>
                </a:solidFill>
              </a:rPr>
              <a:t>(a) </a:t>
            </a:r>
            <a:r>
              <a:rPr lang="en-US" dirty="0"/>
              <a:t>A list of factors that can cause an increase in supply from S</a:t>
            </a:r>
            <a:r>
              <a:rPr lang="en-US" baseline="-25000" dirty="0"/>
              <a:t>0</a:t>
            </a:r>
            <a:r>
              <a:rPr lang="en-US" dirty="0"/>
              <a:t> to S</a:t>
            </a:r>
            <a:r>
              <a:rPr lang="en-US" baseline="-25000" dirty="0"/>
              <a:t>1</a:t>
            </a:r>
            <a:r>
              <a:rPr lang="en-US" dirty="0"/>
              <a:t>. </a:t>
            </a:r>
          </a:p>
          <a:p>
            <a:r>
              <a:rPr lang="en-US" dirty="0">
                <a:solidFill>
                  <a:srgbClr val="0070C0"/>
                </a:solidFill>
              </a:rPr>
              <a:t>(b) </a:t>
            </a:r>
            <a:r>
              <a:rPr lang="en-US" dirty="0"/>
              <a:t>The same factors, if their direction is reversed, can cause a decrease in supply from S</a:t>
            </a:r>
            <a:r>
              <a:rPr lang="en-US" baseline="-25000" dirty="0"/>
              <a:t>0</a:t>
            </a:r>
            <a:r>
              <a:rPr lang="en-US" dirty="0"/>
              <a:t> to S</a:t>
            </a:r>
            <a:r>
              <a:rPr lang="en-US" baseline="-25000" dirty="0"/>
              <a:t>1</a:t>
            </a:r>
            <a:r>
              <a:rPr lang="en-US" dirty="0"/>
              <a:t>.</a:t>
            </a:r>
          </a:p>
          <a:p>
            <a:endParaRPr lang="en-US" dirty="0"/>
          </a:p>
        </p:txBody>
      </p:sp>
      <p:pic>
        <p:nvPicPr>
          <p:cNvPr id="7" name="Picture 6" descr="Two graphs are illustrated. The one on the left (a) shows a supply curve shifting to the right, showing an increase in supply. Next to the curve is the list of factors that cause an increase in supply: favorable natural conditions for production, a fall in input prices, improved technology, and lower product taxes/less costly regulations. The graph on the right (b) shows a supply curve shifting to the left, showing a decrease in supply. Next to the curve is the list of factors that cause a decrease in supply: poor natural conditions for production, a rise in input prices, a decline in technology (not common), and higher product taxes/more costly regulations.">
            <a:extLst>
              <a:ext uri="{FF2B5EF4-FFF2-40B4-BE49-F238E27FC236}">
                <a16:creationId xmlns:a16="http://schemas.microsoft.com/office/drawing/2014/main" id="{D1047C76-3B02-00FE-F0E9-E200E957E687}"/>
              </a:ext>
            </a:extLst>
          </p:cNvPr>
          <p:cNvPicPr>
            <a:picLocks noChangeAspect="1"/>
          </p:cNvPicPr>
          <p:nvPr/>
        </p:nvPicPr>
        <p:blipFill>
          <a:blip r:embed="rId2"/>
          <a:stretch>
            <a:fillRect/>
          </a:stretch>
        </p:blipFill>
        <p:spPr>
          <a:xfrm>
            <a:off x="1705893" y="1499857"/>
            <a:ext cx="8780213" cy="2708358"/>
          </a:xfrm>
          <a:prstGeom prst="rect">
            <a:avLst/>
          </a:prstGeom>
        </p:spPr>
      </p:pic>
    </p:spTree>
    <p:extLst>
      <p:ext uri="{BB962C8B-B14F-4D97-AF65-F5344CB8AC3E}">
        <p14:creationId xmlns:p14="http://schemas.microsoft.com/office/powerpoint/2010/main" val="3266650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pPr lvl="0">
              <a:spcBef>
                <a:spcPts val="0"/>
              </a:spcBef>
            </a:pPr>
            <a:r>
              <a:rPr lang="en-US" dirty="0"/>
              <a:t>3.3 Changes in Equilibrium Price and Quantity: The Four-Step Process</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4883133"/>
          </a:xfrm>
        </p:spPr>
        <p:txBody>
          <a:bodyPr>
            <a:normAutofit fontScale="92500" lnSpcReduction="20000"/>
          </a:bodyPr>
          <a:lstStyle/>
          <a:p>
            <a:pPr marL="0" indent="0">
              <a:buNone/>
            </a:pPr>
            <a:r>
              <a:rPr lang="en-US" u="sng" dirty="0"/>
              <a:t>Four-step process</a:t>
            </a:r>
            <a:r>
              <a:rPr lang="en-US" dirty="0"/>
              <a:t> to determining how an economic event affects </a:t>
            </a:r>
            <a:r>
              <a:rPr lang="en-US" i="1" dirty="0"/>
              <a:t>equilibrium price</a:t>
            </a:r>
            <a:r>
              <a:rPr lang="en-US" dirty="0"/>
              <a:t> and </a:t>
            </a:r>
            <a:r>
              <a:rPr lang="en-US" i="1" dirty="0"/>
              <a:t>quantity</a:t>
            </a:r>
            <a:r>
              <a:rPr lang="en-US" dirty="0"/>
              <a:t>:</a:t>
            </a:r>
          </a:p>
          <a:p>
            <a:endParaRPr lang="en-US" dirty="0"/>
          </a:p>
          <a:p>
            <a:r>
              <a:rPr lang="en-US" dirty="0"/>
              <a:t>Step 1. Draw a demand and supply model before the economic change took place.</a:t>
            </a:r>
          </a:p>
          <a:p>
            <a:endParaRPr lang="en-US" dirty="0"/>
          </a:p>
          <a:p>
            <a:r>
              <a:rPr lang="en-US" dirty="0"/>
              <a:t>Step 2. Decide whether the economic change affects demand or supply.</a:t>
            </a:r>
          </a:p>
          <a:p>
            <a:endParaRPr lang="en-US" dirty="0"/>
          </a:p>
          <a:p>
            <a:r>
              <a:rPr lang="en-US" dirty="0"/>
              <a:t>Step 3. Decide whether the effect causes a curve shift to the right or to the left, and sketch the new curve on the diagram.</a:t>
            </a:r>
          </a:p>
          <a:p>
            <a:endParaRPr lang="en-US" dirty="0"/>
          </a:p>
          <a:p>
            <a:r>
              <a:rPr lang="en-US" dirty="0"/>
              <a:t>Step 4. Identify the new equilibrium and then compare to the original.</a:t>
            </a:r>
          </a:p>
          <a:p>
            <a:endParaRPr lang="en-US" dirty="0"/>
          </a:p>
        </p:txBody>
      </p:sp>
    </p:spTree>
    <p:extLst>
      <p:ext uri="{BB962C8B-B14F-4D97-AF65-F5344CB8AC3E}">
        <p14:creationId xmlns:p14="http://schemas.microsoft.com/office/powerpoint/2010/main" val="129053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Example: Shift in Supply</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5019541"/>
            <a:ext cx="10515600" cy="1499458"/>
          </a:xfrm>
        </p:spPr>
        <p:txBody>
          <a:bodyPr/>
          <a:lstStyle/>
          <a:p>
            <a:r>
              <a:rPr lang="en-US" b="1" dirty="0"/>
              <a:t>Discussion Question</a:t>
            </a:r>
            <a:r>
              <a:rPr lang="en-US" dirty="0"/>
              <a:t>: Using the 4-step approach, how did excellent weather conditions during the summer affect the quantity and price of salmon?</a:t>
            </a:r>
          </a:p>
          <a:p>
            <a:endParaRPr lang="en-US" dirty="0"/>
          </a:p>
        </p:txBody>
      </p:sp>
      <p:pic>
        <p:nvPicPr>
          <p:cNvPr id="6" name="Picture 5" descr="The graph represents the four-step approach to determining shifts in the new equilibrium price and quantity in response to good weather for salmon fishing.">
            <a:extLst>
              <a:ext uri="{FF2B5EF4-FFF2-40B4-BE49-F238E27FC236}">
                <a16:creationId xmlns:a16="http://schemas.microsoft.com/office/drawing/2014/main" id="{646FD8E2-7FFC-3FD9-75C7-745D884BD4BE}"/>
              </a:ext>
            </a:extLst>
          </p:cNvPr>
          <p:cNvPicPr>
            <a:picLocks noChangeAspect="1"/>
          </p:cNvPicPr>
          <p:nvPr/>
        </p:nvPicPr>
        <p:blipFill>
          <a:blip r:embed="rId2"/>
          <a:stretch>
            <a:fillRect/>
          </a:stretch>
        </p:blipFill>
        <p:spPr>
          <a:xfrm>
            <a:off x="4006110" y="1091745"/>
            <a:ext cx="4179780" cy="3625759"/>
          </a:xfrm>
          <a:prstGeom prst="rect">
            <a:avLst/>
          </a:prstGeom>
        </p:spPr>
      </p:pic>
    </p:spTree>
    <p:extLst>
      <p:ext uri="{BB962C8B-B14F-4D97-AF65-F5344CB8AC3E}">
        <p14:creationId xmlns:p14="http://schemas.microsoft.com/office/powerpoint/2010/main" val="165120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Example: Shift in Demand</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4537111"/>
            <a:ext cx="10515600" cy="1721328"/>
          </a:xfrm>
        </p:spPr>
        <p:txBody>
          <a:bodyPr>
            <a:normAutofit fontScale="92500" lnSpcReduction="10000"/>
          </a:bodyPr>
          <a:lstStyle/>
          <a:p>
            <a:r>
              <a:rPr lang="en-US" b="1" dirty="0"/>
              <a:t>Discussion Question</a:t>
            </a:r>
            <a:r>
              <a:rPr lang="en-US" dirty="0"/>
              <a:t>: From 2004 to 2012, the share of Americans who reported obtaining their news from digital sources increased from 24% to 39%. Using the 4-step approach, how has this affected the consumption of traditional sources, such as print news media, and radio and television news?</a:t>
            </a:r>
          </a:p>
          <a:p>
            <a:endParaRPr lang="en-US" dirty="0"/>
          </a:p>
        </p:txBody>
      </p:sp>
      <p:pic>
        <p:nvPicPr>
          <p:cNvPr id="7" name="Picture 6" descr="The graph represents the four-step approach to determining changes in equilibrium price and quantity of print news.">
            <a:extLst>
              <a:ext uri="{FF2B5EF4-FFF2-40B4-BE49-F238E27FC236}">
                <a16:creationId xmlns:a16="http://schemas.microsoft.com/office/drawing/2014/main" id="{7159E9F9-732D-0C1D-C4CF-120B8138084C}"/>
              </a:ext>
            </a:extLst>
          </p:cNvPr>
          <p:cNvPicPr>
            <a:picLocks noChangeAspect="1"/>
          </p:cNvPicPr>
          <p:nvPr/>
        </p:nvPicPr>
        <p:blipFill>
          <a:blip r:embed="rId2"/>
          <a:stretch>
            <a:fillRect/>
          </a:stretch>
        </p:blipFill>
        <p:spPr>
          <a:xfrm>
            <a:off x="4187670" y="913375"/>
            <a:ext cx="3816659" cy="3500070"/>
          </a:xfrm>
          <a:prstGeom prst="rect">
            <a:avLst/>
          </a:prstGeom>
        </p:spPr>
      </p:pic>
    </p:spTree>
    <p:extLst>
      <p:ext uri="{BB962C8B-B14F-4D97-AF65-F5344CB8AC3E}">
        <p14:creationId xmlns:p14="http://schemas.microsoft.com/office/powerpoint/2010/main" val="13755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7063E1B4-E769-8031-4D33-185B798B0038}"/>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Why Does It Cost More?</a:t>
            </a:r>
          </a:p>
        </p:txBody>
      </p:sp>
      <p:sp>
        <p:nvSpPr>
          <p:cNvPr id="6" name="Content Placeholder 5">
            <a:extLst>
              <a:ext uri="{FF2B5EF4-FFF2-40B4-BE49-F238E27FC236}">
                <a16:creationId xmlns:a16="http://schemas.microsoft.com/office/drawing/2014/main" id="{AC56277B-556A-CB28-E0BE-76E6A928E6C5}"/>
              </a:ext>
            </a:extLst>
          </p:cNvPr>
          <p:cNvSpPr>
            <a:spLocks noGrp="1"/>
          </p:cNvSpPr>
          <p:nvPr>
            <p:ph idx="1"/>
          </p:nvPr>
        </p:nvSpPr>
        <p:spPr>
          <a:xfrm>
            <a:off x="838200" y="5279208"/>
            <a:ext cx="10515600" cy="1018561"/>
          </a:xfrm>
        </p:spPr>
        <p:txBody>
          <a:bodyPr>
            <a:normAutofit fontScale="62500" lnSpcReduction="20000"/>
          </a:bodyPr>
          <a:lstStyle/>
          <a:p>
            <a:pPr marL="0" indent="0">
              <a:buNone/>
            </a:pPr>
            <a:r>
              <a:rPr lang="en-US" dirty="0"/>
              <a:t>Organic vegetables and fruits that are grown and sold within a specific geographical region should, in theory, cost less than conventional produce because the transportation costs are less. That is not, however, usually the case. This is caused by demand and supply.  </a:t>
            </a:r>
          </a:p>
          <a:p>
            <a:pPr marL="0" indent="0">
              <a:buNone/>
            </a:pPr>
            <a:r>
              <a:rPr lang="en-US" dirty="0"/>
              <a:t>(Credit: modification of "Old Farmers' Market" by </a:t>
            </a:r>
            <a:r>
              <a:rPr lang="en-US" dirty="0" err="1"/>
              <a:t>NatalieMaynor</a:t>
            </a:r>
            <a:r>
              <a:rPr lang="en-US" dirty="0"/>
              <a:t>/Flickr, CC BY 2.0)</a:t>
            </a:r>
          </a:p>
          <a:p>
            <a:endParaRPr lang="en-US" dirty="0"/>
          </a:p>
        </p:txBody>
      </p:sp>
      <p:pic>
        <p:nvPicPr>
          <p:cNvPr id="5" name="Picture 4" descr="Image depicts fruits and vegetables in baskets.">
            <a:extLst>
              <a:ext uri="{FF2B5EF4-FFF2-40B4-BE49-F238E27FC236}">
                <a16:creationId xmlns:a16="http://schemas.microsoft.com/office/drawing/2014/main" id="{38A196F9-4EEF-1F9C-FAF5-8214A698A362}"/>
              </a:ext>
            </a:extLst>
          </p:cNvPr>
          <p:cNvPicPr>
            <a:picLocks noChangeAspect="1"/>
          </p:cNvPicPr>
          <p:nvPr/>
        </p:nvPicPr>
        <p:blipFill>
          <a:blip r:embed="rId2"/>
          <a:stretch>
            <a:fillRect/>
          </a:stretch>
        </p:blipFill>
        <p:spPr>
          <a:xfrm>
            <a:off x="3277320" y="959759"/>
            <a:ext cx="5637360" cy="4149964"/>
          </a:xfrm>
          <a:prstGeom prst="rect">
            <a:avLst/>
          </a:prstGeom>
        </p:spPr>
      </p:pic>
    </p:spTree>
    <p:extLst>
      <p:ext uri="{BB962C8B-B14F-4D97-AF65-F5344CB8AC3E}">
        <p14:creationId xmlns:p14="http://schemas.microsoft.com/office/powerpoint/2010/main" val="144715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CCE1-FC3A-DA10-32D9-FB37317C8A9F}"/>
              </a:ext>
            </a:extLst>
          </p:cNvPr>
          <p:cNvSpPr>
            <a:spLocks noGrp="1"/>
          </p:cNvSpPr>
          <p:nvPr>
            <p:ph type="title"/>
          </p:nvPr>
        </p:nvSpPr>
        <p:spPr/>
        <p:txBody>
          <a:bodyPr>
            <a:normAutofit fontScale="90000"/>
          </a:bodyPr>
          <a:lstStyle/>
          <a:p>
            <a:r>
              <a:rPr lang="en-US" dirty="0"/>
              <a:t>You shouldn’t assume…but, just this once…</a:t>
            </a:r>
          </a:p>
        </p:txBody>
      </p:sp>
      <p:sp>
        <p:nvSpPr>
          <p:cNvPr id="3" name="Content Placeholder 2">
            <a:extLst>
              <a:ext uri="{FF2B5EF4-FFF2-40B4-BE49-F238E27FC236}">
                <a16:creationId xmlns:a16="http://schemas.microsoft.com/office/drawing/2014/main" id="{ADE30D5A-7A48-D420-5299-752098978B44}"/>
              </a:ext>
            </a:extLst>
          </p:cNvPr>
          <p:cNvSpPr>
            <a:spLocks noGrp="1"/>
          </p:cNvSpPr>
          <p:nvPr>
            <p:ph idx="1"/>
          </p:nvPr>
        </p:nvSpPr>
        <p:spPr/>
        <p:txBody>
          <a:bodyPr/>
          <a:lstStyle/>
          <a:p>
            <a:r>
              <a:rPr lang="en-US" sz="4800" b="1" dirty="0"/>
              <a:t>Ceteris paribus</a:t>
            </a:r>
            <a:r>
              <a:rPr lang="en-US" sz="4800" dirty="0"/>
              <a:t> - Latin phrase meaning “other things being equal”</a:t>
            </a:r>
          </a:p>
          <a:p>
            <a:endParaRPr lang="en-US" dirty="0"/>
          </a:p>
        </p:txBody>
      </p:sp>
      <p:sp>
        <p:nvSpPr>
          <p:cNvPr id="4" name="Content Placeholder 3">
            <a:extLst>
              <a:ext uri="{FF2B5EF4-FFF2-40B4-BE49-F238E27FC236}">
                <a16:creationId xmlns:a16="http://schemas.microsoft.com/office/drawing/2014/main" id="{97B8B9D3-AD01-044C-41F4-ABEC0711A7B9}"/>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9169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67E6-B362-901D-E0EB-A158E8EF5E31}"/>
              </a:ext>
            </a:extLst>
          </p:cNvPr>
          <p:cNvSpPr>
            <a:spLocks noGrp="1"/>
          </p:cNvSpPr>
          <p:nvPr>
            <p:ph type="title"/>
          </p:nvPr>
        </p:nvSpPr>
        <p:spPr/>
        <p:txBody>
          <a:bodyPr>
            <a:normAutofit fontScale="90000"/>
          </a:bodyPr>
          <a:lstStyle/>
          <a:p>
            <a:r>
              <a:rPr lang="en-US" dirty="0"/>
              <a:t>Fundamental Terminology</a:t>
            </a:r>
          </a:p>
        </p:txBody>
      </p:sp>
      <p:sp>
        <p:nvSpPr>
          <p:cNvPr id="3" name="Content Placeholder 2">
            <a:extLst>
              <a:ext uri="{FF2B5EF4-FFF2-40B4-BE49-F238E27FC236}">
                <a16:creationId xmlns:a16="http://schemas.microsoft.com/office/drawing/2014/main" id="{B5F876A7-0E28-4533-7B50-F01AB1D9B5B1}"/>
              </a:ext>
            </a:extLst>
          </p:cNvPr>
          <p:cNvSpPr>
            <a:spLocks noGrp="1"/>
          </p:cNvSpPr>
          <p:nvPr>
            <p:ph idx="1"/>
          </p:nvPr>
        </p:nvSpPr>
        <p:spPr/>
        <p:txBody>
          <a:bodyPr/>
          <a:lstStyle/>
          <a:p>
            <a:pPr lvl="0"/>
            <a:r>
              <a:rPr lang="en-US" sz="4800" dirty="0"/>
              <a:t>TWO TYPES OF SLOPE:</a:t>
            </a:r>
          </a:p>
          <a:p>
            <a:pPr lvl="1"/>
            <a:r>
              <a:rPr lang="en-US" sz="4800" u="sng" dirty="0"/>
              <a:t>Upward Slope</a:t>
            </a:r>
            <a:r>
              <a:rPr lang="en-US" sz="4800" dirty="0"/>
              <a:t> – indicates a positive (direct) relationship </a:t>
            </a:r>
          </a:p>
          <a:p>
            <a:pPr lvl="1"/>
            <a:r>
              <a:rPr lang="en-US" sz="4800" u="sng" dirty="0"/>
              <a:t>Downward Slope</a:t>
            </a:r>
            <a:r>
              <a:rPr lang="en-US" sz="4800" dirty="0"/>
              <a:t> – indicates a negative (indirect) relationship </a:t>
            </a:r>
          </a:p>
          <a:p>
            <a:endParaRPr lang="en-US" dirty="0"/>
          </a:p>
        </p:txBody>
      </p:sp>
      <p:sp>
        <p:nvSpPr>
          <p:cNvPr id="4" name="Content Placeholder 3">
            <a:extLst>
              <a:ext uri="{FF2B5EF4-FFF2-40B4-BE49-F238E27FC236}">
                <a16:creationId xmlns:a16="http://schemas.microsoft.com/office/drawing/2014/main" id="{E3104313-9FA9-D794-1A7A-DB10C22281C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18486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lowchart: Document 2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05EEF-FFEF-48A2-9ABA-CBA6357B5F1E}"/>
              </a:ext>
            </a:extLst>
          </p:cNvPr>
          <p:cNvSpPr>
            <a:spLocks noGrp="1"/>
          </p:cNvSpPr>
          <p:nvPr>
            <p:ph type="title"/>
          </p:nvPr>
        </p:nvSpPr>
        <p:spPr>
          <a:xfrm>
            <a:off x="838200" y="171162"/>
            <a:ext cx="2840182" cy="2371148"/>
          </a:xfrm>
        </p:spPr>
        <p:txBody>
          <a:bodyPr vert="horz" lIns="91440" tIns="45720" rIns="91440" bIns="45720" rtlCol="0" anchor="ctr">
            <a:normAutofit fontScale="90000"/>
          </a:bodyPr>
          <a:lstStyle/>
          <a:p>
            <a:r>
              <a:rPr lang="en-US" sz="3200" kern="1200" dirty="0">
                <a:solidFill>
                  <a:srgbClr val="FFFFFF"/>
                </a:solidFill>
                <a:latin typeface="+mj-lt"/>
                <a:ea typeface="+mj-ea"/>
                <a:cs typeface="+mj-cs"/>
              </a:rPr>
              <a:t>Murder &amp; Ice Cream; Temperature &amp; Long Sleeve Shirts</a:t>
            </a:r>
            <a:r>
              <a:rPr lang="en-US" sz="3200" dirty="0">
                <a:solidFill>
                  <a:srgbClr val="FFFFFF"/>
                </a:solidFill>
              </a:rPr>
              <a:t> – Any Correlation?</a:t>
            </a:r>
            <a:endParaRPr lang="en-US" sz="32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DF501F96-962D-BAF6-87B2-065A235B1F47}"/>
              </a:ext>
            </a:extLst>
          </p:cNvPr>
          <p:cNvPicPr>
            <a:picLocks noGrp="1" noChangeAspect="1"/>
          </p:cNvPicPr>
          <p:nvPr>
            <p:ph idx="13"/>
          </p:nvPr>
        </p:nvPicPr>
        <p:blipFill>
          <a:blip r:embed="rId2"/>
          <a:stretch>
            <a:fillRect/>
          </a:stretch>
        </p:blipFill>
        <p:spPr>
          <a:xfrm>
            <a:off x="4207933" y="1050723"/>
            <a:ext cx="7347537" cy="4757530"/>
          </a:xfrm>
          <a:prstGeom prst="rect">
            <a:avLst/>
          </a:prstGeom>
        </p:spPr>
      </p:pic>
    </p:spTree>
    <p:extLst>
      <p:ext uri="{BB962C8B-B14F-4D97-AF65-F5344CB8AC3E}">
        <p14:creationId xmlns:p14="http://schemas.microsoft.com/office/powerpoint/2010/main" val="21090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42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30727-87F8-6DD7-93DC-3D6C2F589B9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b="0" kern="1200" dirty="0">
                <a:solidFill>
                  <a:srgbClr val="FFFFFF"/>
                </a:solidFill>
                <a:latin typeface="+mj-lt"/>
                <a:ea typeface="+mj-ea"/>
                <a:cs typeface="+mj-cs"/>
              </a:rPr>
              <a:t>Murder &amp; Ice Cream; Temperature and Long Sleeve Shirts</a:t>
            </a:r>
            <a:r>
              <a:rPr lang="en-US" sz="2600" b="0" dirty="0">
                <a:solidFill>
                  <a:srgbClr val="FFFFFF"/>
                </a:solidFill>
              </a:rPr>
              <a:t> – Positive or Negative?</a:t>
            </a:r>
            <a:endParaRPr lang="en-US" sz="2600" b="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D0A611BE-6BD4-3DCA-7E92-354B47283A7E}"/>
              </a:ext>
            </a:extLst>
          </p:cNvPr>
          <p:cNvPicPr>
            <a:picLocks noGrp="1" noChangeAspect="1"/>
          </p:cNvPicPr>
          <p:nvPr>
            <p:ph idx="13"/>
          </p:nvPr>
        </p:nvPicPr>
        <p:blipFill>
          <a:blip r:embed="rId2"/>
          <a:stretch>
            <a:fillRect/>
          </a:stretch>
        </p:blipFill>
        <p:spPr>
          <a:xfrm>
            <a:off x="4038600" y="1100126"/>
            <a:ext cx="7188199" cy="4654358"/>
          </a:xfrm>
          <a:prstGeom prst="rect">
            <a:avLst/>
          </a:prstGeom>
        </p:spPr>
      </p:pic>
    </p:spTree>
    <p:extLst>
      <p:ext uri="{BB962C8B-B14F-4D97-AF65-F5344CB8AC3E}">
        <p14:creationId xmlns:p14="http://schemas.microsoft.com/office/powerpoint/2010/main" val="3519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5934-E425-229E-6DFB-17A7F89EFA6B}"/>
              </a:ext>
            </a:extLst>
          </p:cNvPr>
          <p:cNvSpPr>
            <a:spLocks noGrp="1"/>
          </p:cNvSpPr>
          <p:nvPr>
            <p:ph type="title"/>
          </p:nvPr>
        </p:nvSpPr>
        <p:spPr/>
        <p:txBody>
          <a:bodyPr>
            <a:normAutofit fontScale="90000"/>
          </a:bodyPr>
          <a:lstStyle/>
          <a:p>
            <a:r>
              <a:rPr lang="en-US" dirty="0"/>
              <a:t>Fundamental Terminology</a:t>
            </a:r>
          </a:p>
        </p:txBody>
      </p:sp>
      <p:sp>
        <p:nvSpPr>
          <p:cNvPr id="3" name="Content Placeholder 2">
            <a:extLst>
              <a:ext uri="{FF2B5EF4-FFF2-40B4-BE49-F238E27FC236}">
                <a16:creationId xmlns:a16="http://schemas.microsoft.com/office/drawing/2014/main" id="{A9BDDFCA-7794-9241-DE2E-07FC7B56B3D2}"/>
              </a:ext>
            </a:extLst>
          </p:cNvPr>
          <p:cNvSpPr>
            <a:spLocks noGrp="1"/>
          </p:cNvSpPr>
          <p:nvPr>
            <p:ph idx="1"/>
          </p:nvPr>
        </p:nvSpPr>
        <p:spPr/>
        <p:txBody>
          <a:bodyPr/>
          <a:lstStyle/>
          <a:p>
            <a:r>
              <a:rPr lang="en-US" dirty="0"/>
              <a:t>TWO WAYS MARKET IMPACTS ARE DISPLAYED GRAPHICALLY:</a:t>
            </a:r>
          </a:p>
          <a:p>
            <a:pPr lvl="1"/>
            <a:r>
              <a:rPr lang="en-US" sz="4400" u="sng" dirty="0"/>
              <a:t>Shift</a:t>
            </a:r>
            <a:r>
              <a:rPr lang="en-US" sz="4400" dirty="0"/>
              <a:t> – the entire curve moves </a:t>
            </a:r>
          </a:p>
          <a:p>
            <a:pPr marL="457200" lvl="1" indent="0">
              <a:buNone/>
            </a:pPr>
            <a:r>
              <a:rPr lang="en-US" sz="4400" dirty="0"/>
              <a:t>(increase to the right, decrease to the left)</a:t>
            </a:r>
          </a:p>
          <a:p>
            <a:pPr lvl="1"/>
            <a:r>
              <a:rPr lang="en-US" sz="4400" u="sng" dirty="0"/>
              <a:t>Movement along the curve</a:t>
            </a:r>
            <a:r>
              <a:rPr lang="en-US" sz="4400" dirty="0"/>
              <a:t> – from point to point</a:t>
            </a:r>
          </a:p>
          <a:p>
            <a:pPr lvl="1"/>
            <a:endParaRPr lang="en-US" dirty="0"/>
          </a:p>
        </p:txBody>
      </p:sp>
      <p:sp>
        <p:nvSpPr>
          <p:cNvPr id="4" name="Content Placeholder 3">
            <a:extLst>
              <a:ext uri="{FF2B5EF4-FFF2-40B4-BE49-F238E27FC236}">
                <a16:creationId xmlns:a16="http://schemas.microsoft.com/office/drawing/2014/main" id="{2C8A2DF1-FA0D-537D-2FD4-9717533E42D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9495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F4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2CA86-CC94-853F-12EA-773942C25F5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Murder &amp; Ice Cream; Temperature &amp; Long Sleeve Shirts</a:t>
            </a:r>
            <a:br>
              <a:rPr lang="en-US" sz="1800" kern="1200">
                <a:solidFill>
                  <a:srgbClr val="FFFFFF"/>
                </a:solidFill>
                <a:latin typeface="+mj-lt"/>
                <a:ea typeface="+mj-ea"/>
                <a:cs typeface="+mj-cs"/>
              </a:rPr>
            </a:br>
            <a:r>
              <a:rPr lang="en-US" sz="1800" kern="1200">
                <a:solidFill>
                  <a:srgbClr val="FFFFFF"/>
                </a:solidFill>
                <a:latin typeface="+mj-lt"/>
                <a:ea typeface="+mj-ea"/>
                <a:cs typeface="+mj-cs"/>
              </a:rPr>
              <a:t>What if something happens???</a:t>
            </a:r>
          </a:p>
        </p:txBody>
      </p:sp>
      <p:pic>
        <p:nvPicPr>
          <p:cNvPr id="5" name="Content Placeholder 4">
            <a:extLst>
              <a:ext uri="{FF2B5EF4-FFF2-40B4-BE49-F238E27FC236}">
                <a16:creationId xmlns:a16="http://schemas.microsoft.com/office/drawing/2014/main" id="{EB73F0D7-EF96-C7E0-3BF4-67E1AEC4C467}"/>
              </a:ext>
            </a:extLst>
          </p:cNvPr>
          <p:cNvPicPr>
            <a:picLocks noGrp="1" noChangeAspect="1"/>
          </p:cNvPicPr>
          <p:nvPr>
            <p:ph idx="13"/>
          </p:nvPr>
        </p:nvPicPr>
        <p:blipFill>
          <a:blip r:embed="rId2"/>
          <a:stretch>
            <a:fillRect/>
          </a:stretch>
        </p:blipFill>
        <p:spPr>
          <a:xfrm>
            <a:off x="4038600" y="1100126"/>
            <a:ext cx="7188199" cy="4654358"/>
          </a:xfrm>
          <a:prstGeom prst="rect">
            <a:avLst/>
          </a:prstGeom>
        </p:spPr>
      </p:pic>
    </p:spTree>
    <p:extLst>
      <p:ext uri="{BB962C8B-B14F-4D97-AF65-F5344CB8AC3E}">
        <p14:creationId xmlns:p14="http://schemas.microsoft.com/office/powerpoint/2010/main" val="2279941537"/>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2343</Words>
  <Application>Microsoft Office PowerPoint</Application>
  <PresentationFormat>Widescreen</PresentationFormat>
  <Paragraphs>210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Principles of Macroeconomics 3e</vt:lpstr>
      <vt:lpstr>Ch.3 OUTLINE</vt:lpstr>
      <vt:lpstr>Why Does It Cost More?</vt:lpstr>
      <vt:lpstr>You shouldn’t assume…but, just this once…</vt:lpstr>
      <vt:lpstr>Fundamental Terminology</vt:lpstr>
      <vt:lpstr>Murder &amp; Ice Cream; Temperature &amp; Long Sleeve Shirts – Any Correlation?</vt:lpstr>
      <vt:lpstr>Murder &amp; Ice Cream; Temperature and Long Sleeve Shirts – Positive or Negative?</vt:lpstr>
      <vt:lpstr>Fundamental Terminology</vt:lpstr>
      <vt:lpstr>Murder &amp; Ice Cream; Temperature &amp; Long Sleeve Shirts What if something happens???</vt:lpstr>
      <vt:lpstr>3.1 Demand, Supply, and Equilibrium in Markets for Goods and Services</vt:lpstr>
      <vt:lpstr>Demand Schedule </vt:lpstr>
      <vt:lpstr>Demand Curve for Coffee</vt:lpstr>
      <vt:lpstr>What Factors Affect Demand?</vt:lpstr>
      <vt:lpstr>Shifting the Demand Curve</vt:lpstr>
      <vt:lpstr>How Factors Affect Demand</vt:lpstr>
      <vt:lpstr>Supply of Goods and Services</vt:lpstr>
      <vt:lpstr>Supply Schedule </vt:lpstr>
      <vt:lpstr>Supply Curve for Coffee</vt:lpstr>
      <vt:lpstr>What Factors Affect Supply?</vt:lpstr>
      <vt:lpstr>Shifting the Supply Curve</vt:lpstr>
      <vt:lpstr>Equilibrium - Where Demand and Supply Intersect</vt:lpstr>
      <vt:lpstr>Too much, or too little?</vt:lpstr>
      <vt:lpstr>Equilibrium - Where Demand and Supply Intersect</vt:lpstr>
      <vt:lpstr>How Factors Affect Supply</vt:lpstr>
      <vt:lpstr>3.3 Changes in Equilibrium Price and Quantity: The Four-Step Process</vt:lpstr>
      <vt:lpstr>Example: Shift in Supply</vt:lpstr>
      <vt:lpstr>Example: Shift in Demand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Justin Fisher</cp:lastModifiedBy>
  <cp:revision>216</cp:revision>
  <dcterms:created xsi:type="dcterms:W3CDTF">2018-05-29T21:16:34Z</dcterms:created>
  <dcterms:modified xsi:type="dcterms:W3CDTF">2024-09-17T15:02:48Z</dcterms:modified>
</cp:coreProperties>
</file>