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2" r:id="rId5"/>
    <p:sldId id="264" r:id="rId6"/>
    <p:sldId id="265" r:id="rId7"/>
    <p:sldId id="266" r:id="rId8"/>
    <p:sldId id="267" r:id="rId9"/>
    <p:sldId id="268" r:id="rId10"/>
    <p:sldId id="270" r:id="rId11"/>
    <p:sldId id="276" r:id="rId12"/>
    <p:sldId id="279" r:id="rId13"/>
    <p:sldId id="283" r:id="rId14"/>
    <p:sldId id="282" r:id="rId15"/>
    <p:sldId id="261" r:id="rId16"/>
    <p:sldId id="278"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06" d="100"/>
          <a:sy n="106"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FF3F0F8D-B413-D002-A184-9513CA9AD934}"/>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12 THE KEYNESIAN PERSPECTIVE</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336189"/>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Wage and Price Stickiness, 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a:bodyPr>
          <a:lstStyle/>
          <a:p>
            <a:pPr marL="0" indent="0">
              <a:buNone/>
            </a:pPr>
            <a:endParaRPr lang="en-US" dirty="0"/>
          </a:p>
          <a:p>
            <a:r>
              <a:rPr lang="en-US" b="1" dirty="0"/>
              <a:t>Menu costs </a:t>
            </a:r>
            <a:r>
              <a:rPr lang="en-US" dirty="0"/>
              <a:t>- costs firms face in changing prices.</a:t>
            </a:r>
          </a:p>
          <a:p>
            <a:pPr lvl="1"/>
            <a:r>
              <a:rPr lang="en-US" dirty="0"/>
              <a:t>changing prices uses company resources</a:t>
            </a:r>
          </a:p>
          <a:p>
            <a:pPr lvl="1"/>
            <a:r>
              <a:rPr lang="en-US" dirty="0"/>
              <a:t>frequent price changes may leave customers confused or angry</a:t>
            </a:r>
          </a:p>
          <a:p>
            <a:endParaRPr lang="en-US" dirty="0"/>
          </a:p>
          <a:p>
            <a:endParaRPr lang="en-US" dirty="0"/>
          </a:p>
        </p:txBody>
      </p:sp>
    </p:spTree>
    <p:extLst>
      <p:ext uri="{BB962C8B-B14F-4D97-AF65-F5344CB8AC3E}">
        <p14:creationId xmlns:p14="http://schemas.microsoft.com/office/powerpoint/2010/main" val="126415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The Expenditure Multiplier</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452059"/>
          </a:xfrm>
        </p:spPr>
        <p:txBody>
          <a:bodyPr>
            <a:normAutofit/>
          </a:bodyPr>
          <a:lstStyle/>
          <a:p>
            <a:endParaRPr lang="en-US" dirty="0"/>
          </a:p>
          <a:p>
            <a:r>
              <a:rPr lang="en-US" b="1" dirty="0"/>
              <a:t>Expenditure multiplier </a:t>
            </a:r>
            <a:r>
              <a:rPr lang="en-US" dirty="0"/>
              <a:t>- Keynesian concept that asserts that a change in autonomous spending causes a more than proportionate change in real GDP.</a:t>
            </a:r>
          </a:p>
          <a:p>
            <a:pPr lvl="1"/>
            <a:r>
              <a:rPr lang="en-US" dirty="0"/>
              <a:t>The idea that not only does spending affect the equilibrium level of GDP, but that spending is powerful.</a:t>
            </a:r>
          </a:p>
          <a:p>
            <a:r>
              <a:rPr lang="en-US" dirty="0"/>
              <a:t>The reason for the expenditure multiplier is that one person’s spending becomes another person’s income, which leads to additional spending and additional income</a:t>
            </a:r>
          </a:p>
          <a:p>
            <a:pPr lvl="1"/>
            <a:r>
              <a:rPr lang="en-US" dirty="0"/>
              <a:t>The cumulative impact on GDP is larger than the initial increase in spending.</a:t>
            </a:r>
          </a:p>
          <a:p>
            <a:endParaRPr lang="en-US" dirty="0"/>
          </a:p>
        </p:txBody>
      </p:sp>
    </p:spTree>
    <p:extLst>
      <p:ext uri="{BB962C8B-B14F-4D97-AF65-F5344CB8AC3E}">
        <p14:creationId xmlns:p14="http://schemas.microsoft.com/office/powerpoint/2010/main" val="233989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Keynesian Phillips Curve Tradeoff between Unemployment </a:t>
            </a:r>
            <a:br>
              <a:rPr lang="en-US" dirty="0"/>
            </a:br>
            <a:r>
              <a:rPr lang="en-US" dirty="0"/>
              <a:t>and Inflation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153147"/>
            <a:ext cx="10515600" cy="2074223"/>
          </a:xfrm>
        </p:spPr>
        <p:txBody>
          <a:bodyPr>
            <a:normAutofit fontScale="85000" lnSpcReduction="20000"/>
          </a:bodyPr>
          <a:lstStyle/>
          <a:p>
            <a:r>
              <a:rPr lang="en-US" dirty="0"/>
              <a:t>A Phillips curve illustrates a tradeoff between the unemployment rate and the inflation rate. </a:t>
            </a:r>
          </a:p>
          <a:p>
            <a:r>
              <a:rPr lang="en-US" dirty="0"/>
              <a:t>If one is higher, the other must be lower.</a:t>
            </a:r>
          </a:p>
          <a:p>
            <a:r>
              <a:rPr lang="en-US" dirty="0"/>
              <a:t>For example, point A illustrates a 5% inflation rate and a 4% unemployment.</a:t>
            </a:r>
          </a:p>
          <a:p>
            <a:r>
              <a:rPr lang="en-US" dirty="0"/>
              <a:t>If the government attempts to reduce inflation to 2%, then it will experience a rise in unemployment to 7%, as point B shows.</a:t>
            </a:r>
          </a:p>
          <a:p>
            <a:endParaRPr lang="en-US" dirty="0"/>
          </a:p>
        </p:txBody>
      </p:sp>
      <p:pic>
        <p:nvPicPr>
          <p:cNvPr id="4" name="Picture 3" descr="The Phillips curve is illustrated. The inflation rate is shown on the y-axis, and the unemployment rate is shown on the x-axis. The Phillips curve is downward-sloping, beginning with an inflation rate of 8 percent and an unemployment rate of 3 percent. Two points are highlighted, A and B, A with an inflation rate of 5 percent and unemployment rate of 4 percent, and B with an inflation rate of 2 percent and unemployment rate of 7 percent. ">
            <a:extLst>
              <a:ext uri="{FF2B5EF4-FFF2-40B4-BE49-F238E27FC236}">
                <a16:creationId xmlns:a16="http://schemas.microsoft.com/office/drawing/2014/main" id="{33EE1DF8-810E-5F04-D562-65A75B65F7B1}"/>
              </a:ext>
            </a:extLst>
          </p:cNvPr>
          <p:cNvPicPr>
            <a:picLocks noChangeAspect="1"/>
          </p:cNvPicPr>
          <p:nvPr/>
        </p:nvPicPr>
        <p:blipFill>
          <a:blip r:embed="rId2"/>
          <a:stretch>
            <a:fillRect/>
          </a:stretch>
        </p:blipFill>
        <p:spPr>
          <a:xfrm>
            <a:off x="4000500" y="990990"/>
            <a:ext cx="4191000" cy="3127131"/>
          </a:xfrm>
          <a:prstGeom prst="rect">
            <a:avLst/>
          </a:prstGeom>
        </p:spPr>
      </p:pic>
    </p:spTree>
    <p:extLst>
      <p:ext uri="{BB962C8B-B14F-4D97-AF65-F5344CB8AC3E}">
        <p14:creationId xmlns:p14="http://schemas.microsoft.com/office/powerpoint/2010/main" val="375439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Keynesian Policy for Fighting Unemployment and Inflation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582687"/>
          </a:xfrm>
        </p:spPr>
        <p:txBody>
          <a:bodyPr>
            <a:normAutofit fontScale="77500" lnSpcReduction="20000"/>
          </a:bodyPr>
          <a:lstStyle/>
          <a:p>
            <a:r>
              <a:rPr lang="en-US" dirty="0"/>
              <a:t>Keynesian macroeconomics argues that the solution to a recession is expansionary fiscal policy.</a:t>
            </a:r>
          </a:p>
          <a:p>
            <a:endParaRPr lang="en-US" dirty="0"/>
          </a:p>
          <a:p>
            <a:r>
              <a:rPr lang="en-US" b="1" dirty="0"/>
              <a:t>Expansionary fiscal policy </a:t>
            </a:r>
            <a:r>
              <a:rPr lang="en-US" dirty="0"/>
              <a:t>- tax cuts or increases in government spending designed to stimulate aggregate demand and move the economy out of recession.</a:t>
            </a:r>
          </a:p>
          <a:p>
            <a:endParaRPr lang="en-US" dirty="0"/>
          </a:p>
          <a:p>
            <a:r>
              <a:rPr lang="en-US" dirty="0"/>
              <a:t>When the economy is operating above potential GDP, unemployment is low, but inflationary rises in the price level are a concern. </a:t>
            </a:r>
          </a:p>
          <a:p>
            <a:pPr lvl="1"/>
            <a:r>
              <a:rPr lang="en-US" dirty="0"/>
              <a:t>The Keynesian response would be contractionary fiscal policy, using tax increases or government spending cuts to shift AD to the left. </a:t>
            </a:r>
          </a:p>
          <a:p>
            <a:pPr lvl="1"/>
            <a:r>
              <a:rPr lang="en-US" dirty="0"/>
              <a:t>The result would be downward pressure on the price level, but very little reduction in output or very little rise in unemployment.</a:t>
            </a:r>
          </a:p>
          <a:p>
            <a:pPr marL="0" indent="0">
              <a:buNone/>
            </a:pPr>
            <a:r>
              <a:rPr lang="en-US" dirty="0"/>
              <a:t> </a:t>
            </a:r>
          </a:p>
          <a:p>
            <a:r>
              <a:rPr lang="en-US" b="1" dirty="0"/>
              <a:t>Contractionary fiscal policy </a:t>
            </a:r>
            <a:r>
              <a:rPr lang="en-US" dirty="0"/>
              <a:t>- tax increases or cuts in government spending designed to decrease aggregate demand and reduce inflationary pressures</a:t>
            </a:r>
          </a:p>
          <a:p>
            <a:endParaRPr lang="en-US" dirty="0"/>
          </a:p>
        </p:txBody>
      </p:sp>
    </p:spTree>
    <p:extLst>
      <p:ext uri="{BB962C8B-B14F-4D97-AF65-F5344CB8AC3E}">
        <p14:creationId xmlns:p14="http://schemas.microsoft.com/office/powerpoint/2010/main" val="45290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Fighting Recession and Inflation with Keynesian Policy</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750638"/>
            <a:ext cx="10515600" cy="1439064"/>
          </a:xfrm>
        </p:spPr>
        <p:txBody>
          <a:bodyPr>
            <a:normAutofit fontScale="77500" lnSpcReduction="20000"/>
          </a:bodyPr>
          <a:lstStyle/>
          <a:p>
            <a:r>
              <a:rPr lang="en-US" dirty="0"/>
              <a:t>If an economy is in recession, with an equilibrium at E</a:t>
            </a:r>
            <a:r>
              <a:rPr lang="en-US" baseline="-25000" dirty="0"/>
              <a:t>r</a:t>
            </a:r>
            <a:r>
              <a:rPr lang="en-US" dirty="0"/>
              <a:t>, then the Keynesian response would be to enact a policy to shift aggregate demand to the right from </a:t>
            </a:r>
            <a:r>
              <a:rPr lang="en-US" dirty="0" err="1"/>
              <a:t>AD</a:t>
            </a:r>
            <a:r>
              <a:rPr lang="en-US" baseline="-25000" dirty="0" err="1"/>
              <a:t>r</a:t>
            </a:r>
            <a:r>
              <a:rPr lang="en-US" dirty="0"/>
              <a:t> toward </a:t>
            </a:r>
            <a:r>
              <a:rPr lang="en-US" dirty="0" err="1"/>
              <a:t>AD</a:t>
            </a:r>
            <a:r>
              <a:rPr lang="en-US" baseline="-25000" dirty="0" err="1"/>
              <a:t>f</a:t>
            </a:r>
            <a:r>
              <a:rPr lang="en-US" dirty="0"/>
              <a:t>. </a:t>
            </a:r>
          </a:p>
          <a:p>
            <a:r>
              <a:rPr lang="en-US" dirty="0"/>
              <a:t>If an economy is experiencing inflationary pressures with an equilibrium at </a:t>
            </a:r>
            <a:r>
              <a:rPr lang="en-US" dirty="0" err="1"/>
              <a:t>E</a:t>
            </a:r>
            <a:r>
              <a:rPr lang="en-US" baseline="-25000" dirty="0" err="1"/>
              <a:t>i</a:t>
            </a:r>
            <a:r>
              <a:rPr lang="en-US" dirty="0"/>
              <a:t>, then the Keynesian response would be to enact a policy response to shift aggregate demand to the left, from </a:t>
            </a:r>
            <a:r>
              <a:rPr lang="en-US" dirty="0" err="1"/>
              <a:t>AD</a:t>
            </a:r>
            <a:r>
              <a:rPr lang="en-US" baseline="-25000" dirty="0" err="1"/>
              <a:t>i</a:t>
            </a:r>
            <a:r>
              <a:rPr lang="en-US" dirty="0"/>
              <a:t> toward </a:t>
            </a:r>
            <a:r>
              <a:rPr lang="en-US" dirty="0" err="1"/>
              <a:t>AD</a:t>
            </a:r>
            <a:r>
              <a:rPr lang="en-US" baseline="-25000" dirty="0" err="1"/>
              <a:t>f</a:t>
            </a:r>
            <a:r>
              <a:rPr lang="en-US" dirty="0"/>
              <a:t>.</a:t>
            </a:r>
          </a:p>
          <a:p>
            <a:endParaRPr lang="en-US" dirty="0"/>
          </a:p>
        </p:txBody>
      </p:sp>
      <p:pic>
        <p:nvPicPr>
          <p:cNvPr id="2" name="Shape 254" descr="The graph shows three possible downward-sloping AD curves, an upward-sloping AS curve, and a vertical, straight potential GDP line.">
            <a:extLst>
              <a:ext uri="{FF2B5EF4-FFF2-40B4-BE49-F238E27FC236}">
                <a16:creationId xmlns:a16="http://schemas.microsoft.com/office/drawing/2014/main" id="{15A823DE-D730-93A7-CA2C-35C7DB7E1FF7}"/>
              </a:ext>
            </a:extLst>
          </p:cNvPr>
          <p:cNvPicPr preferRelativeResize="0">
            <a:picLocks/>
          </p:cNvPicPr>
          <p:nvPr/>
        </p:nvPicPr>
        <p:blipFill rotWithShape="1">
          <a:blip r:embed="rId2">
            <a:alphaModFix/>
          </a:blip>
          <a:srcRect/>
          <a:stretch/>
        </p:blipFill>
        <p:spPr>
          <a:xfrm>
            <a:off x="3950527" y="946747"/>
            <a:ext cx="4290945" cy="3646852"/>
          </a:xfrm>
          <a:prstGeom prst="rect">
            <a:avLst/>
          </a:prstGeom>
          <a:noFill/>
          <a:ln>
            <a:noFill/>
          </a:ln>
        </p:spPr>
      </p:pic>
    </p:spTree>
    <p:extLst>
      <p:ext uri="{BB962C8B-B14F-4D97-AF65-F5344CB8AC3E}">
        <p14:creationId xmlns:p14="http://schemas.microsoft.com/office/powerpoint/2010/main" val="126543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12.4 The Keynesian Perspective on Market Forces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Controversy has simmered over the extent to which government should play an active role in managing the economy.</a:t>
            </a:r>
          </a:p>
          <a:p>
            <a:endParaRPr lang="en-US" dirty="0"/>
          </a:p>
          <a:p>
            <a:r>
              <a:rPr lang="en-US" dirty="0"/>
              <a:t>Some supporters of Keynesian economics advocated a high degree of government planning in all parts of the economy.</a:t>
            </a:r>
          </a:p>
          <a:p>
            <a:endParaRPr lang="en-US" dirty="0"/>
          </a:p>
          <a:p>
            <a:r>
              <a:rPr lang="en-US" dirty="0"/>
              <a:t>However, Keynes was careful to separate the issue of aggregate demand from the issue of how well individual markets worked.</a:t>
            </a:r>
          </a:p>
          <a:p>
            <a:endParaRPr lang="en-US" dirty="0"/>
          </a:p>
        </p:txBody>
      </p:sp>
    </p:spTree>
    <p:extLst>
      <p:ext uri="{BB962C8B-B14F-4D97-AF65-F5344CB8AC3E}">
        <p14:creationId xmlns:p14="http://schemas.microsoft.com/office/powerpoint/2010/main" val="230747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rtl="0">
              <a:spcBef>
                <a:spcPts val="0"/>
              </a:spcBef>
            </a:pPr>
            <a:r>
              <a:rPr lang="en-US" dirty="0"/>
              <a:t>The Keynesian Perspective on Market Forces, 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lnSpcReduction="10000"/>
          </a:bodyPr>
          <a:lstStyle/>
          <a:p>
            <a:r>
              <a:rPr lang="en-US" dirty="0"/>
              <a:t>He argued that individual markets for goods and services were appropriate and useful, but that sometimes that level of aggregate demand was just too low.</a:t>
            </a:r>
          </a:p>
          <a:p>
            <a:endParaRPr lang="en-US" dirty="0"/>
          </a:p>
          <a:p>
            <a:r>
              <a:rPr lang="en-US" dirty="0"/>
              <a:t>He also believed that, while government should ensure that overall level of aggregate demand is sufficient for an economy to reach full employment, this task did not imply that the government should attempt to set prices and wages, nor to take over and manage large corporations or entire industries directly.</a:t>
            </a:r>
          </a:p>
          <a:p>
            <a:endParaRPr lang="en-US" dirty="0"/>
          </a:p>
        </p:txBody>
      </p:sp>
    </p:spTree>
    <p:extLst>
      <p:ext uri="{BB962C8B-B14F-4D97-AF65-F5344CB8AC3E}">
        <p14:creationId xmlns:p14="http://schemas.microsoft.com/office/powerpoint/2010/main" val="278133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dirty="0"/>
          </a:p>
        </p:txBody>
      </p:sp>
      <p:sp>
        <p:nvSpPr>
          <p:cNvPr id="6" name="Text Placeholder 15">
            <a:extLst>
              <a:ext uri="{FF2B5EF4-FFF2-40B4-BE49-F238E27FC236}">
                <a16:creationId xmlns:a16="http://schemas.microsoft.com/office/drawing/2014/main" id="{8D51522B-8A96-68C5-E65E-B8DE36137C34}"/>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Ch.12 OUTLINE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12.1: Aggregate Demand in Keynesian Analysis</a:t>
            </a:r>
          </a:p>
          <a:p>
            <a:r>
              <a:rPr lang="en-US" dirty="0"/>
              <a:t>12.2: The Building Blocks of Keynesian Analysis</a:t>
            </a:r>
          </a:p>
          <a:p>
            <a:r>
              <a:rPr lang="en-US" dirty="0"/>
              <a:t>12.3: The Phillips Curve</a:t>
            </a:r>
          </a:p>
          <a:p>
            <a:r>
              <a:rPr lang="en-US" dirty="0"/>
              <a:t>12.4: The Keynesian Perspective on Market Forces</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marL="0" marR="0" lvl="0" indent="0" rtl="0">
              <a:spcBef>
                <a:spcPts val="0"/>
              </a:spcBef>
            </a:pPr>
            <a:r>
              <a:rPr lang="en-US" dirty="0"/>
              <a:t>U.S. Real Domestic Product, Percent Changes 1930–2020</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831773"/>
            <a:ext cx="10515600" cy="1159594"/>
          </a:xfrm>
        </p:spPr>
        <p:txBody>
          <a:bodyPr>
            <a:normAutofit fontScale="70000" lnSpcReduction="20000"/>
          </a:bodyPr>
          <a:lstStyle/>
          <a:p>
            <a:r>
              <a:rPr lang="en-US" dirty="0"/>
              <a:t>The chart tracks the percent change in Real GDP since 1930. </a:t>
            </a:r>
          </a:p>
          <a:p>
            <a:r>
              <a:rPr lang="en-US" dirty="0"/>
              <a:t>The magnitude of both recessions and peaks was quite large between 1930 and 1945. (Source: Bureau of Economic Analysis, “National Economic Accounts," https://apps.bea.gov/itable/index.cfm)</a:t>
            </a:r>
          </a:p>
        </p:txBody>
      </p:sp>
      <p:pic>
        <p:nvPicPr>
          <p:cNvPr id="4" name="Picture 3" descr="This graph illustrates the percent change in GDP over time. The percent change in GDP is measured on the y-axis, from –24 to 28, in increments of 4 percent. Years are measured on the x-axis, from 1935 to 2020. Other than the 1930s and the 1940s, the change in GDP is generally positive, and fluctuates between 2 and 8 percent. In 1935 the percent change in GDP was 9 percent, then it declines to –4 percent in 1939, then it spikes to 20 percent in 1944, then it declines to –12 percent in 1946. It increases then to 8 percent in 1950.">
            <a:extLst>
              <a:ext uri="{FF2B5EF4-FFF2-40B4-BE49-F238E27FC236}">
                <a16:creationId xmlns:a16="http://schemas.microsoft.com/office/drawing/2014/main" id="{1B034AC9-F36C-E849-FB76-E3A6FB8AFB90}"/>
              </a:ext>
            </a:extLst>
          </p:cNvPr>
          <p:cNvPicPr>
            <a:picLocks noChangeAspect="1"/>
          </p:cNvPicPr>
          <p:nvPr/>
        </p:nvPicPr>
        <p:blipFill>
          <a:blip r:embed="rId2"/>
          <a:stretch>
            <a:fillRect/>
          </a:stretch>
        </p:blipFill>
        <p:spPr>
          <a:xfrm>
            <a:off x="2213801" y="1011382"/>
            <a:ext cx="7764398" cy="3598718"/>
          </a:xfrm>
          <a:prstGeom prst="rect">
            <a:avLst/>
          </a:prstGeom>
        </p:spPr>
      </p:pic>
    </p:spTree>
    <p:extLst>
      <p:ext uri="{BB962C8B-B14F-4D97-AF65-F5344CB8AC3E}">
        <p14:creationId xmlns:p14="http://schemas.microsoft.com/office/powerpoint/2010/main" val="287093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12.1 Aggregate Demand in Keynesian Analysis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595750"/>
          </a:xfrm>
        </p:spPr>
        <p:txBody>
          <a:bodyPr>
            <a:normAutofit fontScale="92500" lnSpcReduction="10000"/>
          </a:bodyPr>
          <a:lstStyle/>
          <a:p>
            <a:r>
              <a:rPr lang="en-US" dirty="0"/>
              <a:t>The Keynesian perspective focuses on the idea that firms produce output only if they expect it to sell.</a:t>
            </a:r>
          </a:p>
          <a:p>
            <a:endParaRPr lang="en-US" dirty="0"/>
          </a:p>
          <a:p>
            <a:r>
              <a:rPr lang="en-US" b="1" dirty="0"/>
              <a:t>Real GDP </a:t>
            </a:r>
            <a:r>
              <a:rPr lang="en-US" dirty="0"/>
              <a:t>- the amount of goods and services actually sold in a nation.</a:t>
            </a:r>
          </a:p>
          <a:p>
            <a:endParaRPr lang="en-US" dirty="0"/>
          </a:p>
          <a:p>
            <a:r>
              <a:rPr lang="en-US" dirty="0"/>
              <a:t>Keynes argued that aggregate demand is not stable - that it can change unexpectedly.</a:t>
            </a:r>
          </a:p>
          <a:p>
            <a:endParaRPr lang="en-US" dirty="0"/>
          </a:p>
          <a:p>
            <a:r>
              <a:rPr lang="en-US" b="1" dirty="0"/>
              <a:t>Recessionary gap </a:t>
            </a:r>
            <a:r>
              <a:rPr lang="en-US" dirty="0"/>
              <a:t>- equilibrium at a level of output below potential GDP.</a:t>
            </a:r>
          </a:p>
          <a:p>
            <a:endParaRPr lang="en-US" dirty="0"/>
          </a:p>
          <a:p>
            <a:r>
              <a:rPr lang="en-US" b="1" dirty="0"/>
              <a:t>Inflationary gap </a:t>
            </a:r>
            <a:r>
              <a:rPr lang="en-US" dirty="0"/>
              <a:t>- equilibrium at a level of output above potential GDP.</a:t>
            </a:r>
          </a:p>
          <a:p>
            <a:endParaRPr lang="en-US" dirty="0"/>
          </a:p>
        </p:txBody>
      </p:sp>
    </p:spTree>
    <p:extLst>
      <p:ext uri="{BB962C8B-B14F-4D97-AF65-F5344CB8AC3E}">
        <p14:creationId xmlns:p14="http://schemas.microsoft.com/office/powerpoint/2010/main" val="247645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What Determines Consumption Expenditure?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a:bodyPr>
          <a:lstStyle/>
          <a:p>
            <a:r>
              <a:rPr lang="en-US" dirty="0"/>
              <a:t>Consumption expenditure is spending by households and individuals on durable goods, nondurable goods, and services.</a:t>
            </a:r>
          </a:p>
          <a:p>
            <a:endParaRPr lang="en-US" dirty="0"/>
          </a:p>
          <a:p>
            <a:r>
              <a:rPr lang="en-US" dirty="0"/>
              <a:t>Keynes identified three factors that affect consumption:</a:t>
            </a:r>
          </a:p>
          <a:p>
            <a:endParaRPr lang="en-US" dirty="0"/>
          </a:p>
          <a:p>
            <a:pPr lvl="1"/>
            <a:r>
              <a:rPr lang="en-US" b="1" dirty="0"/>
              <a:t>Disposable income </a:t>
            </a:r>
            <a:r>
              <a:rPr lang="en-US" dirty="0"/>
              <a:t>- income after taxes.</a:t>
            </a:r>
          </a:p>
          <a:p>
            <a:pPr lvl="1"/>
            <a:r>
              <a:rPr lang="en-US" dirty="0"/>
              <a:t>Expected future income</a:t>
            </a:r>
          </a:p>
          <a:p>
            <a:pPr lvl="1"/>
            <a:r>
              <a:rPr lang="en-US" dirty="0"/>
              <a:t>Wealth or credit</a:t>
            </a:r>
          </a:p>
          <a:p>
            <a:endParaRPr lang="en-US" dirty="0"/>
          </a:p>
        </p:txBody>
      </p:sp>
    </p:spTree>
    <p:extLst>
      <p:ext uri="{BB962C8B-B14F-4D97-AF65-F5344CB8AC3E}">
        <p14:creationId xmlns:p14="http://schemas.microsoft.com/office/powerpoint/2010/main" val="335930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What Determines Investment Expenditure?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5000699"/>
          </a:xfrm>
        </p:spPr>
        <p:txBody>
          <a:bodyPr>
            <a:normAutofit fontScale="92500" lnSpcReduction="10000"/>
          </a:bodyPr>
          <a:lstStyle/>
          <a:p>
            <a:r>
              <a:rPr lang="en-US" dirty="0"/>
              <a:t>Spending on new capital goods is called investment expenditure.</a:t>
            </a:r>
          </a:p>
          <a:p>
            <a:endParaRPr lang="en-US" dirty="0"/>
          </a:p>
          <a:p>
            <a:r>
              <a:rPr lang="en-US" dirty="0"/>
              <a:t>These fall into four categories: </a:t>
            </a:r>
          </a:p>
          <a:p>
            <a:pPr lvl="1"/>
            <a:r>
              <a:rPr lang="en-US" dirty="0"/>
              <a:t>producer’s durable equipment and software</a:t>
            </a:r>
          </a:p>
          <a:p>
            <a:pPr lvl="1"/>
            <a:r>
              <a:rPr lang="en-US" dirty="0"/>
              <a:t>nonresidential structures (such as factories, offices, and retail locations)</a:t>
            </a:r>
          </a:p>
          <a:p>
            <a:pPr lvl="1"/>
            <a:r>
              <a:rPr lang="en-US" dirty="0"/>
              <a:t>changes in inventories </a:t>
            </a:r>
          </a:p>
          <a:p>
            <a:pPr lvl="1"/>
            <a:r>
              <a:rPr lang="en-US" dirty="0"/>
              <a:t>residential structures (such as single-family homes, townhouses, and apartment buildings)</a:t>
            </a:r>
          </a:p>
          <a:p>
            <a:endParaRPr lang="en-US" dirty="0"/>
          </a:p>
          <a:p>
            <a:r>
              <a:rPr lang="en-US" dirty="0"/>
              <a:t>When a business decides to make an investment in physical or intangible assets, the firm considers both:</a:t>
            </a:r>
          </a:p>
          <a:p>
            <a:pPr lvl="1"/>
            <a:r>
              <a:rPr lang="en-US" dirty="0"/>
              <a:t>the expected investment benefits (future profit expectations) </a:t>
            </a:r>
          </a:p>
          <a:p>
            <a:pPr lvl="1"/>
            <a:r>
              <a:rPr lang="en-US" dirty="0"/>
              <a:t>the investment costs (interest rates)</a:t>
            </a:r>
          </a:p>
          <a:p>
            <a:endParaRPr lang="en-US" dirty="0"/>
          </a:p>
        </p:txBody>
      </p:sp>
    </p:spTree>
    <p:extLst>
      <p:ext uri="{BB962C8B-B14F-4D97-AF65-F5344CB8AC3E}">
        <p14:creationId xmlns:p14="http://schemas.microsoft.com/office/powerpoint/2010/main" val="225550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What Determines Government Spending?</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634939"/>
          </a:xfrm>
        </p:spPr>
        <p:txBody>
          <a:bodyPr>
            <a:normAutofit fontScale="92500" lnSpcReduction="10000"/>
          </a:bodyPr>
          <a:lstStyle/>
          <a:p>
            <a:r>
              <a:rPr lang="en-US" dirty="0"/>
              <a:t>Federal, state, and local government spending provides important public services such as national defense, transportation infrastructure, and education.</a:t>
            </a:r>
          </a:p>
          <a:p>
            <a:endParaRPr lang="en-US" dirty="0"/>
          </a:p>
          <a:p>
            <a:r>
              <a:rPr lang="en-US" dirty="0"/>
              <a:t>Keynes recognized that the government budget offered a powerful tool for influencing aggregate demand. </a:t>
            </a:r>
          </a:p>
          <a:p>
            <a:pPr lvl="1"/>
            <a:r>
              <a:rPr lang="en-US" dirty="0"/>
              <a:t>More government spending could stimulate AD (or less government spending reduce it).</a:t>
            </a:r>
          </a:p>
          <a:p>
            <a:pPr lvl="1"/>
            <a:r>
              <a:rPr lang="en-US" dirty="0"/>
              <a:t>Lowering or raising tax rates could influence consumption and investment spending. </a:t>
            </a:r>
          </a:p>
          <a:p>
            <a:endParaRPr lang="en-US" dirty="0"/>
          </a:p>
          <a:p>
            <a:r>
              <a:rPr lang="en-US" dirty="0"/>
              <a:t>Keynes concluded that during extreme times like deep recessions, only the government had the power and resources to move aggregate demand.</a:t>
            </a:r>
          </a:p>
          <a:p>
            <a:endParaRPr lang="en-US" dirty="0"/>
          </a:p>
        </p:txBody>
      </p:sp>
    </p:spTree>
    <p:extLst>
      <p:ext uri="{BB962C8B-B14F-4D97-AF65-F5344CB8AC3E}">
        <p14:creationId xmlns:p14="http://schemas.microsoft.com/office/powerpoint/2010/main" val="110426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What Determines Net Exports?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Since we define aggregate demand as spending on domestic goods and services, export expenditures add to AD, while import expenditures subtract from AD.</a:t>
            </a:r>
          </a:p>
          <a:p>
            <a:endParaRPr lang="en-US" dirty="0"/>
          </a:p>
          <a:p>
            <a:r>
              <a:rPr lang="en-US" dirty="0"/>
              <a:t>Two sets of factors can cause shifts in export and import demand: </a:t>
            </a:r>
          </a:p>
          <a:p>
            <a:pPr lvl="1"/>
            <a:r>
              <a:rPr lang="en-US" dirty="0"/>
              <a:t>changes in relative growth rates between countries</a:t>
            </a:r>
          </a:p>
          <a:p>
            <a:pPr lvl="1"/>
            <a:r>
              <a:rPr lang="en-US" dirty="0"/>
              <a:t>changes in relative prices between countries</a:t>
            </a:r>
          </a:p>
          <a:p>
            <a:endParaRPr lang="en-US" dirty="0"/>
          </a:p>
        </p:txBody>
      </p:sp>
    </p:spTree>
    <p:extLst>
      <p:ext uri="{BB962C8B-B14F-4D97-AF65-F5344CB8AC3E}">
        <p14:creationId xmlns:p14="http://schemas.microsoft.com/office/powerpoint/2010/main" val="267174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12.2 The Building Blocks of Keynesian Analysis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321430"/>
          </a:xfrm>
        </p:spPr>
        <p:txBody>
          <a:bodyPr>
            <a:normAutofit fontScale="92500" lnSpcReduction="20000"/>
          </a:bodyPr>
          <a:lstStyle/>
          <a:p>
            <a:r>
              <a:rPr lang="en-US" dirty="0"/>
              <a:t>Keynesian economics focuses on explaining why recessions and depressions occur and offering a policy prescription for minimizing their effects.</a:t>
            </a:r>
          </a:p>
          <a:p>
            <a:endParaRPr lang="en-US" dirty="0"/>
          </a:p>
          <a:p>
            <a:r>
              <a:rPr lang="en-US" dirty="0"/>
              <a:t>The Keynesian view of recession is based on two key building blocks. </a:t>
            </a:r>
          </a:p>
          <a:p>
            <a:pPr lvl="1"/>
            <a:r>
              <a:rPr lang="en-US" dirty="0"/>
              <a:t>Aggregate demand is not always automatically high enough to provide firms with an incentive to hire enough workers to reach full employment. </a:t>
            </a:r>
          </a:p>
          <a:p>
            <a:pPr lvl="1"/>
            <a:r>
              <a:rPr lang="en-US" dirty="0"/>
              <a:t>The macroeconomy may adjust only slowly to shifts in aggregate demand because of sticky wages and prices.</a:t>
            </a:r>
          </a:p>
          <a:p>
            <a:endParaRPr lang="en-US" dirty="0"/>
          </a:p>
          <a:p>
            <a:r>
              <a:rPr lang="en-US" b="1" dirty="0"/>
              <a:t>Sticky wages and prices </a:t>
            </a:r>
            <a:r>
              <a:rPr lang="en-US" dirty="0"/>
              <a:t>- a situation where wages and prices do not fall in response to a decrease in demand, or do not rise in response to an increase in demand.</a:t>
            </a:r>
          </a:p>
          <a:p>
            <a:endParaRPr lang="en-US" dirty="0"/>
          </a:p>
        </p:txBody>
      </p:sp>
    </p:spTree>
    <p:extLst>
      <p:ext uri="{BB962C8B-B14F-4D97-AF65-F5344CB8AC3E}">
        <p14:creationId xmlns:p14="http://schemas.microsoft.com/office/powerpoint/2010/main" val="1939543808"/>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TotalTime>
  <Words>1154</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Principles of Macroeconomics 3e</vt:lpstr>
      <vt:lpstr>Ch.12 OUTLINE</vt:lpstr>
      <vt:lpstr>U.S. Real Domestic Product, Percent Changes 1930–2020</vt:lpstr>
      <vt:lpstr>12.1 Aggregate Demand in Keynesian Analysis</vt:lpstr>
      <vt:lpstr>What Determines Consumption Expenditure?</vt:lpstr>
      <vt:lpstr>What Determines Investment Expenditure?</vt:lpstr>
      <vt:lpstr>What Determines Government Spending?</vt:lpstr>
      <vt:lpstr>What Determines Net Exports?</vt:lpstr>
      <vt:lpstr>12.2 The Building Blocks of Keynesian Analysis</vt:lpstr>
      <vt:lpstr>Wage and Price Stickiness, Continued</vt:lpstr>
      <vt:lpstr>The Expenditure Multiplier</vt:lpstr>
      <vt:lpstr>A Keynesian Phillips Curve Tradeoff between Unemployment  and Inflation</vt:lpstr>
      <vt:lpstr>Keynesian Policy for Fighting Unemployment and Inflation</vt:lpstr>
      <vt:lpstr>Fighting Recession and Inflation with Keynesian Policy</vt:lpstr>
      <vt:lpstr>12.4 The Keynesian Perspective on Market Forces</vt:lpstr>
      <vt:lpstr>The Keynesian Perspective on Market Forces,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Justin Fisher</cp:lastModifiedBy>
  <cp:revision>78</cp:revision>
  <dcterms:created xsi:type="dcterms:W3CDTF">2018-05-29T21:16:34Z</dcterms:created>
  <dcterms:modified xsi:type="dcterms:W3CDTF">2024-09-30T20:05:06Z</dcterms:modified>
</cp:coreProperties>
</file>