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2" r:id="rId13"/>
    <p:sldId id="274" r:id="rId14"/>
    <p:sldId id="275" r:id="rId15"/>
    <p:sldId id="276" r:id="rId16"/>
    <p:sldId id="261" r:id="rId17"/>
    <p:sldId id="277" r:id="rId18"/>
    <p:sldId id="278" r:id="rId19"/>
    <p:sldId id="280" r:id="rId20"/>
    <p:sldId id="282" r:id="rId21"/>
    <p:sldId id="283" r:id="rId22"/>
    <p:sldId id="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9F90B6-0A9A-C4C7-91A9-C37631D9DFFA}" v="342" dt="2024-10-24T22:57:45.9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02"/>
    <p:restoredTop sz="94674"/>
  </p:normalViewPr>
  <p:slideViewPr>
    <p:cSldViewPr snapToGrid="0" snapToObjects="1">
      <p:cViewPr varScale="1">
        <p:scale>
          <a:sx n="70" d="100"/>
          <a:sy n="70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498249"/>
            <a:ext cx="9144000" cy="10112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3999" y="6356350"/>
            <a:ext cx="8549898" cy="35441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3831" y="2390620"/>
            <a:ext cx="4224337" cy="385113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523999" y="1509485"/>
            <a:ext cx="9144000" cy="672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400" dirty="0">
              <a:solidFill>
                <a:schemeClr val="accent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509713"/>
            <a:ext cx="9144000" cy="44377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Chapter #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002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24583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37961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280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4918364"/>
            <a:ext cx="10515600" cy="127173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276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6614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10661"/>
            <a:ext cx="5181600" cy="516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0661"/>
            <a:ext cx="5181600" cy="516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14164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535420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1011383"/>
            <a:ext cx="10515600" cy="325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38200" y="4378037"/>
            <a:ext cx="10515600" cy="162790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6861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900545"/>
            <a:ext cx="10515600" cy="5347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25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838200" y="900545"/>
            <a:ext cx="10515600" cy="534785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marR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lvl2pPr>
          </a:lstStyle>
          <a:p>
            <a:pPr lvl="0"/>
            <a:r>
              <a:rPr lang="en-US" dirty="0"/>
              <a:t>Discussion question 1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0"/>
            <a:r>
              <a:rPr lang="en-US" dirty="0"/>
              <a:t>Discussion question 2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</p:txBody>
      </p:sp>
    </p:spTree>
    <p:extLst>
      <p:ext uri="{BB962C8B-B14F-4D97-AF65-F5344CB8AC3E}">
        <p14:creationId xmlns:p14="http://schemas.microsoft.com/office/powerpoint/2010/main" val="16484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(optional)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90601"/>
            <a:ext cx="10515600" cy="521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99AE0-B13C-E741-A969-DCDFA4F7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77BF-C91A-CA46-9BF6-A28F3D13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96D634E8-4422-6744-BAAE-52C9030B1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Principles of Macroeconomics 3e</a:t>
            </a:r>
          </a:p>
        </p:txBody>
      </p:sp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8F9AC6C9-4C46-9A8D-753A-4DEFFF1529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000" y="1509713"/>
            <a:ext cx="9144000" cy="717294"/>
          </a:xfrm>
        </p:spPr>
        <p:txBody>
          <a:bodyPr>
            <a:normAutofit fontScale="47500" lnSpcReduction="20000"/>
          </a:bodyPr>
          <a:lstStyle/>
          <a:p>
            <a:r>
              <a:rPr lang="en-US" sz="5500" dirty="0"/>
              <a:t>Chapter 14 MONEY AND BANKING</a:t>
            </a:r>
          </a:p>
          <a:p>
            <a:r>
              <a:rPr lang="en-US" sz="4300" cap="none" dirty="0">
                <a:solidFill>
                  <a:schemeClr val="tx1"/>
                </a:solidFill>
                <a:latin typeface="+mn-lt"/>
              </a:rPr>
              <a:t>PowerPoint Image Slideshow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4255D-C7C4-B868-455A-DA593709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87" y="2358861"/>
            <a:ext cx="3299026" cy="426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1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the Money Supply: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M1 (narrow) money supply includes:</a:t>
            </a:r>
          </a:p>
          <a:p>
            <a:pPr lvl="1"/>
            <a:r>
              <a:rPr lang="en-US" b="1" dirty="0"/>
              <a:t>Coins and currency in circulation 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b="1" dirty="0">
              <a:cs typeface="Calibri"/>
            </a:endParaRPr>
          </a:p>
          <a:p>
            <a:pPr lvl="1"/>
            <a:r>
              <a:rPr lang="en-US" b="1" dirty="0"/>
              <a:t>Checkable (demand) deposits</a:t>
            </a:r>
            <a:endParaRPr lang="en-US" dirty="0">
              <a:cs typeface="Calibri" panose="020F0502020204030204"/>
            </a:endParaRPr>
          </a:p>
          <a:p>
            <a:pPr lvl="1"/>
            <a:endParaRPr lang="en-US" b="1" dirty="0">
              <a:solidFill>
                <a:srgbClr val="1B1E3F"/>
              </a:solidFill>
              <a:cs typeface="Calibri"/>
            </a:endParaRPr>
          </a:p>
          <a:p>
            <a:r>
              <a:rPr lang="en-US" sz="2600" dirty="0">
                <a:solidFill>
                  <a:srgbClr val="464846"/>
                </a:solidFill>
                <a:cs typeface="Calibri" panose="020F0502020204030204"/>
              </a:rPr>
              <a:t>M2 (broad) money supply includes:</a:t>
            </a:r>
            <a:endParaRPr lang="en-US" sz="2600" dirty="0">
              <a:solidFill>
                <a:srgbClr val="000000"/>
              </a:solidFill>
              <a:cs typeface="Calibri" panose="020F0502020204030204"/>
            </a:endParaRPr>
          </a:p>
          <a:p>
            <a:pPr lvl="1"/>
            <a:r>
              <a:rPr lang="en-US" sz="2200" dirty="0">
                <a:solidFill>
                  <a:srgbClr val="1B1E3F"/>
                </a:solidFill>
                <a:cs typeface="Calibri" panose="020F0502020204030204"/>
              </a:rPr>
              <a:t>All M1 types </a:t>
            </a:r>
            <a:endParaRPr lang="en-US" sz="2200" dirty="0">
              <a:solidFill>
                <a:srgbClr val="000000"/>
              </a:solidFill>
              <a:cs typeface="Calibri" panose="020F0502020204030204"/>
            </a:endParaRPr>
          </a:p>
          <a:p>
            <a:pPr lvl="1"/>
            <a:endParaRPr lang="en-US" sz="2200" dirty="0">
              <a:solidFill>
                <a:srgbClr val="000000"/>
              </a:solidFill>
              <a:cs typeface="Calibri" panose="020F0502020204030204"/>
            </a:endParaRPr>
          </a:p>
          <a:p>
            <a:pPr lvl="1"/>
            <a:r>
              <a:rPr lang="en-US" sz="2200" b="1" dirty="0">
                <a:solidFill>
                  <a:srgbClr val="1B1E3F"/>
                </a:solidFill>
                <a:cs typeface="Calibri" panose="020F0502020204030204"/>
              </a:rPr>
              <a:t>Savings deposits</a:t>
            </a:r>
            <a:endParaRPr lang="en-US" sz="2200" dirty="0">
              <a:solidFill>
                <a:srgbClr val="1B1E3F"/>
              </a:solidFill>
              <a:cs typeface="Calibri" panose="020F0502020204030204"/>
            </a:endParaRPr>
          </a:p>
          <a:p>
            <a:pPr lvl="1"/>
            <a:endParaRPr lang="en-US" sz="2200" dirty="0">
              <a:solidFill>
                <a:srgbClr val="000000"/>
              </a:solidFill>
              <a:cs typeface="Calibri" panose="020F0502020204030204"/>
            </a:endParaRPr>
          </a:p>
          <a:p>
            <a:pPr lvl="1"/>
            <a:r>
              <a:rPr lang="en-US" sz="2200" b="1" dirty="0">
                <a:solidFill>
                  <a:srgbClr val="1B1E3F"/>
                </a:solidFill>
                <a:cs typeface="Calibri" panose="020F0502020204030204"/>
              </a:rPr>
              <a:t>Money market fund</a:t>
            </a:r>
            <a:endParaRPr lang="en-US" sz="2200" dirty="0">
              <a:solidFill>
                <a:srgbClr val="1B1E3F"/>
              </a:solidFill>
              <a:cs typeface="Calibri" panose="020F0502020204030204"/>
            </a:endParaRPr>
          </a:p>
          <a:p>
            <a:pPr lvl="1"/>
            <a:endParaRPr lang="en-US" sz="2200" dirty="0">
              <a:solidFill>
                <a:srgbClr val="000000"/>
              </a:solidFill>
              <a:cs typeface="Calibri" panose="020F0502020204030204"/>
            </a:endParaRPr>
          </a:p>
          <a:p>
            <a:pPr lvl="1"/>
            <a:r>
              <a:rPr lang="en-US" sz="2200" b="1" dirty="0">
                <a:solidFill>
                  <a:srgbClr val="1B1E3F"/>
                </a:solidFill>
                <a:cs typeface="Calibri" panose="020F0502020204030204"/>
              </a:rPr>
              <a:t>Certificates of Deposit (CD’s) </a:t>
            </a:r>
            <a:endParaRPr lang="en-US" sz="2200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4794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Does “Plastic Money” Fit In?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6088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Debit card &amp; Smart card -</a:t>
            </a:r>
            <a:r>
              <a:rPr lang="en-US" dirty="0"/>
              <a:t> are different </a:t>
            </a:r>
            <a:r>
              <a:rPr lang="en-US" u="sng" dirty="0"/>
              <a:t>ways to move</a:t>
            </a:r>
            <a:r>
              <a:rPr lang="en-US" dirty="0"/>
              <a:t> money</a:t>
            </a:r>
            <a:endParaRPr lang="en-US" dirty="0">
              <a:cs typeface="Calibri"/>
            </a:endParaRPr>
          </a:p>
          <a:p>
            <a:r>
              <a:rPr lang="en-US" b="1" dirty="0"/>
              <a:t>Credit card</a:t>
            </a:r>
            <a:r>
              <a:rPr lang="en-US" dirty="0">
                <a:solidFill>
                  <a:srgbClr val="464846"/>
                </a:solidFill>
              </a:rPr>
              <a:t> </a:t>
            </a:r>
            <a:r>
              <a:rPr lang="en-US" dirty="0"/>
              <a:t>purchases are a short-term loans. (Not money!)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sz="2400" dirty="0">
                <a:cs typeface="Calibri"/>
              </a:rPr>
              <a:t>Most "money" is in the form of bank accounts, which exist only as electronic records on computers.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Only about $2 trillion worth of currency in circulation.</a:t>
            </a: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4389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Banks as Financial Intermediaries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b="1" dirty="0"/>
              <a:t>Financial intermediary </a:t>
            </a:r>
            <a:r>
              <a:rPr lang="en-US" dirty="0"/>
              <a:t>- an institution that operates between a saver with financial assets to invest and an entity who will borrow those assets and pay a rate of return.</a:t>
            </a:r>
          </a:p>
          <a:p>
            <a:endParaRPr lang="en-US" dirty="0"/>
          </a:p>
          <a:p>
            <a:r>
              <a:rPr lang="en-US" u="sng" dirty="0"/>
              <a:t>Discussion Question</a:t>
            </a:r>
            <a:r>
              <a:rPr lang="en-US" dirty="0"/>
              <a:t>: What are institutions in the financial market, other than banks, that are financial intermediaries?</a:t>
            </a: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464846"/>
                </a:solidFill>
                <a:cs typeface="Calibri" panose="020F0502020204030204"/>
              </a:rPr>
              <a:t>Insurance companies</a:t>
            </a:r>
          </a:p>
          <a:p>
            <a:pPr lvl="1">
              <a:buFont typeface="Courier New"/>
              <a:buChar char="o"/>
            </a:pPr>
            <a:r>
              <a:rPr lang="en-US" dirty="0">
                <a:solidFill>
                  <a:srgbClr val="464846"/>
                </a:solidFill>
                <a:cs typeface="Calibri" panose="020F0502020204030204"/>
              </a:rPr>
              <a:t>Pension funds</a:t>
            </a:r>
            <a:endParaRPr lang="en-US" dirty="0">
              <a:cs typeface="Calibri" panose="020F0502020204030204"/>
            </a:endParaRPr>
          </a:p>
          <a:p>
            <a:endParaRPr lang="en-US" dirty="0"/>
          </a:p>
          <a:p>
            <a:r>
              <a:rPr lang="en-US" b="1" dirty="0"/>
              <a:t>Depository institution </a:t>
            </a:r>
            <a:r>
              <a:rPr lang="en-US" dirty="0"/>
              <a:t>- institution that accepts money deposits and then uses these to make loans.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84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Bank’s Balance Sheet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Balance sheet </a:t>
            </a:r>
            <a:r>
              <a:rPr lang="en-US" dirty="0"/>
              <a:t>- an accounting tool that lists:</a:t>
            </a:r>
          </a:p>
          <a:p>
            <a:endParaRPr lang="en-US" dirty="0"/>
          </a:p>
          <a:p>
            <a:pPr lvl="1">
              <a:buFont typeface="Courier New"/>
              <a:buChar char="o"/>
            </a:pPr>
            <a:r>
              <a:rPr lang="en-US" b="1" dirty="0">
                <a:solidFill>
                  <a:srgbClr val="464846"/>
                </a:solidFill>
              </a:rPr>
              <a:t>Asset</a:t>
            </a:r>
            <a:r>
              <a:rPr lang="en-US" dirty="0">
                <a:solidFill>
                  <a:srgbClr val="464846"/>
                </a:solidFill>
              </a:rPr>
              <a:t> - item of value that a firm or an individual owns. </a:t>
            </a:r>
            <a:endParaRPr lang="en-US" dirty="0">
              <a:solidFill>
                <a:srgbClr val="464846"/>
              </a:solidFill>
              <a:cs typeface="Calibri"/>
            </a:endParaRPr>
          </a:p>
          <a:p>
            <a:endParaRPr lang="en-US" dirty="0"/>
          </a:p>
          <a:p>
            <a:pPr lvl="1">
              <a:buFont typeface="Courier New"/>
              <a:buChar char="o"/>
            </a:pPr>
            <a:r>
              <a:rPr lang="en-US" b="1" dirty="0">
                <a:solidFill>
                  <a:srgbClr val="464846"/>
                </a:solidFill>
              </a:rPr>
              <a:t>Liability</a:t>
            </a:r>
            <a:r>
              <a:rPr lang="en-US" dirty="0">
                <a:solidFill>
                  <a:srgbClr val="464846"/>
                </a:solidFill>
              </a:rPr>
              <a:t> - any amount or debt that a firm or an individual owes.</a:t>
            </a:r>
            <a:endParaRPr lang="en-US" dirty="0">
              <a:solidFill>
                <a:srgbClr val="464846"/>
              </a:solidFill>
              <a:cs typeface="Calibri"/>
            </a:endParaRPr>
          </a:p>
          <a:p>
            <a:endParaRPr lang="en-US" dirty="0"/>
          </a:p>
          <a:p>
            <a:pPr lvl="1">
              <a:buFont typeface="Courier New"/>
              <a:buChar char="o"/>
            </a:pPr>
            <a:r>
              <a:rPr lang="en-US" b="1" dirty="0">
                <a:solidFill>
                  <a:srgbClr val="464846"/>
                </a:solidFill>
              </a:rPr>
              <a:t>Net worth </a:t>
            </a:r>
            <a:r>
              <a:rPr lang="en-US" dirty="0">
                <a:solidFill>
                  <a:srgbClr val="464846"/>
                </a:solidFill>
              </a:rPr>
              <a:t>- the excess of the asset value over and above the amount of the liability; total assets minus total liabilities. (aka </a:t>
            </a:r>
            <a:r>
              <a:rPr lang="en-US" b="1" dirty="0"/>
              <a:t>Bank capital)</a:t>
            </a:r>
            <a:endParaRPr lang="en-US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45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Bank’s Balance Sheet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389"/>
            <a:ext cx="10515600" cy="3014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figure shows a hypothetical and simplified balance sheet for the Safe and Secure Bank.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 descr="The assets on the left side of the T-account are as follows: loans ($5 million), U.S. Government Securities (USGS) ($4 million) and Reserves ($2 million). The assets on the left side of the T-account are Loans ($5 million), U.S. Government Securities (USGS) ($4 million) and Reserves ($2 million). The liabilities + net worth on the right side of the T-account are as follows: deposits ($10 million) and net worth ($1 million). There is nothing in the space across from U.S. Government Securities (USGS).">
            <a:extLst>
              <a:ext uri="{FF2B5EF4-FFF2-40B4-BE49-F238E27FC236}">
                <a16:creationId xmlns:a16="http://schemas.microsoft.com/office/drawing/2014/main" id="{966E95F6-4E00-170F-62E7-59C952F33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91" y="1194091"/>
            <a:ext cx="9679817" cy="118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22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Reserves and Bankruptcy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Reserves</a:t>
            </a:r>
            <a:r>
              <a:rPr lang="en-US" dirty="0"/>
              <a:t> - funds that a bank keeps on hand and that it does not loan out or invest in bonds. (The FED requires that banks keep a certain percentage of depositors’ money on “reserve”.)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r>
              <a:rPr lang="en-US" dirty="0"/>
              <a:t>We define </a:t>
            </a:r>
            <a:r>
              <a:rPr lang="en-US" u="sng" dirty="0"/>
              <a:t>net worth</a:t>
            </a:r>
            <a:r>
              <a:rPr lang="en-US" dirty="0"/>
              <a:t> of a bank as its total assets minus its total liabilities.</a:t>
            </a:r>
          </a:p>
          <a:p>
            <a:pPr lvl="1"/>
            <a:r>
              <a:rPr lang="en-US" dirty="0"/>
              <a:t>For a financially healthy bank, the net worth will be positive. </a:t>
            </a:r>
          </a:p>
          <a:p>
            <a:pPr lvl="1"/>
            <a:r>
              <a:rPr lang="en-US" dirty="0"/>
              <a:t>If a bank has negative net worth and depositors tried to withdraw their money, the bank would not be able to give all depositors their money.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24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Banks Go Bankrupt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Potential problems for a bank:</a:t>
            </a:r>
          </a:p>
          <a:p>
            <a:pPr lvl="1"/>
            <a:r>
              <a:rPr lang="en-US" dirty="0"/>
              <a:t>High rate of loan defaults</a:t>
            </a:r>
          </a:p>
          <a:p>
            <a:pPr lvl="1"/>
            <a:r>
              <a:rPr lang="en-US" b="1" dirty="0"/>
              <a:t>Asset-liability time mismatch </a:t>
            </a:r>
            <a:r>
              <a:rPr lang="en-US" dirty="0"/>
              <a:t>- the ability for customers to withdraw bank’s liabilities in the short term while customers repay its assets in the long term.</a:t>
            </a:r>
          </a:p>
          <a:p>
            <a:endParaRPr lang="en-US" dirty="0"/>
          </a:p>
          <a:p>
            <a:r>
              <a:rPr lang="en-US" dirty="0"/>
              <a:t>Strategies to reduce risk:</a:t>
            </a:r>
          </a:p>
          <a:p>
            <a:pPr lvl="1"/>
            <a:r>
              <a:rPr lang="en-US" b="1" dirty="0"/>
              <a:t>Diversify</a:t>
            </a:r>
            <a:r>
              <a:rPr lang="en-US" dirty="0"/>
              <a:t> - making loans or investments with a variety of firms, to reduce the risk of being adversely affected by events at one or a few firms.</a:t>
            </a:r>
          </a:p>
          <a:p>
            <a:pPr lvl="1"/>
            <a:r>
              <a:rPr lang="en-US" dirty="0"/>
              <a:t>Sell some of the loans they make in the secondary loan market.</a:t>
            </a:r>
          </a:p>
          <a:p>
            <a:pPr lvl="1"/>
            <a:r>
              <a:rPr lang="en-US" dirty="0"/>
              <a:t>Hold a greater share of assets (government bonds or reserves).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62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14.4 How Banks Create Money, Part 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14439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banking system can create money through the process of making loans.</a:t>
            </a:r>
          </a:p>
          <a:p>
            <a:pPr marL="0" indent="0" algn="ctr">
              <a:buNone/>
            </a:pPr>
            <a:r>
              <a:rPr lang="en-US" sz="1800" dirty="0"/>
              <a:t>Singleton Bank Balance Sheet </a:t>
            </a:r>
            <a:endParaRPr lang="en-US" sz="23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T-account balance sheet above, Singleton Bank is simply storing money for depositors, and not making loans.</a:t>
            </a:r>
          </a:p>
          <a:p>
            <a:pPr lvl="1"/>
            <a:r>
              <a:rPr lang="en-US" dirty="0"/>
              <a:t>It cannot earn any interest income and cannot pay its depositors an interest rate.</a:t>
            </a:r>
          </a:p>
          <a:p>
            <a:pPr marL="0" indent="0" algn="ctr">
              <a:buNone/>
            </a:pPr>
            <a:r>
              <a:rPr lang="en-US" sz="1800" dirty="0"/>
              <a:t>Singleton Bank Balance Sheet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by loaning out $9 million and charging interest, it will be able to make interest payments to depositors.</a:t>
            </a:r>
          </a:p>
          <a:p>
            <a:r>
              <a:rPr lang="en-US" dirty="0"/>
              <a:t>This alters Singleton Bank’s balance sheet:</a:t>
            </a:r>
          </a:p>
          <a:p>
            <a:pPr lvl="1"/>
            <a:r>
              <a:rPr lang="en-US" dirty="0"/>
              <a:t>It now has $1 million in (required 10%) reserves and a loan to Hank’s Auto Supply of $9 million.</a:t>
            </a:r>
          </a:p>
          <a:p>
            <a:endParaRPr lang="en-US" dirty="0"/>
          </a:p>
        </p:txBody>
      </p:sp>
      <p:pic>
        <p:nvPicPr>
          <p:cNvPr id="8" name="Picture 7" descr="The assets are reserves ($10 million). The liabilities + net worth are deposits ($10 million).">
            <a:extLst>
              <a:ext uri="{FF2B5EF4-FFF2-40B4-BE49-F238E27FC236}">
                <a16:creationId xmlns:a16="http://schemas.microsoft.com/office/drawing/2014/main" id="{093F3A36-D1BE-4ACE-9FE6-713AD55D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44" y="1521416"/>
            <a:ext cx="7796712" cy="713699"/>
          </a:xfrm>
          <a:prstGeom prst="rect">
            <a:avLst/>
          </a:prstGeom>
        </p:spPr>
      </p:pic>
      <p:pic>
        <p:nvPicPr>
          <p:cNvPr id="11" name="Picture 10" descr="The assets are reserves ($1 million) and loan to hank’s auto supply ($9 million). The liabilities + net worth are deposits ($10 million).">
            <a:extLst>
              <a:ext uri="{FF2B5EF4-FFF2-40B4-BE49-F238E27FC236}">
                <a16:creationId xmlns:a16="http://schemas.microsoft.com/office/drawing/2014/main" id="{73831888-F5A4-7896-8659-3BD343DD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753" y="3545941"/>
            <a:ext cx="8202493" cy="85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3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Banks Create Money, Part 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487244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1800" dirty="0"/>
              <a:t>First National Balance Sheet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Singleton Bank issues Hank’s Auto Supply a cashier’s check for the $9 million. </a:t>
            </a:r>
          </a:p>
          <a:p>
            <a:r>
              <a:rPr lang="en-US" dirty="0"/>
              <a:t>Hank deposits the loan in his regular checking account with First National Bank. </a:t>
            </a:r>
          </a:p>
          <a:p>
            <a:r>
              <a:rPr lang="en-US" dirty="0"/>
              <a:t>The deposits at First National Bank rise by $9 million and its reserves also rise by $9 million.</a:t>
            </a:r>
          </a:p>
          <a:p>
            <a:r>
              <a:rPr lang="en-US" dirty="0"/>
              <a:t>Bank lending has </a:t>
            </a:r>
            <a:r>
              <a:rPr lang="en-US" u="sng" dirty="0"/>
              <a:t>expanded the money supply</a:t>
            </a:r>
            <a:r>
              <a:rPr lang="en-US" dirty="0"/>
              <a:t> by </a:t>
            </a:r>
            <a:r>
              <a:rPr lang="en-US" i="1" dirty="0"/>
              <a:t>$9 million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sz="1800" dirty="0"/>
              <a:t>First National Balance Sheet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Now, First National Bank must hold some required reserves ($900,000) but can lend out the other amount ($8.1 million) in a loan to Jack’s Chevy Dealership.</a:t>
            </a:r>
          </a:p>
          <a:p>
            <a:endParaRPr lang="en-US" dirty="0"/>
          </a:p>
        </p:txBody>
      </p:sp>
      <p:pic>
        <p:nvPicPr>
          <p:cNvPr id="5" name="Picture 4" descr="The assets are reserves (+ $9 million). The liabilities + net worth are deposits (+ $9 million).">
            <a:extLst>
              <a:ext uri="{FF2B5EF4-FFF2-40B4-BE49-F238E27FC236}">
                <a16:creationId xmlns:a16="http://schemas.microsoft.com/office/drawing/2014/main" id="{ACF3B22B-B5E3-5126-CD1B-5F13142AD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599" y="1313543"/>
            <a:ext cx="8301516" cy="759908"/>
          </a:xfrm>
          <a:prstGeom prst="rect">
            <a:avLst/>
          </a:prstGeom>
        </p:spPr>
      </p:pic>
      <p:pic>
        <p:nvPicPr>
          <p:cNvPr id="10" name="Picture 9" descr=" The assets are reserves ($90,000) and loans ($8.1 million). The liabilities + net worth are deposits (+ $9 million).">
            <a:extLst>
              <a:ext uri="{FF2B5EF4-FFF2-40B4-BE49-F238E27FC236}">
                <a16:creationId xmlns:a16="http://schemas.microsoft.com/office/drawing/2014/main" id="{6812C019-8740-FCED-57B7-B2BC58D53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155" y="4026847"/>
            <a:ext cx="8537689" cy="75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7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Banks Create Money, Part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95351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1800" dirty="0"/>
              <a:t>Second National Balance Sheet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Jack’s Chevy Dealership deposits the loan in its checking account at Second National, the money supply just increased by an </a:t>
            </a:r>
            <a:r>
              <a:rPr lang="en-US" i="1" dirty="0"/>
              <a:t>additional $8.1 million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Making loans that are then deposited into a demand deposit account increases the M1 money supply.</a:t>
            </a:r>
          </a:p>
          <a:p>
            <a:endParaRPr lang="en-US" dirty="0"/>
          </a:p>
          <a:p>
            <a:r>
              <a:rPr lang="en-US" dirty="0"/>
              <a:t>This money creation is possible because there are multiple banks in the financial system.</a:t>
            </a:r>
          </a:p>
          <a:p>
            <a:pPr lvl="1"/>
            <a:r>
              <a:rPr lang="en-US" dirty="0"/>
              <a:t>They are required to hold only a fraction of their deposits, </a:t>
            </a:r>
          </a:p>
          <a:p>
            <a:pPr lvl="1"/>
            <a:r>
              <a:rPr lang="en-US" dirty="0"/>
              <a:t>loans end up deposited in other banks, </a:t>
            </a:r>
          </a:p>
          <a:p>
            <a:pPr lvl="1"/>
            <a:r>
              <a:rPr lang="en-US" dirty="0"/>
              <a:t>which increases deposits and the money supply.</a:t>
            </a:r>
          </a:p>
          <a:p>
            <a:endParaRPr lang="en-US" dirty="0"/>
          </a:p>
        </p:txBody>
      </p:sp>
      <p:pic>
        <p:nvPicPr>
          <p:cNvPr id="4" name="Picture 3" descr="The assets are reserves (+ $8.1 million). The liabilities + net worth are deposits (+ $8.1 million).">
            <a:extLst>
              <a:ext uri="{FF2B5EF4-FFF2-40B4-BE49-F238E27FC236}">
                <a16:creationId xmlns:a16="http://schemas.microsoft.com/office/drawing/2014/main" id="{6A23E59D-AE57-F36D-5EF9-99D661671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73" y="1231642"/>
            <a:ext cx="8443654" cy="77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Ch.14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14.1: Defining Money by Its Functions</a:t>
            </a:r>
          </a:p>
          <a:p>
            <a:r>
              <a:rPr lang="en-US" dirty="0"/>
              <a:t>14.2: Measuring Money: Currency, M1, and M2</a:t>
            </a:r>
          </a:p>
          <a:p>
            <a:r>
              <a:rPr lang="en-US" dirty="0"/>
              <a:t>14.3: The Role of Banks</a:t>
            </a:r>
          </a:p>
          <a:p>
            <a:r>
              <a:rPr lang="en-US" dirty="0"/>
              <a:t>14.4: How Banks Create Money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3ABBBBB-7716-D75C-4FB4-0900339EB1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4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Cautions about the Money Multiplier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6218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quantity of money in an economy is closely linked to the quantity of lending or credit in the economy. </a:t>
            </a:r>
          </a:p>
          <a:p>
            <a:endParaRPr lang="en-US" dirty="0"/>
          </a:p>
          <a:p>
            <a:r>
              <a:rPr lang="en-US" dirty="0"/>
              <a:t>All the money in the economy, except for the original reserves, is a result of bank loans that institutions repeatedly re-deposit and loan.</a:t>
            </a:r>
          </a:p>
          <a:p>
            <a:endParaRPr lang="en-US" dirty="0"/>
          </a:p>
          <a:p>
            <a:r>
              <a:rPr lang="en-US" dirty="0"/>
              <a:t>A bank can also choose to hold extra reserves, </a:t>
            </a:r>
            <a:r>
              <a:rPr lang="en-US" i="1" dirty="0"/>
              <a:t>above</a:t>
            </a:r>
            <a:r>
              <a:rPr lang="en-US" dirty="0"/>
              <a:t> the required amount. </a:t>
            </a:r>
          </a:p>
          <a:p>
            <a:endParaRPr lang="en-US" dirty="0"/>
          </a:p>
          <a:p>
            <a:r>
              <a:rPr lang="en-US" dirty="0"/>
              <a:t>Banks may decide to vary how much they hold in reserves for two reasons: </a:t>
            </a:r>
          </a:p>
          <a:p>
            <a:pPr lvl="1"/>
            <a:r>
              <a:rPr lang="en-US" dirty="0"/>
              <a:t>macroeconomic conditions </a:t>
            </a:r>
          </a:p>
          <a:p>
            <a:pPr lvl="1"/>
            <a:r>
              <a:rPr lang="en-US" dirty="0"/>
              <a:t>government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12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Cautions about the Money Multiplier, 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recession, banks are likely to hold a higher proportion of reserves due to fear that customers are less likely to repay loans. </a:t>
            </a:r>
          </a:p>
          <a:p>
            <a:endParaRPr lang="en-US" dirty="0"/>
          </a:p>
          <a:p>
            <a:r>
              <a:rPr lang="en-US" dirty="0"/>
              <a:t>The Federal Reserve may also raise or lower the required reserves held by banks as a policy move to affect the quantity of money in an economy.</a:t>
            </a:r>
          </a:p>
          <a:p>
            <a:endParaRPr lang="en-US" dirty="0"/>
          </a:p>
          <a:p>
            <a:r>
              <a:rPr lang="en-US" dirty="0"/>
              <a:t>Additionally, if people do not deposit cash, banks cannot recirculate the money in the form of loans.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6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3CF-74FD-40C7-933E-A08F14EB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8D628441-0192-EA50-B2E6-7B716B00D9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742" y="5380555"/>
            <a:ext cx="10518058" cy="932124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703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Cowrie Shell or Money?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2457"/>
            <a:ext cx="10515600" cy="153545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Is this an image of a cowrie shell or money? </a:t>
            </a:r>
          </a:p>
          <a:p>
            <a:r>
              <a:rPr lang="en-US" dirty="0"/>
              <a:t>The answer is: Both. </a:t>
            </a:r>
          </a:p>
          <a:p>
            <a:r>
              <a:rPr lang="en-US" dirty="0"/>
              <a:t>For centuries, people used the extremely durable cowrie shell as a medium of exchange in various parts of the world. </a:t>
            </a:r>
          </a:p>
          <a:p>
            <a:pPr marL="0" indent="0">
              <a:buNone/>
            </a:pPr>
            <a:r>
              <a:rPr lang="en-US" dirty="0"/>
              <a:t>(Credit: modification of “Cowry Shell (</a:t>
            </a:r>
            <a:r>
              <a:rPr lang="en-US" dirty="0" err="1"/>
              <a:t>Cypraeidae</a:t>
            </a:r>
            <a:r>
              <a:rPr lang="en-US" dirty="0"/>
              <a:t>)” by Silke Baron/Flickr Creative Commons, CC BY 2.0)</a:t>
            </a:r>
          </a:p>
          <a:p>
            <a:endParaRPr lang="en-US" dirty="0"/>
          </a:p>
        </p:txBody>
      </p:sp>
      <p:pic>
        <p:nvPicPr>
          <p:cNvPr id="2" name="Shape 88" descr="Image of a cowrie shell on the rocky bottom of the sea.">
            <a:extLst>
              <a:ext uri="{FF2B5EF4-FFF2-40B4-BE49-F238E27FC236}">
                <a16:creationId xmlns:a16="http://schemas.microsoft.com/office/drawing/2014/main" id="{B3BB80B5-2592-9E89-C27C-7F738BE30F6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52192" y="956047"/>
            <a:ext cx="5687615" cy="3500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031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14.1 Defining Money by Its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world would be like without money?</a:t>
            </a:r>
          </a:p>
          <a:p>
            <a:endParaRPr lang="en-US" dirty="0"/>
          </a:p>
          <a:p>
            <a:r>
              <a:rPr lang="en-US" b="1" dirty="0"/>
              <a:t>Barter </a:t>
            </a:r>
            <a:r>
              <a:rPr lang="en-US" dirty="0"/>
              <a:t>- trading one good or service for another, without using money.</a:t>
            </a:r>
          </a:p>
          <a:p>
            <a:endParaRPr lang="en-US" dirty="0"/>
          </a:p>
          <a:p>
            <a:r>
              <a:rPr lang="en-US" b="1" dirty="0"/>
              <a:t>Double coincidence of wants </a:t>
            </a:r>
            <a:r>
              <a:rPr lang="en-US" dirty="0"/>
              <a:t>- a situation in which two people each want some good or service that the other person can provide.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for Money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58268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Money</a:t>
            </a:r>
            <a:r>
              <a:rPr lang="en-US" dirty="0"/>
              <a:t> - whatever serves society in four functions: </a:t>
            </a:r>
          </a:p>
          <a:p>
            <a:endParaRPr lang="en-US" dirty="0"/>
          </a:p>
          <a:p>
            <a:pPr lvl="1"/>
            <a:r>
              <a:rPr lang="en-US" b="1" dirty="0"/>
              <a:t>Medium of exchange </a:t>
            </a:r>
            <a:r>
              <a:rPr lang="en-US" dirty="0"/>
              <a:t>- whatever is widely accepted as a method of payment. 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Store of value </a:t>
            </a:r>
            <a:r>
              <a:rPr lang="en-US" dirty="0"/>
              <a:t>- something that serves as a way of preserving economic value that one can spend or consume in the future.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Unit of account </a:t>
            </a:r>
            <a:r>
              <a:rPr lang="en-US" dirty="0"/>
              <a:t>-  the common way in which we measure market values in an economy.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Standard of deferred payment </a:t>
            </a:r>
            <a:r>
              <a:rPr lang="en-US" dirty="0"/>
              <a:t>- money must also be acceptable to make purchases today that will be paid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91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Commodity versus Fiat Money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Commodity money </a:t>
            </a:r>
            <a:r>
              <a:rPr lang="en-US" dirty="0"/>
              <a:t>- an item that is used as money, but which also has value from its use as something other than money.</a:t>
            </a:r>
          </a:p>
          <a:p>
            <a:endParaRPr lang="en-US" dirty="0"/>
          </a:p>
          <a:p>
            <a:r>
              <a:rPr lang="en-US" b="1" dirty="0"/>
              <a:t>Commodity-backed currencies </a:t>
            </a:r>
            <a:r>
              <a:rPr lang="en-US" dirty="0"/>
              <a:t>- dollar bills or other currencies with values backed up by gold or another commodity.</a:t>
            </a:r>
          </a:p>
          <a:p>
            <a:endParaRPr lang="en-US" dirty="0"/>
          </a:p>
          <a:p>
            <a:r>
              <a:rPr lang="en-US" dirty="0"/>
              <a:t>During much of its history, gold and silver backed the money supply in the United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90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Commodity versus Fiat Money, 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Now, by government decree, if you owe a debt, then legally speaking, you can pay that debt with the U.S. currency, even though it is not backed by a commodity.</a:t>
            </a:r>
          </a:p>
          <a:p>
            <a:r>
              <a:rPr lang="en-US" dirty="0">
                <a:cs typeface="Calibri"/>
              </a:rPr>
              <a:t>President Nixon took us off the gold standard in 1971.  (Why?)</a:t>
            </a:r>
          </a:p>
          <a:p>
            <a:endParaRPr lang="en-US" dirty="0"/>
          </a:p>
          <a:p>
            <a:r>
              <a:rPr lang="en-US" b="1" dirty="0"/>
              <a:t>Fiat money </a:t>
            </a:r>
            <a:r>
              <a:rPr lang="en-US" dirty="0"/>
              <a:t>- has no intrinsic value, but is declared by a government to be the country's legal tender.</a:t>
            </a:r>
          </a:p>
          <a:p>
            <a:endParaRPr lang="en-US" dirty="0"/>
          </a:p>
          <a:p>
            <a:r>
              <a:rPr lang="en-US" dirty="0"/>
              <a:t>The only backing of our money is universal faith and trust that the currency has value, and nothing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90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Silver Certificate and a Modern U.S. Bill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64749"/>
            <a:ext cx="10515600" cy="121287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Until 1958, silver certificates were commodity-backed money - backed by silver, as indicated by the words “Silver Certificate” printed on the bill, pictured at bottom. </a:t>
            </a:r>
          </a:p>
          <a:p>
            <a:r>
              <a:rPr lang="en-US" dirty="0"/>
              <a:t>Today, The Federal Reserve backs U.S. bills, but as fiat money (inconvertible paper money made legal tender by a government decree). (Credit: "One Dollar Bills" by “</a:t>
            </a:r>
            <a:r>
              <a:rPr lang="en-US" dirty="0" err="1"/>
              <a:t>The.Comedian</a:t>
            </a:r>
            <a:r>
              <a:rPr lang="en-US" dirty="0"/>
              <a:t>”/Flickr Creative Commons, CC BY 2.0)</a:t>
            </a:r>
          </a:p>
          <a:p>
            <a:endParaRPr lang="en-US" dirty="0"/>
          </a:p>
        </p:txBody>
      </p:sp>
      <p:pic>
        <p:nvPicPr>
          <p:cNvPr id="2" name="Shape 125" descr="An image of two dollar bills, with the lower one from before 1958, and indicating that it is a silver certificate.">
            <a:extLst>
              <a:ext uri="{FF2B5EF4-FFF2-40B4-BE49-F238E27FC236}">
                <a16:creationId xmlns:a16="http://schemas.microsoft.com/office/drawing/2014/main" id="{EB17B3EF-2D8A-0BF3-2D9E-0A0EBF31998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3500" y="1205515"/>
            <a:ext cx="3904999" cy="2943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8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9048BE-F70B-9C9B-19F6-40D08AB47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14.2 Measuring Money: Currency, M1, and M2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78A7CE-E45C-75CB-2663-4EC263F0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6610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Federal Reserve Bank: </a:t>
            </a:r>
          </a:p>
          <a:p>
            <a:pPr lvl="1"/>
            <a:r>
              <a:rPr lang="en-US" dirty="0"/>
              <a:t>The central bank of the United States,</a:t>
            </a:r>
          </a:p>
          <a:p>
            <a:pPr lvl="1"/>
            <a:r>
              <a:rPr lang="en-US" dirty="0"/>
              <a:t>Bank regulator and responsible for monetary policy, </a:t>
            </a:r>
          </a:p>
          <a:p>
            <a:pPr lvl="1"/>
            <a:r>
              <a:rPr lang="en-US" dirty="0"/>
              <a:t>Defines money according to its </a:t>
            </a:r>
            <a:r>
              <a:rPr lang="en-US" u="sng" dirty="0"/>
              <a:t>liquidity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464846"/>
              </a:solidFill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3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enSta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2150</Words>
  <Application>Microsoft Office PowerPoint</Application>
  <PresentationFormat>Widescreen</PresentationFormat>
  <Paragraphs>206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Principles of Macroeconomics 3e</vt:lpstr>
      <vt:lpstr>Ch.14 OUTLINE</vt:lpstr>
      <vt:lpstr>Cowrie Shell or Money?</vt:lpstr>
      <vt:lpstr>14.1 Defining Money by Its Functions</vt:lpstr>
      <vt:lpstr>Functions for Money</vt:lpstr>
      <vt:lpstr>Commodity versus Fiat Money</vt:lpstr>
      <vt:lpstr>Commodity versus Fiat Money, Continued</vt:lpstr>
      <vt:lpstr>A Silver Certificate and a Modern U.S. Bill</vt:lpstr>
      <vt:lpstr>14.2 Measuring Money: Currency, M1, and M2</vt:lpstr>
      <vt:lpstr>Components of the Money Supply:</vt:lpstr>
      <vt:lpstr>Where Does “Plastic Money” Fit In?</vt:lpstr>
      <vt:lpstr>Banks as Financial Intermediaries</vt:lpstr>
      <vt:lpstr>A Bank’s Balance Sheet</vt:lpstr>
      <vt:lpstr>A Bank’s Balance Sheet </vt:lpstr>
      <vt:lpstr>Reserves and Bankruptcy</vt:lpstr>
      <vt:lpstr>How Banks Go Bankrupt</vt:lpstr>
      <vt:lpstr>14.4 How Banks Create Money, Part 1</vt:lpstr>
      <vt:lpstr>How Banks Create Money, Part 2</vt:lpstr>
      <vt:lpstr>How Banks Create Money, Part 3</vt:lpstr>
      <vt:lpstr>Cautions about the Money Multiplier</vt:lpstr>
      <vt:lpstr>Cautions about the Money Multiplier, Continued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Chu</dc:creator>
  <cp:lastModifiedBy>Sevans O365</cp:lastModifiedBy>
  <cp:revision>186</cp:revision>
  <dcterms:created xsi:type="dcterms:W3CDTF">2018-05-29T21:16:34Z</dcterms:created>
  <dcterms:modified xsi:type="dcterms:W3CDTF">2024-10-28T14:40:22Z</dcterms:modified>
</cp:coreProperties>
</file>