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69" r:id="rId11"/>
    <p:sldId id="277" r:id="rId12"/>
    <p:sldId id="280" r:id="rId13"/>
    <p:sldId id="270" r:id="rId14"/>
    <p:sldId id="275" r:id="rId15"/>
    <p:sldId id="276" r:id="rId16"/>
    <p:sldId id="287" r:id="rId17"/>
    <p:sldId id="279" r:id="rId18"/>
    <p:sldId id="281" r:id="rId19"/>
    <p:sldId id="282" r:id="rId20"/>
    <p:sldId id="283" r:id="rId21"/>
    <p:sldId id="289" r:id="rId22"/>
    <p:sldId id="26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FEC5-73D1-D08F-597D-BEA4F7A2F0D3}" v="55" dt="2024-10-29T13:36:53.345"/>
    <p1510:client id="{77B66D06-2926-D136-5F0D-2AE514261607}" v="117" dt="2024-10-29T13:17:18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2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498249"/>
            <a:ext cx="9144000" cy="10112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3999" y="6356350"/>
            <a:ext cx="8549898" cy="35441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3831" y="2390620"/>
            <a:ext cx="4224337" cy="385113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23999" y="1509485"/>
            <a:ext cx="9144000" cy="672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400" dirty="0">
              <a:solidFill>
                <a:schemeClr val="accent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509713"/>
            <a:ext cx="9144000" cy="44377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Chapter #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24583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37961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4918364"/>
            <a:ext cx="10515600" cy="127173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276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0661"/>
            <a:ext cx="5181600" cy="516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0661"/>
            <a:ext cx="5181600" cy="516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14164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1011383"/>
            <a:ext cx="10515600" cy="325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38200" y="4378037"/>
            <a:ext cx="10515600" cy="162790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6861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900545"/>
            <a:ext cx="10515600" cy="5347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5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838200" y="900545"/>
            <a:ext cx="10515600" cy="534785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marR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lvl2pPr>
          </a:lstStyle>
          <a:p>
            <a:pPr lvl="0"/>
            <a:r>
              <a:rPr lang="en-US" dirty="0"/>
              <a:t>Discussion question 1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0"/>
            <a:r>
              <a:rPr lang="en-US" dirty="0"/>
              <a:t>Discussion question 2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</p:txBody>
      </p:sp>
    </p:spTree>
    <p:extLst>
      <p:ext uri="{BB962C8B-B14F-4D97-AF65-F5344CB8AC3E}">
        <p14:creationId xmlns:p14="http://schemas.microsoft.com/office/powerpoint/2010/main" val="16484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2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9AE0-B13C-E741-A969-DCDFA4F7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77BF-C91A-CA46-9BF6-A28F3D13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6D634E8-4422-6744-BAAE-52C9030B1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Macroeconomics 3e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BDE1B329-9F12-52F0-023B-4829F3D588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0" y="1509713"/>
            <a:ext cx="9144000" cy="717294"/>
          </a:xfrm>
        </p:spPr>
        <p:txBody>
          <a:bodyPr>
            <a:normAutofit fontScale="47500" lnSpcReduction="20000"/>
          </a:bodyPr>
          <a:lstStyle/>
          <a:p>
            <a:r>
              <a:rPr lang="en-US" sz="5500" dirty="0"/>
              <a:t>Chapter 15 MONETARY POLICY AND BANK REGULATION</a:t>
            </a:r>
          </a:p>
          <a:p>
            <a:r>
              <a:rPr lang="en-US" sz="43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4255D-C7C4-B868-455A-DA593709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87" y="2372509"/>
            <a:ext cx="3299026" cy="42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Deposit Insurance and Lender of Last Resort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373682"/>
          </a:xfrm>
        </p:spPr>
        <p:txBody>
          <a:bodyPr>
            <a:normAutofit/>
          </a:bodyPr>
          <a:lstStyle/>
          <a:p>
            <a:r>
              <a:rPr lang="en-US" dirty="0"/>
              <a:t>The risk of bank runs can create instability in the banking system.</a:t>
            </a:r>
          </a:p>
          <a:p>
            <a:endParaRPr lang="en-US" dirty="0"/>
          </a:p>
          <a:p>
            <a:r>
              <a:rPr lang="en-US" dirty="0"/>
              <a:t>To protect against bank runs, Congress has put two strategies into place: </a:t>
            </a:r>
          </a:p>
          <a:p>
            <a:pPr lvl="1"/>
            <a:r>
              <a:rPr lang="en-US" b="1" dirty="0"/>
              <a:t>Deposit insurance </a:t>
            </a:r>
            <a:r>
              <a:rPr lang="en-US" dirty="0"/>
              <a:t>- an insurance system that makes sure depositors in a bank do not lose their money, even if the bank goes bankrupt.</a:t>
            </a:r>
          </a:p>
          <a:p>
            <a:pPr lvl="2"/>
            <a:r>
              <a:rPr lang="en-US" dirty="0"/>
              <a:t>Banks pay an insurance premium to the Federal Deposit Insurance Corporation (FDIC).</a:t>
            </a:r>
          </a:p>
          <a:p>
            <a:pPr lvl="1"/>
            <a:r>
              <a:rPr lang="en-US" b="1" dirty="0"/>
              <a:t>Lender of last resort </a:t>
            </a:r>
            <a:r>
              <a:rPr lang="en-US" dirty="0"/>
              <a:t>- an institution that provides short-term emergency loans in conditions of financial crisis.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3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15.4 Monetary Policy and Economic Outcomes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/>
              <a:t>The Federal Reserve's most important function is to conduct the nation’s monetary policy, which influences the level of economic activity.</a:t>
            </a:r>
            <a:endParaRPr lang="en-US" sz="260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en-US" sz="2600" dirty="0">
              <a:cs typeface="Calibri"/>
            </a:endParaRPr>
          </a:p>
          <a:p>
            <a:r>
              <a:rPr lang="en-US" b="1" dirty="0">
                <a:cs typeface="Calibri"/>
              </a:rPr>
              <a:t>Two Types of Monetary Policy:</a:t>
            </a:r>
            <a:endParaRPr lang="en-US" b="1" dirty="0"/>
          </a:p>
          <a:p>
            <a:r>
              <a:rPr lang="en-US" b="1" dirty="0"/>
              <a:t>Expansionary monetary policy</a:t>
            </a:r>
            <a:r>
              <a:rPr lang="en-US" dirty="0"/>
              <a:t> or </a:t>
            </a:r>
            <a:r>
              <a:rPr lang="en-US" b="1" dirty="0"/>
              <a:t>loose monetary policy </a:t>
            </a:r>
            <a:r>
              <a:rPr lang="en-US" dirty="0"/>
              <a:t>- a monetary policy that increases the supply of money and the quantity of loans.</a:t>
            </a:r>
            <a:endParaRPr lang="en-US"/>
          </a:p>
          <a:p>
            <a:endParaRPr lang="en-US" dirty="0"/>
          </a:p>
          <a:p>
            <a:r>
              <a:rPr lang="en-US" b="1" dirty="0"/>
              <a:t>Contractionary monetary policy</a:t>
            </a:r>
            <a:r>
              <a:rPr lang="en-US" dirty="0"/>
              <a:t> or </a:t>
            </a:r>
            <a:r>
              <a:rPr lang="en-US" b="1" dirty="0"/>
              <a:t>tight monetary policy </a:t>
            </a:r>
            <a:r>
              <a:rPr lang="en-US" dirty="0"/>
              <a:t>- a monetary policy that reduces the supply of money and loans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The Effect of Monetary Policy on Aggregate Demand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128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Monetary policy affects interest rates and the available quantity of loanable funds, which in turn affects several components of aggregate demand.</a:t>
            </a:r>
          </a:p>
          <a:p>
            <a:endParaRPr lang="en-US" dirty="0"/>
          </a:p>
          <a:p>
            <a:r>
              <a:rPr lang="en-US" dirty="0"/>
              <a:t>Tight or </a:t>
            </a:r>
            <a:r>
              <a:rPr lang="en-US" u="sng" dirty="0"/>
              <a:t>contractionary</a:t>
            </a:r>
            <a:r>
              <a:rPr lang="en-US" dirty="0"/>
              <a:t> monetary policy will reduce two components of aggregate demand:</a:t>
            </a:r>
          </a:p>
          <a:p>
            <a:pPr lvl="1"/>
            <a:r>
              <a:rPr lang="en-US" dirty="0"/>
              <a:t>Business investment (declines because it is less attractive for firms to borrow money).</a:t>
            </a:r>
          </a:p>
          <a:p>
            <a:pPr lvl="1"/>
            <a:r>
              <a:rPr lang="en-US" dirty="0"/>
              <a:t>Consumer borrowing for big-ticket items.</a:t>
            </a:r>
          </a:p>
          <a:p>
            <a:endParaRPr lang="en-US" dirty="0"/>
          </a:p>
          <a:p>
            <a:r>
              <a:rPr lang="en-US" dirty="0"/>
              <a:t>Conversely, loose or </a:t>
            </a:r>
            <a:r>
              <a:rPr lang="en-US" u="sng" dirty="0"/>
              <a:t>expansionary</a:t>
            </a:r>
            <a:r>
              <a:rPr lang="en-US" dirty="0"/>
              <a:t> monetary policy will tend to increase business investment and consumer borrowing for big-ticket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4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15.3 How a Central Bank Executes Monetary Policy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399817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>
                <a:cs typeface="Calibri"/>
              </a:rPr>
              <a:t>Four "Tools" of Monetary Policy:</a:t>
            </a:r>
            <a:endParaRPr lang="en-US" b="1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The most common monetary policy tool in the U.S. has been: 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b="1" dirty="0"/>
              <a:t>Open market operations </a:t>
            </a:r>
            <a:r>
              <a:rPr lang="en-US" dirty="0"/>
              <a:t>- the central bank selling or buying Treasury bonds to influence the quantity of money and the level of interest rates.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Reserve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7133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second method of conducting monetary policy is for the central bank to raise or lower the </a:t>
            </a:r>
            <a:r>
              <a:rPr lang="en-US" u="sng" dirty="0"/>
              <a:t>reserve requirement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Reserve requirement </a:t>
            </a:r>
            <a:r>
              <a:rPr lang="en-US" dirty="0"/>
              <a:t>- the percentage of each bank’s deposits that it is legally required to hold either as cash in their vault or on deposit with the central bank.</a:t>
            </a:r>
          </a:p>
          <a:p>
            <a:endParaRPr lang="en-US" dirty="0"/>
          </a:p>
          <a:p>
            <a:r>
              <a:rPr lang="en-US" dirty="0"/>
              <a:t>Greater reserve requirement = less money available to lend out. </a:t>
            </a:r>
          </a:p>
          <a:p>
            <a:endParaRPr lang="en-US" dirty="0"/>
          </a:p>
          <a:p>
            <a:r>
              <a:rPr lang="en-US" dirty="0"/>
              <a:t>Smaller reserve requirement = greater amount of money available to lend out.</a:t>
            </a:r>
          </a:p>
          <a:p>
            <a:endParaRPr lang="en-US" dirty="0"/>
          </a:p>
          <a:p>
            <a:r>
              <a:rPr lang="en-US" dirty="0"/>
              <a:t>The Fed rarely uses </a:t>
            </a:r>
            <a:r>
              <a:rPr lang="en-US" u="sng" dirty="0"/>
              <a:t>large</a:t>
            </a:r>
            <a:r>
              <a:rPr lang="en-US" dirty="0"/>
              <a:t> changes in reserve requirements to execute monetary policy; the pandemic was an exception for obvious reasons.</a:t>
            </a:r>
          </a:p>
        </p:txBody>
      </p:sp>
    </p:spTree>
    <p:extLst>
      <p:ext uri="{BB962C8B-B14F-4D97-AF65-F5344CB8AC3E}">
        <p14:creationId xmlns:p14="http://schemas.microsoft.com/office/powerpoint/2010/main" val="124293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Discount Rate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6218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third traditional method for conducting monetary policy is to raise or lower the discount rate.</a:t>
            </a:r>
          </a:p>
          <a:p>
            <a:endParaRPr lang="en-US" dirty="0"/>
          </a:p>
          <a:p>
            <a:r>
              <a:rPr lang="en-US" b="1" dirty="0"/>
              <a:t>Discount rate </a:t>
            </a:r>
            <a:r>
              <a:rPr lang="en-US" dirty="0"/>
              <a:t>- the interest rate charged by the central bank on the loans that it gives to other commercial banks.</a:t>
            </a:r>
          </a:p>
          <a:p>
            <a:endParaRPr lang="en-US" dirty="0"/>
          </a:p>
          <a:p>
            <a:r>
              <a:rPr lang="en-US" dirty="0"/>
              <a:t>If the central bank raises the discount rate, than commercial banks will reduce their borrowing of reserves from the Fed, and instead call in loans to replace those reserves.</a:t>
            </a:r>
          </a:p>
          <a:p>
            <a:pPr lvl="1"/>
            <a:r>
              <a:rPr lang="en-US" dirty="0"/>
              <a:t>Since fewer loans are available, the money supply falls and market interest rates rise.</a:t>
            </a:r>
          </a:p>
          <a:p>
            <a:endParaRPr lang="en-US" dirty="0"/>
          </a:p>
          <a:p>
            <a:r>
              <a:rPr lang="en-US" dirty="0"/>
              <a:t>If the central bank lowers the discount rate it charges to banks, the process works in reverse.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2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Quantitative Easing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3950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#4, and the least common method...</a:t>
            </a:r>
            <a:endParaRPr lang="en-US" b="1" dirty="0"/>
          </a:p>
          <a:p>
            <a:r>
              <a:rPr lang="en-US" b="1" dirty="0"/>
              <a:t>Quantitative easing (QE) </a:t>
            </a:r>
            <a:r>
              <a:rPr lang="en-US" dirty="0"/>
              <a:t>- the purchase of long term government bonds and private mortgage-backed securities by central banks to make credit available in hopes of stimulating aggregate demand. (Used in the 2008 recession)</a:t>
            </a:r>
            <a:endParaRPr lang="en-US">
              <a:cs typeface="Calibri"/>
            </a:endParaRPr>
          </a:p>
          <a:p>
            <a:pPr lvl="1"/>
            <a:endParaRPr lang="en-US" dirty="0">
              <a:solidFill>
                <a:srgbClr val="1B1E3F"/>
              </a:solidFill>
              <a:cs typeface="Calibri" panose="020F0502020204030204"/>
            </a:endParaRPr>
          </a:p>
          <a:p>
            <a:endParaRPr lang="en-US" dirty="0">
              <a:solidFill>
                <a:srgbClr val="464846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902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Monetary Policy and Interest Rates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949"/>
            <a:ext cx="10515600" cy="20872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original equilibrium occurs at E</a:t>
            </a:r>
            <a:r>
              <a:rPr lang="en-US" baseline="-25000" dirty="0"/>
              <a:t>0</a:t>
            </a:r>
            <a:r>
              <a:rPr lang="en-US" dirty="0"/>
              <a:t>. </a:t>
            </a:r>
          </a:p>
          <a:p>
            <a:r>
              <a:rPr lang="en-US" dirty="0"/>
              <a:t>An expansionary monetary policy will shift the supply of loanable funds to the right from the original supply curve (S</a:t>
            </a:r>
            <a:r>
              <a:rPr lang="en-US" baseline="-25000" dirty="0"/>
              <a:t>0</a:t>
            </a:r>
            <a:r>
              <a:rPr lang="en-US" dirty="0"/>
              <a:t>) to the new supply curve (S</a:t>
            </a:r>
            <a:r>
              <a:rPr lang="en-US" baseline="-25000" dirty="0"/>
              <a:t>1</a:t>
            </a:r>
            <a:r>
              <a:rPr lang="en-US" dirty="0"/>
              <a:t>) and to a new equilibrium of E</a:t>
            </a:r>
            <a:r>
              <a:rPr lang="en-US" baseline="-25000" dirty="0"/>
              <a:t>1</a:t>
            </a:r>
            <a:r>
              <a:rPr lang="en-US" dirty="0"/>
              <a:t>, reducing the interest rate from 8% to 6%. </a:t>
            </a:r>
          </a:p>
          <a:p>
            <a:r>
              <a:rPr lang="en-US" dirty="0"/>
              <a:t>A contractionary monetary policy will shift the supply of loanable funds to the left from the original supply curve (S</a:t>
            </a:r>
            <a:r>
              <a:rPr lang="en-US" baseline="-25000" dirty="0"/>
              <a:t>0</a:t>
            </a:r>
            <a:r>
              <a:rPr lang="en-US" dirty="0"/>
              <a:t>) to the new supply (S</a:t>
            </a:r>
            <a:r>
              <a:rPr lang="en-US" baseline="-25000" dirty="0"/>
              <a:t>2</a:t>
            </a:r>
            <a:r>
              <a:rPr lang="en-US" dirty="0"/>
              <a:t>), and raise the interest rate from 8% to 10%.</a:t>
            </a:r>
          </a:p>
          <a:p>
            <a:endParaRPr lang="en-US" dirty="0"/>
          </a:p>
        </p:txBody>
      </p:sp>
      <p:pic>
        <p:nvPicPr>
          <p:cNvPr id="4" name="Picture 3" descr="This graph shows how monetary policy shifts the supply of loanable funds.">
            <a:extLst>
              <a:ext uri="{FF2B5EF4-FFF2-40B4-BE49-F238E27FC236}">
                <a16:creationId xmlns:a16="http://schemas.microsoft.com/office/drawing/2014/main" id="{8333D66E-67B1-2156-39E0-1BFF609A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32" y="920634"/>
            <a:ext cx="3986736" cy="31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Expansionary or Contractionary Monetary Policy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5502"/>
            <a:ext cx="10515600" cy="18157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(a), the economy is originally in a recession with the equilibrium output and price shown at E</a:t>
            </a:r>
            <a:r>
              <a:rPr lang="en-US" baseline="-25000" dirty="0"/>
              <a:t>0</a:t>
            </a:r>
            <a:r>
              <a:rPr lang="en-US" dirty="0"/>
              <a:t>. </a:t>
            </a:r>
          </a:p>
          <a:p>
            <a:r>
              <a:rPr lang="en-US" dirty="0"/>
              <a:t>Expansionary monetary policy will reduce interest rates and shift aggregate demand to the right from AD</a:t>
            </a:r>
            <a:r>
              <a:rPr lang="en-US" baseline="-25000" dirty="0"/>
              <a:t>0</a:t>
            </a:r>
            <a:r>
              <a:rPr lang="en-US" dirty="0"/>
              <a:t> to AD</a:t>
            </a:r>
            <a:r>
              <a:rPr lang="en-US" baseline="-25000" dirty="0"/>
              <a:t>1</a:t>
            </a:r>
            <a:r>
              <a:rPr lang="en-US" dirty="0"/>
              <a:t>, </a:t>
            </a:r>
          </a:p>
          <a:p>
            <a:r>
              <a:rPr lang="en-US" dirty="0"/>
              <a:t>This leads to the new equilibrium (E</a:t>
            </a:r>
            <a:r>
              <a:rPr lang="en-US" baseline="-25000" dirty="0"/>
              <a:t>1</a:t>
            </a:r>
            <a:r>
              <a:rPr lang="en-US" dirty="0"/>
              <a:t>) at the potential GDP level of output with a relatively small rise in the price level.</a:t>
            </a:r>
          </a:p>
          <a:p>
            <a:endParaRPr lang="en-US" dirty="0"/>
          </a:p>
        </p:txBody>
      </p:sp>
      <p:pic>
        <p:nvPicPr>
          <p:cNvPr id="2" name="Shape 238" descr="The graph showing how changes in the money supply can restore output levels to potential GDP in times of economic instability.">
            <a:extLst>
              <a:ext uri="{FF2B5EF4-FFF2-40B4-BE49-F238E27FC236}">
                <a16:creationId xmlns:a16="http://schemas.microsoft.com/office/drawing/2014/main" id="{A4876C4E-0FD0-19C2-1544-B5D825725E8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-9037" r="-9036"/>
          <a:stretch/>
        </p:blipFill>
        <p:spPr>
          <a:xfrm>
            <a:off x="2243005" y="930758"/>
            <a:ext cx="7705990" cy="3353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Expansionary or Contractionary Monetary Policy,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4798"/>
            <a:ext cx="10515600" cy="14525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(b), the economy is originally producing above the potential GDP level of output at the equilibrium E</a:t>
            </a:r>
            <a:r>
              <a:rPr lang="en-US" baseline="-25000" dirty="0"/>
              <a:t>0</a:t>
            </a:r>
            <a:r>
              <a:rPr lang="en-US" dirty="0"/>
              <a:t> and is experiencing pressures for an inflationary rise in the price level. </a:t>
            </a:r>
          </a:p>
          <a:p>
            <a:r>
              <a:rPr lang="en-US" dirty="0"/>
              <a:t>Contractionary monetary policy will shift aggregate demand to the left from AD</a:t>
            </a:r>
            <a:r>
              <a:rPr lang="en-US" baseline="-25000" dirty="0"/>
              <a:t>0</a:t>
            </a:r>
            <a:r>
              <a:rPr lang="en-US" dirty="0"/>
              <a:t> to AD</a:t>
            </a:r>
            <a:r>
              <a:rPr lang="en-US" baseline="-25000" dirty="0"/>
              <a:t>1</a:t>
            </a:r>
            <a:r>
              <a:rPr lang="en-US" dirty="0"/>
              <a:t>, </a:t>
            </a:r>
          </a:p>
          <a:p>
            <a:r>
              <a:rPr lang="en-US" dirty="0"/>
              <a:t>This leads to a new equilibrium (E</a:t>
            </a:r>
            <a:r>
              <a:rPr lang="en-US" baseline="-25000" dirty="0"/>
              <a:t>1</a:t>
            </a:r>
            <a:r>
              <a:rPr lang="en-US" dirty="0"/>
              <a:t>) at the potential GDP level of output.</a:t>
            </a:r>
          </a:p>
          <a:p>
            <a:endParaRPr lang="en-US" dirty="0"/>
          </a:p>
        </p:txBody>
      </p:sp>
      <p:pic>
        <p:nvPicPr>
          <p:cNvPr id="3" name="Shape 238" descr="The graph showing how changes in the money supply can restore output levels to potential GDP in times of economic instability.">
            <a:extLst>
              <a:ext uri="{FF2B5EF4-FFF2-40B4-BE49-F238E27FC236}">
                <a16:creationId xmlns:a16="http://schemas.microsoft.com/office/drawing/2014/main" id="{B08CC9AE-8A47-5674-AB08-9FA0E5EE3D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-9037" r="-9036"/>
          <a:stretch/>
        </p:blipFill>
        <p:spPr>
          <a:xfrm>
            <a:off x="2243005" y="930758"/>
            <a:ext cx="7705990" cy="3353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89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Ch.15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15.1: The Federal Reserve Banking System and Central Banks</a:t>
            </a:r>
          </a:p>
          <a:p>
            <a:r>
              <a:rPr lang="en-US" dirty="0"/>
              <a:t>15.2: Bank Regulation</a:t>
            </a:r>
          </a:p>
          <a:p>
            <a:r>
              <a:rPr lang="en-US" dirty="0"/>
              <a:t>15.3: How a Central Bank Executes Monetary Policy</a:t>
            </a:r>
          </a:p>
          <a:p>
            <a:r>
              <a:rPr lang="en-US" dirty="0"/>
              <a:t>15.4: Monetary Policy and Economic Outcomes</a:t>
            </a:r>
          </a:p>
          <a:p>
            <a:r>
              <a:rPr lang="en-US" dirty="0"/>
              <a:t>15.5: Pitfalls for Monetary Policy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6E60BB-DB20-1363-8730-26F24D0937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Countercyclical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Monetary policy should be </a:t>
            </a:r>
            <a:r>
              <a:rPr lang="en-US" u="sng" dirty="0"/>
              <a:t>countercyclical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Countercyclical</a:t>
            </a:r>
            <a:r>
              <a:rPr lang="en-US" dirty="0"/>
              <a:t> - moving in the opposite direction of the business cycle of economic downturns and upswings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0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15.5 Pitfalls for Monetary Policy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Banks are legally required to hold a minimum level of reserves, but no rule prohibits them from holding additional </a:t>
            </a:r>
            <a:r>
              <a:rPr lang="en-US" u="sng" dirty="0"/>
              <a:t>excess reserves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Excess reserves </a:t>
            </a:r>
            <a:r>
              <a:rPr lang="en-US" dirty="0"/>
              <a:t>- reserves banks hold that exceed the legally mandated limit.</a:t>
            </a:r>
          </a:p>
          <a:p>
            <a:endParaRPr lang="en-US" dirty="0"/>
          </a:p>
          <a:p>
            <a:r>
              <a:rPr lang="en-US" b="1" dirty="0"/>
              <a:t>Velocity</a:t>
            </a:r>
            <a:r>
              <a:rPr lang="en-US" dirty="0"/>
              <a:t> - the speed with which money circulates through the economy. </a:t>
            </a:r>
          </a:p>
          <a:p>
            <a:pPr marL="0" indent="0" algn="ctr">
              <a:buNone/>
            </a:pPr>
            <a:endParaRPr lang="en-US" u="sng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9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Unemployment and Inflation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6610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</a:t>
            </a:r>
            <a:r>
              <a:rPr lang="en-US" i="1" dirty="0"/>
              <a:t>central bankers</a:t>
            </a:r>
            <a:r>
              <a:rPr lang="en-US" dirty="0"/>
              <a:t> believe that the primary task of monetary policy should be fighting inflation.</a:t>
            </a:r>
          </a:p>
          <a:p>
            <a:endParaRPr lang="en-US" dirty="0"/>
          </a:p>
          <a:p>
            <a:r>
              <a:rPr lang="en-US" dirty="0"/>
              <a:t>This vision of focusing monetary policy on a low rate of inflation is so attractive that many countries have rewritten their central banking laws since the 1990s to have their bank practice </a:t>
            </a:r>
            <a:r>
              <a:rPr lang="en-US" u="sng" dirty="0"/>
              <a:t>inflation targeting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Inflation targeting </a:t>
            </a:r>
            <a:r>
              <a:rPr lang="en-US" dirty="0"/>
              <a:t>- a rule that the central bank is required to focus only on keeping inflation low.</a:t>
            </a:r>
          </a:p>
          <a:p>
            <a:endParaRPr lang="en-US" dirty="0"/>
          </a:p>
          <a:p>
            <a:r>
              <a:rPr lang="en-US" i="1" dirty="0"/>
              <a:t>Economists</a:t>
            </a:r>
            <a:r>
              <a:rPr lang="en-US" dirty="0"/>
              <a:t> have no final consensus on whether a central bank should be required to focus only on inflation or should have greater discretion.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3CF-74FD-40C7-933E-A08F14E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27DF1AB-64D6-61A2-4077-FE6B123E14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742" y="5380555"/>
            <a:ext cx="10518058" cy="93212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0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dirty="0"/>
              <a:t>15.1 </a:t>
            </a:r>
            <a:r>
              <a:rPr lang="en-US" dirty="0" err="1"/>
              <a:t>Marriner</a:t>
            </a:r>
            <a:r>
              <a:rPr lang="en-US" dirty="0"/>
              <a:t> S. Eccles Federal Reserve Headquarters, </a:t>
            </a:r>
            <a:br>
              <a:rPr lang="en-US" dirty="0"/>
            </a:br>
            <a:r>
              <a:rPr lang="en-US" dirty="0"/>
              <a:t>Washington D.C.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0567"/>
            <a:ext cx="10515600" cy="106838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Some of the most influential decisions regarding monetary policy in the United States are made behind these doors. </a:t>
            </a:r>
          </a:p>
          <a:p>
            <a:pPr marL="0" indent="0">
              <a:buNone/>
            </a:pPr>
            <a:r>
              <a:rPr lang="en-US" dirty="0"/>
              <a:t>(Credit: modification of “</a:t>
            </a:r>
            <a:r>
              <a:rPr lang="en-US" dirty="0" err="1"/>
              <a:t>Marriner</a:t>
            </a:r>
            <a:r>
              <a:rPr lang="en-US" dirty="0"/>
              <a:t> S. Eccles Federal Reserve” by </a:t>
            </a:r>
            <a:r>
              <a:rPr lang="en-US" dirty="0" err="1"/>
              <a:t>LunchboxLarry</a:t>
            </a:r>
            <a:r>
              <a:rPr lang="en-US" dirty="0"/>
              <a:t>/Flickr Creative Commons, CC BY 2.0)</a:t>
            </a:r>
          </a:p>
          <a:p>
            <a:endParaRPr lang="en-US" dirty="0"/>
          </a:p>
        </p:txBody>
      </p:sp>
      <p:pic>
        <p:nvPicPr>
          <p:cNvPr id="2" name="Shape 88" descr="Picture of the Federal Reserve Headquarters">
            <a:extLst>
              <a:ext uri="{FF2B5EF4-FFF2-40B4-BE49-F238E27FC236}">
                <a16:creationId xmlns:a16="http://schemas.microsoft.com/office/drawing/2014/main" id="{922220BE-A614-8985-CB39-35CA4482D1E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2518" y="1183230"/>
            <a:ext cx="5986963" cy="3500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36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15.1 The Federal Reserve Banking System and Central Banks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Central bank </a:t>
            </a:r>
            <a:r>
              <a:rPr lang="en-US" dirty="0"/>
              <a:t>- the organization responsible for conducting monetary policy and ensuring that a nation’s financial system operates smoothly.</a:t>
            </a:r>
          </a:p>
          <a:p>
            <a:endParaRPr lang="en-US" dirty="0"/>
          </a:p>
          <a:p>
            <a:r>
              <a:rPr lang="en-US" dirty="0"/>
              <a:t>In the U.S. the central bank is the Federal Reserve (“the Fed”).</a:t>
            </a:r>
          </a:p>
          <a:p>
            <a:pPr lvl="1"/>
            <a:r>
              <a:rPr lang="en-US" dirty="0"/>
              <a:t>Semi-decentralized, mixing government appointees with representation from private-sector banks.</a:t>
            </a:r>
          </a:p>
          <a:p>
            <a:pPr lvl="1"/>
            <a:r>
              <a:rPr lang="en-US" dirty="0"/>
              <a:t>Run by a Board of Governors, consisting of seven members appointed by the President of the United States and confirmed by the Senate.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Chair of the Federal Reserve 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2CD573-9F81-CC47-FF70-6A96D74AC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Jerome H. Powell</a:t>
            </a:r>
            <a:endParaRPr lang="en-US" sz="2400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While the Chair of the Federal Reserve has only one vote, they control the agenda, and is the Fed's public voice.</a:t>
            </a:r>
          </a:p>
          <a:p>
            <a:endParaRPr lang="en-US" dirty="0"/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sz="1400" dirty="0">
                <a:cs typeface="Calibri" panose="020F0502020204030204"/>
              </a:rPr>
              <a:t>(Photo Credit: “_NZ79221” by Board of Governors of the Federal Reserve System/Flickr, Public Domain)</a:t>
            </a:r>
          </a:p>
        </p:txBody>
      </p:sp>
      <p:pic>
        <p:nvPicPr>
          <p:cNvPr id="10" name="Picture 9" descr="This image is a photograph of Jerome Powell.">
            <a:extLst>
              <a:ext uri="{FF2B5EF4-FFF2-40B4-BE49-F238E27FC236}">
                <a16:creationId xmlns:a16="http://schemas.microsoft.com/office/drawing/2014/main" id="{4CAE1167-1C53-11E4-CF23-008C07BF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982" y="1399583"/>
            <a:ext cx="3140764" cy="40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7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Twelve Federal Reserve Districts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5637"/>
            <a:ext cx="10515600" cy="22790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Federal Reserve is more than the Board of Governors. </a:t>
            </a:r>
          </a:p>
          <a:p>
            <a:r>
              <a:rPr lang="en-US" sz="2400" b="1" dirty="0">
                <a:cs typeface="Calibri"/>
              </a:rPr>
              <a:t>Federal Open Market Committee (FOMC) </a:t>
            </a:r>
            <a:r>
              <a:rPr lang="en-US" sz="2400" dirty="0">
                <a:cs typeface="Calibri"/>
              </a:rPr>
              <a:t>- makes the decisions regarding open market operations, and is comprised of 7 members of the Federal Reserve’s Board of Governors and 5 voting members from the regional Federal Reserve Banks.</a:t>
            </a:r>
            <a:endParaRPr lang="en-US" sz="2400" dirty="0"/>
          </a:p>
          <a:p>
            <a:r>
              <a:rPr lang="en-US" dirty="0"/>
              <a:t>The Fed also includes 12 regional Federal Reserve banks, each of which is responsible for supporting the commercial banks and economy generally in its district.</a:t>
            </a:r>
          </a:p>
          <a:p>
            <a:endParaRPr lang="en-US" dirty="0"/>
          </a:p>
        </p:txBody>
      </p:sp>
      <p:pic>
        <p:nvPicPr>
          <p:cNvPr id="2" name="Shape 112" descr="Image of the United States Map with the districts of the federal reserve indicated.">
            <a:extLst>
              <a:ext uri="{FF2B5EF4-FFF2-40B4-BE49-F238E27FC236}">
                <a16:creationId xmlns:a16="http://schemas.microsoft.com/office/drawing/2014/main" id="{F23ED61F-B961-1F7B-04CB-540B808D15F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092" y="245019"/>
            <a:ext cx="11035998" cy="3818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86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a Central Bank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Federal Reserve is designed to perform three important functions: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conduct monetary policy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promote stability of the financial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 provide banking services to commercial banks and other depository institutions, and to provide banking services to the federal government.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5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15.2 Bank Regulation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Bank regulation is intended to maintain banks' solvency by avoiding excessive risk. </a:t>
            </a:r>
          </a:p>
          <a:p>
            <a:endParaRPr lang="en-US" dirty="0"/>
          </a:p>
          <a:p>
            <a:r>
              <a:rPr lang="en-US" dirty="0"/>
              <a:t>Regulation falls into a number of categories:</a:t>
            </a:r>
          </a:p>
          <a:p>
            <a:pPr lvl="1"/>
            <a:r>
              <a:rPr lang="en-US" dirty="0"/>
              <a:t>reserve requirements</a:t>
            </a:r>
          </a:p>
          <a:p>
            <a:pPr lvl="1"/>
            <a:r>
              <a:rPr lang="en-US" dirty="0"/>
              <a:t>capital requirements </a:t>
            </a:r>
          </a:p>
          <a:p>
            <a:pPr lvl="1"/>
            <a:r>
              <a:rPr lang="en-US" dirty="0"/>
              <a:t>restrictions on the types of investments banks may make.</a:t>
            </a:r>
          </a:p>
          <a:p>
            <a:endParaRPr lang="en-US" dirty="0"/>
          </a:p>
          <a:p>
            <a:r>
              <a:rPr lang="en-US" dirty="0"/>
              <a:t>Regulation requires that banks maintain a minimum net worth, usually expressed as a percent of their assets, to protect their depositors and other creditors.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C261FC-B56E-379F-C1D7-BD8E8398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Run on the Bank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8167C7-69BC-AC7A-1A8A-877EFB6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1915"/>
            <a:ext cx="10515600" cy="13306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Bank run </a:t>
            </a:r>
            <a:r>
              <a:rPr lang="en-US" dirty="0"/>
              <a:t>- when depositors race to the bank to withdraw their deposits for fear that otherwise they would be lost.</a:t>
            </a:r>
          </a:p>
          <a:p>
            <a:pPr lvl="1"/>
            <a:r>
              <a:rPr lang="en-US" dirty="0"/>
              <a:t>Bank runs during the Great Depression only served to worsen the economic situation. (Credit: “Depression: "Runs on Banks” by National Archives and Records Administration, Public Domain)</a:t>
            </a:r>
          </a:p>
          <a:p>
            <a:endParaRPr lang="en-US" dirty="0"/>
          </a:p>
        </p:txBody>
      </p:sp>
      <p:pic>
        <p:nvPicPr>
          <p:cNvPr id="2" name="Shape 141" descr="Image of people on line outside a bank during the Great Depression.  The line is very long and the entire area is very crowded and chaotic.">
            <a:extLst>
              <a:ext uri="{FF2B5EF4-FFF2-40B4-BE49-F238E27FC236}">
                <a16:creationId xmlns:a16="http://schemas.microsoft.com/office/drawing/2014/main" id="{97B7AABA-25EF-775E-BE9C-91F808EC14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80244" y="1130619"/>
            <a:ext cx="3831512" cy="3090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8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enSta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2519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Principles of Macroeconomics 3e</vt:lpstr>
      <vt:lpstr>Ch.15 OUTLINE</vt:lpstr>
      <vt:lpstr>15.1 Marriner S. Eccles Federal Reserve Headquarters,  Washington D.C.</vt:lpstr>
      <vt:lpstr>15.1 The Federal Reserve Banking System and Central Banks</vt:lpstr>
      <vt:lpstr>Chair of the Federal Reserve Board</vt:lpstr>
      <vt:lpstr>The Twelve Federal Reserve Districts</vt:lpstr>
      <vt:lpstr>What Does a Central Bank Do?</vt:lpstr>
      <vt:lpstr>15.2 Bank Regulation</vt:lpstr>
      <vt:lpstr>A Run on the Bank</vt:lpstr>
      <vt:lpstr>Deposit Insurance and Lender of Last Resort</vt:lpstr>
      <vt:lpstr>15.4 Monetary Policy and Economic Outcomes</vt:lpstr>
      <vt:lpstr>The Effect of Monetary Policy on Aggregate Demand</vt:lpstr>
      <vt:lpstr>15.3 How a Central Bank Executes Monetary Policy</vt:lpstr>
      <vt:lpstr>Changing Reserve Requirements</vt:lpstr>
      <vt:lpstr>Changing the Discount Rate</vt:lpstr>
      <vt:lpstr>Quantitative Easing</vt:lpstr>
      <vt:lpstr>Monetary Policy and Interest Rates</vt:lpstr>
      <vt:lpstr>Expansionary or Contractionary Monetary Policy</vt:lpstr>
      <vt:lpstr>Expansionary or Contractionary Monetary Policy, Continued</vt:lpstr>
      <vt:lpstr>Countercyclical</vt:lpstr>
      <vt:lpstr>15.5 Pitfalls for Monetary Policy</vt:lpstr>
      <vt:lpstr>Unemployment and Inflation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Chu</dc:creator>
  <cp:lastModifiedBy>Sevans O365</cp:lastModifiedBy>
  <cp:revision>178</cp:revision>
  <dcterms:created xsi:type="dcterms:W3CDTF">2018-05-29T21:16:34Z</dcterms:created>
  <dcterms:modified xsi:type="dcterms:W3CDTF">2024-10-29T15:08:47Z</dcterms:modified>
</cp:coreProperties>
</file>