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6" r:id="rId29"/>
    <p:sldId id="285" r:id="rId30"/>
    <p:sldId id="261" r:id="rId31"/>
    <p:sldId id="25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70" d="100"/>
          <a:sy n="70" d="100"/>
        </p:scale>
        <p:origin x="72"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p:txBody>
          <a:bodyPr>
            <a:normAutofit fontScale="90000"/>
          </a:bodyPr>
          <a:lstStyle/>
          <a:p>
            <a:r>
              <a:rPr lang="en-US" dirty="0"/>
              <a:t>Principles of Macroeconomics 3e</a:t>
            </a:r>
          </a:p>
        </p:txBody>
      </p:sp>
      <p:sp>
        <p:nvSpPr>
          <p:cNvPr id="2" name="Text Placeholder 23">
            <a:extLst>
              <a:ext uri="{FF2B5EF4-FFF2-40B4-BE49-F238E27FC236}">
                <a16:creationId xmlns:a16="http://schemas.microsoft.com/office/drawing/2014/main" id="{ED1C8514-8097-110A-ED93-DBEF6BE77A27}"/>
              </a:ext>
            </a:extLst>
          </p:cNvPr>
          <p:cNvSpPr>
            <a:spLocks noGrp="1"/>
          </p:cNvSpPr>
          <p:nvPr>
            <p:ph type="body" sz="quarter" idx="14"/>
          </p:nvPr>
        </p:nvSpPr>
        <p:spPr>
          <a:xfrm>
            <a:off x="1524000" y="1509713"/>
            <a:ext cx="9144000" cy="717294"/>
          </a:xfrm>
        </p:spPr>
        <p:txBody>
          <a:bodyPr>
            <a:normAutofit fontScale="47500" lnSpcReduction="20000"/>
          </a:bodyPr>
          <a:lstStyle/>
          <a:p>
            <a:r>
              <a:rPr lang="en-US" sz="5500" dirty="0"/>
              <a:t>Chapter 17 GOVERNMENT BUDGETS AND FISCAL POLICY</a:t>
            </a:r>
          </a:p>
          <a:p>
            <a:r>
              <a:rPr lang="en-US" sz="4300" cap="none" dirty="0">
                <a:solidFill>
                  <a:schemeClr val="tx1"/>
                </a:solidFill>
                <a:latin typeface="+mn-lt"/>
              </a:rPr>
              <a:t>PowerPoint Image Slideshow</a:t>
            </a:r>
          </a:p>
          <a:p>
            <a:endParaRPr lang="en-US" dirty="0"/>
          </a:p>
        </p:txBody>
      </p:sp>
      <p:pic>
        <p:nvPicPr>
          <p:cNvPr id="4" name="Picture 3">
            <a:extLst>
              <a:ext uri="{FF2B5EF4-FFF2-40B4-BE49-F238E27FC236}">
                <a16:creationId xmlns:a16="http://schemas.microsoft.com/office/drawing/2014/main" id="{A354255D-C7C4-B868-455A-DA5937092EE2}"/>
              </a:ext>
            </a:extLst>
          </p:cNvPr>
          <p:cNvPicPr>
            <a:picLocks noChangeAspect="1"/>
          </p:cNvPicPr>
          <p:nvPr/>
        </p:nvPicPr>
        <p:blipFill>
          <a:blip r:embed="rId2"/>
          <a:stretch>
            <a:fillRect/>
          </a:stretch>
        </p:blipFill>
        <p:spPr>
          <a:xfrm>
            <a:off x="4446487" y="2331566"/>
            <a:ext cx="3299026" cy="4269328"/>
          </a:xfrm>
          <a:prstGeom prst="rect">
            <a:avLst/>
          </a:prstGeom>
        </p:spPr>
      </p:pic>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pPr marL="0" lvl="0" indent="0" rtl="0">
              <a:lnSpc>
                <a:spcPct val="100000"/>
              </a:lnSpc>
              <a:spcBef>
                <a:spcPts val="0"/>
              </a:spcBef>
              <a:spcAft>
                <a:spcPts val="0"/>
              </a:spcAft>
            </a:pPr>
            <a:r>
              <a:rPr lang="en-US" dirty="0"/>
              <a:t>Taxes Collected by the Federal Government</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normAutofit fontScale="92500" lnSpcReduction="10000"/>
          </a:bodyPr>
          <a:lstStyle/>
          <a:p>
            <a:r>
              <a:rPr lang="en-US" b="1" dirty="0"/>
              <a:t>Individual income tax </a:t>
            </a:r>
            <a:r>
              <a:rPr lang="en-US" dirty="0"/>
              <a:t>- a tax based on the income, of all forms, received by individuals.</a:t>
            </a:r>
          </a:p>
          <a:p>
            <a:endParaRPr lang="en-US" dirty="0"/>
          </a:p>
          <a:p>
            <a:r>
              <a:rPr lang="en-US" b="1" dirty="0"/>
              <a:t>Payroll tax </a:t>
            </a:r>
            <a:r>
              <a:rPr lang="en-US" dirty="0"/>
              <a:t>- a tax based on the pay received from employers.</a:t>
            </a:r>
          </a:p>
          <a:p>
            <a:pPr lvl="1"/>
            <a:r>
              <a:rPr lang="en-US" dirty="0"/>
              <a:t>These taxes provide funds for Social Security and Medicare.</a:t>
            </a:r>
          </a:p>
          <a:p>
            <a:endParaRPr lang="en-US" dirty="0"/>
          </a:p>
          <a:p>
            <a:r>
              <a:rPr lang="en-US" b="1" dirty="0"/>
              <a:t>Progressive tax </a:t>
            </a:r>
            <a:r>
              <a:rPr lang="en-US" dirty="0"/>
              <a:t>- a tax that collects a greater share of income from those with high incomes than from those with lower incomes.</a:t>
            </a:r>
          </a:p>
          <a:p>
            <a:pPr lvl="1"/>
            <a:r>
              <a:rPr lang="en-US" dirty="0"/>
              <a:t>What the U.S. income tax is.</a:t>
            </a:r>
          </a:p>
          <a:p>
            <a:endParaRPr lang="en-US" dirty="0"/>
          </a:p>
        </p:txBody>
      </p:sp>
    </p:spTree>
    <p:extLst>
      <p:ext uri="{BB962C8B-B14F-4D97-AF65-F5344CB8AC3E}">
        <p14:creationId xmlns:p14="http://schemas.microsoft.com/office/powerpoint/2010/main" val="407106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pPr marL="0" lvl="0" indent="0" rtl="0">
              <a:lnSpc>
                <a:spcPct val="100000"/>
              </a:lnSpc>
              <a:spcBef>
                <a:spcPts val="0"/>
              </a:spcBef>
              <a:spcAft>
                <a:spcPts val="0"/>
              </a:spcAft>
            </a:pPr>
            <a:r>
              <a:rPr lang="en-US" dirty="0"/>
              <a:t>Taxes Collected by the Federal Government, Continued</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955964"/>
            <a:ext cx="10515600" cy="2802195"/>
          </a:xfrm>
        </p:spPr>
        <p:txBody>
          <a:bodyPr/>
          <a:lstStyle/>
          <a:p>
            <a:r>
              <a:rPr lang="en-US" b="1" dirty="0"/>
              <a:t>Marginal tax rate </a:t>
            </a:r>
            <a:r>
              <a:rPr lang="en-US" dirty="0"/>
              <a:t>- the tax rate an individual would pay on one additional dollar of income; the tax percentage on the last dollar earned. Currently ranges from 10% to 35%.</a:t>
            </a:r>
          </a:p>
          <a:p>
            <a:endParaRPr lang="en-US" dirty="0"/>
          </a:p>
          <a:p>
            <a:pPr lvl="1"/>
            <a:r>
              <a:rPr lang="en-US" dirty="0"/>
              <a:t>Example: Using the table below, if a person earns $35,000, their marginal tax rate is 15%.</a:t>
            </a:r>
          </a:p>
          <a:p>
            <a:endParaRPr lang="en-US" dirty="0"/>
          </a:p>
        </p:txBody>
      </p:sp>
      <p:graphicFrame>
        <p:nvGraphicFramePr>
          <p:cNvPr id="2" name="Google Shape;159;p11">
            <a:extLst>
              <a:ext uri="{FF2B5EF4-FFF2-40B4-BE49-F238E27FC236}">
                <a16:creationId xmlns:a16="http://schemas.microsoft.com/office/drawing/2014/main" id="{B0D3C20F-F06F-EDC4-B184-4D08351F3BB5}"/>
              </a:ext>
            </a:extLst>
          </p:cNvPr>
          <p:cNvGraphicFramePr/>
          <p:nvPr>
            <p:extLst>
              <p:ext uri="{D42A27DB-BD31-4B8C-83A1-F6EECF244321}">
                <p14:modId xmlns:p14="http://schemas.microsoft.com/office/powerpoint/2010/main" val="534319529"/>
              </p:ext>
            </p:extLst>
          </p:nvPr>
        </p:nvGraphicFramePr>
        <p:xfrm>
          <a:off x="4091975" y="3758159"/>
          <a:ext cx="4008050" cy="1828680"/>
        </p:xfrm>
        <a:graphic>
          <a:graphicData uri="http://schemas.openxmlformats.org/drawingml/2006/table">
            <a:tbl>
              <a:tblPr>
                <a:noFill/>
              </a:tblPr>
              <a:tblGrid>
                <a:gridCol w="2004025">
                  <a:extLst>
                    <a:ext uri="{9D8B030D-6E8A-4147-A177-3AD203B41FA5}">
                      <a16:colId xmlns:a16="http://schemas.microsoft.com/office/drawing/2014/main" val="20000"/>
                    </a:ext>
                  </a:extLst>
                </a:gridCol>
                <a:gridCol w="2004025">
                  <a:extLst>
                    <a:ext uri="{9D8B030D-6E8A-4147-A177-3AD203B41FA5}">
                      <a16:colId xmlns:a16="http://schemas.microsoft.com/office/drawing/2014/main" val="20001"/>
                    </a:ext>
                  </a:extLst>
                </a:gridCol>
              </a:tblGrid>
              <a:tr h="381000">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Income bracket</a:t>
                      </a: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t>Tax rate</a:t>
                      </a:r>
                      <a:endParaRPr/>
                    </a:p>
                  </a:txBody>
                  <a:tcPr marL="91425" marR="91425" marT="91425" marB="91425"/>
                </a:tc>
                <a:extLst>
                  <a:ext uri="{0D108BD9-81ED-4DB2-BD59-A6C34878D82A}">
                    <a16:rowId xmlns:a16="http://schemas.microsoft.com/office/drawing/2014/main" val="10000"/>
                  </a:ext>
                </a:extLst>
              </a:tr>
              <a:tr h="3810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$0–$9,075</a:t>
                      </a:r>
                      <a:endParaRPr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10%</a:t>
                      </a:r>
                      <a:endParaRPr/>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$9,075–$36,900</a:t>
                      </a:r>
                      <a:endParaRPr dirty="0"/>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15%</a:t>
                      </a:r>
                      <a:endParaRPr dirty="0"/>
                    </a:p>
                  </a:txBody>
                  <a:tcPr marL="91425" marR="91425" marT="91425" marB="91425"/>
                </a:tc>
                <a:extLst>
                  <a:ext uri="{0D108BD9-81ED-4DB2-BD59-A6C34878D82A}">
                    <a16:rowId xmlns:a16="http://schemas.microsoft.com/office/drawing/2014/main" val="10002"/>
                  </a:ext>
                </a:extLst>
              </a:tr>
              <a:tr h="3810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$36,900+</a:t>
                      </a:r>
                      <a:endParaRPr/>
                    </a:p>
                  </a:txBody>
                  <a:tcPr marL="91425" marR="91425" marT="91425" marB="914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25%</a:t>
                      </a:r>
                      <a:endParaRPr dirty="0"/>
                    </a:p>
                  </a:txBody>
                  <a:tcPr marL="91425" marR="91425" marT="91425" marB="914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72231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pPr marL="0" lvl="0" indent="0" rtl="0">
              <a:lnSpc>
                <a:spcPct val="100000"/>
              </a:lnSpc>
              <a:spcBef>
                <a:spcPts val="0"/>
              </a:spcBef>
              <a:spcAft>
                <a:spcPts val="0"/>
              </a:spcAft>
            </a:pPr>
            <a:r>
              <a:rPr lang="en-US" dirty="0"/>
              <a:t>Taxes Collected by the Federal Government, Continued</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955964"/>
            <a:ext cx="10515600" cy="4948447"/>
          </a:xfrm>
        </p:spPr>
        <p:txBody>
          <a:bodyPr>
            <a:normAutofit fontScale="92500" lnSpcReduction="10000"/>
          </a:bodyPr>
          <a:lstStyle/>
          <a:p>
            <a:r>
              <a:rPr lang="en-US" b="1" dirty="0"/>
              <a:t>Proportional tax </a:t>
            </a:r>
            <a:r>
              <a:rPr lang="en-US" dirty="0"/>
              <a:t>- a tax that is a flat percentage of income earned, regardless of level of income.</a:t>
            </a:r>
          </a:p>
          <a:p>
            <a:endParaRPr lang="en-US" dirty="0"/>
          </a:p>
          <a:p>
            <a:r>
              <a:rPr lang="en-US" b="1" dirty="0"/>
              <a:t>Regressive tax </a:t>
            </a:r>
            <a:r>
              <a:rPr lang="en-US" dirty="0"/>
              <a:t>- a tax in which people with higher incomes pay a smaller share of their income in tax.</a:t>
            </a:r>
          </a:p>
          <a:p>
            <a:endParaRPr lang="en-US" dirty="0"/>
          </a:p>
          <a:p>
            <a:r>
              <a:rPr lang="en-US" b="1" dirty="0"/>
              <a:t>Corporate income tax </a:t>
            </a:r>
            <a:r>
              <a:rPr lang="en-US" dirty="0"/>
              <a:t>- a tax imposed on corporate profits. </a:t>
            </a:r>
          </a:p>
          <a:p>
            <a:endParaRPr lang="en-US" dirty="0"/>
          </a:p>
          <a:p>
            <a:r>
              <a:rPr lang="en-US" b="1" dirty="0"/>
              <a:t>Excise tax </a:t>
            </a:r>
            <a:r>
              <a:rPr lang="en-US" dirty="0"/>
              <a:t>- a tax on a specific good, like on gasoline, tobacco, and alcohol.</a:t>
            </a:r>
          </a:p>
          <a:p>
            <a:endParaRPr lang="en-US" dirty="0"/>
          </a:p>
          <a:p>
            <a:r>
              <a:rPr lang="en-US" b="1" dirty="0"/>
              <a:t>Estate and gift tax </a:t>
            </a:r>
            <a:r>
              <a:rPr lang="en-US" dirty="0"/>
              <a:t>- a tax on people who pass assets to the next generation - either after death or during life in the form of gifts. </a:t>
            </a:r>
          </a:p>
          <a:p>
            <a:endParaRPr lang="en-US" dirty="0"/>
          </a:p>
        </p:txBody>
      </p:sp>
    </p:spTree>
    <p:extLst>
      <p:ext uri="{BB962C8B-B14F-4D97-AF65-F5344CB8AC3E}">
        <p14:creationId xmlns:p14="http://schemas.microsoft.com/office/powerpoint/2010/main" val="1003217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State and Local Taxes</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lstStyle/>
          <a:p>
            <a:r>
              <a:rPr lang="en-US" dirty="0"/>
              <a:t>The revenue sources for state and local governments are:</a:t>
            </a:r>
          </a:p>
          <a:p>
            <a:pPr lvl="1"/>
            <a:r>
              <a:rPr lang="en-US" dirty="0"/>
              <a:t>sales taxes,</a:t>
            </a:r>
          </a:p>
          <a:p>
            <a:pPr lvl="1"/>
            <a:r>
              <a:rPr lang="en-US" dirty="0"/>
              <a:t>property taxes, </a:t>
            </a:r>
          </a:p>
          <a:p>
            <a:pPr lvl="1"/>
            <a:r>
              <a:rPr lang="en-US" dirty="0"/>
              <a:t>revenue passed along from the federal government, </a:t>
            </a:r>
          </a:p>
          <a:p>
            <a:pPr lvl="1"/>
            <a:r>
              <a:rPr lang="en-US" dirty="0"/>
              <a:t>personal and corporate income taxes, </a:t>
            </a:r>
          </a:p>
          <a:p>
            <a:pPr lvl="1"/>
            <a:r>
              <a:rPr lang="en-US" dirty="0"/>
              <a:t>a variety of fees and charges.</a:t>
            </a:r>
          </a:p>
          <a:p>
            <a:endParaRPr lang="en-US" dirty="0"/>
          </a:p>
        </p:txBody>
      </p:sp>
    </p:spTree>
    <p:extLst>
      <p:ext uri="{BB962C8B-B14F-4D97-AF65-F5344CB8AC3E}">
        <p14:creationId xmlns:p14="http://schemas.microsoft.com/office/powerpoint/2010/main" val="3940412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pPr marL="0" marR="0" lvl="0" indent="0" rtl="0">
              <a:lnSpc>
                <a:spcPct val="100000"/>
              </a:lnSpc>
              <a:spcBef>
                <a:spcPts val="0"/>
              </a:spcBef>
              <a:spcAft>
                <a:spcPts val="0"/>
              </a:spcAft>
            </a:pPr>
            <a:r>
              <a:rPr lang="en-US" dirty="0"/>
              <a:t>State and Local Tax Revenue as a Share of GDP, 1960–2020</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645152"/>
            <a:ext cx="10515600" cy="1441749"/>
          </a:xfrm>
        </p:spPr>
        <p:txBody>
          <a:bodyPr>
            <a:normAutofit fontScale="92500" lnSpcReduction="10000"/>
          </a:bodyPr>
          <a:lstStyle/>
          <a:p>
            <a:r>
              <a:rPr lang="en-US" dirty="0"/>
              <a:t>State and local tax revenues have increased to match the rise in state and local spending. </a:t>
            </a:r>
          </a:p>
          <a:p>
            <a:pPr marL="0" indent="0">
              <a:buNone/>
            </a:pPr>
            <a:r>
              <a:rPr lang="en-US" sz="2400" dirty="0"/>
              <a:t>(Source: </a:t>
            </a:r>
            <a:r>
              <a:rPr lang="en-US" sz="2400" i="1" dirty="0"/>
              <a:t>Economic Report of the President, 2020</a:t>
            </a:r>
            <a:r>
              <a:rPr lang="en-US" sz="2400" dirty="0"/>
              <a:t>. Table B-50, https://www.govinfo.gov/app/collection/erp/2021)</a:t>
            </a:r>
          </a:p>
          <a:p>
            <a:endParaRPr lang="en-US" dirty="0"/>
          </a:p>
        </p:txBody>
      </p:sp>
      <p:pic>
        <p:nvPicPr>
          <p:cNvPr id="4" name="Picture 3" descr="This graph illustrates total state and local revenue as a percentage of GDP, and how it changes over time. The y-axis shows total state and local revenue as a percentage of GDP, from 0 to 18 percent, in increments of 2 percent. The x-axis measures years, from 1960 to 2018. The line starts in 1960 at slightly over 9 percent of GDP and increases steadily over 16 percent of GDP in 2012, followed by a small decrease to around 15 percent in 2018.">
            <a:extLst>
              <a:ext uri="{FF2B5EF4-FFF2-40B4-BE49-F238E27FC236}">
                <a16:creationId xmlns:a16="http://schemas.microsoft.com/office/drawing/2014/main" id="{F1AA36A1-50C6-0FD5-3E79-40829B788A19}"/>
              </a:ext>
            </a:extLst>
          </p:cNvPr>
          <p:cNvPicPr>
            <a:picLocks noChangeAspect="1"/>
          </p:cNvPicPr>
          <p:nvPr/>
        </p:nvPicPr>
        <p:blipFill>
          <a:blip r:embed="rId2"/>
          <a:stretch>
            <a:fillRect/>
          </a:stretch>
        </p:blipFill>
        <p:spPr>
          <a:xfrm>
            <a:off x="2435187" y="893271"/>
            <a:ext cx="7321625" cy="3648318"/>
          </a:xfrm>
          <a:prstGeom prst="rect">
            <a:avLst/>
          </a:prstGeom>
        </p:spPr>
      </p:pic>
    </p:spTree>
    <p:extLst>
      <p:ext uri="{BB962C8B-B14F-4D97-AF65-F5344CB8AC3E}">
        <p14:creationId xmlns:p14="http://schemas.microsoft.com/office/powerpoint/2010/main" val="69293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17.3 Federal Deficits and the National Debt</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normAutofit fontScale="85000" lnSpcReduction="20000"/>
          </a:bodyPr>
          <a:lstStyle/>
          <a:p>
            <a:r>
              <a:rPr lang="en-US" u="sng" dirty="0"/>
              <a:t>Annual budget deficit (or surplus)</a:t>
            </a:r>
            <a:r>
              <a:rPr lang="en-US" dirty="0"/>
              <a:t> - the difference between the tax revenue collected and spending over a fiscal year.</a:t>
            </a:r>
          </a:p>
          <a:p>
            <a:pPr lvl="1"/>
            <a:r>
              <a:rPr lang="en-US" dirty="0"/>
              <a:t>Fiscal year starts October 1 and ends September 30 of the next year.</a:t>
            </a:r>
          </a:p>
          <a:p>
            <a:endParaRPr lang="en-US" dirty="0"/>
          </a:p>
          <a:p>
            <a:r>
              <a:rPr lang="en-US" dirty="0"/>
              <a:t>The </a:t>
            </a:r>
            <a:r>
              <a:rPr lang="en-US" u="sng" dirty="0"/>
              <a:t>budget deficit</a:t>
            </a:r>
            <a:r>
              <a:rPr lang="en-US" dirty="0"/>
              <a:t> refers to how much the government has borrowed in </a:t>
            </a:r>
            <a:r>
              <a:rPr lang="en-US" i="1" dirty="0"/>
              <a:t>one particular year</a:t>
            </a:r>
            <a:r>
              <a:rPr lang="en-US" dirty="0"/>
              <a:t>.</a:t>
            </a:r>
          </a:p>
          <a:p>
            <a:endParaRPr lang="en-US" dirty="0"/>
          </a:p>
          <a:p>
            <a:r>
              <a:rPr lang="en-US" b="1" dirty="0"/>
              <a:t>National debt </a:t>
            </a:r>
            <a:r>
              <a:rPr lang="en-US" dirty="0"/>
              <a:t>- the total accumulated amount the government has borrowed, over time, and not yet paid back.</a:t>
            </a:r>
          </a:p>
          <a:p>
            <a:pPr lvl="1"/>
            <a:r>
              <a:rPr lang="en-US" dirty="0"/>
              <a:t>The dollar value of all the outstanding Treasury bonds on which the federal government owes money.</a:t>
            </a:r>
          </a:p>
          <a:p>
            <a:endParaRPr lang="en-US" dirty="0"/>
          </a:p>
        </p:txBody>
      </p:sp>
    </p:spTree>
    <p:extLst>
      <p:ext uri="{BB962C8B-B14F-4D97-AF65-F5344CB8AC3E}">
        <p14:creationId xmlns:p14="http://schemas.microsoft.com/office/powerpoint/2010/main" val="4252109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Pattern of Federal Budget Deficits and Surpluses, 1929–2020</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756066"/>
            <a:ext cx="10515600" cy="1508255"/>
          </a:xfrm>
        </p:spPr>
        <p:txBody>
          <a:bodyPr>
            <a:normAutofit fontScale="77500" lnSpcReduction="20000"/>
          </a:bodyPr>
          <a:lstStyle/>
          <a:p>
            <a:r>
              <a:rPr lang="en-US" dirty="0"/>
              <a:t>The federal government has run budget deficits for decades. </a:t>
            </a:r>
          </a:p>
          <a:p>
            <a:r>
              <a:rPr lang="en-US" dirty="0"/>
              <a:t>The budget was briefly in surplus in the late 1990s, before heading into deficit again in the first decade of the 2000s—and especially deep deficits in the 2007–2009 and 2020 recessions. </a:t>
            </a:r>
          </a:p>
          <a:p>
            <a:pPr marL="0" indent="0">
              <a:buNone/>
            </a:pPr>
            <a:r>
              <a:rPr lang="en-US" sz="2300" dirty="0"/>
              <a:t>(Source: Federal Reserve Bank of St. Louis (FRED). http://research.stlouisfed.org/fred2/series/FYFSGDA188S)</a:t>
            </a:r>
          </a:p>
          <a:p>
            <a:endParaRPr lang="en-US" dirty="0"/>
          </a:p>
        </p:txBody>
      </p:sp>
      <p:pic>
        <p:nvPicPr>
          <p:cNvPr id="4" name="Picture 3" descr="This graph illustrates the federal deficit as a percentage of GDP and how it changes over time. The y-axis measures the federal deficit as a percentage of GDP, from –35 percent to 10 percent, in increments of 5 percent. A negative percentage means the government is running a budget deficit. The x-axis measures years, from 1930 to 2020. In 1930 there was a small budget surplus of around 0.5 percent of GDP. Then in the 1930s there is a budget deficit of –5 percent of GDP, which grows to 27 percent of GDP by the mid-1940s. By the late 1940s there is a budget surplus of 4 percent of GDP, and this steadily decreases into a deficit of 5 percent of GDP by the mid-1980s. The deficit slowly decreases and becomes a surplus of around 1 percent of GDP in 2000, then quickly becomes a budget deficit of around 2 percent in 2001, increasing to a budget deficit of 10 percent of GDP in 2009, decreasing to a budget deficit of 2 percent of GDP in 2015, then increasing again to a budget deficit of nearly 15 percent of GDP in 2020.">
            <a:extLst>
              <a:ext uri="{FF2B5EF4-FFF2-40B4-BE49-F238E27FC236}">
                <a16:creationId xmlns:a16="http://schemas.microsoft.com/office/drawing/2014/main" id="{C3383EFE-9F5B-A687-2444-0E9D377EE3DA}"/>
              </a:ext>
            </a:extLst>
          </p:cNvPr>
          <p:cNvPicPr>
            <a:picLocks noChangeAspect="1"/>
          </p:cNvPicPr>
          <p:nvPr/>
        </p:nvPicPr>
        <p:blipFill>
          <a:blip r:embed="rId2"/>
          <a:stretch>
            <a:fillRect/>
          </a:stretch>
        </p:blipFill>
        <p:spPr>
          <a:xfrm>
            <a:off x="2119570" y="900030"/>
            <a:ext cx="7952859" cy="3745715"/>
          </a:xfrm>
          <a:prstGeom prst="rect">
            <a:avLst/>
          </a:prstGeom>
        </p:spPr>
      </p:pic>
    </p:spTree>
    <p:extLst>
      <p:ext uri="{BB962C8B-B14F-4D97-AF65-F5344CB8AC3E}">
        <p14:creationId xmlns:p14="http://schemas.microsoft.com/office/powerpoint/2010/main" val="377701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Federal Debt as a Percentage of GDP, 1942–2014</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127664"/>
            <a:ext cx="10515600" cy="2105496"/>
          </a:xfrm>
        </p:spPr>
        <p:txBody>
          <a:bodyPr>
            <a:normAutofit fontScale="70000" lnSpcReduction="20000"/>
          </a:bodyPr>
          <a:lstStyle/>
          <a:p>
            <a:r>
              <a:rPr lang="en-US" dirty="0"/>
              <a:t>Federal debt is the sum of annual budget deficits and surpluses. </a:t>
            </a:r>
          </a:p>
          <a:p>
            <a:r>
              <a:rPr lang="en-US" dirty="0"/>
              <a:t>Annual deficits do not always mean that the debt/GDP ratio is rising. </a:t>
            </a:r>
          </a:p>
          <a:p>
            <a:r>
              <a:rPr lang="en-US" dirty="0"/>
              <a:t>During the 1960s and 1970s, the government often ran small deficits, but since the debt was growing more slowly than the economy, the debt/GDP ratio was declining over this time.</a:t>
            </a:r>
          </a:p>
          <a:p>
            <a:r>
              <a:rPr lang="en-US" dirty="0"/>
              <a:t>In the 2008–2009 recession, the debt/GDP ratio rose sharply, before leveling off through the later 2010s. In 2020, it rose sharply again. </a:t>
            </a:r>
            <a:r>
              <a:rPr lang="en-US" sz="2300" dirty="0"/>
              <a:t>(Source: https://fred.stlouisfed.org/series/GFDEGDQ188S))</a:t>
            </a:r>
          </a:p>
          <a:p>
            <a:endParaRPr lang="en-US" dirty="0"/>
          </a:p>
        </p:txBody>
      </p:sp>
      <p:pic>
        <p:nvPicPr>
          <p:cNvPr id="5" name="Picture 4" descr="This graph illustrates the federal debt as a percentage of GDP over time. The y-axis measures the federal debt as a percentage of GDP, from 0 to 140 percent, in increments of 10 percent. The x-axis shows years, from 1970 to 2020. The line begins in 1970 at around 38 percent of GDP, decreases slightly to around 30 percent of GDP in 1980, the increases to 60 percent of GDP in the early 1990s, decreases to around 50 percent of GDP in 2000, then increases to 100 percent of GDP around 2012, is roughly flat for a few years, then increases to over 120 percent of GDP in 2020.">
            <a:extLst>
              <a:ext uri="{FF2B5EF4-FFF2-40B4-BE49-F238E27FC236}">
                <a16:creationId xmlns:a16="http://schemas.microsoft.com/office/drawing/2014/main" id="{994B9CC8-38F7-0C9F-8286-AAE33EA14890}"/>
              </a:ext>
            </a:extLst>
          </p:cNvPr>
          <p:cNvPicPr>
            <a:picLocks noChangeAspect="1"/>
          </p:cNvPicPr>
          <p:nvPr/>
        </p:nvPicPr>
        <p:blipFill>
          <a:blip r:embed="rId2"/>
          <a:stretch>
            <a:fillRect/>
          </a:stretch>
        </p:blipFill>
        <p:spPr>
          <a:xfrm>
            <a:off x="2948379" y="836534"/>
            <a:ext cx="6295241" cy="3244305"/>
          </a:xfrm>
          <a:prstGeom prst="rect">
            <a:avLst/>
          </a:prstGeom>
        </p:spPr>
      </p:pic>
    </p:spTree>
    <p:extLst>
      <p:ext uri="{BB962C8B-B14F-4D97-AF65-F5344CB8AC3E}">
        <p14:creationId xmlns:p14="http://schemas.microsoft.com/office/powerpoint/2010/main" val="3835268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pPr marL="0" marR="0" lvl="0" indent="0" rtl="0">
              <a:lnSpc>
                <a:spcPct val="100000"/>
              </a:lnSpc>
              <a:spcBef>
                <a:spcPts val="0"/>
              </a:spcBef>
              <a:spcAft>
                <a:spcPts val="0"/>
              </a:spcAft>
            </a:pPr>
            <a:r>
              <a:rPr lang="en-US" dirty="0"/>
              <a:t>Total Government Spending and Taxes as a Share of GDP, 1990–2014</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827987"/>
            <a:ext cx="10515600" cy="1642755"/>
          </a:xfrm>
        </p:spPr>
        <p:txBody>
          <a:bodyPr>
            <a:normAutofit fontScale="62500" lnSpcReduction="20000"/>
          </a:bodyPr>
          <a:lstStyle/>
          <a:p>
            <a:r>
              <a:rPr lang="en-US" dirty="0"/>
              <a:t>When government spending exceeds taxes, the gap is the budget deficit. </a:t>
            </a:r>
          </a:p>
          <a:p>
            <a:r>
              <a:rPr lang="en-US" dirty="0"/>
              <a:t>When taxes exceed spending, the gap is a budget surplus. </a:t>
            </a:r>
          </a:p>
          <a:p>
            <a:r>
              <a:rPr lang="en-US" dirty="0"/>
              <a:t>The recessionary period starting in late 2007 saw higher spending and lower taxes, combining to create a large deficit in 2009.</a:t>
            </a:r>
          </a:p>
          <a:p>
            <a:r>
              <a:rPr lang="en-US" dirty="0"/>
              <a:t>The same thing happened in a more extreme way in 2020. </a:t>
            </a:r>
            <a:r>
              <a:rPr lang="en-US" sz="2600" dirty="0"/>
              <a:t>(Source: </a:t>
            </a:r>
            <a:r>
              <a:rPr lang="en-US" sz="2600" i="1" dirty="0"/>
              <a:t>Economic Report of the President</a:t>
            </a:r>
            <a:r>
              <a:rPr lang="en-US" sz="2600" dirty="0"/>
              <a:t>, Tables B-46, https://www.govinfo.gov/app/collection/erp/2021)</a:t>
            </a:r>
          </a:p>
        </p:txBody>
      </p:sp>
      <p:pic>
        <p:nvPicPr>
          <p:cNvPr id="4" name="Picture 3" descr="This graph illustrates two lines: total government spending as a percentage of GDP over time and government tax receipts as a percentage of GDP over time. The y-axis measures total government spending and taxes over time as a percentage of GDP, from 10 to 32 percent, in increments of 2 percent. The x-axis measures years, from 1990 to 2020. The total spending line is almost always above the tax receipts line, except in the late 1990s to around 2001. In 1990 total government spending as a percentage of GDP is around 21 percent, and it decreases to around 18 percent in 2001. It increases to around 20 percent in 2008, then spikes to 24 percent in 2009. It then decreases to 20 percent in 2014, is roughly flat until 2019, then spikes in 2020 to 32 percent of GDP. Tax receipts as a percentage of GDP begins at around 18 percent in 1990, increases to 20 percent in 2000, then declines to 16 percent in 2004, and moves up and down between 16 and 18 percent to 2020.">
            <a:extLst>
              <a:ext uri="{FF2B5EF4-FFF2-40B4-BE49-F238E27FC236}">
                <a16:creationId xmlns:a16="http://schemas.microsoft.com/office/drawing/2014/main" id="{05EAB631-8096-9CEF-6226-40F88BF8A216}"/>
              </a:ext>
            </a:extLst>
          </p:cNvPr>
          <p:cNvPicPr>
            <a:picLocks noChangeAspect="1"/>
          </p:cNvPicPr>
          <p:nvPr/>
        </p:nvPicPr>
        <p:blipFill>
          <a:blip r:embed="rId2"/>
          <a:stretch>
            <a:fillRect/>
          </a:stretch>
        </p:blipFill>
        <p:spPr>
          <a:xfrm>
            <a:off x="2843454" y="860651"/>
            <a:ext cx="6505091" cy="3896394"/>
          </a:xfrm>
          <a:prstGeom prst="rect">
            <a:avLst/>
          </a:prstGeom>
        </p:spPr>
      </p:pic>
    </p:spTree>
    <p:extLst>
      <p:ext uri="{BB962C8B-B14F-4D97-AF65-F5344CB8AC3E}">
        <p14:creationId xmlns:p14="http://schemas.microsoft.com/office/powerpoint/2010/main" val="2436959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a:xfrm>
            <a:off x="838200" y="365126"/>
            <a:ext cx="10515600" cy="590838"/>
          </a:xfrm>
        </p:spPr>
        <p:txBody>
          <a:bodyPr>
            <a:normAutofit fontScale="90000"/>
          </a:bodyPr>
          <a:lstStyle/>
          <a:p>
            <a:pPr marL="0" lvl="0" indent="0" rtl="0">
              <a:lnSpc>
                <a:spcPct val="100000"/>
              </a:lnSpc>
              <a:spcBef>
                <a:spcPts val="0"/>
              </a:spcBef>
              <a:spcAft>
                <a:spcPts val="0"/>
              </a:spcAft>
            </a:pPr>
            <a:r>
              <a:rPr lang="en-US" dirty="0"/>
              <a:t>17.4 Using Fiscal Policy to Fight Recession, Unemployment, and </a:t>
            </a:r>
            <a:br>
              <a:rPr lang="en-US" dirty="0"/>
            </a:br>
            <a:r>
              <a:rPr lang="en-US" dirty="0"/>
              <a:t>Inflation</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1123406"/>
            <a:ext cx="10515600" cy="3628703"/>
          </a:xfrm>
        </p:spPr>
        <p:txBody>
          <a:bodyPr>
            <a:normAutofit fontScale="92500" lnSpcReduction="20000"/>
          </a:bodyPr>
          <a:lstStyle/>
          <a:p>
            <a:r>
              <a:rPr lang="en-US" dirty="0"/>
              <a:t>Fiscal policy is the use of government spending and tax policy to influence the path of the economy over time.</a:t>
            </a:r>
          </a:p>
          <a:p>
            <a:endParaRPr lang="en-US" dirty="0"/>
          </a:p>
          <a:p>
            <a:r>
              <a:rPr lang="en-US" b="1" dirty="0"/>
              <a:t>Expansionary fiscal policy </a:t>
            </a:r>
            <a:r>
              <a:rPr lang="en-US" dirty="0"/>
              <a:t>-  fiscal policy that increases the level of aggregate demand, either through increases in government spending or cuts in taxes.</a:t>
            </a:r>
          </a:p>
          <a:p>
            <a:endParaRPr lang="en-US" dirty="0"/>
          </a:p>
          <a:p>
            <a:r>
              <a:rPr lang="en-US" b="1" dirty="0"/>
              <a:t>Contractionary fiscal policy </a:t>
            </a:r>
            <a:r>
              <a:rPr lang="en-US" dirty="0"/>
              <a:t>- fiscal policy that decreases the level of aggregate demand, either through cuts in government spending or increases in taxes.</a:t>
            </a:r>
          </a:p>
          <a:p>
            <a:endParaRPr lang="en-US" dirty="0"/>
          </a:p>
        </p:txBody>
      </p:sp>
    </p:spTree>
    <p:extLst>
      <p:ext uri="{BB962C8B-B14F-4D97-AF65-F5344CB8AC3E}">
        <p14:creationId xmlns:p14="http://schemas.microsoft.com/office/powerpoint/2010/main" val="4070259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Ch.17 OUTLINE</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normAutofit lnSpcReduction="10000"/>
          </a:bodyPr>
          <a:lstStyle/>
          <a:p>
            <a:r>
              <a:rPr lang="en-US" dirty="0"/>
              <a:t>17.1: Government Spending</a:t>
            </a:r>
          </a:p>
          <a:p>
            <a:r>
              <a:rPr lang="en-US" dirty="0"/>
              <a:t>17.2: Taxation</a:t>
            </a:r>
          </a:p>
          <a:p>
            <a:r>
              <a:rPr lang="en-US" dirty="0"/>
              <a:t>17.3: Federal Deficits and the National Debt</a:t>
            </a:r>
          </a:p>
          <a:p>
            <a:r>
              <a:rPr lang="en-US" dirty="0"/>
              <a:t>17.4: Using Fiscal Policy to Fight Recession, Unemployment, and Inflation</a:t>
            </a:r>
          </a:p>
          <a:p>
            <a:r>
              <a:rPr lang="en-US" dirty="0"/>
              <a:t>17.5: Automatic Stabilizers</a:t>
            </a:r>
          </a:p>
          <a:p>
            <a:r>
              <a:rPr lang="en-US" dirty="0"/>
              <a:t>17.6: Practical Problems with Discretionary Fiscal Policy</a:t>
            </a:r>
          </a:p>
          <a:p>
            <a:r>
              <a:rPr lang="en-US" dirty="0"/>
              <a:t>17.7: The Question of a Balanced Budget</a:t>
            </a:r>
          </a:p>
          <a:p>
            <a:endParaRPr lang="en-US" dirty="0"/>
          </a:p>
        </p:txBody>
      </p:sp>
      <p:sp>
        <p:nvSpPr>
          <p:cNvPr id="8" name="Content Placeholder 7">
            <a:extLst>
              <a:ext uri="{FF2B5EF4-FFF2-40B4-BE49-F238E27FC236}">
                <a16:creationId xmlns:a16="http://schemas.microsoft.com/office/drawing/2014/main" id="{C0B26FEE-9771-ED9C-F2E7-D453801A0415}"/>
              </a:ext>
            </a:extLst>
          </p:cNvPr>
          <p:cNvSpPr>
            <a:spLocks noGrp="1"/>
          </p:cNvSpPr>
          <p:nvPr>
            <p:ph idx="13"/>
          </p:nvPr>
        </p:nvSpPr>
        <p:spPr/>
        <p:txBody>
          <a:bodyPr/>
          <a:lstStyle/>
          <a:p>
            <a:endParaRPr lang="en-US"/>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A Healthy, Growing Economy</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447943"/>
            <a:ext cx="10515600" cy="1969719"/>
          </a:xfrm>
        </p:spPr>
        <p:txBody>
          <a:bodyPr>
            <a:normAutofit fontScale="77500" lnSpcReduction="20000"/>
          </a:bodyPr>
          <a:lstStyle/>
          <a:p>
            <a:r>
              <a:rPr lang="en-US" dirty="0"/>
              <a:t>In this well-functioning economy, each year aggregate supply and aggregate demand shift to the right so that the economy proceeds from equilibrium E</a:t>
            </a:r>
            <a:r>
              <a:rPr lang="en-US" baseline="-25000" dirty="0"/>
              <a:t>0</a:t>
            </a:r>
            <a:r>
              <a:rPr lang="en-US" dirty="0"/>
              <a:t> to E</a:t>
            </a:r>
            <a:r>
              <a:rPr lang="en-US" baseline="-25000" dirty="0"/>
              <a:t>1</a:t>
            </a:r>
            <a:r>
              <a:rPr lang="en-US" dirty="0"/>
              <a:t> to E</a:t>
            </a:r>
            <a:r>
              <a:rPr lang="en-US" baseline="-25000" dirty="0"/>
              <a:t>2</a:t>
            </a:r>
            <a:r>
              <a:rPr lang="en-US" dirty="0"/>
              <a:t>. </a:t>
            </a:r>
          </a:p>
          <a:p>
            <a:r>
              <a:rPr lang="en-US" dirty="0"/>
              <a:t>Each year, the economy produces at potential GDP with only a small inflationary increase in the price level. </a:t>
            </a:r>
          </a:p>
          <a:p>
            <a:r>
              <a:rPr lang="en-US" dirty="0"/>
              <a:t>However, if aggregate demand does not smoothly shift to the right and match increases in aggregate supply, growth with deflation can develop.</a:t>
            </a:r>
          </a:p>
          <a:p>
            <a:endParaRPr lang="en-US" dirty="0"/>
          </a:p>
        </p:txBody>
      </p:sp>
      <p:pic>
        <p:nvPicPr>
          <p:cNvPr id="4" name="Picture 3" descr="The graph shows three aggregate supply curves, three aggregate demand curves, and three potential GDP lines. Each aggregate demand curve intersects with an aggregate supply curve and the potential GDP line.">
            <a:extLst>
              <a:ext uri="{FF2B5EF4-FFF2-40B4-BE49-F238E27FC236}">
                <a16:creationId xmlns:a16="http://schemas.microsoft.com/office/drawing/2014/main" id="{69222913-E7B6-C85F-4659-191D3F701CA0}"/>
              </a:ext>
            </a:extLst>
          </p:cNvPr>
          <p:cNvPicPr>
            <a:picLocks noChangeAspect="1"/>
          </p:cNvPicPr>
          <p:nvPr/>
        </p:nvPicPr>
        <p:blipFill>
          <a:blip r:embed="rId2"/>
          <a:stretch>
            <a:fillRect/>
          </a:stretch>
        </p:blipFill>
        <p:spPr>
          <a:xfrm>
            <a:off x="3996847" y="874914"/>
            <a:ext cx="4198305" cy="3487823"/>
          </a:xfrm>
          <a:prstGeom prst="rect">
            <a:avLst/>
          </a:prstGeom>
        </p:spPr>
      </p:pic>
    </p:spTree>
    <p:extLst>
      <p:ext uri="{BB962C8B-B14F-4D97-AF65-F5344CB8AC3E}">
        <p14:creationId xmlns:p14="http://schemas.microsoft.com/office/powerpoint/2010/main" val="148994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Expansionary Fiscal Policy, Illustrated</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381877"/>
            <a:ext cx="10515600" cy="1943593"/>
          </a:xfrm>
        </p:spPr>
        <p:txBody>
          <a:bodyPr>
            <a:normAutofit fontScale="70000" lnSpcReduction="20000"/>
          </a:bodyPr>
          <a:lstStyle/>
          <a:p>
            <a:r>
              <a:rPr lang="en-US" dirty="0"/>
              <a:t>The original equilibrium (E</a:t>
            </a:r>
            <a:r>
              <a:rPr lang="en-US" baseline="-25000" dirty="0"/>
              <a:t>0</a:t>
            </a:r>
            <a:r>
              <a:rPr lang="en-US" dirty="0"/>
              <a:t>) represents a recession, occurring at a quantity of output (Y</a:t>
            </a:r>
            <a:r>
              <a:rPr lang="en-US" baseline="-25000" dirty="0"/>
              <a:t>0</a:t>
            </a:r>
            <a:r>
              <a:rPr lang="en-US" dirty="0"/>
              <a:t>) below potential GDP. </a:t>
            </a:r>
          </a:p>
          <a:p>
            <a:r>
              <a:rPr lang="en-US" dirty="0"/>
              <a:t>However, a shift of aggregate demand from AD</a:t>
            </a:r>
            <a:r>
              <a:rPr lang="en-US" baseline="-25000" dirty="0"/>
              <a:t>0</a:t>
            </a:r>
            <a:r>
              <a:rPr lang="en-US" dirty="0"/>
              <a:t> to AD</a:t>
            </a:r>
            <a:r>
              <a:rPr lang="en-US" baseline="-25000" dirty="0"/>
              <a:t>1</a:t>
            </a:r>
            <a:r>
              <a:rPr lang="en-US" dirty="0"/>
              <a:t>, enacted through an expansionary fiscal policy, can move the economy to a new equilibrium output of E</a:t>
            </a:r>
            <a:r>
              <a:rPr lang="en-US" baseline="-25000" dirty="0"/>
              <a:t>1</a:t>
            </a:r>
            <a:r>
              <a:rPr lang="en-US" dirty="0"/>
              <a:t> at the level of potential GDP which the LRAS curve shows. </a:t>
            </a:r>
          </a:p>
          <a:p>
            <a:r>
              <a:rPr lang="en-US" dirty="0"/>
              <a:t>Since the economy was originally producing below potential GDP, any inflationary increase in the price level from P</a:t>
            </a:r>
            <a:r>
              <a:rPr lang="en-US" baseline="-25000" dirty="0"/>
              <a:t>0</a:t>
            </a:r>
            <a:r>
              <a:rPr lang="en-US" dirty="0"/>
              <a:t> to P</a:t>
            </a:r>
            <a:r>
              <a:rPr lang="en-US" baseline="-25000" dirty="0"/>
              <a:t>1</a:t>
            </a:r>
            <a:r>
              <a:rPr lang="en-US" dirty="0"/>
              <a:t> that results should be relatively small.</a:t>
            </a:r>
          </a:p>
          <a:p>
            <a:endParaRPr lang="en-US" dirty="0"/>
          </a:p>
        </p:txBody>
      </p:sp>
      <p:pic>
        <p:nvPicPr>
          <p:cNvPr id="4" name="Picture 3" descr="The graph shows two aggregate demand curves that each intersect with an aggregate supply curve. Aggregate demand curve (AD sub 1) intersects with both the aggregate supply curve (AS sub 0) as well as the potential GDP line.">
            <a:extLst>
              <a:ext uri="{FF2B5EF4-FFF2-40B4-BE49-F238E27FC236}">
                <a16:creationId xmlns:a16="http://schemas.microsoft.com/office/drawing/2014/main" id="{24160946-CEDB-1FD4-BF02-95116212AF0B}"/>
              </a:ext>
            </a:extLst>
          </p:cNvPr>
          <p:cNvPicPr>
            <a:picLocks noChangeAspect="1"/>
          </p:cNvPicPr>
          <p:nvPr/>
        </p:nvPicPr>
        <p:blipFill>
          <a:blip r:embed="rId2"/>
          <a:stretch>
            <a:fillRect/>
          </a:stretch>
        </p:blipFill>
        <p:spPr>
          <a:xfrm>
            <a:off x="3995809" y="860405"/>
            <a:ext cx="4200381" cy="3450775"/>
          </a:xfrm>
          <a:prstGeom prst="rect">
            <a:avLst/>
          </a:prstGeom>
        </p:spPr>
      </p:pic>
    </p:spTree>
    <p:extLst>
      <p:ext uri="{BB962C8B-B14F-4D97-AF65-F5344CB8AC3E}">
        <p14:creationId xmlns:p14="http://schemas.microsoft.com/office/powerpoint/2010/main" val="25747036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Contractionary Fiscal Policy, Illustrated</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164359"/>
            <a:ext cx="10515600" cy="2126475"/>
          </a:xfrm>
        </p:spPr>
        <p:txBody>
          <a:bodyPr>
            <a:normAutofit fontScale="77500" lnSpcReduction="20000"/>
          </a:bodyPr>
          <a:lstStyle/>
          <a:p>
            <a:r>
              <a:rPr lang="en-US" dirty="0"/>
              <a:t>The economy starts at the equilibrium quantity of output Y</a:t>
            </a:r>
            <a:r>
              <a:rPr lang="en-US" baseline="-25000" dirty="0"/>
              <a:t>0</a:t>
            </a:r>
            <a:r>
              <a:rPr lang="en-US" dirty="0"/>
              <a:t>, which is above potential GDP. </a:t>
            </a:r>
          </a:p>
          <a:p>
            <a:r>
              <a:rPr lang="en-US" dirty="0"/>
              <a:t>The extremely high level of aggregate demand will generate inflationary increases in the price level. </a:t>
            </a:r>
          </a:p>
          <a:p>
            <a:r>
              <a:rPr lang="en-US" dirty="0"/>
              <a:t>A contractionary fiscal policy can shift aggregate demand down from AD</a:t>
            </a:r>
            <a:r>
              <a:rPr lang="en-US" baseline="-25000" dirty="0"/>
              <a:t>0</a:t>
            </a:r>
            <a:r>
              <a:rPr lang="en-US" dirty="0"/>
              <a:t> to AD</a:t>
            </a:r>
            <a:r>
              <a:rPr lang="en-US" baseline="-25000" dirty="0"/>
              <a:t>1</a:t>
            </a:r>
            <a:r>
              <a:rPr lang="en-US" dirty="0"/>
              <a:t>, leading to a new equilibrium output E</a:t>
            </a:r>
            <a:r>
              <a:rPr lang="en-US" baseline="-25000" dirty="0"/>
              <a:t>1</a:t>
            </a:r>
            <a:r>
              <a:rPr lang="en-US" dirty="0"/>
              <a:t>, which occurs at potential GDP, where AD</a:t>
            </a:r>
            <a:r>
              <a:rPr lang="en-US" baseline="-25000" dirty="0"/>
              <a:t>1</a:t>
            </a:r>
            <a:r>
              <a:rPr lang="en-US" dirty="0"/>
              <a:t> intersects the LRAS curve.</a:t>
            </a:r>
          </a:p>
          <a:p>
            <a:endParaRPr lang="en-US" dirty="0"/>
          </a:p>
        </p:txBody>
      </p:sp>
      <p:pic>
        <p:nvPicPr>
          <p:cNvPr id="4" name="Picture 3" descr="The graph shows two aggregate demand curves that each intersect with an aggregate supply curve. Aggregate demand curve (AD sub 1) intersects with both the aggregate supply curve (AS sub 0) as well as the potential GDP line.">
            <a:extLst>
              <a:ext uri="{FF2B5EF4-FFF2-40B4-BE49-F238E27FC236}">
                <a16:creationId xmlns:a16="http://schemas.microsoft.com/office/drawing/2014/main" id="{F8B5A4A5-BF9E-0E39-0776-FFF349B09522}"/>
              </a:ext>
            </a:extLst>
          </p:cNvPr>
          <p:cNvPicPr>
            <a:picLocks noChangeAspect="1"/>
          </p:cNvPicPr>
          <p:nvPr/>
        </p:nvPicPr>
        <p:blipFill>
          <a:blip r:embed="rId2"/>
          <a:stretch>
            <a:fillRect/>
          </a:stretch>
        </p:blipFill>
        <p:spPr>
          <a:xfrm>
            <a:off x="3257831" y="862861"/>
            <a:ext cx="5676337" cy="3233651"/>
          </a:xfrm>
          <a:prstGeom prst="rect">
            <a:avLst/>
          </a:prstGeom>
        </p:spPr>
      </p:pic>
    </p:spTree>
    <p:extLst>
      <p:ext uri="{BB962C8B-B14F-4D97-AF65-F5344CB8AC3E}">
        <p14:creationId xmlns:p14="http://schemas.microsoft.com/office/powerpoint/2010/main" val="2073716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17.5 Automatic Stabilizers</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normAutofit fontScale="92500" lnSpcReduction="10000"/>
          </a:bodyPr>
          <a:lstStyle/>
          <a:p>
            <a:r>
              <a:rPr lang="en-US" b="1" dirty="0"/>
              <a:t>Discretionary fiscal policy </a:t>
            </a:r>
            <a:r>
              <a:rPr lang="en-US" dirty="0"/>
              <a:t>- the government passes a new law that explicitly changes overall tax or spending levels with the intent of influencing the level of overall economic activity.</a:t>
            </a:r>
          </a:p>
          <a:p>
            <a:pPr lvl="1"/>
            <a:r>
              <a:rPr lang="en-US" dirty="0"/>
              <a:t>The 2009 stimulus package is an example.</a:t>
            </a:r>
          </a:p>
          <a:p>
            <a:endParaRPr lang="en-US" dirty="0"/>
          </a:p>
          <a:p>
            <a:r>
              <a:rPr lang="en-US" b="1" dirty="0"/>
              <a:t>Automatic stabilizers </a:t>
            </a:r>
            <a:r>
              <a:rPr lang="en-US" dirty="0"/>
              <a:t>- tax and spending rules that have the effect of slowing down the rate of decrease in aggregate demand when the economy slows down and restraining aggregate demand when the economy speeds up, without any additional change in legislation.</a:t>
            </a:r>
          </a:p>
          <a:p>
            <a:pPr lvl="1"/>
            <a:r>
              <a:rPr lang="en-US" dirty="0"/>
              <a:t>Examples are unemployment insurance and food stamps.</a:t>
            </a:r>
          </a:p>
          <a:p>
            <a:endParaRPr lang="en-US" dirty="0"/>
          </a:p>
        </p:txBody>
      </p:sp>
    </p:spTree>
    <p:extLst>
      <p:ext uri="{BB962C8B-B14F-4D97-AF65-F5344CB8AC3E}">
        <p14:creationId xmlns:p14="http://schemas.microsoft.com/office/powerpoint/2010/main" val="1067486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The Standardized Employment Deficit or Surplus</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lstStyle/>
          <a:p>
            <a:r>
              <a:rPr lang="en-US" b="1" dirty="0"/>
              <a:t>Standardized employment budget </a:t>
            </a:r>
            <a:r>
              <a:rPr lang="en-US" dirty="0"/>
              <a:t>- the budget deficit or surplus in any given year adjusted for what it would have been if the economy were producing at potential GDP.</a:t>
            </a:r>
          </a:p>
          <a:p>
            <a:pPr lvl="1"/>
            <a:r>
              <a:rPr lang="en-US" dirty="0"/>
              <a:t>If people who look for work were finding jobs and businesses were making normal profits.</a:t>
            </a:r>
          </a:p>
          <a:p>
            <a:pPr lvl="1"/>
            <a:r>
              <a:rPr lang="en-US" dirty="0"/>
              <a:t>Eliminates the impact of the automatic stabilizers.</a:t>
            </a:r>
          </a:p>
          <a:p>
            <a:endParaRPr lang="en-US" dirty="0"/>
          </a:p>
        </p:txBody>
      </p:sp>
    </p:spTree>
    <p:extLst>
      <p:ext uri="{BB962C8B-B14F-4D97-AF65-F5344CB8AC3E}">
        <p14:creationId xmlns:p14="http://schemas.microsoft.com/office/powerpoint/2010/main" val="28646699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a:xfrm>
            <a:off x="838200" y="365126"/>
            <a:ext cx="10515600" cy="590838"/>
          </a:xfrm>
        </p:spPr>
        <p:txBody>
          <a:bodyPr>
            <a:normAutofit fontScale="90000"/>
          </a:bodyPr>
          <a:lstStyle/>
          <a:p>
            <a:r>
              <a:rPr lang="en-US" dirty="0"/>
              <a:t>Comparison of Actual Budget Deficits with the Standardized </a:t>
            </a:r>
            <a:br>
              <a:rPr lang="en-US" dirty="0"/>
            </a:br>
            <a:r>
              <a:rPr lang="en-US" dirty="0"/>
              <a:t>Employment Deficit</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918444"/>
            <a:ext cx="10515600" cy="1000852"/>
          </a:xfrm>
        </p:spPr>
        <p:txBody>
          <a:bodyPr>
            <a:normAutofit fontScale="85000" lnSpcReduction="10000"/>
          </a:bodyPr>
          <a:lstStyle/>
          <a:p>
            <a:r>
              <a:rPr lang="en-US" dirty="0"/>
              <a:t>When the economy is in recession, the standardized employment budget deficit is less than the actual budget deficit because the economy is below potential GDP, and the automatic stabilizers are reducing taxes and increasing spending. </a:t>
            </a:r>
          </a:p>
          <a:p>
            <a:endParaRPr lang="en-US" dirty="0"/>
          </a:p>
        </p:txBody>
      </p:sp>
      <p:pic>
        <p:nvPicPr>
          <p:cNvPr id="4" name="Picture 3" descr="This graph illustrates two lines: the standardized deficit surplus and the actual deficit surplus, as percentages of GDP, changing over time. The y-axis measures the percentage of GDP, from –10 to 4, in increments of 2 percent. The x-axis shows years, from 1965 to 2020. Both lines follow nearly the exact same pattern, as both are rising and falling at roughly the same time. Each begins at around 0 percent of GDP in 1965, then in 1969 they decline to a nearly –4 percent of GDP standardized deficit surplus and –3 percent actual deficit surplus, both increasing back to around 0 percent in 1970, then both steadily decline to around –5 percent by the mid-1980s, then both increase to around 2 percent in 2000, then decrease again to around –3 percent in 2005, increase to around –1 percent in 2008, then the standardized deficit surplus decreases to –7 percent in 2009, and the actual decreases to –9 percent in 2009. Both increase to around –2 percent in 2015, then decrease to –5 percent in 2020.">
            <a:extLst>
              <a:ext uri="{FF2B5EF4-FFF2-40B4-BE49-F238E27FC236}">
                <a16:creationId xmlns:a16="http://schemas.microsoft.com/office/drawing/2014/main" id="{8D3CB8FD-8A8B-C774-D98E-FADA410CFEB0}"/>
              </a:ext>
            </a:extLst>
          </p:cNvPr>
          <p:cNvPicPr>
            <a:picLocks noChangeAspect="1"/>
          </p:cNvPicPr>
          <p:nvPr/>
        </p:nvPicPr>
        <p:blipFill>
          <a:blip r:embed="rId2"/>
          <a:stretch>
            <a:fillRect/>
          </a:stretch>
        </p:blipFill>
        <p:spPr>
          <a:xfrm>
            <a:off x="2211015" y="1074322"/>
            <a:ext cx="7769969" cy="3725764"/>
          </a:xfrm>
          <a:prstGeom prst="rect">
            <a:avLst/>
          </a:prstGeom>
        </p:spPr>
      </p:pic>
    </p:spTree>
    <p:extLst>
      <p:ext uri="{BB962C8B-B14F-4D97-AF65-F5344CB8AC3E}">
        <p14:creationId xmlns:p14="http://schemas.microsoft.com/office/powerpoint/2010/main" val="38535390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a:xfrm>
            <a:off x="838200" y="365126"/>
            <a:ext cx="10515600" cy="590838"/>
          </a:xfrm>
        </p:spPr>
        <p:txBody>
          <a:bodyPr>
            <a:normAutofit fontScale="90000"/>
          </a:bodyPr>
          <a:lstStyle/>
          <a:p>
            <a:r>
              <a:rPr lang="en-US" dirty="0"/>
              <a:t>Comparison of Actual Budget Deficits with the Standardized </a:t>
            </a:r>
            <a:br>
              <a:rPr lang="en-US" dirty="0"/>
            </a:br>
            <a:r>
              <a:rPr lang="en-US" dirty="0"/>
              <a:t>Employment Deficit, Cont.</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754879"/>
            <a:ext cx="10515600" cy="1530729"/>
          </a:xfrm>
        </p:spPr>
        <p:txBody>
          <a:bodyPr>
            <a:normAutofit fontScale="77500" lnSpcReduction="20000"/>
          </a:bodyPr>
          <a:lstStyle/>
          <a:p>
            <a:r>
              <a:rPr lang="en-US" dirty="0"/>
              <a:t>When the economy is performing extremely well, the standardized employment deficit (or surplus) is higher than the actual budget deficit (or surplus) because the economy is producing about potential GDP, so the automatic stabilizers are increasing taxes and reducing the need for government spending. </a:t>
            </a:r>
            <a:r>
              <a:rPr lang="en-US" sz="2300" dirty="0"/>
              <a:t>(Sources: </a:t>
            </a:r>
            <a:r>
              <a:rPr lang="en-US" sz="2300" i="1" dirty="0"/>
              <a:t>Actual and Cyclically Adjusted Budget Surpluses/Deficits</a:t>
            </a:r>
            <a:r>
              <a:rPr lang="en-US" sz="2300" dirty="0"/>
              <a:t>, https://www.cbo.gov/data/budget-economic-data#8)</a:t>
            </a:r>
          </a:p>
          <a:p>
            <a:endParaRPr lang="en-US" dirty="0"/>
          </a:p>
        </p:txBody>
      </p:sp>
      <p:pic>
        <p:nvPicPr>
          <p:cNvPr id="3" name="Picture 2" descr="This graph illustrates two lines: the standardized deficit surplus and the actual deficit surplus, as percentages of GDP, changing over time. The y-axis measures the percentage of GDP, from –10 to 4, in increments of 2 percent. The x-axis shows years, from 1965 to 2020. Both lines follow nearly the exact same pattern, as both are rising and falling at roughly the same time. Each begins at around 0 percent of GDP in 1965, then in 1969 they decline to a nearly –4 percent of GDP standardized deficit surplus and –3 percent actual deficit surplus, both increasing back to around 0 percent in 1970, then both steadily decline to around –5 percent by the mid-1980s, then both increase to around 2 percent in 2000, then decrease again to around –3 percent in 2005, increase to around –1 percent in 2008, then the standardized deficit surplus decreases to –7 percent in 2009, and the actual decreases to –9 percent in 2009. Both increase to around –2 percent in 2015, then decrease to –5 percent in 2020.">
            <a:extLst>
              <a:ext uri="{FF2B5EF4-FFF2-40B4-BE49-F238E27FC236}">
                <a16:creationId xmlns:a16="http://schemas.microsoft.com/office/drawing/2014/main" id="{BB56F336-13FC-25B7-5D04-66855A6F687A}"/>
              </a:ext>
            </a:extLst>
          </p:cNvPr>
          <p:cNvPicPr>
            <a:picLocks noChangeAspect="1"/>
          </p:cNvPicPr>
          <p:nvPr/>
        </p:nvPicPr>
        <p:blipFill>
          <a:blip r:embed="rId2"/>
          <a:stretch>
            <a:fillRect/>
          </a:stretch>
        </p:blipFill>
        <p:spPr>
          <a:xfrm>
            <a:off x="2211015" y="1029116"/>
            <a:ext cx="7769969" cy="3725764"/>
          </a:xfrm>
          <a:prstGeom prst="rect">
            <a:avLst/>
          </a:prstGeom>
        </p:spPr>
      </p:pic>
    </p:spTree>
    <p:extLst>
      <p:ext uri="{BB962C8B-B14F-4D97-AF65-F5344CB8AC3E}">
        <p14:creationId xmlns:p14="http://schemas.microsoft.com/office/powerpoint/2010/main" val="671692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pPr marL="0" lvl="0" indent="0" rtl="0">
              <a:lnSpc>
                <a:spcPct val="100000"/>
              </a:lnSpc>
              <a:spcBef>
                <a:spcPts val="0"/>
              </a:spcBef>
              <a:spcAft>
                <a:spcPts val="0"/>
              </a:spcAft>
            </a:pPr>
            <a:r>
              <a:rPr lang="en-US" dirty="0"/>
              <a:t>17.6 Practical Problems with Discretionary Fiscal Policy</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lstStyle/>
          <a:p>
            <a:r>
              <a:rPr lang="en-US" dirty="0"/>
              <a:t>Fiscal policy and monetary policy are interconnected.</a:t>
            </a:r>
          </a:p>
          <a:p>
            <a:endParaRPr lang="en-US" dirty="0"/>
          </a:p>
          <a:p>
            <a:r>
              <a:rPr lang="en-US" b="1" dirty="0"/>
              <a:t>Crowding out </a:t>
            </a:r>
            <a:r>
              <a:rPr lang="en-US" dirty="0"/>
              <a:t>- where government borrowing and spending results in higher interest rates, which reduces business investment and household consumption.</a:t>
            </a:r>
          </a:p>
          <a:p>
            <a:endParaRPr lang="en-US" dirty="0"/>
          </a:p>
        </p:txBody>
      </p:sp>
    </p:spTree>
    <p:extLst>
      <p:ext uri="{BB962C8B-B14F-4D97-AF65-F5344CB8AC3E}">
        <p14:creationId xmlns:p14="http://schemas.microsoft.com/office/powerpoint/2010/main" val="343115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Fiscal Policy and Interest Rates Example</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393079"/>
            <a:ext cx="10515600" cy="1781536"/>
          </a:xfrm>
        </p:spPr>
        <p:txBody>
          <a:bodyPr>
            <a:normAutofit fontScale="77500" lnSpcReduction="20000"/>
          </a:bodyPr>
          <a:lstStyle/>
          <a:p>
            <a:r>
              <a:rPr lang="en-US" dirty="0"/>
              <a:t>When a government borrows money in the financial capital market, it causes a shift in the demand for financial capital from D</a:t>
            </a:r>
            <a:r>
              <a:rPr lang="en-US" baseline="-25000" dirty="0"/>
              <a:t>0</a:t>
            </a:r>
            <a:r>
              <a:rPr lang="en-US" dirty="0"/>
              <a:t> to D</a:t>
            </a:r>
            <a:r>
              <a:rPr lang="en-US" baseline="-25000" dirty="0"/>
              <a:t>1</a:t>
            </a:r>
            <a:r>
              <a:rPr lang="en-US" dirty="0"/>
              <a:t>. </a:t>
            </a:r>
          </a:p>
          <a:p>
            <a:r>
              <a:rPr lang="en-US" dirty="0"/>
              <a:t>As the equilibrium moves from E</a:t>
            </a:r>
            <a:r>
              <a:rPr lang="en-US" baseline="-25000" dirty="0"/>
              <a:t>0</a:t>
            </a:r>
            <a:r>
              <a:rPr lang="en-US" dirty="0"/>
              <a:t> to E</a:t>
            </a:r>
            <a:r>
              <a:rPr lang="en-US" baseline="-25000" dirty="0"/>
              <a:t>1</a:t>
            </a:r>
            <a:r>
              <a:rPr lang="en-US" dirty="0"/>
              <a:t>, the equilibrium interest rate rises from 6% to 7%. </a:t>
            </a:r>
          </a:p>
          <a:p>
            <a:r>
              <a:rPr lang="en-US" dirty="0"/>
              <a:t>In this way, an expansionary fiscal policy intended to shift aggregate demand to the right can also lead to a higher interest rate, which has the effect of shifting aggregate demand back to the left.</a:t>
            </a:r>
          </a:p>
          <a:p>
            <a:endParaRPr lang="en-US" dirty="0"/>
          </a:p>
        </p:txBody>
      </p:sp>
      <p:pic>
        <p:nvPicPr>
          <p:cNvPr id="4" name="Picture 3" descr="The graph shows two demand curves that each intersect with a supply curve. Demand curve (D sub 0) intersects with supply curve (S) at E sub 0 (point $800, 6%). Demand curve (D sub 1) intersects with supply curve (S) at E sub 1 (point $900, 7%).">
            <a:extLst>
              <a:ext uri="{FF2B5EF4-FFF2-40B4-BE49-F238E27FC236}">
                <a16:creationId xmlns:a16="http://schemas.microsoft.com/office/drawing/2014/main" id="{9CACFE0F-37CD-F4E2-2B92-0672EAA66C68}"/>
              </a:ext>
            </a:extLst>
          </p:cNvPr>
          <p:cNvPicPr>
            <a:picLocks noChangeAspect="1"/>
          </p:cNvPicPr>
          <p:nvPr/>
        </p:nvPicPr>
        <p:blipFill>
          <a:blip r:embed="rId2"/>
          <a:stretch>
            <a:fillRect/>
          </a:stretch>
        </p:blipFill>
        <p:spPr>
          <a:xfrm>
            <a:off x="4056983" y="809607"/>
            <a:ext cx="4078034" cy="3563574"/>
          </a:xfrm>
          <a:prstGeom prst="rect">
            <a:avLst/>
          </a:prstGeom>
        </p:spPr>
      </p:pic>
    </p:spTree>
    <p:extLst>
      <p:ext uri="{BB962C8B-B14F-4D97-AF65-F5344CB8AC3E}">
        <p14:creationId xmlns:p14="http://schemas.microsoft.com/office/powerpoint/2010/main" val="40849722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Long and Variable Time Lags</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normAutofit fontScale="92500" lnSpcReduction="10000"/>
          </a:bodyPr>
          <a:lstStyle/>
          <a:p>
            <a:r>
              <a:rPr lang="en-US" dirty="0"/>
              <a:t>It can take time to enact fiscal policy.</a:t>
            </a:r>
          </a:p>
          <a:p>
            <a:endParaRPr lang="en-US" dirty="0"/>
          </a:p>
          <a:p>
            <a:r>
              <a:rPr lang="en-US" b="1" dirty="0"/>
              <a:t>Recognition lag </a:t>
            </a:r>
            <a:r>
              <a:rPr lang="en-US" dirty="0"/>
              <a:t>- the time it takes to determine that a recession has occurred.</a:t>
            </a:r>
          </a:p>
          <a:p>
            <a:endParaRPr lang="en-US" dirty="0"/>
          </a:p>
          <a:p>
            <a:r>
              <a:rPr lang="en-US" b="1" dirty="0"/>
              <a:t>Legislative lag </a:t>
            </a:r>
            <a:r>
              <a:rPr lang="en-US" dirty="0"/>
              <a:t>- the time it takes to get a fiscal policy bill passed.</a:t>
            </a:r>
          </a:p>
          <a:p>
            <a:endParaRPr lang="en-US" dirty="0"/>
          </a:p>
          <a:p>
            <a:r>
              <a:rPr lang="en-US" b="1" dirty="0"/>
              <a:t>Implementation lag </a:t>
            </a:r>
            <a:r>
              <a:rPr lang="en-US" dirty="0"/>
              <a:t>- the time it takes for the funds relating to fiscal policy to be dispersed to the appropriate agencies to implement the programs.</a:t>
            </a:r>
          </a:p>
          <a:p>
            <a:endParaRPr lang="en-US" dirty="0"/>
          </a:p>
        </p:txBody>
      </p:sp>
    </p:spTree>
    <p:extLst>
      <p:ext uri="{BB962C8B-B14F-4D97-AF65-F5344CB8AC3E}">
        <p14:creationId xmlns:p14="http://schemas.microsoft.com/office/powerpoint/2010/main" val="4207116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Shut Downs and Parks</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867091"/>
            <a:ext cx="10515600" cy="1102677"/>
          </a:xfrm>
        </p:spPr>
        <p:txBody>
          <a:bodyPr>
            <a:normAutofit fontScale="70000" lnSpcReduction="20000"/>
          </a:bodyPr>
          <a:lstStyle/>
          <a:p>
            <a:r>
              <a:rPr lang="en-US" dirty="0"/>
              <a:t>Yellowstone National Park is one of the many national parks forced to close operations during the government shutdown in 2013 and 2018–2019. </a:t>
            </a:r>
          </a:p>
          <a:p>
            <a:pPr marL="0" indent="0">
              <a:buNone/>
            </a:pPr>
            <a:r>
              <a:rPr lang="en-US" dirty="0"/>
              <a:t>(Credit: modification of “Close up of sign” by David Fulmer/Flickr Creative Commons, CC BY 2.0)</a:t>
            </a:r>
          </a:p>
          <a:p>
            <a:endParaRPr lang="en-US" dirty="0"/>
          </a:p>
        </p:txBody>
      </p:sp>
      <p:pic>
        <p:nvPicPr>
          <p:cNvPr id="2" name="Google Shape;89;p3" descr="Image of the sign for Yellowstone National Park">
            <a:extLst>
              <a:ext uri="{FF2B5EF4-FFF2-40B4-BE49-F238E27FC236}">
                <a16:creationId xmlns:a16="http://schemas.microsoft.com/office/drawing/2014/main" id="{E90BA9FC-0F61-1C11-FD94-CDADD1D0D5D1}"/>
              </a:ext>
            </a:extLst>
          </p:cNvPr>
          <p:cNvPicPr preferRelativeResize="0">
            <a:picLocks/>
          </p:cNvPicPr>
          <p:nvPr/>
        </p:nvPicPr>
        <p:blipFill rotWithShape="1">
          <a:blip r:embed="rId2">
            <a:alphaModFix/>
          </a:blip>
          <a:srcRect/>
          <a:stretch/>
        </p:blipFill>
        <p:spPr>
          <a:xfrm>
            <a:off x="2936214" y="1078364"/>
            <a:ext cx="6319572" cy="3500071"/>
          </a:xfrm>
          <a:prstGeom prst="rect">
            <a:avLst/>
          </a:prstGeom>
          <a:noFill/>
          <a:ln>
            <a:noFill/>
          </a:ln>
        </p:spPr>
      </p:pic>
    </p:spTree>
    <p:extLst>
      <p:ext uri="{BB962C8B-B14F-4D97-AF65-F5344CB8AC3E}">
        <p14:creationId xmlns:p14="http://schemas.microsoft.com/office/powerpoint/2010/main" val="22192876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17.7 The Question of a Balanced Budget</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955964"/>
            <a:ext cx="10515600" cy="4073236"/>
          </a:xfrm>
        </p:spPr>
        <p:txBody>
          <a:bodyPr>
            <a:normAutofit fontScale="85000" lnSpcReduction="20000"/>
          </a:bodyPr>
          <a:lstStyle/>
          <a:p>
            <a:r>
              <a:rPr lang="en-US" u="sng" dirty="0"/>
              <a:t>Discussion Question</a:t>
            </a:r>
            <a:r>
              <a:rPr lang="en-US" dirty="0"/>
              <a:t>: What are the arguments for and against requiring the U.S. federal budget to be balanced?</a:t>
            </a:r>
          </a:p>
          <a:p>
            <a:endParaRPr lang="en-US" dirty="0"/>
          </a:p>
          <a:p>
            <a:r>
              <a:rPr lang="en-US" dirty="0"/>
              <a:t>In the short term, economists would expect the budget deficits and surpluses to fluctuate up and down with the economy and the automatic stabilizers.</a:t>
            </a:r>
          </a:p>
          <a:p>
            <a:pPr lvl="1"/>
            <a:r>
              <a:rPr lang="en-US" dirty="0"/>
              <a:t>Recessions -&gt; larger deficits or smaller surpluses.</a:t>
            </a:r>
          </a:p>
          <a:p>
            <a:pPr lvl="1"/>
            <a:r>
              <a:rPr lang="en-US" dirty="0"/>
              <a:t>Economic booms -&gt; smaller deficits or larger surpluses.</a:t>
            </a:r>
          </a:p>
          <a:p>
            <a:endParaRPr lang="en-US" dirty="0"/>
          </a:p>
          <a:p>
            <a:r>
              <a:rPr lang="en-US" dirty="0"/>
              <a:t>In the long-term, running large budget deficits, through long-term investments in human capital and physical infrastructure could build the country's long-term productivity.</a:t>
            </a:r>
          </a:p>
          <a:p>
            <a:pPr lvl="1"/>
            <a:r>
              <a:rPr lang="en-US" dirty="0"/>
              <a:t>This could not be done with a required balanced budget.</a:t>
            </a:r>
          </a:p>
          <a:p>
            <a:endParaRPr lang="en-US" dirty="0"/>
          </a:p>
        </p:txBody>
      </p:sp>
    </p:spTree>
    <p:extLst>
      <p:ext uri="{BB962C8B-B14F-4D97-AF65-F5344CB8AC3E}">
        <p14:creationId xmlns:p14="http://schemas.microsoft.com/office/powerpoint/2010/main" val="319523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a:p>
        </p:txBody>
      </p:sp>
      <p:sp>
        <p:nvSpPr>
          <p:cNvPr id="6" name="Text Placeholder 15">
            <a:extLst>
              <a:ext uri="{FF2B5EF4-FFF2-40B4-BE49-F238E27FC236}">
                <a16:creationId xmlns:a16="http://schemas.microsoft.com/office/drawing/2014/main" id="{6D830424-DE31-D1AB-99D3-96F292ABE921}"/>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17.1 Government Spending</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955964"/>
            <a:ext cx="10515600" cy="4687190"/>
          </a:xfrm>
        </p:spPr>
        <p:txBody>
          <a:bodyPr>
            <a:normAutofit fontScale="85000" lnSpcReduction="20000"/>
          </a:bodyPr>
          <a:lstStyle/>
          <a:p>
            <a:r>
              <a:rPr lang="en-US" b="1" dirty="0"/>
              <a:t>Budget deficit </a:t>
            </a:r>
            <a:r>
              <a:rPr lang="en-US" dirty="0"/>
              <a:t>- when the federal government spends more money than it receives in taxes in a given year.</a:t>
            </a:r>
          </a:p>
          <a:p>
            <a:endParaRPr lang="en-US" dirty="0"/>
          </a:p>
          <a:p>
            <a:r>
              <a:rPr lang="en-US" b="1" dirty="0"/>
              <a:t>Budget surplus </a:t>
            </a:r>
            <a:r>
              <a:rPr lang="en-US" dirty="0"/>
              <a:t>- when the government receives more money in taxes than it spends in a year.</a:t>
            </a:r>
          </a:p>
          <a:p>
            <a:endParaRPr lang="en-US" dirty="0"/>
          </a:p>
          <a:p>
            <a:r>
              <a:rPr lang="en-US" b="1" dirty="0"/>
              <a:t>Balanced budget </a:t>
            </a:r>
            <a:r>
              <a:rPr lang="en-US" dirty="0"/>
              <a:t>- when government spending and taxes are equal. </a:t>
            </a:r>
          </a:p>
          <a:p>
            <a:endParaRPr lang="en-US" dirty="0"/>
          </a:p>
          <a:p>
            <a:r>
              <a:rPr lang="en-US" dirty="0"/>
              <a:t>Major federal spending categories: </a:t>
            </a:r>
          </a:p>
          <a:p>
            <a:pPr lvl="1"/>
            <a:r>
              <a:rPr lang="en-US" dirty="0"/>
              <a:t>national defense </a:t>
            </a:r>
          </a:p>
          <a:p>
            <a:pPr lvl="1"/>
            <a:r>
              <a:rPr lang="en-US" dirty="0"/>
              <a:t>Social Security </a:t>
            </a:r>
          </a:p>
          <a:p>
            <a:pPr lvl="1"/>
            <a:r>
              <a:rPr lang="en-US" dirty="0"/>
              <a:t>health programs</a:t>
            </a:r>
          </a:p>
          <a:p>
            <a:pPr lvl="1"/>
            <a:r>
              <a:rPr lang="en-US" dirty="0"/>
              <a:t>interest payments</a:t>
            </a:r>
          </a:p>
          <a:p>
            <a:endParaRPr lang="en-US" dirty="0"/>
          </a:p>
        </p:txBody>
      </p:sp>
    </p:spTree>
    <p:extLst>
      <p:ext uri="{BB962C8B-B14F-4D97-AF65-F5344CB8AC3E}">
        <p14:creationId xmlns:p14="http://schemas.microsoft.com/office/powerpoint/2010/main" val="606306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Federal Spending, 1960–2020</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626864"/>
            <a:ext cx="10515600" cy="1711074"/>
          </a:xfrm>
        </p:spPr>
        <p:txBody>
          <a:bodyPr>
            <a:normAutofit fontScale="70000" lnSpcReduction="20000"/>
          </a:bodyPr>
          <a:lstStyle/>
          <a:p>
            <a:r>
              <a:rPr lang="en-US" dirty="0"/>
              <a:t>Since 1960, total federal spending has ranged from about 18% to 22% of GDP. It climbed above that level in 2009, quickly dropped back down to that level by 2013, and again climbed above that level in 2020. </a:t>
            </a:r>
          </a:p>
          <a:p>
            <a:r>
              <a:rPr lang="en-US" dirty="0"/>
              <a:t>The share that the government has spent on national defense has generally declined, while the share it has spent on Social Security and on healthcare expenses (mainly Medicare and Medicaid) has increased. </a:t>
            </a:r>
            <a:r>
              <a:rPr lang="en-US" sz="2300" dirty="0"/>
              <a:t>(Source: </a:t>
            </a:r>
            <a:r>
              <a:rPr lang="en-US" sz="2300" i="1" dirty="0"/>
              <a:t>Economic Report of the President</a:t>
            </a:r>
            <a:r>
              <a:rPr lang="en-US" sz="2300" dirty="0"/>
              <a:t>, 2021, Table B47, https://www.govinfo.gov/app/collection/erp/2021)</a:t>
            </a:r>
            <a:endParaRPr lang="en-US" dirty="0"/>
          </a:p>
        </p:txBody>
      </p:sp>
      <p:pic>
        <p:nvPicPr>
          <p:cNvPr id="4" name="Picture 3" descr="This graph illustrates five lines. There are lines for total federal spending, spending on national defense, spending on Social Security, spending on net interest on the debt, and spending on healthcare. The y-axis measures federal spending as a percentage of GDP, from 0 to 35 percent, in increments of 5 percent. The x-axis measures years, from 1960 to 2020. The line for total federal spending is above all the other lines. In 1960, it is around 17 percent, increases to around 23 percent in the early 1980s, declines slightly to 17 percent in 2000, then increases to nearly 25 percent in 2010, with a large increase in 2020 to over 30 percent. National defense starts at around 9 percent, and slowly declines around 4 percent in 2020. Social Security starts at around 2 percent and increases slowly to 5 percent in 2020. Net interest starts in 1960 at around 1 percent, is roughly constant through the 1960s and 1970s, then increases to 3 percent from 1985 to 2000, then decreases to around 1 percent in 2020. Spending on healthcare is nearly 0% in 1960, then it steadily increases to 4 percent in 2020.">
            <a:extLst>
              <a:ext uri="{FF2B5EF4-FFF2-40B4-BE49-F238E27FC236}">
                <a16:creationId xmlns:a16="http://schemas.microsoft.com/office/drawing/2014/main" id="{E29836DD-996A-E7A5-7849-E2F38AFE50FC}"/>
              </a:ext>
            </a:extLst>
          </p:cNvPr>
          <p:cNvPicPr>
            <a:picLocks noChangeAspect="1"/>
          </p:cNvPicPr>
          <p:nvPr/>
        </p:nvPicPr>
        <p:blipFill>
          <a:blip r:embed="rId2"/>
          <a:stretch>
            <a:fillRect/>
          </a:stretch>
        </p:blipFill>
        <p:spPr>
          <a:xfrm>
            <a:off x="2855981" y="789709"/>
            <a:ext cx="6480037" cy="3837155"/>
          </a:xfrm>
          <a:prstGeom prst="rect">
            <a:avLst/>
          </a:prstGeom>
        </p:spPr>
      </p:pic>
    </p:spTree>
    <p:extLst>
      <p:ext uri="{BB962C8B-B14F-4D97-AF65-F5344CB8AC3E}">
        <p14:creationId xmlns:p14="http://schemas.microsoft.com/office/powerpoint/2010/main" val="4067647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Deficit vs Debt</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p:txBody>
          <a:bodyPr/>
          <a:lstStyle/>
          <a:p>
            <a:r>
              <a:rPr lang="en-US" dirty="0"/>
              <a:t>The deficit is </a:t>
            </a:r>
            <a:r>
              <a:rPr lang="en-US" i="1" dirty="0"/>
              <a:t>not</a:t>
            </a:r>
            <a:r>
              <a:rPr lang="en-US" dirty="0"/>
              <a:t> the debt.</a:t>
            </a:r>
          </a:p>
          <a:p>
            <a:endParaRPr lang="en-US" dirty="0"/>
          </a:p>
          <a:p>
            <a:r>
              <a:rPr lang="en-US" dirty="0"/>
              <a:t>The government deficit (or surplus) refers to what happens with the federal government budget </a:t>
            </a:r>
            <a:r>
              <a:rPr lang="en-US" i="1" dirty="0"/>
              <a:t>each year</a:t>
            </a:r>
            <a:r>
              <a:rPr lang="en-US" dirty="0"/>
              <a:t>. </a:t>
            </a:r>
          </a:p>
          <a:p>
            <a:endParaRPr lang="en-US" dirty="0"/>
          </a:p>
          <a:p>
            <a:r>
              <a:rPr lang="en-US" dirty="0"/>
              <a:t>The government debt is </a:t>
            </a:r>
            <a:r>
              <a:rPr lang="en-US" i="1" dirty="0"/>
              <a:t>accumulated over time </a:t>
            </a:r>
            <a:r>
              <a:rPr lang="en-US" dirty="0"/>
              <a:t>and is the sum of all past deficits and surpluses.</a:t>
            </a:r>
          </a:p>
          <a:p>
            <a:endParaRPr lang="en-US" dirty="0"/>
          </a:p>
        </p:txBody>
      </p:sp>
    </p:spTree>
    <p:extLst>
      <p:ext uri="{BB962C8B-B14F-4D97-AF65-F5344CB8AC3E}">
        <p14:creationId xmlns:p14="http://schemas.microsoft.com/office/powerpoint/2010/main" val="609259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Slices of Federal Spending, 2019</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199" y="4518322"/>
            <a:ext cx="10515600" cy="1943595"/>
          </a:xfrm>
        </p:spPr>
        <p:txBody>
          <a:bodyPr>
            <a:normAutofit fontScale="85000" lnSpcReduction="10000"/>
          </a:bodyPr>
          <a:lstStyle/>
          <a:p>
            <a:r>
              <a:rPr lang="en-US" dirty="0"/>
              <a:t>About 60% of government spending goes to four major areas: national defense, Social Security, healthcare, and interest payments on past borrowing. </a:t>
            </a:r>
          </a:p>
          <a:p>
            <a:r>
              <a:rPr lang="en-US" dirty="0"/>
              <a:t>This leaves about 40% of federal spending for all other functions of the U.S. government. </a:t>
            </a:r>
          </a:p>
          <a:p>
            <a:pPr marL="0" indent="0">
              <a:buNone/>
            </a:pPr>
            <a:r>
              <a:rPr lang="en-US" sz="2200" dirty="0"/>
              <a:t>(Source: https://www.whitehouse.gov/omb/budget/Historicals/)</a:t>
            </a:r>
          </a:p>
          <a:p>
            <a:endParaRPr lang="en-US" dirty="0"/>
          </a:p>
        </p:txBody>
      </p:sp>
      <p:pic>
        <p:nvPicPr>
          <p:cNvPr id="4" name="Picture 3" descr="This is a pie chart showing the major components of U.S federal government spending. The biggest individual slice is Social Security, at 23.4 percent. Next is National defense at 15.4 percent, followed by Healthcare (including Medicaid) at 13.1 percent. The last individual category is Net Interest, at 8.4 percent. The largest category is the combination of all the remaining spending, All Other Spending, at 39.5 percent.">
            <a:extLst>
              <a:ext uri="{FF2B5EF4-FFF2-40B4-BE49-F238E27FC236}">
                <a16:creationId xmlns:a16="http://schemas.microsoft.com/office/drawing/2014/main" id="{009279B9-5604-A79C-4B91-0ED3D21DF216}"/>
              </a:ext>
            </a:extLst>
          </p:cNvPr>
          <p:cNvPicPr>
            <a:picLocks noChangeAspect="1"/>
          </p:cNvPicPr>
          <p:nvPr/>
        </p:nvPicPr>
        <p:blipFill>
          <a:blip r:embed="rId2"/>
          <a:stretch>
            <a:fillRect/>
          </a:stretch>
        </p:blipFill>
        <p:spPr>
          <a:xfrm>
            <a:off x="2363365" y="876873"/>
            <a:ext cx="7465270" cy="3554284"/>
          </a:xfrm>
          <a:prstGeom prst="rect">
            <a:avLst/>
          </a:prstGeom>
        </p:spPr>
      </p:pic>
    </p:spTree>
    <p:extLst>
      <p:ext uri="{BB962C8B-B14F-4D97-AF65-F5344CB8AC3E}">
        <p14:creationId xmlns:p14="http://schemas.microsoft.com/office/powerpoint/2010/main" val="379253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State and Local Spending, 1960–2020</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300951"/>
            <a:ext cx="10515600" cy="2131699"/>
          </a:xfrm>
        </p:spPr>
        <p:txBody>
          <a:bodyPr>
            <a:normAutofit fontScale="77500" lnSpcReduction="20000"/>
          </a:bodyPr>
          <a:lstStyle/>
          <a:p>
            <a:r>
              <a:rPr lang="en-US" dirty="0"/>
              <a:t>Spending by state and local government increased from about 10% of GDP in the early 1960s to 14–16% by the mid-1970s. </a:t>
            </a:r>
          </a:p>
          <a:p>
            <a:r>
              <a:rPr lang="en-US" dirty="0"/>
              <a:t>It has remained at roughly that level since. </a:t>
            </a:r>
          </a:p>
          <a:p>
            <a:r>
              <a:rPr lang="en-US" dirty="0"/>
              <a:t>The single biggest spending item is education, including both K–12 spending and support for public colleges and universities, which has been about 4–5% of GDP in recent decades. </a:t>
            </a:r>
          </a:p>
          <a:p>
            <a:pPr marL="0" indent="0">
              <a:buNone/>
            </a:pPr>
            <a:r>
              <a:rPr lang="en-US" sz="2400" dirty="0"/>
              <a:t>(Source: Bureau of Economic Analysis, https://apps.bea.gov/iTable/index_nipa.cfm.)</a:t>
            </a:r>
          </a:p>
          <a:p>
            <a:endParaRPr lang="en-US" dirty="0"/>
          </a:p>
        </p:txBody>
      </p:sp>
      <p:pic>
        <p:nvPicPr>
          <p:cNvPr id="4" name="Picture 3" descr="This graph illustrates two lines: total spending by state and local governments, and education spending, as a percentage of GDP, measured over time. The y-axis measures state and local spending as a percentage of GDP, from 0 to 18, in increments of 2 percent. The x-axis measures years, from 1960 to 2020. The total spending line is above the education spending line. In 1960 total spending is around 8 percent of GDP, and it steadily increases to 13 percent in 1975, then it increases again to around 14 percent in the early 1990s, then again to almost 16 percent in 2010, and then it declines to 14 percent in 2020. Education spending as a percentage of GDP starts at 3 percent in 1960, and increases to 5 percent in 1975, and it is roughly flat at 5 percent to 2020.">
            <a:extLst>
              <a:ext uri="{FF2B5EF4-FFF2-40B4-BE49-F238E27FC236}">
                <a16:creationId xmlns:a16="http://schemas.microsoft.com/office/drawing/2014/main" id="{A08D2CD0-156C-7224-DF8E-162573A3F5AA}"/>
              </a:ext>
            </a:extLst>
          </p:cNvPr>
          <p:cNvPicPr>
            <a:picLocks noChangeAspect="1"/>
          </p:cNvPicPr>
          <p:nvPr/>
        </p:nvPicPr>
        <p:blipFill>
          <a:blip r:embed="rId2"/>
          <a:stretch>
            <a:fillRect/>
          </a:stretch>
        </p:blipFill>
        <p:spPr>
          <a:xfrm>
            <a:off x="3267456" y="841248"/>
            <a:ext cx="5657088" cy="3408164"/>
          </a:xfrm>
          <a:prstGeom prst="rect">
            <a:avLst/>
          </a:prstGeom>
        </p:spPr>
      </p:pic>
    </p:spTree>
    <p:extLst>
      <p:ext uri="{BB962C8B-B14F-4D97-AF65-F5344CB8AC3E}">
        <p14:creationId xmlns:p14="http://schemas.microsoft.com/office/powerpoint/2010/main" val="3727404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413EAC8-7B4E-E9E4-DD1B-8AAFE9DB49BA}"/>
              </a:ext>
            </a:extLst>
          </p:cNvPr>
          <p:cNvSpPr>
            <a:spLocks noGrp="1"/>
          </p:cNvSpPr>
          <p:nvPr>
            <p:ph type="title"/>
          </p:nvPr>
        </p:nvSpPr>
        <p:spPr/>
        <p:txBody>
          <a:bodyPr>
            <a:normAutofit fontScale="90000"/>
          </a:bodyPr>
          <a:lstStyle/>
          <a:p>
            <a:r>
              <a:rPr lang="en-US" dirty="0"/>
              <a:t>17.2 Taxation</a:t>
            </a:r>
          </a:p>
        </p:txBody>
      </p:sp>
      <p:sp>
        <p:nvSpPr>
          <p:cNvPr id="7" name="Content Placeholder 6">
            <a:extLst>
              <a:ext uri="{FF2B5EF4-FFF2-40B4-BE49-F238E27FC236}">
                <a16:creationId xmlns:a16="http://schemas.microsoft.com/office/drawing/2014/main" id="{D148A7CC-C4F0-CBDB-35BA-2928C0B8B2B7}"/>
              </a:ext>
            </a:extLst>
          </p:cNvPr>
          <p:cNvSpPr>
            <a:spLocks noGrp="1"/>
          </p:cNvSpPr>
          <p:nvPr>
            <p:ph idx="1"/>
          </p:nvPr>
        </p:nvSpPr>
        <p:spPr>
          <a:xfrm>
            <a:off x="838200" y="4370832"/>
            <a:ext cx="10515600" cy="1920240"/>
          </a:xfrm>
        </p:spPr>
        <p:txBody>
          <a:bodyPr>
            <a:normAutofit fontScale="77500" lnSpcReduction="20000"/>
          </a:bodyPr>
          <a:lstStyle/>
          <a:p>
            <a:r>
              <a:rPr lang="en-US" dirty="0"/>
              <a:t>Federal tax revenues have been about 17–20% of GDP during most periods in recent decades. </a:t>
            </a:r>
          </a:p>
          <a:p>
            <a:r>
              <a:rPr lang="en-US" dirty="0"/>
              <a:t>The primary sources of federal taxes are individual income taxes and the payroll taxes that finance Social Security and Medicare. </a:t>
            </a:r>
          </a:p>
          <a:p>
            <a:r>
              <a:rPr lang="en-US" dirty="0"/>
              <a:t>Corporate income taxes and social insurance taxes provide smaller shares of revenue. </a:t>
            </a:r>
            <a:r>
              <a:rPr lang="en-US" sz="2300" dirty="0"/>
              <a:t>(Source: </a:t>
            </a:r>
            <a:r>
              <a:rPr lang="en-US" sz="2300" i="1" dirty="0"/>
              <a:t>Economic Report of the President, 2021</a:t>
            </a:r>
            <a:r>
              <a:rPr lang="en-US" sz="2300" dirty="0"/>
              <a:t>. Table B-47, https://www.govinfo.gov/app/collection/erp/2021)</a:t>
            </a:r>
          </a:p>
          <a:p>
            <a:endParaRPr lang="en-US" dirty="0"/>
          </a:p>
        </p:txBody>
      </p:sp>
      <p:pic>
        <p:nvPicPr>
          <p:cNvPr id="5" name="Picture 4" descr="This graph illustrates five lines, each measured as a percentage of GDP: total federal tax receipts, individual income tax, payroll taxes, excise taxes, and corporate taxes. The y-axis measures federal taxes as a percentage of GDP, from 0 to 25 percent, in increments of 5 percent. The x-axis shows years, from 1960 to 2020. The total federal tax receipts line is above all the others. It starts at around 17 percent of GDP, and moves up and down between slightly over 15 percent to 19 percent between 1960 and 2000. In 2000 it peaks at 20 percent, then it declines to 15 percent in 2004, increases in 2005 to 16 percent, decreases again to under 15 percent in 2009, increases to 17 percent in 2015, then decreases to around 16 percent in 2020. Individual income taxes start in 1960 as 7 percent of GDP, then gradually increases, with a few small increases and decreases, reaching nearly 10 percent in 2020. It then decreases to 6 percent in 2009, and increases to around 7 percent in 2020. Payroll taxes are 4 percent of GDP in 1960, then increase to 6 percent in the early 1980s, and are generally constant at that rate to 2020. Excise taxes are around 3 percent of GDP in 1960, slowly decrease over time to around 2 percent in 2020. Corporate taxes as a percentage of GDP are 3 percent in 1960, increase to 4 percent in the late 1960s, then decline over time to 1 percent in 2020.">
            <a:extLst>
              <a:ext uri="{FF2B5EF4-FFF2-40B4-BE49-F238E27FC236}">
                <a16:creationId xmlns:a16="http://schemas.microsoft.com/office/drawing/2014/main" id="{AE91C30B-4DCB-37E7-BA24-F546476130CA}"/>
              </a:ext>
            </a:extLst>
          </p:cNvPr>
          <p:cNvPicPr>
            <a:picLocks noChangeAspect="1"/>
          </p:cNvPicPr>
          <p:nvPr/>
        </p:nvPicPr>
        <p:blipFill>
          <a:blip r:embed="rId2"/>
          <a:stretch>
            <a:fillRect/>
          </a:stretch>
        </p:blipFill>
        <p:spPr>
          <a:xfrm>
            <a:off x="3194304" y="832117"/>
            <a:ext cx="5803392" cy="3496306"/>
          </a:xfrm>
          <a:prstGeom prst="rect">
            <a:avLst/>
          </a:prstGeom>
        </p:spPr>
      </p:pic>
    </p:spTree>
    <p:extLst>
      <p:ext uri="{BB962C8B-B14F-4D97-AF65-F5344CB8AC3E}">
        <p14:creationId xmlns:p14="http://schemas.microsoft.com/office/powerpoint/2010/main" val="1677833160"/>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318</TotalTime>
  <Words>2292</Words>
  <Application>Microsoft Office PowerPoint</Application>
  <PresentationFormat>Widescreen</PresentationFormat>
  <Paragraphs>167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Principles of Macroeconomics 3e</vt:lpstr>
      <vt:lpstr>Ch.17 OUTLINE</vt:lpstr>
      <vt:lpstr>Shut Downs and Parks</vt:lpstr>
      <vt:lpstr>17.1 Government Spending</vt:lpstr>
      <vt:lpstr>Federal Spending, 1960–2020</vt:lpstr>
      <vt:lpstr>Deficit vs Debt</vt:lpstr>
      <vt:lpstr>Slices of Federal Spending, 2019</vt:lpstr>
      <vt:lpstr>State and Local Spending, 1960–2020</vt:lpstr>
      <vt:lpstr>17.2 Taxation</vt:lpstr>
      <vt:lpstr>Taxes Collected by the Federal Government</vt:lpstr>
      <vt:lpstr>Taxes Collected by the Federal Government, Continued</vt:lpstr>
      <vt:lpstr>Taxes Collected by the Federal Government, Continued</vt:lpstr>
      <vt:lpstr>State and Local Taxes</vt:lpstr>
      <vt:lpstr>State and Local Tax Revenue as a Share of GDP, 1960–2020</vt:lpstr>
      <vt:lpstr>17.3 Federal Deficits and the National Debt</vt:lpstr>
      <vt:lpstr>Pattern of Federal Budget Deficits and Surpluses, 1929–2020</vt:lpstr>
      <vt:lpstr>Federal Debt as a Percentage of GDP, 1942–2014</vt:lpstr>
      <vt:lpstr>Total Government Spending and Taxes as a Share of GDP, 1990–2014</vt:lpstr>
      <vt:lpstr>17.4 Using Fiscal Policy to Fight Recession, Unemployment, and  Inflation</vt:lpstr>
      <vt:lpstr>A Healthy, Growing Economy</vt:lpstr>
      <vt:lpstr>Expansionary Fiscal Policy, Illustrated</vt:lpstr>
      <vt:lpstr>Contractionary Fiscal Policy, Illustrated</vt:lpstr>
      <vt:lpstr>17.5 Automatic Stabilizers</vt:lpstr>
      <vt:lpstr>The Standardized Employment Deficit or Surplus</vt:lpstr>
      <vt:lpstr>Comparison of Actual Budget Deficits with the Standardized  Employment Deficit</vt:lpstr>
      <vt:lpstr>Comparison of Actual Budget Deficits with the Standardized  Employment Deficit, Cont.</vt:lpstr>
      <vt:lpstr>17.6 Practical Problems with Discretionary Fiscal Policy</vt:lpstr>
      <vt:lpstr>Fiscal Policy and Interest Rates Example</vt:lpstr>
      <vt:lpstr>Long and Variable Time Lags</vt:lpstr>
      <vt:lpstr>17.7 The Question of a Balanced Budget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Sevans O365</cp:lastModifiedBy>
  <cp:revision>97</cp:revision>
  <dcterms:created xsi:type="dcterms:W3CDTF">2018-05-29T21:16:34Z</dcterms:created>
  <dcterms:modified xsi:type="dcterms:W3CDTF">2023-01-30T18:00:50Z</dcterms:modified>
</cp:coreProperties>
</file>