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1" r:id="rId21"/>
    <p:sldId id="279" r:id="rId22"/>
    <p:sldId id="280" r:id="rId23"/>
    <p:sldId id="263" r:id="rId24"/>
    <p:sldId id="264" r:id="rId25"/>
    <p:sldId id="261" r:id="rId26"/>
    <p:sldId id="25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70" d="100"/>
          <a:sy n="70" d="100"/>
        </p:scale>
        <p:origin x="7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 name="Text Placeholder 23">
            <a:extLst>
              <a:ext uri="{FF2B5EF4-FFF2-40B4-BE49-F238E27FC236}">
                <a16:creationId xmlns:a16="http://schemas.microsoft.com/office/drawing/2014/main" id="{11DE99ED-FE1A-00A0-82C6-49B98FFE12D0}"/>
              </a:ext>
            </a:extLst>
          </p:cNvPr>
          <p:cNvSpPr>
            <a:spLocks noGrp="1"/>
          </p:cNvSpPr>
          <p:nvPr>
            <p:ph type="body" sz="quarter" idx="14"/>
          </p:nvPr>
        </p:nvSpPr>
        <p:spPr>
          <a:xfrm>
            <a:off x="1524000" y="1509713"/>
            <a:ext cx="9144000" cy="717294"/>
          </a:xfrm>
        </p:spPr>
        <p:txBody>
          <a:bodyPr>
            <a:normAutofit fontScale="47500" lnSpcReduction="20000"/>
          </a:bodyPr>
          <a:lstStyle/>
          <a:p>
            <a:r>
              <a:rPr lang="en-US" sz="5500" dirty="0"/>
              <a:t>Chapter 18 THE IMPACTS OF GOVERNMENT BORROWING</a:t>
            </a:r>
          </a:p>
          <a:p>
            <a:r>
              <a:rPr lang="en-US" sz="4300" cap="none" dirty="0">
                <a:solidFill>
                  <a:schemeClr val="tx1"/>
                </a:solidFill>
                <a:latin typeface="+mn-lt"/>
              </a:rPr>
              <a:t>PowerPoint Image Slideshow</a:t>
            </a:r>
          </a:p>
          <a:p>
            <a:endParaRPr lang="en-US" dirty="0"/>
          </a:p>
        </p:txBody>
      </p:sp>
      <p:pic>
        <p:nvPicPr>
          <p:cNvPr id="4" name="Picture 3">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331566"/>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Budget Deficits and Exchange Rates, Continued</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491319"/>
            <a:ext cx="10515600" cy="1538262"/>
          </a:xfrm>
        </p:spPr>
        <p:txBody>
          <a:bodyPr>
            <a:normAutofit fontScale="85000" lnSpcReduction="20000"/>
          </a:bodyPr>
          <a:lstStyle/>
          <a:p>
            <a:r>
              <a:rPr lang="en-US" dirty="0"/>
              <a:t>European financial investors as a group will also be less likely to supply U.S. dollars to the foreign exchange markets, causing the supply of U.S. dollars to shift from S</a:t>
            </a:r>
            <a:r>
              <a:rPr lang="en-US" baseline="-25000" dirty="0"/>
              <a:t>0</a:t>
            </a:r>
            <a:r>
              <a:rPr lang="en-US" dirty="0"/>
              <a:t> to S</a:t>
            </a:r>
            <a:r>
              <a:rPr lang="en-US" baseline="-25000" dirty="0"/>
              <a:t>1</a:t>
            </a:r>
            <a:r>
              <a:rPr lang="en-US" dirty="0"/>
              <a:t>. </a:t>
            </a:r>
          </a:p>
          <a:p>
            <a:r>
              <a:rPr lang="en-US" dirty="0"/>
              <a:t>The equilibrium exchange rate strengthens from 0.9 euro/dollar at E</a:t>
            </a:r>
            <a:r>
              <a:rPr lang="en-US" baseline="-25000" dirty="0"/>
              <a:t>0</a:t>
            </a:r>
            <a:r>
              <a:rPr lang="en-US" dirty="0"/>
              <a:t> to 1.05 euros/dollar at E</a:t>
            </a:r>
            <a:r>
              <a:rPr lang="en-US" baseline="-25000" dirty="0"/>
              <a:t>1</a:t>
            </a:r>
            <a:r>
              <a:rPr lang="en-US" dirty="0"/>
              <a:t>.</a:t>
            </a:r>
          </a:p>
          <a:p>
            <a:endParaRPr lang="en-US" dirty="0"/>
          </a:p>
        </p:txBody>
      </p:sp>
      <p:pic>
        <p:nvPicPr>
          <p:cNvPr id="3" name="Picture 2" descr="This graph shows the demand and supply of foreign currency. The y-axis shows the euro/U.S. dollar exchange rate and the x-axis shows the quantity of dollars traded. As explained in the text, a budget deficit raises the demand for dollars (and lowers the supply of dollars) because foreign investors want to purchase U.S. government debt. The result is a stronger exchange rate.">
            <a:extLst>
              <a:ext uri="{FF2B5EF4-FFF2-40B4-BE49-F238E27FC236}">
                <a16:creationId xmlns:a16="http://schemas.microsoft.com/office/drawing/2014/main" id="{6C699F7A-D029-C6FB-1530-46F5F6AEA5AF}"/>
              </a:ext>
            </a:extLst>
          </p:cNvPr>
          <p:cNvPicPr>
            <a:picLocks noChangeAspect="1"/>
          </p:cNvPicPr>
          <p:nvPr/>
        </p:nvPicPr>
        <p:blipFill>
          <a:blip r:embed="rId2"/>
          <a:stretch>
            <a:fillRect/>
          </a:stretch>
        </p:blipFill>
        <p:spPr>
          <a:xfrm>
            <a:off x="3723876" y="978481"/>
            <a:ext cx="4744248" cy="3372066"/>
          </a:xfrm>
          <a:prstGeom prst="rect">
            <a:avLst/>
          </a:prstGeom>
        </p:spPr>
      </p:pic>
    </p:spTree>
    <p:extLst>
      <p:ext uri="{BB962C8B-B14F-4D97-AF65-F5344CB8AC3E}">
        <p14:creationId xmlns:p14="http://schemas.microsoft.com/office/powerpoint/2010/main" val="145492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pPr lvl="0">
              <a:spcBef>
                <a:spcPts val="0"/>
              </a:spcBef>
            </a:pPr>
            <a:r>
              <a:rPr lang="en-US" dirty="0"/>
              <a:t>Budget Deficits, Exchange Rates, and Trade Deficits</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955964"/>
            <a:ext cx="10515600" cy="4422860"/>
          </a:xfrm>
        </p:spPr>
        <p:txBody>
          <a:bodyPr>
            <a:normAutofit fontScale="92500" lnSpcReduction="20000"/>
          </a:bodyPr>
          <a:lstStyle/>
          <a:p>
            <a:r>
              <a:rPr lang="en-US" dirty="0"/>
              <a:t>Exchange rates can also help to explain why budget deficits are linked to trade deficits.</a:t>
            </a:r>
          </a:p>
          <a:p>
            <a:endParaRPr lang="en-US" dirty="0"/>
          </a:p>
          <a:p>
            <a:r>
              <a:rPr lang="en-US" dirty="0"/>
              <a:t>A budget deficit can result in an inflow of foreign financial capital, a stronger exchange rate, and a trade deficit.</a:t>
            </a:r>
          </a:p>
          <a:p>
            <a:pPr lvl="1"/>
            <a:endParaRPr lang="en-US" dirty="0"/>
          </a:p>
          <a:p>
            <a:pPr lvl="1"/>
            <a:r>
              <a:rPr lang="en-US" dirty="0"/>
              <a:t>The U.S. budget deficit rises and foreign financial investment provides the source of funds for that budget deficit.</a:t>
            </a:r>
          </a:p>
          <a:p>
            <a:pPr lvl="1"/>
            <a:endParaRPr lang="en-US" dirty="0"/>
          </a:p>
          <a:p>
            <a:pPr lvl="1"/>
            <a:r>
              <a:rPr lang="en-US" dirty="0"/>
              <a:t>This causes a stronger exchange rate.</a:t>
            </a:r>
          </a:p>
          <a:p>
            <a:pPr lvl="1"/>
            <a:endParaRPr lang="en-US" dirty="0"/>
          </a:p>
          <a:p>
            <a:pPr lvl="1"/>
            <a:r>
              <a:rPr lang="en-US" dirty="0"/>
              <a:t>Makes it more difficult for exporters to sell their goods abroad while making imports cheaper, so a trade deficit (or a reduced trade surplus) results.</a:t>
            </a:r>
          </a:p>
          <a:p>
            <a:endParaRPr lang="en-US" dirty="0"/>
          </a:p>
        </p:txBody>
      </p:sp>
    </p:spTree>
    <p:extLst>
      <p:ext uri="{BB962C8B-B14F-4D97-AF65-F5344CB8AC3E}">
        <p14:creationId xmlns:p14="http://schemas.microsoft.com/office/powerpoint/2010/main" val="308251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From Budget Deficits to International Economic Crisis</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p:txBody>
          <a:bodyPr>
            <a:normAutofit/>
          </a:bodyPr>
          <a:lstStyle/>
          <a:p>
            <a:r>
              <a:rPr lang="en-US" dirty="0"/>
              <a:t>A series of large budget deficits can become a cause for concern among international investors.</a:t>
            </a:r>
          </a:p>
          <a:p>
            <a:endParaRPr lang="en-US" dirty="0"/>
          </a:p>
          <a:p>
            <a:r>
              <a:rPr lang="en-US" dirty="0"/>
              <a:t>This could lead to an outflow of international financial capital, which can cause a deep recession by:</a:t>
            </a:r>
          </a:p>
          <a:p>
            <a:pPr lvl="1"/>
            <a:r>
              <a:rPr lang="en-US" dirty="0"/>
              <a:t>depreciating the exchange rate,</a:t>
            </a:r>
          </a:p>
          <a:p>
            <a:pPr lvl="1"/>
            <a:r>
              <a:rPr lang="en-US" dirty="0"/>
              <a:t>thus reducing banks’ ability to repay international loans</a:t>
            </a:r>
          </a:p>
          <a:p>
            <a:pPr lvl="1"/>
            <a:r>
              <a:rPr lang="en-US" dirty="0"/>
              <a:t>and reducing aggregate demand.</a:t>
            </a:r>
          </a:p>
          <a:p>
            <a:endParaRPr lang="en-US" dirty="0"/>
          </a:p>
        </p:txBody>
      </p:sp>
    </p:spTree>
    <p:extLst>
      <p:ext uri="{BB962C8B-B14F-4D97-AF65-F5344CB8AC3E}">
        <p14:creationId xmlns:p14="http://schemas.microsoft.com/office/powerpoint/2010/main" val="8351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18.3 How Government Borrowing Affects Private Saving</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955965"/>
            <a:ext cx="10515600" cy="3844636"/>
          </a:xfrm>
        </p:spPr>
        <p:txBody>
          <a:bodyPr>
            <a:normAutofit fontScale="92500" lnSpcReduction="20000"/>
          </a:bodyPr>
          <a:lstStyle/>
          <a:p>
            <a:r>
              <a:rPr lang="en-US" dirty="0"/>
              <a:t>A change in government budgets may impact private saving.</a:t>
            </a:r>
          </a:p>
          <a:p>
            <a:endParaRPr lang="en-US" dirty="0"/>
          </a:p>
          <a:p>
            <a:r>
              <a:rPr lang="en-US" b="1" dirty="0"/>
              <a:t>Ricardian equivalence </a:t>
            </a:r>
            <a:r>
              <a:rPr lang="en-US" dirty="0"/>
              <a:t>- the theory that rational private households might shift their saving to offset government saving or borrowing.</a:t>
            </a:r>
          </a:p>
          <a:p>
            <a:pPr lvl="1"/>
            <a:r>
              <a:rPr lang="en-US" dirty="0"/>
              <a:t>If true, then any change in budget deficits or budget surpluses would be completely offset by a corresponding change in private saving.</a:t>
            </a:r>
          </a:p>
          <a:p>
            <a:pPr lvl="1"/>
            <a:r>
              <a:rPr lang="en-US" dirty="0"/>
              <a:t>Changes in government borrowing would have no effect at all on either physical capital investment or trade balances.</a:t>
            </a:r>
          </a:p>
          <a:p>
            <a:endParaRPr lang="en-US" dirty="0"/>
          </a:p>
          <a:p>
            <a:r>
              <a:rPr lang="en-US" dirty="0"/>
              <a:t>In reality, the private sector only </a:t>
            </a:r>
            <a:r>
              <a:rPr lang="en-US" i="1" dirty="0"/>
              <a:t>sometimes</a:t>
            </a:r>
            <a:r>
              <a:rPr lang="en-US" dirty="0"/>
              <a:t> and </a:t>
            </a:r>
            <a:r>
              <a:rPr lang="en-US" i="1" dirty="0"/>
              <a:t>partially</a:t>
            </a:r>
            <a:r>
              <a:rPr lang="en-US" dirty="0"/>
              <a:t> adjusts its savings behavior to offset government budget deficits and surpluses.</a:t>
            </a:r>
          </a:p>
          <a:p>
            <a:endParaRPr lang="en-US" dirty="0"/>
          </a:p>
        </p:txBody>
      </p:sp>
    </p:spTree>
    <p:extLst>
      <p:ext uri="{BB962C8B-B14F-4D97-AF65-F5344CB8AC3E}">
        <p14:creationId xmlns:p14="http://schemas.microsoft.com/office/powerpoint/2010/main" val="357536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U.S. Budget Deficits and Private Savings</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647028"/>
            <a:ext cx="10515600" cy="1439873"/>
          </a:xfrm>
        </p:spPr>
        <p:txBody>
          <a:bodyPr>
            <a:normAutofit fontScale="70000" lnSpcReduction="20000"/>
          </a:bodyPr>
          <a:lstStyle/>
          <a:p>
            <a:r>
              <a:rPr lang="en-US" dirty="0"/>
              <a:t>The theory of Ricardian equivalence suggests that additional private saving will offset any increase in government borrowing, while reduced private saving will offset any decrease in government borrowing.</a:t>
            </a:r>
          </a:p>
          <a:p>
            <a:r>
              <a:rPr lang="en-US" dirty="0"/>
              <a:t>Sometimes this theory holds true, and sometimes it does not. </a:t>
            </a:r>
          </a:p>
          <a:p>
            <a:pPr marL="0" indent="0">
              <a:buNone/>
            </a:pPr>
            <a:r>
              <a:rPr lang="en-US" sz="2300" dirty="0"/>
              <a:t>(Source: Bureau of Economic Analysis and Federal Reserve Economic Data)</a:t>
            </a:r>
          </a:p>
          <a:p>
            <a:endParaRPr lang="en-US" dirty="0"/>
          </a:p>
        </p:txBody>
      </p:sp>
      <p:pic>
        <p:nvPicPr>
          <p:cNvPr id="4" name="Picture 3" descr="This graph illustrates two lines: gross private savings and budget deficit or surplus as a percentage of GDP, over time. The y-axis shows the percentage of GDP, from –20 to 35, in increments of 5 percent. The x-axis shows years, from 1980 to 2020. The two lines generally move in opposite directions, as the government budget deficit increases, meaning the line becomes more negative, gross private savings increases, and as the government budget deficit decreases, meaning the line becomes more positive, gross private savings decreases. Gross private savings is always positive and is above the budget deficit or surplus line. It starts in 1980 at around 22 percent of GDP, and fluctuates over time between 17 and 25 percent, until 2020. It peaks in the mid-1980s at around 25 percent and is at a low of around 15 percent in 2000. The budget deficit or surplus line is nearly always negative, representing a budget deficit. In 1980 it starts at around –2 percent of GDP, decreases to –5 percent in 1985, then increases to positive 1 percent, a budget surplus, in 2000, which corresponds to when gross private savings is at its lowest. The budget deficit or surplus line then decreases to deficit, reaching –10 percent in 2009, which is when gross private savings is at one of its peaks of 25 percent. The line remains in a deficit until 2020. The line increases to –2 percent in 2015, corresponding with a decrease in gross private savings, then the line decreases, and the deficit increases, to –15 percent in 2020. In 2020, gross private savings spikes to 30 percent.">
            <a:extLst>
              <a:ext uri="{FF2B5EF4-FFF2-40B4-BE49-F238E27FC236}">
                <a16:creationId xmlns:a16="http://schemas.microsoft.com/office/drawing/2014/main" id="{54AE06A0-77B4-EEC8-E317-A605F706BC24}"/>
              </a:ext>
            </a:extLst>
          </p:cNvPr>
          <p:cNvPicPr>
            <a:picLocks noChangeAspect="1"/>
          </p:cNvPicPr>
          <p:nvPr/>
        </p:nvPicPr>
        <p:blipFill>
          <a:blip r:embed="rId2"/>
          <a:stretch>
            <a:fillRect/>
          </a:stretch>
        </p:blipFill>
        <p:spPr>
          <a:xfrm>
            <a:off x="2956560" y="974950"/>
            <a:ext cx="6278880" cy="3486837"/>
          </a:xfrm>
          <a:prstGeom prst="rect">
            <a:avLst/>
          </a:prstGeom>
        </p:spPr>
      </p:pic>
    </p:spTree>
    <p:extLst>
      <p:ext uri="{BB962C8B-B14F-4D97-AF65-F5344CB8AC3E}">
        <p14:creationId xmlns:p14="http://schemas.microsoft.com/office/powerpoint/2010/main" val="4042504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pPr lvl="0">
              <a:spcBef>
                <a:spcPts val="0"/>
              </a:spcBef>
            </a:pPr>
            <a:r>
              <a:rPr lang="en-US" dirty="0"/>
              <a:t>18.4 Fiscal Policy, Investment, and Economic Growth</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955964"/>
            <a:ext cx="10515600" cy="4382518"/>
          </a:xfrm>
        </p:spPr>
        <p:txBody>
          <a:bodyPr>
            <a:normAutofit fontScale="92500" lnSpcReduction="10000"/>
          </a:bodyPr>
          <a:lstStyle/>
          <a:p>
            <a:r>
              <a:rPr lang="en-US" dirty="0"/>
              <a:t>The underpinnings of economic growth are investments in physical capital, human capital, and technology.</a:t>
            </a:r>
          </a:p>
          <a:p>
            <a:pPr lvl="1"/>
            <a:r>
              <a:rPr lang="en-US" dirty="0"/>
              <a:t>Set in an economic environment where firms and individuals can react to the incentives provided by well-functioning markets and flexible prices. </a:t>
            </a:r>
          </a:p>
          <a:p>
            <a:endParaRPr lang="en-US" dirty="0"/>
          </a:p>
          <a:p>
            <a:r>
              <a:rPr lang="en-US" dirty="0"/>
              <a:t>Government borrowing can reduce the financial capital available for private firms to invest in physical capital. </a:t>
            </a:r>
          </a:p>
          <a:p>
            <a:endParaRPr lang="en-US" dirty="0"/>
          </a:p>
          <a:p>
            <a:r>
              <a:rPr lang="en-US" dirty="0"/>
              <a:t>However, government spending can also encourage certain elements of long-term growth.</a:t>
            </a:r>
          </a:p>
          <a:p>
            <a:pPr lvl="1"/>
            <a:r>
              <a:rPr lang="en-US" dirty="0"/>
              <a:t>Examples: spending on roads or water systems, on education, or on research and development that creates new technology.</a:t>
            </a:r>
          </a:p>
          <a:p>
            <a:endParaRPr lang="en-US" dirty="0"/>
          </a:p>
        </p:txBody>
      </p:sp>
    </p:spTree>
    <p:extLst>
      <p:ext uri="{BB962C8B-B14F-4D97-AF65-F5344CB8AC3E}">
        <p14:creationId xmlns:p14="http://schemas.microsoft.com/office/powerpoint/2010/main" val="3348052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Crowding Out Physical Capital Investment</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p:txBody>
          <a:bodyPr>
            <a:normAutofit lnSpcReduction="10000"/>
          </a:bodyPr>
          <a:lstStyle/>
          <a:p>
            <a:r>
              <a:rPr lang="en-US" dirty="0"/>
              <a:t>A larger budget deficit will increase demand for financial capital. </a:t>
            </a:r>
          </a:p>
          <a:p>
            <a:endParaRPr lang="en-US" dirty="0"/>
          </a:p>
          <a:p>
            <a:r>
              <a:rPr lang="en-US" dirty="0"/>
              <a:t>If private saving and the trade balance remain the same, then less financial capital will be available for private investment in physical capital. </a:t>
            </a:r>
          </a:p>
          <a:p>
            <a:endParaRPr lang="en-US" dirty="0"/>
          </a:p>
          <a:p>
            <a:r>
              <a:rPr lang="en-US" dirty="0"/>
              <a:t>When government borrowing soaks up available financial capital and leaves less for private investment in physical capital, economists call the result </a:t>
            </a:r>
            <a:r>
              <a:rPr lang="en-US" u="sng" dirty="0"/>
              <a:t>crowding out</a:t>
            </a:r>
            <a:r>
              <a:rPr lang="en-US" dirty="0"/>
              <a:t>.</a:t>
            </a:r>
          </a:p>
          <a:p>
            <a:endParaRPr lang="en-US" dirty="0"/>
          </a:p>
        </p:txBody>
      </p:sp>
    </p:spTree>
    <p:extLst>
      <p:ext uri="{BB962C8B-B14F-4D97-AF65-F5344CB8AC3E}">
        <p14:creationId xmlns:p14="http://schemas.microsoft.com/office/powerpoint/2010/main" val="402754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pPr marL="0" marR="0" lvl="0" indent="-152400" rtl="0">
              <a:spcBef>
                <a:spcPts val="0"/>
              </a:spcBef>
            </a:pPr>
            <a:r>
              <a:rPr lang="en-US" dirty="0"/>
              <a:t>U.S. Budget Deficits/Surpluses and Private Investment</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379789"/>
            <a:ext cx="10515600" cy="1860991"/>
          </a:xfrm>
        </p:spPr>
        <p:txBody>
          <a:bodyPr>
            <a:normAutofit fontScale="77500" lnSpcReduction="20000"/>
          </a:bodyPr>
          <a:lstStyle/>
          <a:p>
            <a:r>
              <a:rPr lang="en-US" dirty="0"/>
              <a:t>The connection between private savings and flows of international capital plays a role in budget deficits and surpluses. </a:t>
            </a:r>
          </a:p>
          <a:p>
            <a:r>
              <a:rPr lang="en-US" dirty="0"/>
              <a:t>Consequently, government borrowing and private investment sometimes rise and fall together. </a:t>
            </a:r>
          </a:p>
          <a:p>
            <a:r>
              <a:rPr lang="en-US" dirty="0"/>
              <a:t>For example, the 1990s show a pattern in which reduced government borrowing helped to reduce crowding out so that more funds were available for private investment.</a:t>
            </a:r>
          </a:p>
          <a:p>
            <a:endParaRPr lang="en-US" dirty="0"/>
          </a:p>
        </p:txBody>
      </p:sp>
      <p:pic>
        <p:nvPicPr>
          <p:cNvPr id="4" name="Picture 3" descr="This graph illustrates two lines: private investment as a percentage of GDP and budget deficits or surpluses as a percentage of GDP. Each is measured over time. The y-axis shows the percentage of GDP, from –15 to 25, in increments of 5 percent. The x-axis shows years, from 1980 to 2020. The two lines generally move together. Private investment is always positive and is above the budget deficit or surplus line. It starts in 1980 at around 19 percent of GDP and fluctuates over time between 15 and 20 percent. It peaks at 20 percent in 2000 and is at a low of 15 percent in 2009. The budget deficit or surplus line is nearly always negative, representing a budget deficit. In 1980 it starts at around –2 percent of GDP, decreases to – 5 percent in 1985, then increases to positive 1 percent, a budget surplus, in 2000, which corresponds to when private investment is at its peak. The budget deficit or surplus line then decreases to deficit, reaching –10 percent in 2009, which is when private investment is at its lowest. The line remains in a deficit until 2020. The line increases to –2 percent in 2015, corresponding with an increase in private investment, then the line decreases, and the deficit increases, to –15 percent in 2020.">
            <a:extLst>
              <a:ext uri="{FF2B5EF4-FFF2-40B4-BE49-F238E27FC236}">
                <a16:creationId xmlns:a16="http://schemas.microsoft.com/office/drawing/2014/main" id="{3D477258-5E16-E28E-EFA2-6BDE9BF8B17A}"/>
              </a:ext>
            </a:extLst>
          </p:cNvPr>
          <p:cNvPicPr>
            <a:picLocks noChangeAspect="1"/>
          </p:cNvPicPr>
          <p:nvPr/>
        </p:nvPicPr>
        <p:blipFill>
          <a:blip r:embed="rId2"/>
          <a:stretch>
            <a:fillRect/>
          </a:stretch>
        </p:blipFill>
        <p:spPr>
          <a:xfrm>
            <a:off x="2425421" y="873065"/>
            <a:ext cx="7341157" cy="3497580"/>
          </a:xfrm>
          <a:prstGeom prst="rect">
            <a:avLst/>
          </a:prstGeom>
        </p:spPr>
      </p:pic>
    </p:spTree>
    <p:extLst>
      <p:ext uri="{BB962C8B-B14F-4D97-AF65-F5344CB8AC3E}">
        <p14:creationId xmlns:p14="http://schemas.microsoft.com/office/powerpoint/2010/main" val="70621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The Interest Rate Connection</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p:txBody>
          <a:bodyPr/>
          <a:lstStyle/>
          <a:p>
            <a:r>
              <a:rPr lang="en-US" dirty="0"/>
              <a:t>A survey of economic studies on the connection between government borrowing and interest rates in the U.S. economy suggests that an increase of 1% in the budget deficit will lead to a rise in interest rates of between 0.5 and 1.0%.</a:t>
            </a:r>
          </a:p>
          <a:p>
            <a:endParaRPr lang="en-US" dirty="0"/>
          </a:p>
          <a:p>
            <a:r>
              <a:rPr lang="en-US" dirty="0"/>
              <a:t>A higher interest rate tends to discourage firms from making physical capital investments. </a:t>
            </a:r>
          </a:p>
          <a:p>
            <a:endParaRPr lang="en-US" dirty="0"/>
          </a:p>
        </p:txBody>
      </p:sp>
    </p:spTree>
    <p:extLst>
      <p:ext uri="{BB962C8B-B14F-4D97-AF65-F5344CB8AC3E}">
        <p14:creationId xmlns:p14="http://schemas.microsoft.com/office/powerpoint/2010/main" val="3528093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Budget Deficits and Interest Rates</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394761"/>
            <a:ext cx="10515600" cy="1565156"/>
          </a:xfrm>
        </p:spPr>
        <p:txBody>
          <a:bodyPr>
            <a:normAutofit fontScale="77500" lnSpcReduction="20000"/>
          </a:bodyPr>
          <a:lstStyle/>
          <a:p>
            <a:r>
              <a:rPr lang="en-US" dirty="0"/>
              <a:t>In the financial market, an increase in government borrowing can shift the demand curve for financial capital to the right from D</a:t>
            </a:r>
            <a:r>
              <a:rPr lang="en-US" baseline="-25000" dirty="0"/>
              <a:t>0</a:t>
            </a:r>
            <a:r>
              <a:rPr lang="en-US" dirty="0"/>
              <a:t> to D</a:t>
            </a:r>
            <a:r>
              <a:rPr lang="en-US" baseline="-25000" dirty="0"/>
              <a:t>1</a:t>
            </a:r>
            <a:r>
              <a:rPr lang="en-US" dirty="0"/>
              <a:t>. </a:t>
            </a:r>
          </a:p>
          <a:p>
            <a:r>
              <a:rPr lang="en-US" dirty="0"/>
              <a:t>As the equilibrium interest rate shifts from E</a:t>
            </a:r>
            <a:r>
              <a:rPr lang="en-US" baseline="-25000" dirty="0"/>
              <a:t>0</a:t>
            </a:r>
            <a:r>
              <a:rPr lang="en-US" dirty="0"/>
              <a:t> to E</a:t>
            </a:r>
            <a:r>
              <a:rPr lang="en-US" baseline="-25000" dirty="0"/>
              <a:t>1</a:t>
            </a:r>
            <a:r>
              <a:rPr lang="en-US" dirty="0"/>
              <a:t>, the interest rate rises. </a:t>
            </a:r>
          </a:p>
          <a:p>
            <a:r>
              <a:rPr lang="en-US" dirty="0"/>
              <a:t>The higher interest rate is one economic mechanism by which government borrowing can crowd out private investment.</a:t>
            </a:r>
          </a:p>
          <a:p>
            <a:endParaRPr lang="en-US" dirty="0"/>
          </a:p>
        </p:txBody>
      </p:sp>
      <p:pic>
        <p:nvPicPr>
          <p:cNvPr id="4" name="Picture 3" descr="The graph plots the downward-sloping demand and upward-sloping supply of financial capital. The y-axis is the interest rate (also known as the “price” of financial capital) and the x-axis shows the quantity of financial capital as a percentage of GDP. An increase in government borrowing increases the quantity of financial capital demanded at all interest rates. This is a rightward shift in the demand for financial capital. The graph shows that the equilibrium interest rate will rise.">
            <a:extLst>
              <a:ext uri="{FF2B5EF4-FFF2-40B4-BE49-F238E27FC236}">
                <a16:creationId xmlns:a16="http://schemas.microsoft.com/office/drawing/2014/main" id="{2F09B04B-D16F-5053-881A-986E667919C9}"/>
              </a:ext>
            </a:extLst>
          </p:cNvPr>
          <p:cNvPicPr>
            <a:picLocks noChangeAspect="1"/>
          </p:cNvPicPr>
          <p:nvPr/>
        </p:nvPicPr>
        <p:blipFill>
          <a:blip r:embed="rId2"/>
          <a:stretch>
            <a:fillRect/>
          </a:stretch>
        </p:blipFill>
        <p:spPr>
          <a:xfrm>
            <a:off x="3789274" y="973978"/>
            <a:ext cx="4613451" cy="3236513"/>
          </a:xfrm>
          <a:prstGeom prst="rect">
            <a:avLst/>
          </a:prstGeom>
        </p:spPr>
      </p:pic>
    </p:spTree>
    <p:extLst>
      <p:ext uri="{BB962C8B-B14F-4D97-AF65-F5344CB8AC3E}">
        <p14:creationId xmlns:p14="http://schemas.microsoft.com/office/powerpoint/2010/main" val="30343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Ch.18 OUTLINE</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p:txBody>
          <a:bodyPr/>
          <a:lstStyle/>
          <a:p>
            <a:r>
              <a:rPr lang="en-US" dirty="0"/>
              <a:t>18.1: How Government Borrowing Affects Investment and the Trade Balance</a:t>
            </a:r>
          </a:p>
          <a:p>
            <a:r>
              <a:rPr lang="en-US" dirty="0"/>
              <a:t>18.2: Fiscal Policy and the Trade Balance</a:t>
            </a:r>
          </a:p>
          <a:p>
            <a:r>
              <a:rPr lang="en-US" dirty="0"/>
              <a:t>18.3: How Government Borrowing Affects Private Saving</a:t>
            </a:r>
          </a:p>
          <a:p>
            <a:r>
              <a:rPr lang="en-US" dirty="0"/>
              <a:t>18.4: Fiscal Policy, Investment, and Economic Growth</a:t>
            </a:r>
          </a:p>
          <a:p>
            <a:endParaRPr lang="en-US" dirty="0"/>
          </a:p>
        </p:txBody>
      </p:sp>
      <p:sp>
        <p:nvSpPr>
          <p:cNvPr id="8" name="Content Placeholder 7">
            <a:extLst>
              <a:ext uri="{FF2B5EF4-FFF2-40B4-BE49-F238E27FC236}">
                <a16:creationId xmlns:a16="http://schemas.microsoft.com/office/drawing/2014/main" id="{26CCEA88-6E1F-0E7D-154B-7623CA834E3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Public Investment in Physical Capital</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955964"/>
            <a:ext cx="10515600" cy="3992554"/>
          </a:xfrm>
        </p:spPr>
        <p:txBody>
          <a:bodyPr>
            <a:normAutofit fontScale="85000" lnSpcReduction="20000"/>
          </a:bodyPr>
          <a:lstStyle/>
          <a:p>
            <a:r>
              <a:rPr lang="en-US" dirty="0"/>
              <a:t>Public investment in physical capital can increase the economy's output and productivity.</a:t>
            </a:r>
          </a:p>
          <a:p>
            <a:endParaRPr lang="en-US" dirty="0"/>
          </a:p>
          <a:p>
            <a:r>
              <a:rPr lang="en-US" dirty="0"/>
              <a:t>Types of public physical capital:</a:t>
            </a:r>
          </a:p>
          <a:p>
            <a:pPr lvl="1"/>
            <a:r>
              <a:rPr lang="en-US" dirty="0"/>
              <a:t>Transportation</a:t>
            </a:r>
          </a:p>
          <a:p>
            <a:pPr lvl="1"/>
            <a:r>
              <a:rPr lang="en-US" dirty="0"/>
              <a:t>Community and regional development</a:t>
            </a:r>
          </a:p>
          <a:p>
            <a:pPr lvl="1"/>
            <a:r>
              <a:rPr lang="en-US" dirty="0"/>
              <a:t>Natural resources and the environment</a:t>
            </a:r>
          </a:p>
          <a:p>
            <a:pPr lvl="1"/>
            <a:r>
              <a:rPr lang="en-US" dirty="0"/>
              <a:t>Education, training, employment, and social services</a:t>
            </a:r>
          </a:p>
          <a:p>
            <a:endParaRPr lang="en-US" dirty="0"/>
          </a:p>
          <a:p>
            <a:r>
              <a:rPr lang="en-US" dirty="0"/>
              <a:t>It is hard to quantify how much government investment in physical capital will benefit the economy, because government responds to </a:t>
            </a:r>
            <a:r>
              <a:rPr lang="en-US" u="sng" dirty="0"/>
              <a:t>political</a:t>
            </a:r>
            <a:r>
              <a:rPr lang="en-US" dirty="0"/>
              <a:t> and economic incentives.</a:t>
            </a:r>
          </a:p>
          <a:p>
            <a:endParaRPr lang="en-US" dirty="0"/>
          </a:p>
        </p:txBody>
      </p:sp>
    </p:spTree>
    <p:extLst>
      <p:ext uri="{BB962C8B-B14F-4D97-AF65-F5344CB8AC3E}">
        <p14:creationId xmlns:p14="http://schemas.microsoft.com/office/powerpoint/2010/main" val="1639778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Public Investment in Physical Capital, Continued</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p:txBody>
          <a:bodyPr>
            <a:normAutofit fontScale="92500" lnSpcReduction="10000"/>
          </a:bodyPr>
          <a:lstStyle/>
          <a:p>
            <a:r>
              <a:rPr lang="en-US" dirty="0"/>
              <a:t>If government decides to finance an investment in public physical capital with </a:t>
            </a:r>
            <a:r>
              <a:rPr lang="en-US" u="sng" dirty="0"/>
              <a:t>higher taxes</a:t>
            </a:r>
            <a:r>
              <a:rPr lang="en-US" dirty="0"/>
              <a:t> or </a:t>
            </a:r>
            <a:r>
              <a:rPr lang="en-US" u="sng" dirty="0"/>
              <a:t>lower government spending in other areas</a:t>
            </a:r>
            <a:r>
              <a:rPr lang="en-US" dirty="0"/>
              <a:t>, it </a:t>
            </a:r>
            <a:r>
              <a:rPr lang="en-US" i="1" dirty="0"/>
              <a:t>may not </a:t>
            </a:r>
            <a:r>
              <a:rPr lang="en-US" dirty="0"/>
              <a:t>be directly crowding out private investment. </a:t>
            </a:r>
          </a:p>
          <a:p>
            <a:endParaRPr lang="en-US" dirty="0"/>
          </a:p>
          <a:p>
            <a:r>
              <a:rPr lang="en-US" dirty="0"/>
              <a:t>Indirectly however, higher household taxes could cut down on the level of private savings available.</a:t>
            </a:r>
          </a:p>
          <a:p>
            <a:endParaRPr lang="en-US" dirty="0"/>
          </a:p>
          <a:p>
            <a:r>
              <a:rPr lang="en-US" dirty="0"/>
              <a:t>If a government decides to finance an investment in public physical capital by </a:t>
            </a:r>
            <a:r>
              <a:rPr lang="en-US" u="sng" dirty="0"/>
              <a:t>borrowing</a:t>
            </a:r>
            <a:r>
              <a:rPr lang="en-US" dirty="0"/>
              <a:t>, it </a:t>
            </a:r>
            <a:r>
              <a:rPr lang="en-US" i="1" dirty="0"/>
              <a:t>may be </a:t>
            </a:r>
            <a:r>
              <a:rPr lang="en-US" dirty="0"/>
              <a:t>at the cost of crowding out investment in private physical capital.</a:t>
            </a:r>
          </a:p>
          <a:p>
            <a:endParaRPr lang="en-US" dirty="0"/>
          </a:p>
        </p:txBody>
      </p:sp>
    </p:spTree>
    <p:extLst>
      <p:ext uri="{BB962C8B-B14F-4D97-AF65-F5344CB8AC3E}">
        <p14:creationId xmlns:p14="http://schemas.microsoft.com/office/powerpoint/2010/main" val="333381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Public Investment in Human Capital</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p:txBody>
          <a:bodyPr>
            <a:normAutofit fontScale="92500" lnSpcReduction="20000"/>
          </a:bodyPr>
          <a:lstStyle/>
          <a:p>
            <a:r>
              <a:rPr lang="en-US" dirty="0"/>
              <a:t>In most countries, the government plays a large role in society's investment in human capital through the education system.</a:t>
            </a:r>
          </a:p>
          <a:p>
            <a:endParaRPr lang="en-US" dirty="0"/>
          </a:p>
          <a:p>
            <a:r>
              <a:rPr lang="en-US" dirty="0"/>
              <a:t>A highly educated and skilled workforce contributes to a higher rate of economic growth.</a:t>
            </a:r>
          </a:p>
          <a:p>
            <a:endParaRPr lang="en-US" dirty="0"/>
          </a:p>
          <a:p>
            <a:r>
              <a:rPr lang="en-US" dirty="0"/>
              <a:t>However in the U.S. in recent decades, increased financial resources at the K–12 level have not brought greater measurable gains in student performance. </a:t>
            </a:r>
          </a:p>
          <a:p>
            <a:pPr lvl="1"/>
            <a:r>
              <a:rPr lang="en-US" dirty="0"/>
              <a:t>Some education experts question whether the problems may be due to structure, not just to the resources spent.</a:t>
            </a:r>
          </a:p>
          <a:p>
            <a:endParaRPr lang="en-US" dirty="0"/>
          </a:p>
        </p:txBody>
      </p:sp>
    </p:spTree>
    <p:extLst>
      <p:ext uri="{BB962C8B-B14F-4D97-AF65-F5344CB8AC3E}">
        <p14:creationId xmlns:p14="http://schemas.microsoft.com/office/powerpoint/2010/main" val="14671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pPr lvl="0">
              <a:spcBef>
                <a:spcPts val="0"/>
              </a:spcBef>
            </a:pPr>
            <a:r>
              <a:rPr lang="en-US" dirty="0"/>
              <a:t>Public Investment in Human Capital, Continued</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p:txBody>
          <a:bodyPr>
            <a:normAutofit fontScale="92500" lnSpcReduction="20000"/>
          </a:bodyPr>
          <a:lstStyle/>
          <a:p>
            <a:r>
              <a:rPr lang="en-US" dirty="0"/>
              <a:t>Other government programs seek to increase human capital either before or after the K–12 education system.</a:t>
            </a:r>
          </a:p>
          <a:p>
            <a:pPr lvl="1"/>
            <a:r>
              <a:rPr lang="en-US" b="1" dirty="0"/>
              <a:t>Head Start program </a:t>
            </a:r>
            <a:r>
              <a:rPr lang="en-US" dirty="0"/>
              <a:t>- a program for early childhood education directed at families with limited educational and financial resources.</a:t>
            </a:r>
          </a:p>
          <a:p>
            <a:pPr lvl="1"/>
            <a:r>
              <a:rPr lang="en-US" dirty="0"/>
              <a:t>Government also offers support for universities and colleges.</a:t>
            </a:r>
          </a:p>
          <a:p>
            <a:endParaRPr lang="en-US" dirty="0"/>
          </a:p>
          <a:p>
            <a:r>
              <a:rPr lang="en-US" dirty="0"/>
              <a:t>For the U.S. economy, and for other high-income countries, the primary focus at this time is more on how to get a bigger return from existing spending on education and how to improve the performance of the average high school graduate, rather than dramatic increases in education spending.</a:t>
            </a:r>
          </a:p>
          <a:p>
            <a:endParaRPr lang="en-US" dirty="0"/>
          </a:p>
        </p:txBody>
      </p:sp>
    </p:spTree>
    <p:extLst>
      <p:ext uri="{BB962C8B-B14F-4D97-AF65-F5344CB8AC3E}">
        <p14:creationId xmlns:p14="http://schemas.microsoft.com/office/powerpoint/2010/main" val="156604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a:xfrm>
            <a:off x="838200" y="365126"/>
            <a:ext cx="10515600" cy="590838"/>
          </a:xfrm>
        </p:spPr>
        <p:txBody>
          <a:bodyPr>
            <a:normAutofit fontScale="90000"/>
          </a:bodyPr>
          <a:lstStyle/>
          <a:p>
            <a:r>
              <a:rPr lang="en-US" dirty="0"/>
              <a:t>Total Spending for Elementary, Secondary, and Vocational Education </a:t>
            </a:r>
            <a:br>
              <a:rPr lang="en-US" dirty="0"/>
            </a:br>
            <a:r>
              <a:rPr lang="en-US" dirty="0"/>
              <a:t>(1998–2020) in the United States</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558552"/>
            <a:ext cx="10515600" cy="1549640"/>
          </a:xfrm>
        </p:spPr>
        <p:txBody>
          <a:bodyPr>
            <a:normAutofit fontScale="85000" lnSpcReduction="20000"/>
          </a:bodyPr>
          <a:lstStyle/>
          <a:p>
            <a:r>
              <a:rPr lang="en-US" dirty="0"/>
              <a:t>The graph shows that government spending on education was continually increasing up until 2006 where it leveled off until 2008 where it increased dramatically.</a:t>
            </a:r>
          </a:p>
          <a:p>
            <a:r>
              <a:rPr lang="en-US" dirty="0"/>
              <a:t>Since 2010, spending has steadily decreased. </a:t>
            </a:r>
            <a:r>
              <a:rPr lang="en-US" sz="2300" dirty="0"/>
              <a:t>(Source: Office of Management and Budget)</a:t>
            </a:r>
          </a:p>
          <a:p>
            <a:endParaRPr lang="en-US" dirty="0"/>
          </a:p>
        </p:txBody>
      </p:sp>
      <p:pic>
        <p:nvPicPr>
          <p:cNvPr id="4" name="Picture 3" descr="This graph illustrates government spending on education over time. The y-axis measures spending in billions of dollars, from 0 to 800, in increments of 100 billion. The x-axis shows years, from 1998 to 2020. The line increases over time, from slightly over 300 billion dollars in 1998 to a plateau of around 550 billion in 2009. It is roughly constant here until 2012, then it rises again to 700 billion in 2019.">
            <a:extLst>
              <a:ext uri="{FF2B5EF4-FFF2-40B4-BE49-F238E27FC236}">
                <a16:creationId xmlns:a16="http://schemas.microsoft.com/office/drawing/2014/main" id="{4B86C34D-4CDF-BC4A-2067-F5D97D83F38D}"/>
              </a:ext>
            </a:extLst>
          </p:cNvPr>
          <p:cNvPicPr>
            <a:picLocks noChangeAspect="1"/>
          </p:cNvPicPr>
          <p:nvPr/>
        </p:nvPicPr>
        <p:blipFill>
          <a:blip r:embed="rId2"/>
          <a:stretch>
            <a:fillRect/>
          </a:stretch>
        </p:blipFill>
        <p:spPr>
          <a:xfrm>
            <a:off x="2867694" y="1136904"/>
            <a:ext cx="6456611" cy="3261360"/>
          </a:xfrm>
          <a:prstGeom prst="rect">
            <a:avLst/>
          </a:prstGeom>
        </p:spPr>
      </p:pic>
    </p:spTree>
    <p:extLst>
      <p:ext uri="{BB962C8B-B14F-4D97-AF65-F5344CB8AC3E}">
        <p14:creationId xmlns:p14="http://schemas.microsoft.com/office/powerpoint/2010/main" val="237201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pPr lvl="0">
              <a:spcBef>
                <a:spcPts val="0"/>
              </a:spcBef>
            </a:pPr>
            <a:r>
              <a:rPr lang="en-US" dirty="0"/>
              <a:t>How Fiscal Policy Can Improve Technology</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955964"/>
            <a:ext cx="10515600" cy="4463201"/>
          </a:xfrm>
        </p:spPr>
        <p:txBody>
          <a:bodyPr>
            <a:normAutofit fontScale="92500" lnSpcReduction="20000"/>
          </a:bodyPr>
          <a:lstStyle/>
          <a:p>
            <a:r>
              <a:rPr lang="en-US" dirty="0"/>
              <a:t>Research and development (R&amp;D) efforts are the lifeblood of new technology. </a:t>
            </a:r>
          </a:p>
          <a:p>
            <a:endParaRPr lang="en-US" dirty="0"/>
          </a:p>
          <a:p>
            <a:r>
              <a:rPr lang="en-US" dirty="0"/>
              <a:t>About one-fifth of U.S. R&amp;D spending goes to defense and space-oriented research. </a:t>
            </a:r>
          </a:p>
          <a:p>
            <a:pPr lvl="1"/>
            <a:r>
              <a:rPr lang="en-US" dirty="0"/>
              <a:t>Defense-oriented R&amp;D spending sometimes produces consumer-oriented spinoffs, but is less likely to benefit the civilian economy than direct civilian R&amp;D spending.</a:t>
            </a:r>
          </a:p>
          <a:p>
            <a:endParaRPr lang="en-US" dirty="0"/>
          </a:p>
          <a:p>
            <a:r>
              <a:rPr lang="en-US" dirty="0"/>
              <a:t>Fiscal policy can encourage R&amp;D using either direct spending or tax policy. </a:t>
            </a:r>
          </a:p>
          <a:p>
            <a:pPr lvl="1"/>
            <a:r>
              <a:rPr lang="en-US" dirty="0"/>
              <a:t>Spend more on the R&amp;D in government laboratories.</a:t>
            </a:r>
          </a:p>
          <a:p>
            <a:pPr lvl="1"/>
            <a:r>
              <a:rPr lang="en-US" dirty="0"/>
              <a:t>Expanding federal R&amp;D grants to universities and colleges, nonprofit organizations, and the private sector. </a:t>
            </a:r>
          </a:p>
          <a:p>
            <a:pPr lvl="1"/>
            <a:r>
              <a:rPr lang="en-US" dirty="0"/>
              <a:t>Tax incentives which allow firms to reduce their tax bill as they increase spending on R&amp;D.</a:t>
            </a:r>
          </a:p>
          <a:p>
            <a:endParaRPr lang="en-US" dirty="0"/>
          </a:p>
        </p:txBody>
      </p:sp>
    </p:spTree>
    <p:extLst>
      <p:ext uri="{BB962C8B-B14F-4D97-AF65-F5344CB8AC3E}">
        <p14:creationId xmlns:p14="http://schemas.microsoft.com/office/powerpoint/2010/main" val="36676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B2B2F4FD-CC47-6993-75BF-AA5C98FD2E97}"/>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President Lyndon B. Johnson</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955134"/>
            <a:ext cx="10515600" cy="780482"/>
          </a:xfrm>
        </p:spPr>
        <p:txBody>
          <a:bodyPr>
            <a:normAutofit fontScale="70000" lnSpcReduction="20000"/>
          </a:bodyPr>
          <a:lstStyle/>
          <a:p>
            <a:r>
              <a:rPr lang="en-US" dirty="0"/>
              <a:t>President Lyndon Johnson played a pivotal role in financing higher education. </a:t>
            </a:r>
          </a:p>
          <a:p>
            <a:pPr marL="0" indent="0">
              <a:buNone/>
            </a:pPr>
            <a:r>
              <a:rPr lang="en-US" dirty="0"/>
              <a:t>(Credit: modification of "Lyndon Johnson in 1970” by LBJ Museum &amp; Library, Public Domain)</a:t>
            </a:r>
          </a:p>
          <a:p>
            <a:endParaRPr lang="en-US" dirty="0"/>
          </a:p>
        </p:txBody>
      </p:sp>
      <p:pic>
        <p:nvPicPr>
          <p:cNvPr id="2" name="Shape 88" descr="Image of President Lyndon Johnson speaking in a classroom in front of a blackboard.  ">
            <a:extLst>
              <a:ext uri="{FF2B5EF4-FFF2-40B4-BE49-F238E27FC236}">
                <a16:creationId xmlns:a16="http://schemas.microsoft.com/office/drawing/2014/main" id="{9776ED13-61FE-5624-513A-5D70CF04D344}"/>
              </a:ext>
            </a:extLst>
          </p:cNvPr>
          <p:cNvPicPr preferRelativeResize="0">
            <a:picLocks/>
          </p:cNvPicPr>
          <p:nvPr/>
        </p:nvPicPr>
        <p:blipFill rotWithShape="1">
          <a:blip r:embed="rId2">
            <a:alphaModFix/>
          </a:blip>
          <a:srcRect/>
          <a:stretch/>
        </p:blipFill>
        <p:spPr>
          <a:xfrm>
            <a:off x="2814683" y="1122385"/>
            <a:ext cx="6562633" cy="3500071"/>
          </a:xfrm>
          <a:prstGeom prst="rect">
            <a:avLst/>
          </a:prstGeom>
          <a:noFill/>
          <a:ln>
            <a:noFill/>
          </a:ln>
        </p:spPr>
      </p:pic>
    </p:spTree>
    <p:extLst>
      <p:ext uri="{BB962C8B-B14F-4D97-AF65-F5344CB8AC3E}">
        <p14:creationId xmlns:p14="http://schemas.microsoft.com/office/powerpoint/2010/main" val="342109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a:xfrm>
            <a:off x="838200" y="365126"/>
            <a:ext cx="10515600" cy="590838"/>
          </a:xfrm>
        </p:spPr>
        <p:txBody>
          <a:bodyPr>
            <a:normAutofit fontScale="90000"/>
          </a:bodyPr>
          <a:lstStyle/>
          <a:p>
            <a:r>
              <a:rPr lang="en-US" dirty="0"/>
              <a:t>18.1 How Government Borrowing Affects Investment and the </a:t>
            </a:r>
            <a:br>
              <a:rPr lang="en-US" dirty="0"/>
            </a:br>
            <a:r>
              <a:rPr lang="en-US" dirty="0"/>
              <a:t>Trade Balance</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1113183"/>
            <a:ext cx="10515600" cy="5022574"/>
          </a:xfrm>
        </p:spPr>
        <p:txBody>
          <a:bodyPr>
            <a:normAutofit fontScale="85000" lnSpcReduction="20000"/>
          </a:bodyPr>
          <a:lstStyle/>
          <a:p>
            <a:r>
              <a:rPr lang="en-US" dirty="0"/>
              <a:t>When governments are borrowers in financial markets, there are 3 possible sources for the funds from a macroeconomic point of view: </a:t>
            </a:r>
          </a:p>
          <a:p>
            <a:pPr lvl="1"/>
            <a:r>
              <a:rPr lang="en-US" dirty="0"/>
              <a:t>households might save more;</a:t>
            </a:r>
          </a:p>
          <a:p>
            <a:pPr lvl="1"/>
            <a:r>
              <a:rPr lang="en-US" dirty="0"/>
              <a:t>private firms might borrow less; </a:t>
            </a:r>
          </a:p>
          <a:p>
            <a:pPr lvl="1"/>
            <a:r>
              <a:rPr lang="en-US" dirty="0"/>
              <a:t>more foreign financial investors from outside the country.</a:t>
            </a:r>
          </a:p>
          <a:p>
            <a:r>
              <a:rPr lang="en-US" dirty="0"/>
              <a:t>Recall that the </a:t>
            </a:r>
            <a:r>
              <a:rPr lang="en-US" u="sng" dirty="0"/>
              <a:t>national saving and investment identity</a:t>
            </a:r>
            <a:r>
              <a:rPr lang="en-US" dirty="0"/>
              <a:t> always holds:</a:t>
            </a:r>
          </a:p>
          <a:p>
            <a:pPr marL="0" indent="0">
              <a:buNone/>
            </a:pPr>
            <a:r>
              <a:rPr lang="en-US" dirty="0"/>
              <a:t>Quantity supplied of financial capital = Quantity demanded of financial capital</a:t>
            </a:r>
          </a:p>
          <a:p>
            <a:pPr marL="0" indent="0" algn="ctr">
              <a:buNone/>
            </a:pPr>
            <a:r>
              <a:rPr lang="en-US" dirty="0"/>
              <a:t>   S + (M – X) = I + (G – T)</a:t>
            </a:r>
          </a:p>
          <a:p>
            <a:pPr algn="ctr"/>
            <a:endParaRPr lang="en-US" dirty="0"/>
          </a:p>
          <a:p>
            <a:pPr marL="0" indent="0" algn="ctr">
              <a:buNone/>
            </a:pPr>
            <a:r>
              <a:rPr lang="en-US" dirty="0"/>
              <a:t>          S = saving by individuals and firms</a:t>
            </a:r>
          </a:p>
          <a:p>
            <a:pPr marL="0" indent="0" algn="ctr">
              <a:buNone/>
            </a:pPr>
            <a:r>
              <a:rPr lang="en-US" dirty="0"/>
              <a:t>  		      ( M – X) = imports (M) - exports (E) = trade deficit (or surplus)</a:t>
            </a:r>
          </a:p>
          <a:p>
            <a:pPr marL="0" indent="0" algn="ctr">
              <a:buNone/>
            </a:pPr>
            <a:r>
              <a:rPr lang="en-US" dirty="0"/>
              <a:t>  I = private sector investment</a:t>
            </a:r>
          </a:p>
          <a:p>
            <a:pPr marL="0" indent="0">
              <a:buNone/>
            </a:pPr>
            <a:r>
              <a:rPr lang="en-US" dirty="0"/>
              <a:t>              			            G = government spending</a:t>
            </a:r>
          </a:p>
          <a:p>
            <a:pPr marL="0" indent="0">
              <a:buNone/>
            </a:pPr>
            <a:r>
              <a:rPr lang="en-US" dirty="0"/>
              <a:t>			             T = taxes collected</a:t>
            </a:r>
          </a:p>
          <a:p>
            <a:endParaRPr lang="en-US" dirty="0"/>
          </a:p>
        </p:txBody>
      </p:sp>
    </p:spTree>
    <p:extLst>
      <p:ext uri="{BB962C8B-B14F-4D97-AF65-F5344CB8AC3E}">
        <p14:creationId xmlns:p14="http://schemas.microsoft.com/office/powerpoint/2010/main" val="415567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a:xfrm>
            <a:off x="838200" y="365126"/>
            <a:ext cx="10515600" cy="590838"/>
          </a:xfrm>
        </p:spPr>
        <p:txBody>
          <a:bodyPr>
            <a:normAutofit fontScale="90000"/>
          </a:bodyPr>
          <a:lstStyle/>
          <a:p>
            <a:pPr marL="0" marR="0" lvl="0" indent="-152400" rtl="0">
              <a:spcBef>
                <a:spcPts val="0"/>
              </a:spcBef>
            </a:pPr>
            <a:r>
              <a:rPr lang="en-US" dirty="0"/>
              <a:t>Effects of Change in Budget Surplus or Deficit on Investment, Savings, </a:t>
            </a:r>
            <a:br>
              <a:rPr lang="en-US" dirty="0"/>
            </a:br>
            <a:r>
              <a:rPr lang="en-US" dirty="0"/>
              <a:t>and The Trade Balance</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504765"/>
            <a:ext cx="10515600" cy="1484474"/>
          </a:xfrm>
        </p:spPr>
        <p:txBody>
          <a:bodyPr>
            <a:normAutofit fontScale="70000" lnSpcReduction="20000"/>
          </a:bodyPr>
          <a:lstStyle/>
          <a:p>
            <a:r>
              <a:rPr lang="en-US" dirty="0"/>
              <a:t>Chart (a) shows the potential results when the budget deficit rises (or budget surplus falls). </a:t>
            </a:r>
          </a:p>
          <a:p>
            <a:endParaRPr lang="en-US" dirty="0"/>
          </a:p>
          <a:p>
            <a:r>
              <a:rPr lang="en-US" dirty="0"/>
              <a:t>Chart (b) shows the potential results when the budget deficit falls (or budget surplus rises).</a:t>
            </a:r>
          </a:p>
          <a:p>
            <a:endParaRPr lang="en-US" dirty="0"/>
          </a:p>
        </p:txBody>
      </p:sp>
      <p:pic>
        <p:nvPicPr>
          <p:cNvPr id="4" name="Picture 3" descr="Following from the national savings and investment identity, charts (a) and (b) show what happens to investment, private savings, and the trade deficit when the budget deficit rises (or the budget surplus falls). (a) If the budget deficit rises (or the government budget surplus falls), the results could be (1) domestic private investment falls or (2) private savings rise or (3) the trade deficit increases (or a trade surplus diminishes). The opposite results of each are achieved when the budget deficit falls (or the budget surplus rises) as shown in image (b).">
            <a:extLst>
              <a:ext uri="{FF2B5EF4-FFF2-40B4-BE49-F238E27FC236}">
                <a16:creationId xmlns:a16="http://schemas.microsoft.com/office/drawing/2014/main" id="{C16C2ABC-572F-36C3-EE74-4D79298A298D}"/>
              </a:ext>
            </a:extLst>
          </p:cNvPr>
          <p:cNvPicPr>
            <a:picLocks noChangeAspect="1"/>
          </p:cNvPicPr>
          <p:nvPr/>
        </p:nvPicPr>
        <p:blipFill>
          <a:blip r:embed="rId2"/>
          <a:stretch>
            <a:fillRect/>
          </a:stretch>
        </p:blipFill>
        <p:spPr>
          <a:xfrm>
            <a:off x="1293091" y="1267324"/>
            <a:ext cx="9605818" cy="2926080"/>
          </a:xfrm>
          <a:prstGeom prst="rect">
            <a:avLst/>
          </a:prstGeom>
        </p:spPr>
      </p:pic>
    </p:spTree>
    <p:extLst>
      <p:ext uri="{BB962C8B-B14F-4D97-AF65-F5344CB8AC3E}">
        <p14:creationId xmlns:p14="http://schemas.microsoft.com/office/powerpoint/2010/main" val="175350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pPr marL="0" marR="0" lvl="0" indent="-152400" rtl="0">
              <a:spcBef>
                <a:spcPts val="0"/>
              </a:spcBef>
            </a:pPr>
            <a:r>
              <a:rPr lang="en-US" dirty="0"/>
              <a:t>United States On-Budget, Surplus, and Deficit, 1952–2020 ($ billions)</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646229"/>
            <a:ext cx="10515600" cy="1608267"/>
          </a:xfrm>
        </p:spPr>
        <p:txBody>
          <a:bodyPr>
            <a:normAutofit fontScale="77500" lnSpcReduction="20000"/>
          </a:bodyPr>
          <a:lstStyle/>
          <a:p>
            <a:r>
              <a:rPr lang="en-US" dirty="0"/>
              <a:t>The United States has run a budget deficit for over 30 years, with the exception of 1999 and 2000. </a:t>
            </a:r>
          </a:p>
          <a:p>
            <a:r>
              <a:rPr lang="en-US" dirty="0"/>
              <a:t>Military expenditures, entitlement programs, and the decrease in tax revenue coupled with increased safety net support during the Great Recession are major contributors to the dramatic increases in the deficit after 2008. </a:t>
            </a:r>
            <a:r>
              <a:rPr lang="en-US" sz="2300" dirty="0"/>
              <a:t>(Source: Office of Management and Budget, https://fred.stlouisfed.org/series/FYFSGDA188S)</a:t>
            </a:r>
          </a:p>
          <a:p>
            <a:endParaRPr lang="en-US" dirty="0"/>
          </a:p>
        </p:txBody>
      </p:sp>
      <p:pic>
        <p:nvPicPr>
          <p:cNvPr id="4" name="Picture 3" descr="This graph is a bar chart illustrating for each year whether the U.S. federal government runs a budget surplus or a budget deficit. The y-axis measures the federal surplus or deficit, in billions of dollars, from –3,500 billion dollars, or –3.5 trillion dollars, to 500 billion dollars, in increments of 500 billion dollars. The x-axis shows years, from 1952 to 2020. From 1952 to the early 1980s, the budget is either balanced, or shows a very small deficit, of no more than around 50 billion dollars. There are deficits in the 1980s and early 1990s, but from 1997 to 2001 there is a budget surplus. There are budget deficits in all the remaining years. They are over 1,000 billion dollars 2009 to 2012, then the deficits shrink to under 500 billion in 2015, then deficits grow again yearly, to nearly 1,000 billion dollars in 2019, and over 3,000 billion, or 3 trillion, dollars in 2020.">
            <a:extLst>
              <a:ext uri="{FF2B5EF4-FFF2-40B4-BE49-F238E27FC236}">
                <a16:creationId xmlns:a16="http://schemas.microsoft.com/office/drawing/2014/main" id="{1D3C7A2D-2FE3-8308-BC52-F6C524041348}"/>
              </a:ext>
            </a:extLst>
          </p:cNvPr>
          <p:cNvPicPr>
            <a:picLocks noChangeAspect="1"/>
          </p:cNvPicPr>
          <p:nvPr/>
        </p:nvPicPr>
        <p:blipFill>
          <a:blip r:embed="rId2"/>
          <a:stretch>
            <a:fillRect/>
          </a:stretch>
        </p:blipFill>
        <p:spPr>
          <a:xfrm>
            <a:off x="2894546" y="789709"/>
            <a:ext cx="6402907" cy="3856520"/>
          </a:xfrm>
          <a:prstGeom prst="rect">
            <a:avLst/>
          </a:prstGeom>
        </p:spPr>
      </p:pic>
    </p:spTree>
    <p:extLst>
      <p:ext uri="{BB962C8B-B14F-4D97-AF65-F5344CB8AC3E}">
        <p14:creationId xmlns:p14="http://schemas.microsoft.com/office/powerpoint/2010/main" val="389270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18.2 Fiscal Policy and the Trade Balance</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955964"/>
            <a:ext cx="10515600" cy="4315283"/>
          </a:xfrm>
        </p:spPr>
        <p:txBody>
          <a:bodyPr>
            <a:normAutofit fontScale="85000" lnSpcReduction="20000"/>
          </a:bodyPr>
          <a:lstStyle/>
          <a:p>
            <a:r>
              <a:rPr lang="en-US" dirty="0"/>
              <a:t>Government budget balances can affect the trade balance.</a:t>
            </a:r>
          </a:p>
          <a:p>
            <a:endParaRPr lang="en-US" dirty="0"/>
          </a:p>
          <a:p>
            <a:r>
              <a:rPr lang="en-US" dirty="0"/>
              <a:t>Remember that a net inflow of foreign financial investment always accompanies a trade deficit, while a net outflow of financial investment always accompanies a trade surplus.</a:t>
            </a:r>
          </a:p>
          <a:p>
            <a:endParaRPr lang="en-US" dirty="0"/>
          </a:p>
          <a:p>
            <a:r>
              <a:rPr lang="en-US" dirty="0"/>
              <a:t>There is no expectation that the </a:t>
            </a:r>
            <a:r>
              <a:rPr lang="en-US" u="sng" dirty="0"/>
              <a:t>budget deficit</a:t>
            </a:r>
            <a:r>
              <a:rPr lang="en-US" dirty="0"/>
              <a:t> and </a:t>
            </a:r>
            <a:r>
              <a:rPr lang="en-US" u="sng" dirty="0"/>
              <a:t>trade deficit</a:t>
            </a:r>
            <a:r>
              <a:rPr lang="en-US" dirty="0"/>
              <a:t> will move in lockstep, because of the other parts of the national saving and investment identity (investment and private savings will often change as well).</a:t>
            </a:r>
          </a:p>
          <a:p>
            <a:endParaRPr lang="en-US" dirty="0"/>
          </a:p>
          <a:p>
            <a:r>
              <a:rPr lang="en-US" b="1" dirty="0"/>
              <a:t>Twin deficits </a:t>
            </a:r>
            <a:r>
              <a:rPr lang="en-US" dirty="0"/>
              <a:t>- deficits that occur when a country is running both a trade and a budget deficit.</a:t>
            </a:r>
          </a:p>
          <a:p>
            <a:endParaRPr lang="en-US" dirty="0"/>
          </a:p>
        </p:txBody>
      </p:sp>
    </p:spTree>
    <p:extLst>
      <p:ext uri="{BB962C8B-B14F-4D97-AF65-F5344CB8AC3E}">
        <p14:creationId xmlns:p14="http://schemas.microsoft.com/office/powerpoint/2010/main" val="274674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U.S. Budget Deficits and Trade Deficits</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032207"/>
            <a:ext cx="10515600" cy="2504670"/>
          </a:xfrm>
        </p:spPr>
        <p:txBody>
          <a:bodyPr>
            <a:normAutofit fontScale="62500" lnSpcReduction="20000"/>
          </a:bodyPr>
          <a:lstStyle/>
          <a:p>
            <a:r>
              <a:rPr lang="en-US" dirty="0"/>
              <a:t>In the 1980s, the budget deficit and the trade deficit declined at the same time. </a:t>
            </a:r>
          </a:p>
          <a:p>
            <a:r>
              <a:rPr lang="en-US" dirty="0"/>
              <a:t>However, since then, the deficits have stopped being twins. </a:t>
            </a:r>
          </a:p>
          <a:p>
            <a:r>
              <a:rPr lang="en-US" dirty="0"/>
              <a:t>The trade deficit grew smaller in the early 1990s as the budget deficit increased, and then the trade deficit grew larger in the late 1990s as the budget deficit turned into a surplus. </a:t>
            </a:r>
          </a:p>
          <a:p>
            <a:r>
              <a:rPr lang="en-US" dirty="0"/>
              <a:t>In the first half of the 2000s, both budget and trade deficits increased. </a:t>
            </a:r>
          </a:p>
          <a:p>
            <a:r>
              <a:rPr lang="en-US" dirty="0"/>
              <a:t>In 2009, the trade deficit declined as the budget deficit increased.</a:t>
            </a:r>
          </a:p>
          <a:p>
            <a:r>
              <a:rPr lang="en-US" dirty="0"/>
              <a:t>Through the 2010s, the trade deficit remained relatively stable as the budget deficit declined. </a:t>
            </a:r>
          </a:p>
          <a:p>
            <a:r>
              <a:rPr lang="en-US" dirty="0"/>
              <a:t>While the budget deficit increased in 2020, there has been hardly any change in the trade deficit.</a:t>
            </a:r>
          </a:p>
          <a:p>
            <a:endParaRPr lang="en-US" dirty="0"/>
          </a:p>
        </p:txBody>
      </p:sp>
      <p:pic>
        <p:nvPicPr>
          <p:cNvPr id="4" name="Picture 3" descr="This graph illustrates two lines: the budget deficit and trade deficit, as a percentage of GDP, over time. The y-axis measures the percentage of GDP, from –16 to 4 percent, in increments of 2 percent. The x-axis measures years, from 1980 to 2020. Notably, both lines are almost always negative. The budget deficit line is nearly always negative, representing a budget deficit. In 1980 it starts at around –2 percent of GDP, decreases to –5 percent in 1985, then increases to positive 2 percent, a budget surplus, in 2000. The budget deficit line then decreases to deficit, reaching –10 percent in 2009. The line remains in a deficit until 2020. The line increases to –2 percent in 2015, corresponding with a decrease in gross private savings, then the line decreases, and the deficit increases to –15 percent in 2020. The trade deficit line is always negative, fluctuating between around –0.5 percent of GDP in 1980, to a low of –3 percent in 1987, a low of around –6 percent in 2005, and a low of –4 percent in 2020.">
            <a:extLst>
              <a:ext uri="{FF2B5EF4-FFF2-40B4-BE49-F238E27FC236}">
                <a16:creationId xmlns:a16="http://schemas.microsoft.com/office/drawing/2014/main" id="{3F8748F5-8C3A-D79A-D92B-B17CDAD6EB9B}"/>
              </a:ext>
            </a:extLst>
          </p:cNvPr>
          <p:cNvPicPr>
            <a:picLocks noChangeAspect="1"/>
          </p:cNvPicPr>
          <p:nvPr/>
        </p:nvPicPr>
        <p:blipFill>
          <a:blip r:embed="rId2"/>
          <a:stretch>
            <a:fillRect/>
          </a:stretch>
        </p:blipFill>
        <p:spPr>
          <a:xfrm>
            <a:off x="3258063" y="789709"/>
            <a:ext cx="5675874" cy="3198495"/>
          </a:xfrm>
          <a:prstGeom prst="rect">
            <a:avLst/>
          </a:prstGeom>
        </p:spPr>
      </p:pic>
    </p:spTree>
    <p:extLst>
      <p:ext uri="{BB962C8B-B14F-4D97-AF65-F5344CB8AC3E}">
        <p14:creationId xmlns:p14="http://schemas.microsoft.com/office/powerpoint/2010/main" val="392330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E907C5-0024-5A6B-7DBF-8F13DD54D281}"/>
              </a:ext>
            </a:extLst>
          </p:cNvPr>
          <p:cNvSpPr>
            <a:spLocks noGrp="1"/>
          </p:cNvSpPr>
          <p:nvPr>
            <p:ph type="title"/>
          </p:nvPr>
        </p:nvSpPr>
        <p:spPr/>
        <p:txBody>
          <a:bodyPr>
            <a:normAutofit fontScale="90000"/>
          </a:bodyPr>
          <a:lstStyle/>
          <a:p>
            <a:r>
              <a:rPr lang="en-US" dirty="0"/>
              <a:t>Budget Deficits and Exchange Rates</a:t>
            </a:r>
          </a:p>
        </p:txBody>
      </p:sp>
      <p:sp>
        <p:nvSpPr>
          <p:cNvPr id="7" name="Content Placeholder 6">
            <a:extLst>
              <a:ext uri="{FF2B5EF4-FFF2-40B4-BE49-F238E27FC236}">
                <a16:creationId xmlns:a16="http://schemas.microsoft.com/office/drawing/2014/main" id="{10220F1D-C942-6D44-A785-29D18D10FFAE}"/>
              </a:ext>
            </a:extLst>
          </p:cNvPr>
          <p:cNvSpPr>
            <a:spLocks noGrp="1"/>
          </p:cNvSpPr>
          <p:nvPr>
            <p:ph idx="1"/>
          </p:nvPr>
        </p:nvSpPr>
        <p:spPr>
          <a:xfrm>
            <a:off x="838200" y="4539318"/>
            <a:ext cx="10515600" cy="1642025"/>
          </a:xfrm>
        </p:spPr>
        <p:txBody>
          <a:bodyPr>
            <a:normAutofit fontScale="85000" lnSpcReduction="20000"/>
          </a:bodyPr>
          <a:lstStyle/>
          <a:p>
            <a:r>
              <a:rPr lang="en-US" dirty="0"/>
              <a:t>Imagine that the U.S. government increases its borrowing and the funds come from European financial investors. </a:t>
            </a:r>
          </a:p>
          <a:p>
            <a:r>
              <a:rPr lang="en-US" dirty="0"/>
              <a:t>To purchase U.S. government bonds, those European investors will need to demand more U.S. dollars on foreign exchange markets, causing the demand for U.S. dollars to shift to the right from D</a:t>
            </a:r>
            <a:r>
              <a:rPr lang="en-US" baseline="-25000" dirty="0"/>
              <a:t>0</a:t>
            </a:r>
            <a:r>
              <a:rPr lang="en-US" dirty="0"/>
              <a:t> to D</a:t>
            </a:r>
            <a:r>
              <a:rPr lang="en-US" baseline="-25000" dirty="0"/>
              <a:t>1</a:t>
            </a:r>
            <a:r>
              <a:rPr lang="en-US" dirty="0"/>
              <a:t>. </a:t>
            </a:r>
          </a:p>
          <a:p>
            <a:endParaRPr lang="en-US" dirty="0"/>
          </a:p>
        </p:txBody>
      </p:sp>
      <p:pic>
        <p:nvPicPr>
          <p:cNvPr id="4" name="Picture 3" descr="This graph shows the demand and supply of foreign currency. The y-axis shows the euro/U.S. dollar exchange rate and the x-axis shows the quantity of dollars traded. As explained in the text, a budget deficit raises the demand for dollars (and lowers the supply of dollars) because foreign investors want to purchase U.S. government debt. The result is a stronger exchange rate.">
            <a:extLst>
              <a:ext uri="{FF2B5EF4-FFF2-40B4-BE49-F238E27FC236}">
                <a16:creationId xmlns:a16="http://schemas.microsoft.com/office/drawing/2014/main" id="{0B3BCDA2-6045-A5EC-9A64-EB439A19B6E7}"/>
              </a:ext>
            </a:extLst>
          </p:cNvPr>
          <p:cNvPicPr>
            <a:picLocks noChangeAspect="1"/>
          </p:cNvPicPr>
          <p:nvPr/>
        </p:nvPicPr>
        <p:blipFill>
          <a:blip r:embed="rId2"/>
          <a:stretch>
            <a:fillRect/>
          </a:stretch>
        </p:blipFill>
        <p:spPr>
          <a:xfrm>
            <a:off x="3723876" y="978481"/>
            <a:ext cx="4744248" cy="3372066"/>
          </a:xfrm>
          <a:prstGeom prst="rect">
            <a:avLst/>
          </a:prstGeom>
        </p:spPr>
      </p:pic>
    </p:spTree>
    <p:extLst>
      <p:ext uri="{BB962C8B-B14F-4D97-AF65-F5344CB8AC3E}">
        <p14:creationId xmlns:p14="http://schemas.microsoft.com/office/powerpoint/2010/main" val="3254936579"/>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2009</Words>
  <Application>Microsoft Office PowerPoint</Application>
  <PresentationFormat>Widescreen</PresentationFormat>
  <Paragraphs>151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Principles of Macroeconomics 3e</vt:lpstr>
      <vt:lpstr>Ch.18 OUTLINE</vt:lpstr>
      <vt:lpstr>President Lyndon B. Johnson</vt:lpstr>
      <vt:lpstr>18.1 How Government Borrowing Affects Investment and the  Trade Balance</vt:lpstr>
      <vt:lpstr>Effects of Change in Budget Surplus or Deficit on Investment, Savings,  and The Trade Balance</vt:lpstr>
      <vt:lpstr>United States On-Budget, Surplus, and Deficit, 1952–2020 ($ billions)</vt:lpstr>
      <vt:lpstr>18.2 Fiscal Policy and the Trade Balance</vt:lpstr>
      <vt:lpstr>U.S. Budget Deficits and Trade Deficits</vt:lpstr>
      <vt:lpstr>Budget Deficits and Exchange Rates</vt:lpstr>
      <vt:lpstr>Budget Deficits and Exchange Rates, Continued</vt:lpstr>
      <vt:lpstr>Budget Deficits, Exchange Rates, and Trade Deficits</vt:lpstr>
      <vt:lpstr>From Budget Deficits to International Economic Crisis</vt:lpstr>
      <vt:lpstr>18.3 How Government Borrowing Affects Private Saving</vt:lpstr>
      <vt:lpstr>U.S. Budget Deficits and Private Savings</vt:lpstr>
      <vt:lpstr>18.4 Fiscal Policy, Investment, and Economic Growth</vt:lpstr>
      <vt:lpstr>Crowding Out Physical Capital Investment</vt:lpstr>
      <vt:lpstr>U.S. Budget Deficits/Surpluses and Private Investment</vt:lpstr>
      <vt:lpstr>The Interest Rate Connection</vt:lpstr>
      <vt:lpstr>Budget Deficits and Interest Rates</vt:lpstr>
      <vt:lpstr>Public Investment in Physical Capital</vt:lpstr>
      <vt:lpstr>Public Investment in Physical Capital, Continued</vt:lpstr>
      <vt:lpstr>Public Investment in Human Capital</vt:lpstr>
      <vt:lpstr>Public Investment in Human Capital, Continued</vt:lpstr>
      <vt:lpstr>Total Spending for Elementary, Secondary, and Vocational Education  (1998–2020) in the United States</vt:lpstr>
      <vt:lpstr>How Fiscal Policy Can Improve Technology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Sevans O365</cp:lastModifiedBy>
  <cp:revision>81</cp:revision>
  <dcterms:created xsi:type="dcterms:W3CDTF">2018-05-29T21:16:34Z</dcterms:created>
  <dcterms:modified xsi:type="dcterms:W3CDTF">2023-01-30T18:01:51Z</dcterms:modified>
</cp:coreProperties>
</file>