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58" r:id="rId8"/>
    <p:sldId id="262" r:id="rId9"/>
    <p:sldId id="266" r:id="rId10"/>
    <p:sldId id="263" r:id="rId11"/>
    <p:sldId id="264" r:id="rId12"/>
    <p:sldId id="265" r:id="rId13"/>
    <p:sldId id="269" r:id="rId14"/>
    <p:sldId id="268" r:id="rId15"/>
    <p:sldId id="271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5B2-88CA-49D3-8E4A-1D75786B8009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New </a:t>
            </a:r>
            <a:r>
              <a:rPr lang="en-GB" dirty="0" err="1" smtClean="0">
                <a:solidFill>
                  <a:schemeClr val="bg1"/>
                </a:solidFill>
              </a:rPr>
              <a:t>asyhcronous</a:t>
            </a:r>
            <a:r>
              <a:rPr lang="en-GB" dirty="0" smtClean="0">
                <a:solidFill>
                  <a:schemeClr val="bg1"/>
                </a:solidFill>
              </a:rPr>
              <a:t> library in 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Framework 4.5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Heavily used in </a:t>
            </a:r>
            <a:r>
              <a:rPr lang="en-GB" dirty="0" err="1" smtClean="0">
                <a:solidFill>
                  <a:schemeClr val="bg1"/>
                </a:solidFill>
              </a:rPr>
              <a:t>WinRT</a:t>
            </a:r>
            <a:r>
              <a:rPr lang="en-GB" dirty="0" smtClean="0">
                <a:solidFill>
                  <a:schemeClr val="bg1"/>
                </a:solidFill>
              </a:rPr>
              <a:t> and available within Visual Studio 11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   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You cannot return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GB" dirty="0" smtClean="0">
                <a:solidFill>
                  <a:schemeClr val="bg1"/>
                </a:solidFill>
              </a:rPr>
              <a:t> or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GB" dirty="0" smtClean="0">
                <a:solidFill>
                  <a:schemeClr val="bg1"/>
                </a:solidFill>
              </a:rPr>
              <a:t> parameters from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Return values of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methods use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 from the Parallel task library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   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 you would have had a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void</a:t>
            </a:r>
            <a:r>
              <a:rPr lang="en-GB" dirty="0" smtClean="0">
                <a:solidFill>
                  <a:schemeClr val="bg1"/>
                </a:solidFill>
              </a:rPr>
              <a:t> return value, use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Where you would have had a return </a:t>
            </a:r>
            <a:r>
              <a:rPr lang="en-GB" dirty="0" err="1" smtClean="0">
                <a:solidFill>
                  <a:schemeClr val="bg1"/>
                </a:solidFill>
              </a:rPr>
              <a:t>value,or</a:t>
            </a:r>
            <a:r>
              <a:rPr lang="en-GB" dirty="0" smtClean="0">
                <a:solidFill>
                  <a:schemeClr val="bg1"/>
                </a:solidFill>
              </a:rPr>
              <a:t> parameter output values, use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 means we not only receive a return value, we can obtain additional information about the task performed by the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method, including cancellation support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WhenAll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Useful for batch processing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all</a:t>
            </a:r>
            <a:r>
              <a:rPr lang="en-GB" dirty="0" smtClean="0">
                <a:solidFill>
                  <a:schemeClr val="bg1"/>
                </a:solidFill>
              </a:rPr>
              <a:t> are important.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Sending a set of e-mails.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Batch lookups returning many values.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‘boiling a single kettle’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Useful for competing services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first </a:t>
            </a:r>
            <a:r>
              <a:rPr lang="en-GB" dirty="0" smtClean="0">
                <a:solidFill>
                  <a:schemeClr val="bg1"/>
                </a:solidFill>
              </a:rPr>
              <a:t>wins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Multiple lookups where all will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return the same value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- stock prices, geo lookup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CancellationToken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540" y="2132856"/>
            <a:ext cx="8280920" cy="4320480"/>
          </a:xfrm>
        </p:spPr>
        <p:txBody>
          <a:bodyPr anchor="b">
            <a:normAutofit/>
          </a:bodyPr>
          <a:lstStyle/>
          <a:p>
            <a:r>
              <a:rPr lang="en-GB" sz="3500" dirty="0" smtClean="0">
                <a:solidFill>
                  <a:schemeClr val="bg1"/>
                </a:solidFill>
              </a:rPr>
              <a:t>Methods that suppor</a:t>
            </a:r>
            <a:r>
              <a:rPr lang="en-GB" sz="3500" dirty="0" smtClean="0">
                <a:solidFill>
                  <a:schemeClr val="bg1"/>
                </a:solidFill>
              </a:rPr>
              <a:t>t cancellation </a:t>
            </a:r>
          </a:p>
          <a:p>
            <a:r>
              <a:rPr lang="en-GB" sz="3500" dirty="0" smtClean="0">
                <a:solidFill>
                  <a:schemeClr val="bg1"/>
                </a:solidFill>
              </a:rPr>
              <a:t>can use the </a:t>
            </a:r>
            <a:r>
              <a:rPr lang="en-GB" sz="35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CancellationToken</a:t>
            </a:r>
            <a:r>
              <a:rPr lang="en-GB" sz="35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sz="3500" dirty="0" smtClean="0">
                <a:solidFill>
                  <a:schemeClr val="bg1"/>
                </a:solidFill>
              </a:rPr>
              <a:t>from the Parallel Task Library.</a:t>
            </a:r>
          </a:p>
          <a:p>
            <a:endParaRPr lang="en-GB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1463" algn="l"/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hc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System.Net.Http.HttpClient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1463" algn="l"/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cts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CancellationTokenSource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1463" algn="l"/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cts.Token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1463" algn="l"/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ct.Register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(() =&gt;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cancellationNotification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271463" algn="l"/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res = await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hc.GetAsync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("http://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www.bbc.co.uk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Iprogress</a:t>
            </a:r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To enable monitoring of progress you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should implement </a:t>
            </a:r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IProgress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lients pass an instance of this to an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 as a parameter.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AggregateExce</a:t>
            </a:r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ption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Especially when using </a:t>
            </a:r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Task.WhenAll</a:t>
            </a:r>
            <a:r>
              <a:rPr lang="en-GB" dirty="0" smtClean="0">
                <a:solidFill>
                  <a:schemeClr val="bg1"/>
                </a:solidFill>
              </a:rPr>
              <a:t> there may be multiple</a:t>
            </a:r>
            <a:r>
              <a:rPr lang="en-GB" dirty="0" smtClean="0">
                <a:solidFill>
                  <a:schemeClr val="bg1"/>
                </a:solidFill>
              </a:rPr>
              <a:t> exceptions </a:t>
            </a:r>
            <a:r>
              <a:rPr lang="en-GB" dirty="0" smtClean="0">
                <a:solidFill>
                  <a:schemeClr val="bg1"/>
                </a:solidFill>
              </a:rPr>
              <a:t>held in the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 as an </a:t>
            </a:r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AggregateException</a:t>
            </a:r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041" y="674741"/>
            <a:ext cx="7717918" cy="5508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Liam Westley</a:t>
            </a:r>
            <a:b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@westleyl</a:t>
            </a:r>
            <a:b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http://geekswithblogs.net/twickers</a:t>
            </a:r>
            <a:endParaRPr lang="en-GB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A bit </a:t>
            </a:r>
            <a:r>
              <a:rPr lang="en-GB" sz="5400" dirty="0">
                <a:solidFill>
                  <a:schemeClr val="bg1"/>
                </a:solidFill>
              </a:rPr>
              <a:t>of</a:t>
            </a:r>
            <a:r>
              <a:rPr lang="en-GB" sz="5400" dirty="0" smtClean="0">
                <a:solidFill>
                  <a:schemeClr val="bg1"/>
                </a:solidFill>
              </a:rPr>
              <a:t> history … 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3384376"/>
          </a:xfrm>
        </p:spPr>
        <p:txBody>
          <a:bodyPr>
            <a:normAutofit lnSpcReduction="10000"/>
          </a:bodyPr>
          <a:lstStyle/>
          <a:p>
            <a:pPr algn="l">
              <a:tabLst>
                <a:tab pos="533400" algn="l"/>
                <a:tab pos="2416175" algn="l"/>
              </a:tabLst>
            </a:pP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1.0 –	Threads </a:t>
            </a:r>
          </a:p>
          <a:p>
            <a:pPr algn="l">
              <a:tabLst>
                <a:tab pos="533400" algn="l"/>
                <a:tab pos="2416175" algn="l"/>
              </a:tabLst>
            </a:pP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1.1 –	APM, </a:t>
            </a:r>
            <a:r>
              <a:rPr lang="en-GB" dirty="0" err="1" smtClean="0">
                <a:solidFill>
                  <a:schemeClr val="bg1"/>
                </a:solidFill>
              </a:rPr>
              <a:t>Asychronous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pPr algn="l">
              <a:tabLst>
                <a:tab pos="533400" algn="l"/>
                <a:tab pos="2416175" algn="l"/>
              </a:tabLst>
            </a:pPr>
            <a:r>
              <a:rPr lang="en-GB" dirty="0" smtClean="0">
                <a:solidFill>
                  <a:schemeClr val="bg1"/>
                </a:solidFill>
              </a:rPr>
              <a:t>		Programming Model</a:t>
            </a:r>
          </a:p>
          <a:p>
            <a:pPr algn="l">
              <a:tabLst>
                <a:tab pos="533400" algn="l"/>
                <a:tab pos="2416175" algn="l"/>
              </a:tabLst>
            </a:pP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4.0 –	Parallel Task Library</a:t>
            </a:r>
          </a:p>
          <a:p>
            <a:pPr algn="l">
              <a:tabLst>
                <a:tab pos="533400" algn="l"/>
                <a:tab pos="2416175" algn="l"/>
              </a:tabLst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and </a:t>
            </a:r>
            <a:r>
              <a:rPr lang="en-GB" dirty="0" err="1" smtClean="0">
                <a:solidFill>
                  <a:schemeClr val="bg1"/>
                </a:solidFill>
              </a:rPr>
              <a:t>Plinq</a:t>
            </a:r>
            <a:endParaRPr lang="en-GB" dirty="0" smtClean="0">
              <a:solidFill>
                <a:schemeClr val="bg1"/>
              </a:solidFill>
            </a:endParaRPr>
          </a:p>
          <a:p>
            <a:pPr algn="l">
              <a:tabLst>
                <a:tab pos="533400" algn="l"/>
                <a:tab pos="2416175" algn="l"/>
              </a:tabLst>
            </a:pP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4.0 –	Reactive Extensions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#1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5616" y="2636912"/>
            <a:ext cx="6912768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Identify long running process and handle them </a:t>
            </a:r>
            <a:r>
              <a:rPr lang="en-GB" dirty="0" err="1" smtClean="0">
                <a:solidFill>
                  <a:schemeClr val="bg1"/>
                </a:solidFill>
              </a:rPr>
              <a:t>asychronously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‘Long-running’ in </a:t>
            </a:r>
            <a:r>
              <a:rPr lang="en-GB" dirty="0">
                <a:solidFill>
                  <a:schemeClr val="bg1"/>
                </a:solidFill>
              </a:rPr>
              <a:t>the Windows Runtime it is specifically anything that could take longer than 50ms to execute</a:t>
            </a:r>
          </a:p>
        </p:txBody>
      </p:sp>
    </p:spTree>
    <p:extLst>
      <p:ext uri="{BB962C8B-B14F-4D97-AF65-F5344CB8AC3E}">
        <p14:creationId xmlns:p14="http://schemas.microsoft.com/office/powerpoint/2010/main" val="574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#2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636912"/>
            <a:ext cx="6400800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An asynchronous programming model familiar to the way that you might write synchronous code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- lower barrier to entry</a:t>
            </a:r>
          </a:p>
        </p:txBody>
      </p:sp>
    </p:spTree>
    <p:extLst>
      <p:ext uri="{BB962C8B-B14F-4D97-AF65-F5344CB8AC3E}">
        <p14:creationId xmlns:p14="http://schemas.microsoft.com/office/powerpoint/2010/main" val="385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Docs\Tiger\Sales\Presentations\DDD9 prep\prezi\images\WP01-CurrentNonAsync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699373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70203" y="332656"/>
            <a:ext cx="8807536" cy="4623712"/>
            <a:chOff x="179512" y="332656"/>
            <a:chExt cx="8807536" cy="4623712"/>
          </a:xfrm>
        </p:grpSpPr>
        <p:sp>
          <p:nvSpPr>
            <p:cNvPr id="6" name="Rectangle 5"/>
            <p:cNvSpPr/>
            <p:nvPr/>
          </p:nvSpPr>
          <p:spPr>
            <a:xfrm>
              <a:off x="179512" y="332656"/>
              <a:ext cx="7056784" cy="23762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7" name="Picture 3" descr="C:\Docs\Tiger\Sales\Presentations\DDD9 prep\prezi\images\WP02-CurrentAsyncCod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628800"/>
              <a:ext cx="7151352" cy="33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96436" y="908720"/>
            <a:ext cx="8790612" cy="5735676"/>
            <a:chOff x="196436" y="908720"/>
            <a:chExt cx="8790612" cy="5735676"/>
          </a:xfrm>
        </p:grpSpPr>
        <p:sp>
          <p:nvSpPr>
            <p:cNvPr id="8" name="Rectangle 7"/>
            <p:cNvSpPr/>
            <p:nvPr/>
          </p:nvSpPr>
          <p:spPr>
            <a:xfrm>
              <a:off x="323528" y="1628800"/>
              <a:ext cx="8663520" cy="3327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8" name="Picture 4" descr="C:\Docs\Tiger\Sales\Presentations\DDD9 prep\prezi\images\WP03 - CurrentAsyncCodeWithExcept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36" y="908720"/>
              <a:ext cx="7165946" cy="573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9512" y="908720"/>
            <a:ext cx="8690190" cy="5735676"/>
            <a:chOff x="179512" y="908720"/>
            <a:chExt cx="8690190" cy="5735676"/>
          </a:xfrm>
        </p:grpSpPr>
        <p:sp>
          <p:nvSpPr>
            <p:cNvPr id="10" name="Rectangle 9"/>
            <p:cNvSpPr/>
            <p:nvPr/>
          </p:nvSpPr>
          <p:spPr>
            <a:xfrm>
              <a:off x="179512" y="908720"/>
              <a:ext cx="7182870" cy="5735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0" name="Picture 6" descr="C:\Docs\Tiger\Sales\Presentations\DDD9 prep\prezi\images\WP01-CurrentNonAsyncCod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24" y="915024"/>
              <a:ext cx="8392478" cy="219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Docs\Tiger\Sales\Presentations\DDD9 prep\prezi\images\WP04 - CTPAsyncCod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24" y="3645024"/>
              <a:ext cx="8392478" cy="222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747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844824"/>
            <a:ext cx="7196336" cy="2736304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</a:rPr>
              <a:t>‘</a:t>
            </a:r>
            <a:r>
              <a:rPr lang="en-GB" sz="4800" dirty="0" err="1" smtClean="0">
                <a:solidFill>
                  <a:schemeClr val="bg1"/>
                </a:solidFill>
              </a:rPr>
              <a:t>Aync</a:t>
            </a:r>
            <a:r>
              <a:rPr lang="en-GB" sz="4800" dirty="0" smtClean="0">
                <a:solidFill>
                  <a:schemeClr val="bg1"/>
                </a:solidFill>
              </a:rPr>
              <a:t> is about managing complexity, not hiding it’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816" y="4221088"/>
            <a:ext cx="3416424" cy="982960"/>
          </a:xfrm>
        </p:spPr>
        <p:txBody>
          <a:bodyPr>
            <a:normAutofit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Jon Skeet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async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Indicates that a method is likely to contain a control flow that involves awaiting asynchronous operations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await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await signs up the rest of the method as a continuation of the task and returns to the caller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Possible to include more than one await within a single </a:t>
            </a:r>
            <a:r>
              <a:rPr lang="en-GB" dirty="0" err="1" smtClean="0">
                <a:solidFill>
                  <a:schemeClr val="bg1"/>
                </a:solidFill>
              </a:rPr>
              <a:t>aync</a:t>
            </a:r>
            <a:r>
              <a:rPr lang="en-GB" dirty="0" smtClean="0">
                <a:solidFill>
                  <a:schemeClr val="bg1"/>
                </a:solidFill>
              </a:rPr>
              <a:t> method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A short diversion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382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{ async }</vt:lpstr>
      <vt:lpstr>A bit of history … </vt:lpstr>
      <vt:lpstr>Key goals for async #1</vt:lpstr>
      <vt:lpstr>Key goals for async #2</vt:lpstr>
      <vt:lpstr>PowerPoint Presentation</vt:lpstr>
      <vt:lpstr>‘Aync is about managing complexity, not hiding it’</vt:lpstr>
      <vt:lpstr>async</vt:lpstr>
      <vt:lpstr>await</vt:lpstr>
      <vt:lpstr>A short diversion</vt:lpstr>
      <vt:lpstr>Task   Task&lt;T&gt;</vt:lpstr>
      <vt:lpstr>Task   Task&lt;T&gt;</vt:lpstr>
      <vt:lpstr>Task&lt;T&gt;</vt:lpstr>
      <vt:lpstr>WhenAll</vt:lpstr>
      <vt:lpstr>WhenAny</vt:lpstr>
      <vt:lpstr>CancellationToken</vt:lpstr>
      <vt:lpstr>Iprogress&lt;T&gt;</vt:lpstr>
      <vt:lpstr>AggregateException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</dc:title>
  <dc:creator>liam</dc:creator>
  <cp:lastModifiedBy>liam</cp:lastModifiedBy>
  <cp:revision>33</cp:revision>
  <dcterms:created xsi:type="dcterms:W3CDTF">2012-05-28T10:49:18Z</dcterms:created>
  <dcterms:modified xsi:type="dcterms:W3CDTF">2012-05-29T09:23:32Z</dcterms:modified>
</cp:coreProperties>
</file>