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71" r:id="rId3"/>
    <p:sldId id="283" r:id="rId4"/>
    <p:sldId id="267" r:id="rId5"/>
    <p:sldId id="259" r:id="rId6"/>
    <p:sldId id="258" r:id="rId7"/>
    <p:sldId id="262" r:id="rId8"/>
    <p:sldId id="264" r:id="rId9"/>
    <p:sldId id="265" r:id="rId10"/>
    <p:sldId id="275" r:id="rId11"/>
    <p:sldId id="281" r:id="rId12"/>
    <p:sldId id="280" r:id="rId13"/>
    <p:sldId id="269" r:id="rId14"/>
    <p:sldId id="276" r:id="rId15"/>
    <p:sldId id="273" r:id="rId16"/>
    <p:sldId id="277" r:id="rId17"/>
    <p:sldId id="268" r:id="rId18"/>
    <p:sldId id="278" r:id="rId19"/>
    <p:sldId id="272" r:id="rId20"/>
    <p:sldId id="279" r:id="rId21"/>
    <p:sldId id="274" r:id="rId22"/>
    <p:sldId id="270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2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56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4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0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49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6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2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15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9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8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70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7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C35B2-88CA-49D3-8E4A-1D75786B8009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1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</a:rPr>
              <a:t> { </a:t>
            </a:r>
            <a:r>
              <a:rPr lang="en-GB" sz="5400" dirty="0" err="1" smtClean="0">
                <a:solidFill>
                  <a:schemeClr val="bg1"/>
                </a:solidFill>
              </a:rPr>
              <a:t>async</a:t>
            </a:r>
            <a:r>
              <a:rPr lang="en-GB" sz="5400" dirty="0" smtClean="0">
                <a:solidFill>
                  <a:schemeClr val="bg1"/>
                </a:solidFill>
              </a:rPr>
              <a:t> patterns }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7096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- or -</a:t>
            </a:r>
          </a:p>
          <a:p>
            <a:r>
              <a:rPr lang="en-GB" dirty="0">
                <a:solidFill>
                  <a:schemeClr val="bg1"/>
                </a:solidFill>
              </a:rPr>
              <a:t>u</a:t>
            </a:r>
            <a:r>
              <a:rPr lang="en-GB" dirty="0" smtClean="0">
                <a:solidFill>
                  <a:schemeClr val="bg1"/>
                </a:solidFill>
              </a:rPr>
              <a:t>sing the asynchronous library in the </a:t>
            </a:r>
            <a:r>
              <a:rPr lang="en-GB" dirty="0" err="1" smtClean="0">
                <a:solidFill>
                  <a:schemeClr val="bg1"/>
                </a:solidFill>
              </a:rPr>
              <a:t>.Net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4.5 Framework for </a:t>
            </a:r>
            <a:r>
              <a:rPr lang="en-GB" dirty="0" smtClean="0">
                <a:solidFill>
                  <a:schemeClr val="bg1"/>
                </a:solidFill>
              </a:rPr>
              <a:t>more than keeping your UI responsive.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37" y="332656"/>
            <a:ext cx="13049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47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</a:rPr>
              <a:t>Timeout&lt;Code&gt;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6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 smtClean="0">
                <a:solidFill>
                  <a:schemeClr val="bg1"/>
                </a:solidFill>
                <a:latin typeface="Courier New" pitchFamily="49" charset="0"/>
              </a:rPr>
              <a:t>Sample.Data</a:t>
            </a:r>
            <a:r>
              <a:rPr lang="en-GB" sz="5400" dirty="0">
                <a:solidFill>
                  <a:schemeClr val="bg1"/>
                </a:solidFill>
                <a:latin typeface="Courier New" pitchFamily="49" charset="0"/>
              </a:rPr>
              <a:t>*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51571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chemeClr val="bg1"/>
                </a:solidFill>
                <a:latin typeface="Courier New" pitchFamily="49" charset="0"/>
              </a:rPr>
              <a:t>* Any resemblance to real </a:t>
            </a:r>
            <a:r>
              <a:rPr lang="en-GB" sz="2000" dirty="0" smtClean="0">
                <a:solidFill>
                  <a:schemeClr val="bg1"/>
                </a:solidFill>
                <a:latin typeface="Courier New" pitchFamily="49" charset="0"/>
              </a:rPr>
              <a:t>frameworks, on </a:t>
            </a:r>
            <a:r>
              <a:rPr lang="en-GB" sz="2000" dirty="0" err="1" smtClean="0">
                <a:solidFill>
                  <a:schemeClr val="bg1"/>
                </a:solidFill>
                <a:latin typeface="Courier New" pitchFamily="49" charset="0"/>
              </a:rPr>
              <a:t>github</a:t>
            </a:r>
            <a:r>
              <a:rPr lang="en-GB" sz="2000" dirty="0" smtClean="0">
                <a:solidFill>
                  <a:schemeClr val="bg1"/>
                </a:solidFill>
                <a:latin typeface="Courier New" pitchFamily="49" charset="0"/>
              </a:rPr>
              <a:t> or </a:t>
            </a:r>
            <a:r>
              <a:rPr lang="en-GB" sz="2000" dirty="0" err="1" smtClean="0">
                <a:solidFill>
                  <a:schemeClr val="bg1"/>
                </a:solidFill>
                <a:latin typeface="Courier New" pitchFamily="49" charset="0"/>
              </a:rPr>
              <a:t>codeplex</a:t>
            </a:r>
            <a:r>
              <a:rPr lang="en-GB" sz="2000" dirty="0" smtClean="0">
                <a:solidFill>
                  <a:schemeClr val="bg1"/>
                </a:solidFill>
                <a:latin typeface="Courier New" pitchFamily="49" charset="0"/>
              </a:rPr>
              <a:t>, </a:t>
            </a:r>
            <a:r>
              <a:rPr lang="en-GB" sz="2000" dirty="0">
                <a:solidFill>
                  <a:schemeClr val="bg1"/>
                </a:solidFill>
                <a:latin typeface="Courier New" pitchFamily="49" charset="0"/>
              </a:rPr>
              <a:t>is purely </a:t>
            </a:r>
            <a:r>
              <a:rPr lang="en-GB" sz="2000" dirty="0" smtClean="0">
                <a:solidFill>
                  <a:schemeClr val="bg1"/>
                </a:solidFill>
                <a:latin typeface="Courier New" pitchFamily="49" charset="0"/>
              </a:rPr>
              <a:t>coincidental even if they </a:t>
            </a:r>
            <a:r>
              <a:rPr lang="en-GB" sz="2000" b="1" dirty="0" smtClean="0">
                <a:solidFill>
                  <a:schemeClr val="bg1"/>
                </a:solidFill>
                <a:latin typeface="Courier New" pitchFamily="49" charset="0"/>
              </a:rPr>
              <a:t>are</a:t>
            </a:r>
            <a:r>
              <a:rPr lang="en-GB" sz="2000" dirty="0" smtClean="0">
                <a:solidFill>
                  <a:schemeClr val="bg1"/>
                </a:solidFill>
                <a:latin typeface="Courier New" pitchFamily="49" charset="0"/>
              </a:rPr>
              <a:t> written by @</a:t>
            </a:r>
            <a:r>
              <a:rPr lang="en-GB" sz="2000" dirty="0" err="1" smtClean="0">
                <a:solidFill>
                  <a:schemeClr val="bg1"/>
                </a:solidFill>
                <a:latin typeface="Courier New" pitchFamily="49" charset="0"/>
              </a:rPr>
              <a:t>markrendle</a:t>
            </a:r>
            <a:r>
              <a:rPr lang="en-GB" sz="2000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98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-26842" y="-41378"/>
            <a:ext cx="9144000" cy="6858000"/>
            <a:chOff x="-26842" y="-41378"/>
            <a:chExt cx="9144000" cy="6858000"/>
          </a:xfrm>
        </p:grpSpPr>
        <p:sp>
          <p:nvSpPr>
            <p:cNvPr id="5" name="Rectangle 4"/>
            <p:cNvSpPr/>
            <p:nvPr/>
          </p:nvSpPr>
          <p:spPr>
            <a:xfrm>
              <a:off x="-26842" y="-41378"/>
              <a:ext cx="9144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911422" y="140737"/>
              <a:ext cx="4392488" cy="5652628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L</a:t>
              </a:r>
              <a:endParaRPr lang="en-GB" dirty="0"/>
            </a:p>
          </p:txBody>
        </p:sp>
        <p:sp>
          <p:nvSpPr>
            <p:cNvPr id="7" name="Parallelogram 6"/>
            <p:cNvSpPr/>
            <p:nvPr/>
          </p:nvSpPr>
          <p:spPr>
            <a:xfrm>
              <a:off x="950640" y="2336981"/>
              <a:ext cx="1944216" cy="2088232"/>
            </a:xfrm>
            <a:prstGeom prst="parallelogram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5406516" y="5914562"/>
              <a:ext cx="576064" cy="4188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1304798" y="5979910"/>
              <a:ext cx="288032" cy="2094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967206" y="6182816"/>
              <a:ext cx="288032" cy="2094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3343470" y="3171666"/>
              <a:ext cx="288032" cy="2094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4186334" y="284753"/>
              <a:ext cx="288032" cy="2094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4136774" y="697090"/>
              <a:ext cx="288032" cy="2094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842453" y="494184"/>
              <a:ext cx="288032" cy="2094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3792893" y="906521"/>
              <a:ext cx="288032" cy="2094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3293099" y="3789040"/>
              <a:ext cx="288032" cy="2094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56176" y="4999701"/>
            <a:ext cx="2534108" cy="1086390"/>
            <a:chOff x="6156176" y="4999701"/>
            <a:chExt cx="2534108" cy="1086390"/>
          </a:xfrm>
        </p:grpSpPr>
        <p:sp>
          <p:nvSpPr>
            <p:cNvPr id="19" name="TextBox 18"/>
            <p:cNvSpPr txBox="1"/>
            <p:nvPr/>
          </p:nvSpPr>
          <p:spPr>
            <a:xfrm>
              <a:off x="7303910" y="5562871"/>
              <a:ext cx="13863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London</a:t>
              </a:r>
              <a:endParaRPr lang="en-GB" sz="2800" dirty="0"/>
            </a:p>
          </p:txBody>
        </p:sp>
        <p:sp>
          <p:nvSpPr>
            <p:cNvPr id="20" name="Bent Arrow 19"/>
            <p:cNvSpPr/>
            <p:nvPr/>
          </p:nvSpPr>
          <p:spPr>
            <a:xfrm flipH="1">
              <a:off x="6156176" y="4999701"/>
              <a:ext cx="1429782" cy="569471"/>
            </a:xfrm>
            <a:prstGeom prst="bentArrow">
              <a:avLst>
                <a:gd name="adj1" fmla="val 25000"/>
                <a:gd name="adj2" fmla="val 50000"/>
                <a:gd name="adj3" fmla="val 50000"/>
                <a:gd name="adj4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363530" y="3836607"/>
            <a:ext cx="2576427" cy="1099216"/>
            <a:chOff x="3842453" y="2294494"/>
            <a:chExt cx="2576427" cy="1099216"/>
          </a:xfrm>
        </p:grpSpPr>
        <p:sp>
          <p:nvSpPr>
            <p:cNvPr id="25" name="TextBox 24"/>
            <p:cNvSpPr txBox="1"/>
            <p:nvPr/>
          </p:nvSpPr>
          <p:spPr>
            <a:xfrm>
              <a:off x="4533160" y="2294494"/>
              <a:ext cx="188572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Cambridge</a:t>
              </a:r>
              <a:endParaRPr lang="en-GB" sz="2800" dirty="0"/>
            </a:p>
          </p:txBody>
        </p:sp>
        <p:sp>
          <p:nvSpPr>
            <p:cNvPr id="24" name="Bent Arrow 23"/>
            <p:cNvSpPr/>
            <p:nvPr/>
          </p:nvSpPr>
          <p:spPr>
            <a:xfrm flipH="1" flipV="1">
              <a:off x="3842453" y="2817714"/>
              <a:ext cx="1485326" cy="575996"/>
            </a:xfrm>
            <a:prstGeom prst="bentArrow">
              <a:avLst>
                <a:gd name="adj1" fmla="val 25000"/>
                <a:gd name="adj2" fmla="val 50000"/>
                <a:gd name="adj3" fmla="val 50000"/>
                <a:gd name="adj4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580112" y="2852936"/>
            <a:ext cx="2350642" cy="1068874"/>
            <a:chOff x="5595128" y="2941294"/>
            <a:chExt cx="2350642" cy="1068874"/>
          </a:xfrm>
        </p:grpSpPr>
        <p:sp>
          <p:nvSpPr>
            <p:cNvPr id="31" name="TextBox 30"/>
            <p:cNvSpPr txBox="1"/>
            <p:nvPr/>
          </p:nvSpPr>
          <p:spPr>
            <a:xfrm>
              <a:off x="6438097" y="2941294"/>
              <a:ext cx="150767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Sheffield</a:t>
              </a:r>
              <a:endParaRPr lang="en-GB" sz="2800" dirty="0"/>
            </a:p>
          </p:txBody>
        </p:sp>
        <p:sp>
          <p:nvSpPr>
            <p:cNvPr id="30" name="Bent Arrow 29"/>
            <p:cNvSpPr/>
            <p:nvPr/>
          </p:nvSpPr>
          <p:spPr>
            <a:xfrm flipH="1" flipV="1">
              <a:off x="5595128" y="3434172"/>
              <a:ext cx="1425228" cy="575996"/>
            </a:xfrm>
            <a:prstGeom prst="bentArrow">
              <a:avLst>
                <a:gd name="adj1" fmla="val 25000"/>
                <a:gd name="adj2" fmla="val 50000"/>
                <a:gd name="adj3" fmla="val 50000"/>
                <a:gd name="adj4" fmla="val 875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626068" y="2719383"/>
            <a:ext cx="2746132" cy="1617911"/>
            <a:chOff x="2895879" y="3473362"/>
            <a:chExt cx="2746132" cy="1617911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7827" y="3473362"/>
              <a:ext cx="1185858" cy="1196752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2895879" y="4752719"/>
              <a:ext cx="27461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http://silents.bandcamp.com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899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 smtClean="0">
                <a:solidFill>
                  <a:schemeClr val="bg1"/>
                </a:solidFill>
                <a:latin typeface="Courier New" pitchFamily="49" charset="0"/>
              </a:rPr>
              <a:t>WhenAll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604" y="2636912"/>
            <a:ext cx="6728792" cy="3456384"/>
          </a:xfrm>
        </p:spPr>
        <p:txBody>
          <a:bodyPr anchor="b"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Useful for batch processing</a:t>
            </a:r>
          </a:p>
          <a:p>
            <a:r>
              <a:rPr lang="en-GB" i="1" dirty="0" smtClean="0">
                <a:solidFill>
                  <a:schemeClr val="bg1"/>
                </a:solidFill>
              </a:rPr>
              <a:t>all</a:t>
            </a:r>
            <a:r>
              <a:rPr lang="en-GB" dirty="0" smtClean="0">
                <a:solidFill>
                  <a:schemeClr val="bg1"/>
                </a:solidFill>
              </a:rPr>
              <a:t> are important.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Sending a set of e-mails.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Batch lookups returning many values.</a:t>
            </a:r>
          </a:p>
        </p:txBody>
      </p:sp>
    </p:spTree>
    <p:extLst>
      <p:ext uri="{BB962C8B-B14F-4D97-AF65-F5344CB8AC3E}">
        <p14:creationId xmlns:p14="http://schemas.microsoft.com/office/powerpoint/2010/main" val="117452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</a:rPr>
              <a:t>Timeout&lt;Code&gt;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604" y="2636912"/>
            <a:ext cx="6728792" cy="3456384"/>
          </a:xfrm>
        </p:spPr>
        <p:txBody>
          <a:bodyPr anchor="b">
            <a:normAutofit fontScale="70000" lnSpcReduction="20000"/>
          </a:bodyPr>
          <a:lstStyle/>
          <a:p>
            <a:r>
              <a:rPr lang="en-GB" sz="5700" i="1" dirty="0" smtClean="0">
                <a:solidFill>
                  <a:schemeClr val="bg1"/>
                </a:solidFill>
              </a:rPr>
              <a:t>- Throttling -</a:t>
            </a:r>
          </a:p>
          <a:p>
            <a:endParaRPr lang="en-GB" sz="3000" i="1" dirty="0" smtClean="0">
              <a:solidFill>
                <a:schemeClr val="bg1"/>
              </a:solidFill>
            </a:endParaRPr>
          </a:p>
          <a:p>
            <a:r>
              <a:rPr lang="en-GB" sz="3800" dirty="0" smtClean="0">
                <a:solidFill>
                  <a:schemeClr val="bg1"/>
                </a:solidFill>
              </a:rPr>
              <a:t>Limiting network or file I/O, or preventing saturation of a CPU.</a:t>
            </a:r>
          </a:p>
          <a:p>
            <a:endParaRPr lang="en-GB" sz="3800" dirty="0" smtClean="0">
              <a:solidFill>
                <a:schemeClr val="bg1"/>
              </a:solidFill>
            </a:endParaRPr>
          </a:p>
          <a:p>
            <a:r>
              <a:rPr lang="en-GB" sz="3800" dirty="0" smtClean="0">
                <a:solidFill>
                  <a:schemeClr val="bg1"/>
                </a:solidFill>
              </a:rPr>
              <a:t>When encoding multiple MP3 files, you might use one or two less threads than the number of CPU cores</a:t>
            </a:r>
            <a:r>
              <a:rPr lang="en-GB" sz="3800" dirty="0">
                <a:solidFill>
                  <a:schemeClr val="bg1"/>
                </a:solidFill>
              </a:rPr>
              <a:t> </a:t>
            </a:r>
            <a:r>
              <a:rPr lang="en-GB" sz="3800" dirty="0" smtClean="0">
                <a:solidFill>
                  <a:schemeClr val="bg1"/>
                </a:solidFill>
              </a:rPr>
              <a:t>to allow other process access to the CPU.</a:t>
            </a:r>
            <a:endParaRPr lang="en-GB" sz="3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 smtClean="0">
                <a:solidFill>
                  <a:schemeClr val="bg1"/>
                </a:solidFill>
                <a:latin typeface="Courier New" pitchFamily="49" charset="0"/>
              </a:rPr>
              <a:t>WhenAny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78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</a:rPr>
              <a:t>Timeout&lt;Code&gt;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604" y="2636912"/>
            <a:ext cx="6728792" cy="3456384"/>
          </a:xfrm>
        </p:spPr>
        <p:txBody>
          <a:bodyPr anchor="b">
            <a:normAutofit fontScale="92500" lnSpcReduction="10000"/>
          </a:bodyPr>
          <a:lstStyle/>
          <a:p>
            <a:r>
              <a:rPr lang="en-GB" sz="4300" i="1" dirty="0" smtClean="0">
                <a:solidFill>
                  <a:schemeClr val="bg1"/>
                </a:solidFill>
              </a:rPr>
              <a:t>- Redundancy -</a:t>
            </a:r>
          </a:p>
          <a:p>
            <a:endParaRPr lang="en-GB" i="1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Useful for competing services where the </a:t>
            </a:r>
            <a:r>
              <a:rPr lang="en-GB" i="1" dirty="0" smtClean="0">
                <a:solidFill>
                  <a:schemeClr val="bg1"/>
                </a:solidFill>
              </a:rPr>
              <a:t>first </a:t>
            </a:r>
            <a:r>
              <a:rPr lang="en-GB" dirty="0" smtClean="0">
                <a:solidFill>
                  <a:schemeClr val="bg1"/>
                </a:solidFill>
              </a:rPr>
              <a:t>to return wins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Multiple lookups where all are expected to return the same value - stock prices, geo lookup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 smtClean="0">
                <a:solidFill>
                  <a:schemeClr val="bg1"/>
                </a:solidFill>
                <a:latin typeface="Courier New" pitchFamily="49" charset="0"/>
              </a:rPr>
              <a:t>WhenAny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9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</a:rPr>
              <a:t>Timeout&lt;Code&gt;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0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604" y="2636912"/>
            <a:ext cx="6728792" cy="3456384"/>
          </a:xfrm>
        </p:spPr>
        <p:txBody>
          <a:bodyPr anchor="b">
            <a:normAutofit lnSpcReduction="10000"/>
          </a:bodyPr>
          <a:lstStyle/>
          <a:p>
            <a:r>
              <a:rPr lang="en-GB" sz="4000" i="1" dirty="0" smtClean="0">
                <a:solidFill>
                  <a:schemeClr val="bg1"/>
                </a:solidFill>
              </a:rPr>
              <a:t>- Interleaving -</a:t>
            </a:r>
          </a:p>
          <a:p>
            <a:endParaRPr lang="en-GB" sz="3000" i="1" dirty="0" smtClean="0">
              <a:solidFill>
                <a:schemeClr val="bg1"/>
              </a:solidFill>
            </a:endParaRPr>
          </a:p>
          <a:p>
            <a:r>
              <a:rPr lang="en-GB" sz="3000" dirty="0" smtClean="0">
                <a:solidFill>
                  <a:schemeClr val="bg1"/>
                </a:solidFill>
              </a:rPr>
              <a:t>Perform additional processing on the results of tasks as they complete.</a:t>
            </a:r>
          </a:p>
          <a:p>
            <a:r>
              <a:rPr lang="en-GB" sz="3000" dirty="0" smtClean="0">
                <a:solidFill>
                  <a:schemeClr val="bg1"/>
                </a:solidFill>
              </a:rPr>
              <a:t>A web browser can make multiple HTTP requests, but will start building the page as each HTTP request returns data.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 smtClean="0">
                <a:solidFill>
                  <a:schemeClr val="bg1"/>
                </a:solidFill>
                <a:latin typeface="Courier New" pitchFamily="49" charset="0"/>
              </a:rPr>
              <a:t>WhenAny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3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</a:rPr>
              <a:t>{ </a:t>
            </a:r>
            <a:r>
              <a:rPr lang="en-GB" sz="5400" dirty="0" err="1" smtClean="0">
                <a:solidFill>
                  <a:schemeClr val="bg1"/>
                </a:solidFill>
              </a:rPr>
              <a:t>async</a:t>
            </a:r>
            <a:r>
              <a:rPr lang="en-GB" sz="5400" dirty="0" smtClean="0">
                <a:solidFill>
                  <a:schemeClr val="bg1"/>
                </a:solidFill>
              </a:rPr>
              <a:t> }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33056"/>
            <a:ext cx="6400800" cy="2304256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- quick </a:t>
            </a:r>
            <a:r>
              <a:rPr lang="en-GB" dirty="0" smtClean="0">
                <a:solidFill>
                  <a:schemeClr val="bg1"/>
                </a:solidFill>
              </a:rPr>
              <a:t>recap, 2012 -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New </a:t>
            </a:r>
            <a:r>
              <a:rPr lang="en-GB" dirty="0" err="1" smtClean="0">
                <a:solidFill>
                  <a:schemeClr val="bg1"/>
                </a:solidFill>
              </a:rPr>
              <a:t>asyhcronous</a:t>
            </a:r>
            <a:r>
              <a:rPr lang="en-GB" dirty="0" smtClean="0">
                <a:solidFill>
                  <a:schemeClr val="bg1"/>
                </a:solidFill>
              </a:rPr>
              <a:t> library in </a:t>
            </a:r>
            <a:r>
              <a:rPr lang="en-GB" dirty="0" err="1" smtClean="0">
                <a:solidFill>
                  <a:schemeClr val="bg1"/>
                </a:solidFill>
              </a:rPr>
              <a:t>.Net</a:t>
            </a:r>
            <a:r>
              <a:rPr lang="en-GB" dirty="0" smtClean="0">
                <a:solidFill>
                  <a:schemeClr val="bg1"/>
                </a:solidFill>
              </a:rPr>
              <a:t> 4.5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Heavily used in </a:t>
            </a:r>
            <a:r>
              <a:rPr lang="en-GB" dirty="0" err="1" smtClean="0">
                <a:solidFill>
                  <a:schemeClr val="bg1"/>
                </a:solidFill>
              </a:rPr>
              <a:t>WinRT</a:t>
            </a:r>
            <a:r>
              <a:rPr lang="en-GB" dirty="0" smtClean="0">
                <a:solidFill>
                  <a:schemeClr val="bg1"/>
                </a:solidFill>
              </a:rPr>
              <a:t> and available from within Visual Studio 2012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44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</a:rPr>
              <a:t>Timeout&lt;Code&gt;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0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604" y="2636912"/>
            <a:ext cx="6728792" cy="3456384"/>
          </a:xfrm>
        </p:spPr>
        <p:txBody>
          <a:bodyPr anchor="b">
            <a:normAutofit fontScale="92500" lnSpcReduction="20000"/>
          </a:bodyPr>
          <a:lstStyle/>
          <a:p>
            <a:r>
              <a:rPr lang="en-GB" sz="4300" i="1" dirty="0" smtClean="0">
                <a:solidFill>
                  <a:schemeClr val="bg1"/>
                </a:solidFill>
              </a:rPr>
              <a:t>- Early bailout -</a:t>
            </a:r>
          </a:p>
          <a:p>
            <a:endParaRPr lang="en-GB" sz="3000" i="1" dirty="0" smtClean="0">
              <a:solidFill>
                <a:schemeClr val="bg1"/>
              </a:solidFill>
            </a:endParaRPr>
          </a:p>
          <a:p>
            <a:r>
              <a:rPr lang="en-GB" sz="3000" dirty="0" smtClean="0">
                <a:solidFill>
                  <a:schemeClr val="bg1"/>
                </a:solidFill>
              </a:rPr>
              <a:t>Ending a set of tasks if another tasks ends prematurely (not due to </a:t>
            </a:r>
            <a:r>
              <a:rPr lang="en-GB" sz="3000" dirty="0" smtClean="0">
                <a:solidFill>
                  <a:schemeClr val="bg1"/>
                </a:solidFill>
              </a:rPr>
              <a:t>exceptions).</a:t>
            </a:r>
            <a:endParaRPr lang="en-GB" sz="3000" dirty="0" smtClean="0">
              <a:solidFill>
                <a:schemeClr val="bg1"/>
              </a:solidFill>
            </a:endParaRPr>
          </a:p>
          <a:p>
            <a:r>
              <a:rPr lang="en-GB" sz="3000" dirty="0" smtClean="0">
                <a:solidFill>
                  <a:schemeClr val="bg1"/>
                </a:solidFill>
              </a:rPr>
              <a:t>Cancel remaining tasks when a task returns a result which meets pre-set criteria – obtaining offer to deal shares with a price below a ceiling price.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 smtClean="0">
                <a:solidFill>
                  <a:schemeClr val="bg1"/>
                </a:solidFill>
                <a:latin typeface="Courier New" pitchFamily="49" charset="0"/>
              </a:rPr>
              <a:t>WhenAny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09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3041" y="674741"/>
            <a:ext cx="7717918" cy="550851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Resources</a:t>
            </a:r>
          </a:p>
          <a:p>
            <a:endParaRPr lang="en-GB" sz="3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GB" sz="28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.Net</a:t>
            </a:r>
            <a:r>
              <a:rPr lang="en-GB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parallel team blog</a:t>
            </a:r>
          </a:p>
          <a:p>
            <a:endParaRPr lang="en-GB" sz="18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GB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http://</a:t>
            </a:r>
            <a:r>
              <a:rPr lang="en-GB" sz="2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blogs.msdn.com/b/pfxteam</a:t>
            </a:r>
            <a:endParaRPr lang="en-GB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endParaRPr lang="en-GB" sz="3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GB" sz="2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Task-based Asynchronous </a:t>
            </a:r>
            <a:r>
              <a:rPr lang="en-GB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Pattern white paper (TAP.docx) </a:t>
            </a:r>
            <a:r>
              <a:rPr lang="en-GB" sz="2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GB" sz="28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Stephen </a:t>
            </a:r>
            <a:r>
              <a:rPr lang="en-GB" sz="2800" i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Toub</a:t>
            </a:r>
            <a:endParaRPr lang="en-GB" sz="2800" i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endParaRPr lang="en-GB" sz="18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GB" sz="1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http://www.microsoft.com/en-us/download/details.aspx?id=19957</a:t>
            </a:r>
            <a:endParaRPr lang="en-GB" sz="18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endParaRPr lang="en-GB" sz="3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GB" sz="3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Microsoft </a:t>
            </a:r>
            <a:r>
              <a:rPr lang="en-GB" sz="3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Async</a:t>
            </a:r>
            <a:r>
              <a:rPr lang="en-GB" sz="3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BCL</a:t>
            </a:r>
            <a:endParaRPr lang="en-GB" sz="3200" dirty="0">
              <a:solidFill>
                <a:schemeClr val="bg1"/>
              </a:solidFill>
            </a:endParaRPr>
          </a:p>
          <a:p>
            <a:endParaRPr lang="en-GB" sz="18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GB" sz="1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http://nuget.org/packages/Microsoft.Bcl.Async</a:t>
            </a:r>
            <a:endParaRPr lang="en-GB" sz="1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684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6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6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3041" y="674741"/>
            <a:ext cx="7717918" cy="469847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 smtClean="0">
                <a:solidFill>
                  <a:schemeClr val="bg1"/>
                </a:solidFill>
              </a:rPr>
              <a:t>{ </a:t>
            </a:r>
            <a:r>
              <a:rPr lang="en-GB" sz="5400" dirty="0" err="1" smtClean="0">
                <a:solidFill>
                  <a:schemeClr val="bg1"/>
                </a:solidFill>
              </a:rPr>
              <a:t>liam</a:t>
            </a:r>
            <a:r>
              <a:rPr lang="en-GB" sz="5400" dirty="0" smtClean="0">
                <a:solidFill>
                  <a:schemeClr val="bg1"/>
                </a:solidFill>
              </a:rPr>
              <a:t> </a:t>
            </a:r>
            <a:r>
              <a:rPr lang="en-GB" sz="5400" dirty="0" err="1" smtClean="0">
                <a:solidFill>
                  <a:schemeClr val="bg1"/>
                </a:solidFill>
              </a:rPr>
              <a:t>westley</a:t>
            </a:r>
            <a:r>
              <a:rPr lang="en-GB" sz="5400" dirty="0" smtClean="0">
                <a:solidFill>
                  <a:schemeClr val="bg1"/>
                </a:solidFill>
              </a:rPr>
              <a:t> }</a:t>
            </a:r>
            <a: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@westleyl</a:t>
            </a:r>
          </a:p>
          <a:p>
            <a:endParaRPr lang="en-GB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liam.westley@tigernews.co.uk</a:t>
            </a:r>
            <a:r>
              <a:rPr lang="en-GB" sz="4000" dirty="0" smtClean="0">
                <a:solidFill>
                  <a:schemeClr val="bg1"/>
                </a:solidFill>
                <a:latin typeface="Calibari"/>
                <a:cs typeface="Courier New" pitchFamily="49" charset="0"/>
              </a:rPr>
              <a:t/>
            </a:r>
            <a:br>
              <a:rPr lang="en-GB" sz="4000" dirty="0" smtClean="0">
                <a:solidFill>
                  <a:schemeClr val="bg1"/>
                </a:solidFill>
                <a:latin typeface="Calibari"/>
                <a:cs typeface="Courier New" pitchFamily="49" charset="0"/>
              </a:rPr>
            </a:br>
            <a:r>
              <a:rPr lang="en-GB" sz="2400" dirty="0" smtClean="0">
                <a:solidFill>
                  <a:schemeClr val="bg1"/>
                </a:solidFill>
                <a:latin typeface="Calibari"/>
                <a:cs typeface="Courier New" pitchFamily="49" charset="0"/>
              </a:rPr>
              <a:t/>
            </a:r>
            <a:br>
              <a:rPr lang="en-GB" sz="2400" dirty="0" smtClean="0">
                <a:solidFill>
                  <a:schemeClr val="bg1"/>
                </a:solidFill>
                <a:latin typeface="Calibari"/>
                <a:cs typeface="Courier New" pitchFamily="49" charset="0"/>
              </a:rPr>
            </a:br>
            <a:r>
              <a:rPr lang="en-GB" sz="2800" dirty="0" smtClean="0">
                <a:solidFill>
                  <a:schemeClr val="bg1"/>
                </a:solidFill>
                <a:latin typeface="Calibari"/>
                <a:cs typeface="Courier New" pitchFamily="49" charset="0"/>
              </a:rPr>
              <a:t>http://geekswithblogs.net/twickers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37" y="6195369"/>
            <a:ext cx="139971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5589240"/>
            <a:ext cx="9143999" cy="6294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solidFill>
                  <a:schemeClr val="bg1"/>
                </a:solidFill>
                <a:latin typeface="Calibari"/>
                <a:cs typeface="Courier New" pitchFamily="49" charset="0"/>
              </a:rPr>
              <a:t>http://www.huddle.com/jobs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588224" y="5818038"/>
            <a:ext cx="2376264" cy="923330"/>
            <a:chOff x="6588224" y="5818038"/>
            <a:chExt cx="2376264" cy="923330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6588224" y="5903968"/>
              <a:ext cx="1008112" cy="37573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588224" y="5818038"/>
              <a:ext cx="23762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 smtClean="0">
                  <a:solidFill>
                    <a:srgbClr val="0070C0"/>
                  </a:solidFill>
                  <a:latin typeface="Segoe Script" pitchFamily="34" charset="0"/>
                </a:rPr>
                <a:t>Mention </a:t>
              </a:r>
            </a:p>
            <a:p>
              <a:pPr algn="r"/>
              <a:r>
                <a:rPr lang="en-GB" b="1" dirty="0" smtClean="0">
                  <a:solidFill>
                    <a:srgbClr val="0070C0"/>
                  </a:solidFill>
                  <a:latin typeface="Segoe Script" pitchFamily="34" charset="0"/>
                </a:rPr>
                <a:t>Liam sent </a:t>
              </a:r>
            </a:p>
            <a:p>
              <a:pPr algn="r"/>
              <a:r>
                <a:rPr lang="en-GB" b="1" dirty="0" smtClean="0">
                  <a:solidFill>
                    <a:srgbClr val="0070C0"/>
                  </a:solidFill>
                  <a:latin typeface="Segoe Script" pitchFamily="34" charset="0"/>
                </a:rPr>
                <a:t>you!!</a:t>
              </a:r>
              <a:endParaRPr lang="en-GB" b="1" dirty="0">
                <a:solidFill>
                  <a:srgbClr val="0070C0"/>
                </a:solidFill>
                <a:latin typeface="Segoe Scrip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38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</a:rPr>
              <a:t>{ </a:t>
            </a:r>
            <a:r>
              <a:rPr lang="en-GB" sz="5400" dirty="0" err="1" smtClean="0">
                <a:solidFill>
                  <a:schemeClr val="bg1"/>
                </a:solidFill>
              </a:rPr>
              <a:t>async</a:t>
            </a:r>
            <a:r>
              <a:rPr lang="en-GB" sz="5400" dirty="0" smtClean="0">
                <a:solidFill>
                  <a:schemeClr val="bg1"/>
                </a:solidFill>
              </a:rPr>
              <a:t> }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33056"/>
            <a:ext cx="6400800" cy="2304256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- </a:t>
            </a:r>
            <a:r>
              <a:rPr lang="en-GB" dirty="0" smtClean="0">
                <a:solidFill>
                  <a:schemeClr val="bg1"/>
                </a:solidFill>
              </a:rPr>
              <a:t>April </a:t>
            </a:r>
            <a:r>
              <a:rPr lang="en-GB" dirty="0" smtClean="0">
                <a:solidFill>
                  <a:schemeClr val="bg1"/>
                </a:solidFill>
              </a:rPr>
              <a:t>2013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-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Now available Microsoft </a:t>
            </a:r>
            <a:r>
              <a:rPr lang="en-GB" dirty="0" err="1" smtClean="0">
                <a:solidFill>
                  <a:schemeClr val="bg1"/>
                </a:solidFill>
              </a:rPr>
              <a:t>Async</a:t>
            </a:r>
            <a:r>
              <a:rPr lang="en-GB" dirty="0" smtClean="0">
                <a:solidFill>
                  <a:schemeClr val="bg1"/>
                </a:solidFill>
              </a:rPr>
              <a:t> BCL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Requires Visual </a:t>
            </a:r>
            <a:r>
              <a:rPr lang="en-GB" dirty="0" smtClean="0">
                <a:solidFill>
                  <a:schemeClr val="bg1"/>
                </a:solidFill>
              </a:rPr>
              <a:t>Studio </a:t>
            </a:r>
            <a:r>
              <a:rPr lang="en-GB" dirty="0" smtClean="0">
                <a:solidFill>
                  <a:schemeClr val="bg1"/>
                </a:solidFill>
              </a:rPr>
              <a:t>2012 but can target </a:t>
            </a:r>
            <a:r>
              <a:rPr lang="en-GB" dirty="0" err="1" smtClean="0">
                <a:solidFill>
                  <a:schemeClr val="bg1"/>
                </a:solidFill>
              </a:rPr>
              <a:t>.Net</a:t>
            </a:r>
            <a:r>
              <a:rPr lang="en-GB" dirty="0" smtClean="0">
                <a:solidFill>
                  <a:schemeClr val="bg1"/>
                </a:solidFill>
              </a:rPr>
              <a:t> 4, WP7.5, WP8, SL4, SL5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8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</a:rPr>
              <a:t>Key goals for </a:t>
            </a:r>
            <a:r>
              <a:rPr lang="en-GB" sz="5400" dirty="0" err="1" smtClean="0">
                <a:solidFill>
                  <a:schemeClr val="bg1"/>
                </a:solidFill>
              </a:rPr>
              <a:t>async</a:t>
            </a:r>
            <a:r>
              <a:rPr lang="en-GB" sz="5400" dirty="0" smtClean="0">
                <a:solidFill>
                  <a:schemeClr val="bg1"/>
                </a:solidFill>
              </a:rPr>
              <a:t> #1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15616" y="2636912"/>
            <a:ext cx="6912768" cy="34563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Identify long running process and handle them </a:t>
            </a:r>
            <a:r>
              <a:rPr lang="en-GB" dirty="0" err="1" smtClean="0">
                <a:solidFill>
                  <a:schemeClr val="bg1"/>
                </a:solidFill>
              </a:rPr>
              <a:t>asychronously</a:t>
            </a:r>
            <a:endParaRPr lang="en-GB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‘Long-running’ in </a:t>
            </a:r>
            <a:r>
              <a:rPr lang="en-GB" dirty="0">
                <a:solidFill>
                  <a:schemeClr val="bg1"/>
                </a:solidFill>
              </a:rPr>
              <a:t>the Windows Runtime it is specifically anything that could take longer than 50ms to execute</a:t>
            </a:r>
          </a:p>
        </p:txBody>
      </p:sp>
    </p:spTree>
    <p:extLst>
      <p:ext uri="{BB962C8B-B14F-4D97-AF65-F5344CB8AC3E}">
        <p14:creationId xmlns:p14="http://schemas.microsoft.com/office/powerpoint/2010/main" val="57495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</a:rPr>
              <a:t>Key goals for </a:t>
            </a:r>
            <a:r>
              <a:rPr lang="en-GB" sz="5400" dirty="0" err="1" smtClean="0">
                <a:solidFill>
                  <a:schemeClr val="bg1"/>
                </a:solidFill>
              </a:rPr>
              <a:t>async</a:t>
            </a:r>
            <a:r>
              <a:rPr lang="en-GB" sz="5400" dirty="0" smtClean="0">
                <a:solidFill>
                  <a:schemeClr val="bg1"/>
                </a:solidFill>
              </a:rPr>
              <a:t> #2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2636912"/>
            <a:ext cx="6400800" cy="34563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An asynchronous programming model familiar to the way that you might write synchronous code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- lower barrier to entry</a:t>
            </a:r>
          </a:p>
        </p:txBody>
      </p:sp>
    </p:spTree>
    <p:extLst>
      <p:ext uri="{BB962C8B-B14F-4D97-AF65-F5344CB8AC3E}">
        <p14:creationId xmlns:p14="http://schemas.microsoft.com/office/powerpoint/2010/main" val="38561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 smtClean="0">
                <a:solidFill>
                  <a:schemeClr val="bg1"/>
                </a:solidFill>
                <a:latin typeface="Courier New" pitchFamily="49" charset="0"/>
              </a:rPr>
              <a:t>async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400800" cy="3456384"/>
          </a:xfrm>
        </p:spPr>
        <p:txBody>
          <a:bodyPr anchor="b"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Indicates that a method is likely to contain a control flow that involves awaiting asynchronous operations 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26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</a:rPr>
              <a:t>await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400800" cy="3456384"/>
          </a:xfrm>
        </p:spPr>
        <p:txBody>
          <a:bodyPr anchor="b"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await signs up the rest of the method as a continuation of the task and returns to the caller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Possible to include more than one await within a single </a:t>
            </a:r>
            <a:r>
              <a:rPr lang="en-GB" dirty="0" err="1" smtClean="0">
                <a:solidFill>
                  <a:schemeClr val="bg1"/>
                </a:solidFill>
              </a:rPr>
              <a:t>aync</a:t>
            </a:r>
            <a:r>
              <a:rPr lang="en-GB" dirty="0" smtClean="0">
                <a:solidFill>
                  <a:schemeClr val="bg1"/>
                </a:solidFill>
              </a:rPr>
              <a:t> method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</a:rPr>
              <a:t>Task   Task&lt;T&gt;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400800" cy="3456384"/>
          </a:xfrm>
        </p:spPr>
        <p:txBody>
          <a:bodyPr anchor="b"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Where you would have had a </a:t>
            </a:r>
            <a:r>
              <a:rPr lang="en-GB" dirty="0">
                <a:solidFill>
                  <a:schemeClr val="bg1"/>
                </a:solidFill>
                <a:latin typeface="Courier New" pitchFamily="49" charset="0"/>
              </a:rPr>
              <a:t>void</a:t>
            </a:r>
            <a:r>
              <a:rPr lang="en-GB" dirty="0" smtClean="0">
                <a:solidFill>
                  <a:schemeClr val="bg1"/>
                </a:solidFill>
              </a:rPr>
              <a:t> return value, use </a:t>
            </a:r>
            <a:r>
              <a:rPr lang="en-GB" dirty="0">
                <a:solidFill>
                  <a:schemeClr val="bg1"/>
                </a:solidFill>
                <a:latin typeface="Courier New" pitchFamily="49" charset="0"/>
              </a:rPr>
              <a:t>Task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Where you would have had a return </a:t>
            </a:r>
            <a:r>
              <a:rPr lang="en-GB" dirty="0" err="1" smtClean="0">
                <a:solidFill>
                  <a:schemeClr val="bg1"/>
                </a:solidFill>
              </a:rPr>
              <a:t>value,or</a:t>
            </a:r>
            <a:r>
              <a:rPr lang="en-GB" dirty="0" smtClean="0">
                <a:solidFill>
                  <a:schemeClr val="bg1"/>
                </a:solidFill>
              </a:rPr>
              <a:t> parameter output values, use </a:t>
            </a:r>
            <a:r>
              <a:rPr lang="en-GB" dirty="0" smtClean="0">
                <a:solidFill>
                  <a:schemeClr val="bg1"/>
                </a:solidFill>
                <a:latin typeface="Courier New" pitchFamily="49" charset="0"/>
              </a:rPr>
              <a:t>Task&lt;T&gt;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80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</a:rPr>
              <a:t>Task&lt;T&gt;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400800" cy="3456384"/>
          </a:xfrm>
        </p:spPr>
        <p:txBody>
          <a:bodyPr anchor="b"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Using </a:t>
            </a:r>
            <a:r>
              <a:rPr lang="en-GB" dirty="0" smtClean="0">
                <a:solidFill>
                  <a:schemeClr val="bg1"/>
                </a:solidFill>
                <a:latin typeface="Courier New" pitchFamily="49" charset="0"/>
              </a:rPr>
              <a:t>Task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or </a:t>
            </a:r>
            <a:r>
              <a:rPr lang="en-GB" dirty="0" smtClean="0">
                <a:solidFill>
                  <a:schemeClr val="bg1"/>
                </a:solidFill>
                <a:latin typeface="Courier New" pitchFamily="49" charset="0"/>
              </a:rPr>
              <a:t>Task&lt;T</a:t>
            </a:r>
            <a:r>
              <a:rPr lang="en-GB" dirty="0" smtClean="0">
                <a:solidFill>
                  <a:schemeClr val="bg1"/>
                </a:solidFill>
                <a:latin typeface="Courier New" pitchFamily="49" charset="0"/>
              </a:rPr>
              <a:t>&gt;</a:t>
            </a:r>
            <a:r>
              <a:rPr lang="en-GB" dirty="0" smtClean="0">
                <a:solidFill>
                  <a:schemeClr val="bg1"/>
                </a:solidFill>
              </a:rPr>
              <a:t> means we not only receive a return value, we can obtain additional information about the task performed by the </a:t>
            </a:r>
            <a:r>
              <a:rPr lang="en-GB" dirty="0" err="1" smtClean="0">
                <a:solidFill>
                  <a:schemeClr val="bg1"/>
                </a:solidFill>
              </a:rPr>
              <a:t>async</a:t>
            </a:r>
            <a:r>
              <a:rPr lang="en-GB" dirty="0" smtClean="0">
                <a:solidFill>
                  <a:schemeClr val="bg1"/>
                </a:solidFill>
              </a:rPr>
              <a:t> method, including detecting </a:t>
            </a:r>
            <a:r>
              <a:rPr lang="en-GB" dirty="0" smtClean="0">
                <a:solidFill>
                  <a:schemeClr val="bg1"/>
                </a:solidFill>
              </a:rPr>
              <a:t>completion and handling exceptions.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3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</TotalTime>
  <Words>525</Words>
  <Application>Microsoft Office PowerPoint</Application>
  <PresentationFormat>On-screen Show (4:3)</PresentationFormat>
  <Paragraphs>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Calibari</vt:lpstr>
      <vt:lpstr>Calibri</vt:lpstr>
      <vt:lpstr>Courier New</vt:lpstr>
      <vt:lpstr>Segoe Script</vt:lpstr>
      <vt:lpstr>Office Theme</vt:lpstr>
      <vt:lpstr> { async patterns }</vt:lpstr>
      <vt:lpstr>{ async }</vt:lpstr>
      <vt:lpstr>{ async }</vt:lpstr>
      <vt:lpstr>Key goals for async #1</vt:lpstr>
      <vt:lpstr>Key goals for async #2</vt:lpstr>
      <vt:lpstr>async</vt:lpstr>
      <vt:lpstr>await</vt:lpstr>
      <vt:lpstr>Task   Task&lt;T&gt;</vt:lpstr>
      <vt:lpstr>Task&lt;T&gt;</vt:lpstr>
      <vt:lpstr>Timeout&lt;Code&gt;</vt:lpstr>
      <vt:lpstr>Sample.Data*</vt:lpstr>
      <vt:lpstr>PowerPoint Presentation</vt:lpstr>
      <vt:lpstr>WhenAll</vt:lpstr>
      <vt:lpstr>Timeout&lt;Code&gt;</vt:lpstr>
      <vt:lpstr>WhenAny</vt:lpstr>
      <vt:lpstr>Timeout&lt;Code&gt;</vt:lpstr>
      <vt:lpstr>WhenAny</vt:lpstr>
      <vt:lpstr>Timeout&lt;Code&gt;</vt:lpstr>
      <vt:lpstr>WhenAny</vt:lpstr>
      <vt:lpstr>Timeout&lt;Code&gt;</vt:lpstr>
      <vt:lpstr>WhenAny</vt:lpstr>
      <vt:lpstr>PowerPoint Presentation</vt:lpstr>
      <vt:lpstr>PowerPoint Presentation</vt:lpstr>
    </vt:vector>
  </TitlesOfParts>
  <Company>Tiger Computer Services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 async } patterns</dc:title>
  <dc:subject>Async Patterns</dc:subject>
  <dc:creator>liam.westley@tigernews.co.uk</dc:creator>
  <cp:lastModifiedBy>liam</cp:lastModifiedBy>
  <cp:revision>83</cp:revision>
  <dcterms:created xsi:type="dcterms:W3CDTF">2012-05-28T10:49:18Z</dcterms:created>
  <dcterms:modified xsi:type="dcterms:W3CDTF">2013-06-28T07:25:43Z</dcterms:modified>
</cp:coreProperties>
</file>