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av" ContentType="audio/x-wav"/>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sldIdLst>
    <p:sldId id="285" r:id="rId2"/>
    <p:sldId id="286" r:id="rId3"/>
    <p:sldId id="312" r:id="rId4"/>
    <p:sldId id="306" r:id="rId5"/>
    <p:sldId id="309" r:id="rId6"/>
    <p:sldId id="310" r:id="rId7"/>
    <p:sldId id="311" r:id="rId8"/>
    <p:sldId id="313" r:id="rId9"/>
    <p:sldId id="314" r:id="rId10"/>
    <p:sldId id="307" r:id="rId11"/>
    <p:sldId id="308" r:id="rId12"/>
    <p:sldId id="315" r:id="rId13"/>
    <p:sldId id="317" r:id="rId14"/>
    <p:sldId id="318" r:id="rId15"/>
    <p:sldId id="319" r:id="rId16"/>
    <p:sldId id="320" r:id="rId17"/>
    <p:sldId id="291" r:id="rId18"/>
    <p:sldId id="330" r:id="rId19"/>
    <p:sldId id="321" r:id="rId20"/>
    <p:sldId id="322" r:id="rId21"/>
    <p:sldId id="331" r:id="rId22"/>
    <p:sldId id="323" r:id="rId23"/>
    <p:sldId id="326" r:id="rId24"/>
    <p:sldId id="333" r:id="rId25"/>
    <p:sldId id="327" r:id="rId26"/>
    <p:sldId id="335" r:id="rId27"/>
    <p:sldId id="334" r:id="rId28"/>
    <p:sldId id="336" r:id="rId29"/>
    <p:sldId id="339" r:id="rId30"/>
    <p:sldId id="337" r:id="rId31"/>
    <p:sldId id="338" r:id="rId32"/>
    <p:sldId id="328" r:id="rId33"/>
    <p:sldId id="324" r:id="rId34"/>
    <p:sldId id="325" r:id="rId35"/>
    <p:sldId id="284" r:id="rId36"/>
    <p:sldId id="303" r:id="rId37"/>
    <p:sldId id="304" r:id="rId3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9D0"/>
    <a:srgbClr val="595959"/>
    <a:srgbClr val="609104"/>
    <a:srgbClr val="22242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360" autoAdjust="0"/>
    <p:restoredTop sz="68681" autoAdjust="0"/>
  </p:normalViewPr>
  <p:slideViewPr>
    <p:cSldViewPr>
      <p:cViewPr varScale="1">
        <p:scale>
          <a:sx n="67" d="100"/>
          <a:sy n="67" d="100"/>
        </p:scale>
        <p:origin x="1050" y="60"/>
      </p:cViewPr>
      <p:guideLst>
        <p:guide orient="horz" pos="2160"/>
        <p:guide pos="2880"/>
      </p:guideLst>
    </p:cSldViewPr>
  </p:slid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30D304-7667-4398-B622-91A56A0E2E60}" type="datetimeFigureOut">
              <a:rPr lang="en-GB" smtClean="0"/>
              <a:t>12/09/2014</a:t>
            </a:fld>
            <a:endParaRPr lang="en-GB"/>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5FAF54-EA53-44A9-8BB7-1A5C8EAE01B9}" type="slidenum">
              <a:rPr lang="en-GB" smtClean="0"/>
              <a:t>‹#›</a:t>
            </a:fld>
            <a:endParaRPr lang="en-GB"/>
          </a:p>
        </p:txBody>
      </p:sp>
    </p:spTree>
    <p:extLst>
      <p:ext uri="{BB962C8B-B14F-4D97-AF65-F5344CB8AC3E}">
        <p14:creationId xmlns:p14="http://schemas.microsoft.com/office/powerpoint/2010/main" val="34634235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F25FAF54-EA53-44A9-8BB7-1A5C8EAE01B9}" type="slidenum">
              <a:rPr lang="en-GB" smtClean="0"/>
              <a:t>1</a:t>
            </a:fld>
            <a:endParaRPr lang="en-GB"/>
          </a:p>
        </p:txBody>
      </p:sp>
    </p:spTree>
    <p:extLst>
      <p:ext uri="{BB962C8B-B14F-4D97-AF65-F5344CB8AC3E}">
        <p14:creationId xmlns:p14="http://schemas.microsoft.com/office/powerpoint/2010/main" val="33516007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GB" dirty="0" smtClean="0"/>
              <a:t>Intel Pentium (1993) was the first widely available SMP processors in the x86</a:t>
            </a:r>
            <a:r>
              <a:rPr lang="en-GB" baseline="0" dirty="0" smtClean="0"/>
              <a:t> world,</a:t>
            </a:r>
          </a:p>
          <a:p>
            <a:r>
              <a:rPr lang="en-GB" baseline="0" dirty="0" smtClean="0"/>
              <a:t>http://en.wikipedia.org/wiki/Symmetric_multiprocessing#Entry-level_systems </a:t>
            </a:r>
          </a:p>
          <a:p>
            <a:endParaRPr lang="en-GB" baseline="0" dirty="0" smtClean="0"/>
          </a:p>
          <a:p>
            <a:r>
              <a:rPr lang="en-GB" baseline="0" dirty="0" smtClean="0"/>
              <a:t>Knights Landing – 72 core Atom CPU, http://www.realworldtech.com/knights-landing-details/</a:t>
            </a:r>
          </a:p>
          <a:p>
            <a:endParaRPr lang="en-GB"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Shared state in .NET surfaces through such items as the lock/unlock keywords, storing data in thread local storage, as well as synchronization objects to co-ordinate with a UI.</a:t>
            </a:r>
          </a:p>
          <a:p>
            <a:endParaRPr lang="en-GB" baseline="0" dirty="0" smtClean="0"/>
          </a:p>
          <a:p>
            <a:endParaRPr lang="en-GB" baseline="0" dirty="0" smtClean="0"/>
          </a:p>
          <a:p>
            <a:endParaRPr lang="en-GB" baseline="0" dirty="0" smtClean="0"/>
          </a:p>
        </p:txBody>
      </p:sp>
      <p:sp>
        <p:nvSpPr>
          <p:cNvPr id="4" name="Slide Number Placeholder 3"/>
          <p:cNvSpPr>
            <a:spLocks noGrp="1"/>
          </p:cNvSpPr>
          <p:nvPr>
            <p:ph type="sldNum" sz="quarter" idx="10"/>
          </p:nvPr>
        </p:nvSpPr>
        <p:spPr/>
        <p:txBody>
          <a:bodyPr/>
          <a:lstStyle/>
          <a:p>
            <a:fld id="{F25FAF54-EA53-44A9-8BB7-1A5C8EAE01B9}" type="slidenum">
              <a:rPr lang="en-GB" smtClean="0"/>
              <a:t>10</a:t>
            </a:fld>
            <a:endParaRPr lang="en-GB"/>
          </a:p>
        </p:txBody>
      </p:sp>
    </p:spTree>
    <p:extLst>
      <p:ext uri="{BB962C8B-B14F-4D97-AF65-F5344CB8AC3E}">
        <p14:creationId xmlns:p14="http://schemas.microsoft.com/office/powerpoint/2010/main" val="30688155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GB" baseline="0" dirty="0" smtClean="0"/>
              <a:t>.NET 1.0 – </a:t>
            </a:r>
            <a:r>
              <a:rPr lang="en-GB" baseline="0" dirty="0" err="1" smtClean="0"/>
              <a:t>ThreadPool</a:t>
            </a:r>
            <a:endParaRPr lang="en-GB" baseline="0" dirty="0" smtClean="0"/>
          </a:p>
          <a:p>
            <a:r>
              <a:rPr lang="en-GB" baseline="0" dirty="0" smtClean="0"/>
              <a:t>.NET 2.0 – </a:t>
            </a:r>
            <a:r>
              <a:rPr lang="en-GB" baseline="0" dirty="0" err="1" smtClean="0"/>
              <a:t>SynchronizationContext</a:t>
            </a:r>
            <a:r>
              <a:rPr lang="en-GB" baseline="0" dirty="0" smtClean="0"/>
              <a:t> meant we could marshal information between a UI and background threads</a:t>
            </a:r>
          </a:p>
          <a:p>
            <a:r>
              <a:rPr lang="en-GB" baseline="0" dirty="0" smtClean="0"/>
              <a:t>.NET 4.0 – The TPL arrives, with </a:t>
            </a:r>
            <a:r>
              <a:rPr lang="en-GB" baseline="0" dirty="0" err="1" smtClean="0"/>
              <a:t>System.Collections.Concurrent</a:t>
            </a:r>
            <a:r>
              <a:rPr lang="en-GB" baseline="0" dirty="0" smtClean="0"/>
              <a:t> to provide thread-safe data structures and underneath the thread pool queue architecture was completely overhauled.</a:t>
            </a:r>
          </a:p>
          <a:p>
            <a:r>
              <a:rPr lang="en-GB" baseline="0" dirty="0" smtClean="0"/>
              <a:t>.NET 4.5 – </a:t>
            </a:r>
            <a:r>
              <a:rPr lang="en-GB" baseline="0" dirty="0" err="1" smtClean="0"/>
              <a:t>async</a:t>
            </a:r>
            <a:r>
              <a:rPr lang="en-GB" baseline="0" dirty="0" smtClean="0"/>
              <a:t> … await – a good solution for responsive designs, and I/O bound operations, but it really is thread sharing, rather than true multi-threading.  The aim of </a:t>
            </a:r>
            <a:r>
              <a:rPr lang="en-GB" baseline="0" dirty="0" err="1" smtClean="0"/>
              <a:t>async</a:t>
            </a:r>
            <a:r>
              <a:rPr lang="en-GB" baseline="0" dirty="0" smtClean="0"/>
              <a:t> … await is to reduce blocked threads.</a:t>
            </a:r>
          </a:p>
        </p:txBody>
      </p:sp>
      <p:sp>
        <p:nvSpPr>
          <p:cNvPr id="4" name="Slide Number Placeholder 3"/>
          <p:cNvSpPr>
            <a:spLocks noGrp="1"/>
          </p:cNvSpPr>
          <p:nvPr>
            <p:ph type="sldNum" sz="quarter" idx="10"/>
          </p:nvPr>
        </p:nvSpPr>
        <p:spPr/>
        <p:txBody>
          <a:bodyPr/>
          <a:lstStyle/>
          <a:p>
            <a:fld id="{F25FAF54-EA53-44A9-8BB7-1A5C8EAE01B9}" type="slidenum">
              <a:rPr lang="en-GB" smtClean="0"/>
              <a:t>11</a:t>
            </a:fld>
            <a:endParaRPr lang="en-GB"/>
          </a:p>
        </p:txBody>
      </p:sp>
    </p:spTree>
    <p:extLst>
      <p:ext uri="{BB962C8B-B14F-4D97-AF65-F5344CB8AC3E}">
        <p14:creationId xmlns:p14="http://schemas.microsoft.com/office/powerpoint/2010/main" val="25960074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GB" baseline="0" dirty="0" smtClean="0"/>
          </a:p>
        </p:txBody>
      </p:sp>
      <p:sp>
        <p:nvSpPr>
          <p:cNvPr id="4" name="Slide Number Placeholder 3"/>
          <p:cNvSpPr>
            <a:spLocks noGrp="1"/>
          </p:cNvSpPr>
          <p:nvPr>
            <p:ph type="sldNum" sz="quarter" idx="10"/>
          </p:nvPr>
        </p:nvSpPr>
        <p:spPr/>
        <p:txBody>
          <a:bodyPr/>
          <a:lstStyle/>
          <a:p>
            <a:fld id="{F25FAF54-EA53-44A9-8BB7-1A5C8EAE01B9}" type="slidenum">
              <a:rPr lang="en-GB" smtClean="0"/>
              <a:t>12</a:t>
            </a:fld>
            <a:endParaRPr lang="en-GB"/>
          </a:p>
        </p:txBody>
      </p:sp>
    </p:spTree>
    <p:extLst>
      <p:ext uri="{BB962C8B-B14F-4D97-AF65-F5344CB8AC3E}">
        <p14:creationId xmlns:p14="http://schemas.microsoft.com/office/powerpoint/2010/main" val="19272450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GB" baseline="0" dirty="0" smtClean="0"/>
          </a:p>
        </p:txBody>
      </p:sp>
      <p:sp>
        <p:nvSpPr>
          <p:cNvPr id="4" name="Slide Number Placeholder 3"/>
          <p:cNvSpPr>
            <a:spLocks noGrp="1"/>
          </p:cNvSpPr>
          <p:nvPr>
            <p:ph type="sldNum" sz="quarter" idx="10"/>
          </p:nvPr>
        </p:nvSpPr>
        <p:spPr/>
        <p:txBody>
          <a:bodyPr/>
          <a:lstStyle/>
          <a:p>
            <a:fld id="{F25FAF54-EA53-44A9-8BB7-1A5C8EAE01B9}" type="slidenum">
              <a:rPr lang="en-GB" smtClean="0"/>
              <a:t>13</a:t>
            </a:fld>
            <a:endParaRPr lang="en-GB"/>
          </a:p>
        </p:txBody>
      </p:sp>
    </p:spTree>
    <p:extLst>
      <p:ext uri="{BB962C8B-B14F-4D97-AF65-F5344CB8AC3E}">
        <p14:creationId xmlns:p14="http://schemas.microsoft.com/office/powerpoint/2010/main" val="27342987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F25FAF54-EA53-44A9-8BB7-1A5C8EAE01B9}" type="slidenum">
              <a:rPr lang="en-GB" smtClean="0"/>
              <a:t>14</a:t>
            </a:fld>
            <a:endParaRPr lang="en-GB"/>
          </a:p>
        </p:txBody>
      </p:sp>
    </p:spTree>
    <p:extLst>
      <p:ext uri="{BB962C8B-B14F-4D97-AF65-F5344CB8AC3E}">
        <p14:creationId xmlns:p14="http://schemas.microsoft.com/office/powerpoint/2010/main" val="25903719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F25FAF54-EA53-44A9-8BB7-1A5C8EAE01B9}" type="slidenum">
              <a:rPr lang="en-GB" smtClean="0"/>
              <a:t>15</a:t>
            </a:fld>
            <a:endParaRPr lang="en-GB"/>
          </a:p>
        </p:txBody>
      </p:sp>
    </p:spTree>
    <p:extLst>
      <p:ext uri="{BB962C8B-B14F-4D97-AF65-F5344CB8AC3E}">
        <p14:creationId xmlns:p14="http://schemas.microsoft.com/office/powerpoint/2010/main" val="2487860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F25FAF54-EA53-44A9-8BB7-1A5C8EAE01B9}" type="slidenum">
              <a:rPr lang="en-GB" smtClean="0"/>
              <a:t>16</a:t>
            </a:fld>
            <a:endParaRPr lang="en-GB"/>
          </a:p>
        </p:txBody>
      </p:sp>
    </p:spTree>
    <p:extLst>
      <p:ext uri="{BB962C8B-B14F-4D97-AF65-F5344CB8AC3E}">
        <p14:creationId xmlns:p14="http://schemas.microsoft.com/office/powerpoint/2010/main" val="14890307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GB" baseline="0" dirty="0" smtClean="0"/>
              <a:t>MD5 calculations within a folder – calculating MD5 for really big video files.</a:t>
            </a:r>
          </a:p>
          <a:p>
            <a:endParaRPr lang="en-GB" baseline="0" dirty="0" smtClean="0"/>
          </a:p>
          <a:p>
            <a:pPr marL="228600" indent="-228600">
              <a:buAutoNum type="arabicParenR"/>
            </a:pPr>
            <a:r>
              <a:rPr lang="en-GB" baseline="0" dirty="0" smtClean="0"/>
              <a:t>No Dataflow pixie dust. </a:t>
            </a:r>
            <a:r>
              <a:rPr lang="en-GB" b="1" baseline="0" dirty="0" smtClean="0"/>
              <a:t>(Snippet 1.1)</a:t>
            </a:r>
          </a:p>
          <a:p>
            <a:pPr marL="228600" indent="-228600">
              <a:buAutoNum type="arabicParenR"/>
            </a:pPr>
            <a:endParaRPr lang="en-GB" baseline="0" dirty="0" smtClean="0"/>
          </a:p>
          <a:p>
            <a:pPr marL="228600" indent="-228600">
              <a:buAutoNum type="arabicParenR"/>
            </a:pPr>
            <a:r>
              <a:rPr lang="en-GB" baseline="0" dirty="0" smtClean="0"/>
              <a:t>Let’s add some Dataflow logic – a single </a:t>
            </a:r>
            <a:r>
              <a:rPr lang="en-GB" baseline="0" dirty="0" err="1" smtClean="0"/>
              <a:t>ActionBlock</a:t>
            </a:r>
            <a:r>
              <a:rPr lang="en-GB" baseline="0" dirty="0" smtClean="0"/>
              <a:t> replacing operation, same speed.  Add thread IDs.</a:t>
            </a:r>
          </a:p>
          <a:p>
            <a:pPr marL="228600" indent="-228600">
              <a:buAutoNum type="arabicParenR"/>
            </a:pPr>
            <a:endParaRPr lang="en-GB" baseline="0" dirty="0" smtClean="0"/>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r>
              <a:rPr lang="en-GB" baseline="0" dirty="0" smtClean="0"/>
              <a:t>Let’s add </a:t>
            </a:r>
            <a:r>
              <a:rPr lang="en-GB" sz="1200" kern="1200" dirty="0" err="1" smtClean="0">
                <a:solidFill>
                  <a:schemeClr val="tx1"/>
                </a:solidFill>
                <a:latin typeface="+mn-lt"/>
                <a:ea typeface="+mn-ea"/>
                <a:cs typeface="+mn-cs"/>
              </a:rPr>
              <a:t>ExecutionDataflowBlockOptions</a:t>
            </a:r>
            <a:r>
              <a:rPr lang="en-GB" sz="1200" kern="1200" dirty="0" smtClean="0">
                <a:solidFill>
                  <a:schemeClr val="tx1"/>
                </a:solidFill>
                <a:latin typeface="+mn-lt"/>
                <a:ea typeface="+mn-ea"/>
                <a:cs typeface="+mn-cs"/>
              </a:rPr>
              <a:t> with </a:t>
            </a:r>
            <a:r>
              <a:rPr lang="en-GB" sz="1200" kern="1200" dirty="0" err="1" smtClean="0">
                <a:solidFill>
                  <a:schemeClr val="tx1"/>
                </a:solidFill>
                <a:latin typeface="+mn-lt"/>
                <a:ea typeface="+mn-ea"/>
                <a:cs typeface="+mn-cs"/>
              </a:rPr>
              <a:t>MaxDegreeOfParallelism</a:t>
            </a:r>
            <a:r>
              <a:rPr lang="en-GB" sz="1200" kern="1200" dirty="0" smtClean="0">
                <a:solidFill>
                  <a:schemeClr val="tx1"/>
                </a:solidFill>
                <a:latin typeface="+mn-lt"/>
                <a:ea typeface="+mn-ea"/>
                <a:cs typeface="+mn-cs"/>
              </a:rPr>
              <a:t> of 4 – now we have multi threaded operation. Thread IDs clearly show thread reuse from thread pool. </a:t>
            </a:r>
            <a:r>
              <a:rPr lang="en-GB" b="1" baseline="0" dirty="0" smtClean="0"/>
              <a:t>(Snippet 1.2)</a:t>
            </a:r>
          </a:p>
          <a:p>
            <a:pPr marL="228600" indent="-228600">
              <a:buAutoNum type="arabicParenR"/>
            </a:pPr>
            <a:endParaRPr lang="en-GB" baseline="0" dirty="0" smtClean="0"/>
          </a:p>
          <a:p>
            <a:pPr marL="228600" indent="-228600">
              <a:buAutoNum type="arabicParenR"/>
            </a:pPr>
            <a:endParaRPr lang="en-GB" baseline="0" dirty="0" smtClean="0"/>
          </a:p>
          <a:p>
            <a:pPr marL="228600" indent="-228600">
              <a:buAutoNum type="arabicParenR"/>
            </a:pPr>
            <a:endParaRPr lang="en-GB" baseline="0" dirty="0" smtClean="0"/>
          </a:p>
        </p:txBody>
      </p:sp>
      <p:sp>
        <p:nvSpPr>
          <p:cNvPr id="4" name="Slide Number Placeholder 3"/>
          <p:cNvSpPr>
            <a:spLocks noGrp="1"/>
          </p:cNvSpPr>
          <p:nvPr>
            <p:ph type="sldNum" sz="quarter" idx="10"/>
          </p:nvPr>
        </p:nvSpPr>
        <p:spPr/>
        <p:txBody>
          <a:bodyPr/>
          <a:lstStyle/>
          <a:p>
            <a:fld id="{F25FAF54-EA53-44A9-8BB7-1A5C8EAE01B9}" type="slidenum">
              <a:rPr lang="en-GB" smtClean="0"/>
              <a:t>17</a:t>
            </a:fld>
            <a:endParaRPr lang="en-GB"/>
          </a:p>
        </p:txBody>
      </p:sp>
    </p:spTree>
    <p:extLst>
      <p:ext uri="{BB962C8B-B14F-4D97-AF65-F5344CB8AC3E}">
        <p14:creationId xmlns:p14="http://schemas.microsoft.com/office/powerpoint/2010/main" val="36729394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GB" baseline="0" dirty="0" smtClean="0"/>
          </a:p>
        </p:txBody>
      </p:sp>
      <p:sp>
        <p:nvSpPr>
          <p:cNvPr id="4" name="Slide Number Placeholder 3"/>
          <p:cNvSpPr>
            <a:spLocks noGrp="1"/>
          </p:cNvSpPr>
          <p:nvPr>
            <p:ph type="sldNum" sz="quarter" idx="10"/>
          </p:nvPr>
        </p:nvSpPr>
        <p:spPr/>
        <p:txBody>
          <a:bodyPr/>
          <a:lstStyle/>
          <a:p>
            <a:fld id="{F25FAF54-EA53-44A9-8BB7-1A5C8EAE01B9}" type="slidenum">
              <a:rPr lang="en-GB" smtClean="0"/>
              <a:t>18</a:t>
            </a:fld>
            <a:endParaRPr lang="en-GB"/>
          </a:p>
        </p:txBody>
      </p:sp>
    </p:spTree>
    <p:extLst>
      <p:ext uri="{BB962C8B-B14F-4D97-AF65-F5344CB8AC3E}">
        <p14:creationId xmlns:p14="http://schemas.microsoft.com/office/powerpoint/2010/main" val="401439945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GB" baseline="0" dirty="0" smtClean="0"/>
          </a:p>
        </p:txBody>
      </p:sp>
      <p:sp>
        <p:nvSpPr>
          <p:cNvPr id="4" name="Slide Number Placeholder 3"/>
          <p:cNvSpPr>
            <a:spLocks noGrp="1"/>
          </p:cNvSpPr>
          <p:nvPr>
            <p:ph type="sldNum" sz="quarter" idx="10"/>
          </p:nvPr>
        </p:nvSpPr>
        <p:spPr/>
        <p:txBody>
          <a:bodyPr/>
          <a:lstStyle/>
          <a:p>
            <a:fld id="{F25FAF54-EA53-44A9-8BB7-1A5C8EAE01B9}" type="slidenum">
              <a:rPr lang="en-GB" smtClean="0"/>
              <a:t>19</a:t>
            </a:fld>
            <a:endParaRPr lang="en-GB"/>
          </a:p>
        </p:txBody>
      </p:sp>
    </p:spTree>
    <p:extLst>
      <p:ext uri="{BB962C8B-B14F-4D97-AF65-F5344CB8AC3E}">
        <p14:creationId xmlns:p14="http://schemas.microsoft.com/office/powerpoint/2010/main" val="37978218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lvl="0" indent="0">
              <a:buFont typeface="Arial" panose="020B0604020202020204" pitchFamily="34" charset="0"/>
              <a:buNone/>
            </a:pPr>
            <a:endParaRPr lang="en-GB" baseline="0" dirty="0" smtClean="0"/>
          </a:p>
        </p:txBody>
      </p:sp>
      <p:sp>
        <p:nvSpPr>
          <p:cNvPr id="4" name="Slide Number Placeholder 3"/>
          <p:cNvSpPr>
            <a:spLocks noGrp="1"/>
          </p:cNvSpPr>
          <p:nvPr>
            <p:ph type="sldNum" sz="quarter" idx="10"/>
          </p:nvPr>
        </p:nvSpPr>
        <p:spPr/>
        <p:txBody>
          <a:bodyPr/>
          <a:lstStyle/>
          <a:p>
            <a:fld id="{F25FAF54-EA53-44A9-8BB7-1A5C8EAE01B9}" type="slidenum">
              <a:rPr lang="en-GB" smtClean="0"/>
              <a:t>2</a:t>
            </a:fld>
            <a:endParaRPr lang="en-GB"/>
          </a:p>
        </p:txBody>
      </p:sp>
    </p:spTree>
    <p:extLst>
      <p:ext uri="{BB962C8B-B14F-4D97-AF65-F5344CB8AC3E}">
        <p14:creationId xmlns:p14="http://schemas.microsoft.com/office/powerpoint/2010/main" val="147190518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GB" baseline="0" dirty="0" smtClean="0"/>
          </a:p>
        </p:txBody>
      </p:sp>
      <p:sp>
        <p:nvSpPr>
          <p:cNvPr id="4" name="Slide Number Placeholder 3"/>
          <p:cNvSpPr>
            <a:spLocks noGrp="1"/>
          </p:cNvSpPr>
          <p:nvPr>
            <p:ph type="sldNum" sz="quarter" idx="10"/>
          </p:nvPr>
        </p:nvSpPr>
        <p:spPr/>
        <p:txBody>
          <a:bodyPr/>
          <a:lstStyle/>
          <a:p>
            <a:fld id="{F25FAF54-EA53-44A9-8BB7-1A5C8EAE01B9}" type="slidenum">
              <a:rPr lang="en-GB" smtClean="0"/>
              <a:t>20</a:t>
            </a:fld>
            <a:endParaRPr lang="en-GB"/>
          </a:p>
        </p:txBody>
      </p:sp>
    </p:spTree>
    <p:extLst>
      <p:ext uri="{BB962C8B-B14F-4D97-AF65-F5344CB8AC3E}">
        <p14:creationId xmlns:p14="http://schemas.microsoft.com/office/powerpoint/2010/main" val="45047693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GB" baseline="0" dirty="0" smtClean="0"/>
          </a:p>
        </p:txBody>
      </p:sp>
      <p:sp>
        <p:nvSpPr>
          <p:cNvPr id="4" name="Slide Number Placeholder 3"/>
          <p:cNvSpPr>
            <a:spLocks noGrp="1"/>
          </p:cNvSpPr>
          <p:nvPr>
            <p:ph type="sldNum" sz="quarter" idx="10"/>
          </p:nvPr>
        </p:nvSpPr>
        <p:spPr/>
        <p:txBody>
          <a:bodyPr/>
          <a:lstStyle/>
          <a:p>
            <a:fld id="{F25FAF54-EA53-44A9-8BB7-1A5C8EAE01B9}" type="slidenum">
              <a:rPr lang="en-GB" smtClean="0"/>
              <a:t>21</a:t>
            </a:fld>
            <a:endParaRPr lang="en-GB"/>
          </a:p>
        </p:txBody>
      </p:sp>
    </p:spTree>
    <p:extLst>
      <p:ext uri="{BB962C8B-B14F-4D97-AF65-F5344CB8AC3E}">
        <p14:creationId xmlns:p14="http://schemas.microsoft.com/office/powerpoint/2010/main" val="345469124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GB" baseline="0" dirty="0" smtClean="0"/>
              <a:t>MD5 calculations within a folder – calculating MD5 for really big video files.</a:t>
            </a:r>
          </a:p>
          <a:p>
            <a:endParaRPr lang="en-GB" baseline="0" dirty="0" smtClean="0"/>
          </a:p>
          <a:p>
            <a:pPr marL="228600" indent="-228600">
              <a:buAutoNum type="arabicParenR"/>
            </a:pPr>
            <a:r>
              <a:rPr lang="en-GB" baseline="0" dirty="0" smtClean="0"/>
              <a:t>Take the MD5 example and separate the calculation (</a:t>
            </a:r>
            <a:r>
              <a:rPr lang="en-GB" baseline="0" dirty="0" err="1" smtClean="0"/>
              <a:t>TransformBlock</a:t>
            </a:r>
            <a:r>
              <a:rPr lang="en-GB" baseline="0" dirty="0" smtClean="0"/>
              <a:t>) from the console output (</a:t>
            </a:r>
            <a:r>
              <a:rPr lang="en-GB" baseline="0" dirty="0" err="1" smtClean="0"/>
              <a:t>ActionBlock</a:t>
            </a:r>
            <a:r>
              <a:rPr lang="en-GB" baseline="0" dirty="0" smtClean="0"/>
              <a:t>).  Need to link the items together, and we can also reduce the concurrency in the </a:t>
            </a:r>
            <a:r>
              <a:rPr lang="en-GB" baseline="0" dirty="0" err="1" smtClean="0"/>
              <a:t>ActionBlock</a:t>
            </a:r>
            <a:r>
              <a:rPr lang="en-GB" baseline="0" dirty="0" smtClean="0"/>
              <a:t>. </a:t>
            </a:r>
            <a:r>
              <a:rPr lang="en-GB" b="1" baseline="0" dirty="0" smtClean="0"/>
              <a:t>(Snippet 1.3)</a:t>
            </a:r>
            <a:endParaRPr lang="en-GB" baseline="0" dirty="0" smtClean="0"/>
          </a:p>
          <a:p>
            <a:pPr marL="228600" indent="-228600">
              <a:buAutoNum type="arabicParenR"/>
            </a:pPr>
            <a:endParaRPr lang="en-GB" baseline="0" dirty="0" smtClean="0"/>
          </a:p>
          <a:p>
            <a:pPr marL="228600" indent="-228600">
              <a:buAutoNum type="arabicParenR"/>
            </a:pPr>
            <a:r>
              <a:rPr lang="en-GB" baseline="0" dirty="0" smtClean="0"/>
              <a:t>Should note that the order is now being preserved by the </a:t>
            </a:r>
            <a:r>
              <a:rPr lang="en-GB" baseline="0" dirty="0" err="1" smtClean="0"/>
              <a:t>TransformBlock</a:t>
            </a:r>
            <a:r>
              <a:rPr lang="en-GB" baseline="0" dirty="0" smtClean="0"/>
              <a:t> – the order of console output matches that of the inputs.</a:t>
            </a:r>
          </a:p>
          <a:p>
            <a:pPr marL="228600" indent="-228600">
              <a:buAutoNum type="arabicParenR"/>
            </a:pPr>
            <a:endParaRPr lang="en-GB" baseline="0" dirty="0" smtClean="0"/>
          </a:p>
          <a:p>
            <a:pPr marL="0" indent="0">
              <a:buNone/>
            </a:pPr>
            <a:r>
              <a:rPr lang="en-GB" baseline="0" dirty="0" smtClean="0"/>
              <a:t>To mention </a:t>
            </a:r>
            <a:r>
              <a:rPr lang="en-GB" baseline="0" dirty="0" err="1" smtClean="0"/>
              <a:t>TransformBlock</a:t>
            </a:r>
            <a:r>
              <a:rPr lang="en-GB" baseline="0" dirty="0" smtClean="0"/>
              <a:t> is effectively an </a:t>
            </a:r>
            <a:r>
              <a:rPr lang="en-GB" baseline="0" dirty="0" err="1" smtClean="0"/>
              <a:t>ActionBlock</a:t>
            </a:r>
            <a:r>
              <a:rPr lang="en-GB" baseline="0" dirty="0" smtClean="0"/>
              <a:t> with an output </a:t>
            </a:r>
            <a:r>
              <a:rPr lang="en-GB" baseline="0" dirty="0" err="1" smtClean="0"/>
              <a:t>BufferBlock</a:t>
            </a:r>
            <a:r>
              <a:rPr lang="en-GB" baseline="0" dirty="0" smtClean="0"/>
              <a:t> for results (which is how the order is preserved – in this buffer).</a:t>
            </a:r>
          </a:p>
          <a:p>
            <a:pPr marL="228600" indent="-228600">
              <a:buAutoNum type="arabicParenR"/>
            </a:pPr>
            <a:endParaRPr lang="en-GB" baseline="0" dirty="0" smtClean="0"/>
          </a:p>
          <a:p>
            <a:pPr marL="228600" indent="-228600">
              <a:buAutoNum type="arabicParenR"/>
            </a:pPr>
            <a:endParaRPr lang="en-GB" baseline="0" dirty="0" smtClean="0"/>
          </a:p>
        </p:txBody>
      </p:sp>
      <p:sp>
        <p:nvSpPr>
          <p:cNvPr id="4" name="Slide Number Placeholder 3"/>
          <p:cNvSpPr>
            <a:spLocks noGrp="1"/>
          </p:cNvSpPr>
          <p:nvPr>
            <p:ph type="sldNum" sz="quarter" idx="10"/>
          </p:nvPr>
        </p:nvSpPr>
        <p:spPr/>
        <p:txBody>
          <a:bodyPr/>
          <a:lstStyle/>
          <a:p>
            <a:fld id="{F25FAF54-EA53-44A9-8BB7-1A5C8EAE01B9}" type="slidenum">
              <a:rPr lang="en-GB" smtClean="0"/>
              <a:t>22</a:t>
            </a:fld>
            <a:endParaRPr lang="en-GB"/>
          </a:p>
        </p:txBody>
      </p:sp>
    </p:spTree>
    <p:extLst>
      <p:ext uri="{BB962C8B-B14F-4D97-AF65-F5344CB8AC3E}">
        <p14:creationId xmlns:p14="http://schemas.microsoft.com/office/powerpoint/2010/main" val="34620585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GB" baseline="0" dirty="0" smtClean="0"/>
          </a:p>
        </p:txBody>
      </p:sp>
      <p:sp>
        <p:nvSpPr>
          <p:cNvPr id="4" name="Slide Number Placeholder 3"/>
          <p:cNvSpPr>
            <a:spLocks noGrp="1"/>
          </p:cNvSpPr>
          <p:nvPr>
            <p:ph type="sldNum" sz="quarter" idx="10"/>
          </p:nvPr>
        </p:nvSpPr>
        <p:spPr/>
        <p:txBody>
          <a:bodyPr/>
          <a:lstStyle/>
          <a:p>
            <a:fld id="{F25FAF54-EA53-44A9-8BB7-1A5C8EAE01B9}" type="slidenum">
              <a:rPr lang="en-GB" smtClean="0"/>
              <a:t>23</a:t>
            </a:fld>
            <a:endParaRPr lang="en-GB"/>
          </a:p>
        </p:txBody>
      </p:sp>
    </p:spTree>
    <p:extLst>
      <p:ext uri="{BB962C8B-B14F-4D97-AF65-F5344CB8AC3E}">
        <p14:creationId xmlns:p14="http://schemas.microsoft.com/office/powerpoint/2010/main" val="10574695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Demo – buffer first, distributes to FOUR </a:t>
            </a:r>
            <a:r>
              <a:rPr lang="en-GB" baseline="0" dirty="0" err="1" smtClean="0"/>
              <a:t>TransformBlock</a:t>
            </a:r>
            <a:r>
              <a:rPr lang="en-GB" baseline="0" dirty="0" smtClean="0"/>
              <a:t> and they link to as single </a:t>
            </a:r>
            <a:r>
              <a:rPr lang="en-GB" baseline="0" dirty="0" err="1" smtClean="0"/>
              <a:t>ActionBlock</a:t>
            </a:r>
            <a:r>
              <a:rPr lang="en-GB" baseline="0" dirty="0" smtClean="0"/>
              <a:t> handling console output.  Each </a:t>
            </a:r>
            <a:r>
              <a:rPr lang="en-GB" baseline="0" dirty="0" err="1" smtClean="0"/>
              <a:t>TransformBlock</a:t>
            </a:r>
            <a:r>
              <a:rPr lang="en-GB" baseline="0" dirty="0" smtClean="0"/>
              <a:t> can have a buffer set at 1 and concurrency of 1 and we now have out of order execution and collation.</a:t>
            </a:r>
          </a:p>
          <a:p>
            <a:endParaRPr lang="en-GB" baseline="0" dirty="0" smtClean="0"/>
          </a:p>
        </p:txBody>
      </p:sp>
      <p:sp>
        <p:nvSpPr>
          <p:cNvPr id="4" name="Slide Number Placeholder 3"/>
          <p:cNvSpPr>
            <a:spLocks noGrp="1"/>
          </p:cNvSpPr>
          <p:nvPr>
            <p:ph type="sldNum" sz="quarter" idx="10"/>
          </p:nvPr>
        </p:nvSpPr>
        <p:spPr/>
        <p:txBody>
          <a:bodyPr/>
          <a:lstStyle/>
          <a:p>
            <a:fld id="{F25FAF54-EA53-44A9-8BB7-1A5C8EAE01B9}" type="slidenum">
              <a:rPr lang="en-GB" smtClean="0"/>
              <a:t>24</a:t>
            </a:fld>
            <a:endParaRPr lang="en-GB"/>
          </a:p>
        </p:txBody>
      </p:sp>
    </p:spTree>
    <p:extLst>
      <p:ext uri="{BB962C8B-B14F-4D97-AF65-F5344CB8AC3E}">
        <p14:creationId xmlns:p14="http://schemas.microsoft.com/office/powerpoint/2010/main" val="157334074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Demo – buffer first, distributes to FOUR </a:t>
            </a:r>
            <a:r>
              <a:rPr lang="en-GB" baseline="0" dirty="0" err="1" smtClean="0"/>
              <a:t>TransformBlock</a:t>
            </a:r>
            <a:r>
              <a:rPr lang="en-GB" baseline="0" dirty="0" smtClean="0"/>
              <a:t> and they link to as single </a:t>
            </a:r>
            <a:r>
              <a:rPr lang="en-GB" baseline="0" dirty="0" err="1" smtClean="0"/>
              <a:t>ActionBlock</a:t>
            </a:r>
            <a:r>
              <a:rPr lang="en-GB" baseline="0" dirty="0" smtClean="0"/>
              <a:t> handling console output.  Each </a:t>
            </a:r>
            <a:r>
              <a:rPr lang="en-GB" baseline="0" dirty="0" err="1" smtClean="0"/>
              <a:t>TransformBlock</a:t>
            </a:r>
            <a:r>
              <a:rPr lang="en-GB" baseline="0" dirty="0" smtClean="0"/>
              <a:t> can have a buffer set at 1 and concurrency of 1 and we now have out of order execution and collation.</a:t>
            </a:r>
          </a:p>
          <a:p>
            <a:pPr marL="0" indent="0">
              <a:buNone/>
            </a:pPr>
            <a:endParaRPr lang="en-GB" baseline="0" dirty="0" smtClean="0"/>
          </a:p>
        </p:txBody>
      </p:sp>
      <p:sp>
        <p:nvSpPr>
          <p:cNvPr id="4" name="Slide Number Placeholder 3"/>
          <p:cNvSpPr>
            <a:spLocks noGrp="1"/>
          </p:cNvSpPr>
          <p:nvPr>
            <p:ph type="sldNum" sz="quarter" idx="10"/>
          </p:nvPr>
        </p:nvSpPr>
        <p:spPr/>
        <p:txBody>
          <a:bodyPr/>
          <a:lstStyle/>
          <a:p>
            <a:fld id="{F25FAF54-EA53-44A9-8BB7-1A5C8EAE01B9}" type="slidenum">
              <a:rPr lang="en-GB" smtClean="0"/>
              <a:t>25</a:t>
            </a:fld>
            <a:endParaRPr lang="en-GB"/>
          </a:p>
        </p:txBody>
      </p:sp>
    </p:spTree>
    <p:extLst>
      <p:ext uri="{BB962C8B-B14F-4D97-AF65-F5344CB8AC3E}">
        <p14:creationId xmlns:p14="http://schemas.microsoft.com/office/powerpoint/2010/main" val="16510693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GB" baseline="0" dirty="0" smtClean="0"/>
              <a:t>Demo – </a:t>
            </a:r>
            <a:r>
              <a:rPr lang="en-GB" baseline="0" dirty="0" err="1" smtClean="0"/>
              <a:t>TransformManyBlock</a:t>
            </a:r>
            <a:r>
              <a:rPr lang="en-GB" baseline="0" dirty="0" smtClean="0"/>
              <a:t> to return folder contents, link that to itself for directories, otherwise link to the </a:t>
            </a:r>
            <a:r>
              <a:rPr lang="en-GB" baseline="0" dirty="0" err="1" smtClean="0"/>
              <a:t>TransformBlock</a:t>
            </a:r>
            <a:r>
              <a:rPr lang="en-GB" baseline="0" dirty="0" smtClean="0"/>
              <a:t> we already have to perform MD5, linking to the </a:t>
            </a:r>
            <a:r>
              <a:rPr lang="en-GB" baseline="0" dirty="0" err="1" smtClean="0"/>
              <a:t>ActionBlock</a:t>
            </a:r>
            <a:r>
              <a:rPr lang="en-GB" baseline="0" dirty="0" smtClean="0"/>
              <a:t> that displays the MD5 and filename on the console window.</a:t>
            </a:r>
          </a:p>
        </p:txBody>
      </p:sp>
      <p:sp>
        <p:nvSpPr>
          <p:cNvPr id="4" name="Slide Number Placeholder 3"/>
          <p:cNvSpPr>
            <a:spLocks noGrp="1"/>
          </p:cNvSpPr>
          <p:nvPr>
            <p:ph type="sldNum" sz="quarter" idx="10"/>
          </p:nvPr>
        </p:nvSpPr>
        <p:spPr/>
        <p:txBody>
          <a:bodyPr/>
          <a:lstStyle/>
          <a:p>
            <a:fld id="{F25FAF54-EA53-44A9-8BB7-1A5C8EAE01B9}" type="slidenum">
              <a:rPr lang="en-GB" smtClean="0"/>
              <a:t>26</a:t>
            </a:fld>
            <a:endParaRPr lang="en-GB"/>
          </a:p>
        </p:txBody>
      </p:sp>
    </p:spTree>
    <p:extLst>
      <p:ext uri="{BB962C8B-B14F-4D97-AF65-F5344CB8AC3E}">
        <p14:creationId xmlns:p14="http://schemas.microsoft.com/office/powerpoint/2010/main" val="317189470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GB" baseline="0" dirty="0" smtClean="0"/>
          </a:p>
        </p:txBody>
      </p:sp>
      <p:sp>
        <p:nvSpPr>
          <p:cNvPr id="4" name="Slide Number Placeholder 3"/>
          <p:cNvSpPr>
            <a:spLocks noGrp="1"/>
          </p:cNvSpPr>
          <p:nvPr>
            <p:ph type="sldNum" sz="quarter" idx="10"/>
          </p:nvPr>
        </p:nvSpPr>
        <p:spPr/>
        <p:txBody>
          <a:bodyPr/>
          <a:lstStyle/>
          <a:p>
            <a:fld id="{F25FAF54-EA53-44A9-8BB7-1A5C8EAE01B9}" type="slidenum">
              <a:rPr lang="en-GB" smtClean="0"/>
              <a:t>27</a:t>
            </a:fld>
            <a:endParaRPr lang="en-GB"/>
          </a:p>
        </p:txBody>
      </p:sp>
    </p:spTree>
    <p:extLst>
      <p:ext uri="{BB962C8B-B14F-4D97-AF65-F5344CB8AC3E}">
        <p14:creationId xmlns:p14="http://schemas.microsoft.com/office/powerpoint/2010/main" val="89004477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Demo – </a:t>
            </a:r>
            <a:r>
              <a:rPr lang="en-GB" baseline="0" dirty="0" err="1" smtClean="0"/>
              <a:t>TransformManyBlock</a:t>
            </a:r>
            <a:r>
              <a:rPr lang="en-GB" baseline="0" dirty="0" smtClean="0"/>
              <a:t> to return folder contents, link that to itself for directories, otherwise link to the </a:t>
            </a:r>
            <a:r>
              <a:rPr lang="en-GB" baseline="0" dirty="0" err="1" smtClean="0"/>
              <a:t>TransformBlock</a:t>
            </a:r>
            <a:r>
              <a:rPr lang="en-GB" baseline="0" dirty="0" smtClean="0"/>
              <a:t> we already have to perform MD5, linking to the </a:t>
            </a:r>
            <a:r>
              <a:rPr lang="en-GB" baseline="0" dirty="0" err="1" smtClean="0"/>
              <a:t>ActionBlock</a:t>
            </a:r>
            <a:r>
              <a:rPr lang="en-GB" baseline="0" dirty="0" smtClean="0"/>
              <a:t> that displays the MD5 and filename on the console window.</a:t>
            </a:r>
          </a:p>
          <a:p>
            <a:pPr marL="228600" indent="-228600">
              <a:buAutoNum type="arabicParenR"/>
            </a:pPr>
            <a:endParaRPr lang="en-GB" baseline="0" dirty="0" smtClean="0"/>
          </a:p>
        </p:txBody>
      </p:sp>
      <p:sp>
        <p:nvSpPr>
          <p:cNvPr id="4" name="Slide Number Placeholder 3"/>
          <p:cNvSpPr>
            <a:spLocks noGrp="1"/>
          </p:cNvSpPr>
          <p:nvPr>
            <p:ph type="sldNum" sz="quarter" idx="10"/>
          </p:nvPr>
        </p:nvSpPr>
        <p:spPr/>
        <p:txBody>
          <a:bodyPr/>
          <a:lstStyle/>
          <a:p>
            <a:fld id="{F25FAF54-EA53-44A9-8BB7-1A5C8EAE01B9}" type="slidenum">
              <a:rPr lang="en-GB" smtClean="0"/>
              <a:t>28</a:t>
            </a:fld>
            <a:endParaRPr lang="en-GB"/>
          </a:p>
        </p:txBody>
      </p:sp>
    </p:spTree>
    <p:extLst>
      <p:ext uri="{BB962C8B-B14F-4D97-AF65-F5344CB8AC3E}">
        <p14:creationId xmlns:p14="http://schemas.microsoft.com/office/powerpoint/2010/main" val="335142879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GB" baseline="0" dirty="0" smtClean="0"/>
          </a:p>
        </p:txBody>
      </p:sp>
      <p:sp>
        <p:nvSpPr>
          <p:cNvPr id="4" name="Slide Number Placeholder 3"/>
          <p:cNvSpPr>
            <a:spLocks noGrp="1"/>
          </p:cNvSpPr>
          <p:nvPr>
            <p:ph type="sldNum" sz="quarter" idx="10"/>
          </p:nvPr>
        </p:nvSpPr>
        <p:spPr/>
        <p:txBody>
          <a:bodyPr/>
          <a:lstStyle/>
          <a:p>
            <a:fld id="{F25FAF54-EA53-44A9-8BB7-1A5C8EAE01B9}" type="slidenum">
              <a:rPr lang="en-GB" smtClean="0"/>
              <a:t>29</a:t>
            </a:fld>
            <a:endParaRPr lang="en-GB"/>
          </a:p>
        </p:txBody>
      </p:sp>
    </p:spTree>
    <p:extLst>
      <p:ext uri="{BB962C8B-B14F-4D97-AF65-F5344CB8AC3E}">
        <p14:creationId xmlns:p14="http://schemas.microsoft.com/office/powerpoint/2010/main" val="18517582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GB" baseline="0" dirty="0" smtClean="0"/>
          </a:p>
        </p:txBody>
      </p:sp>
      <p:sp>
        <p:nvSpPr>
          <p:cNvPr id="4" name="Slide Number Placeholder 3"/>
          <p:cNvSpPr>
            <a:spLocks noGrp="1"/>
          </p:cNvSpPr>
          <p:nvPr>
            <p:ph type="sldNum" sz="quarter" idx="10"/>
          </p:nvPr>
        </p:nvSpPr>
        <p:spPr/>
        <p:txBody>
          <a:bodyPr/>
          <a:lstStyle/>
          <a:p>
            <a:fld id="{F25FAF54-EA53-44A9-8BB7-1A5C8EAE01B9}" type="slidenum">
              <a:rPr lang="en-GB" smtClean="0"/>
              <a:t>3</a:t>
            </a:fld>
            <a:endParaRPr lang="en-GB"/>
          </a:p>
        </p:txBody>
      </p:sp>
    </p:spTree>
    <p:extLst>
      <p:ext uri="{BB962C8B-B14F-4D97-AF65-F5344CB8AC3E}">
        <p14:creationId xmlns:p14="http://schemas.microsoft.com/office/powerpoint/2010/main" val="327669863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GB" baseline="0" dirty="0" smtClean="0"/>
              <a:t>Publish-Subscribe or </a:t>
            </a:r>
            <a:r>
              <a:rPr lang="en-GB" baseline="0" dirty="0" err="1" smtClean="0"/>
              <a:t>PubSub</a:t>
            </a:r>
            <a:r>
              <a:rPr lang="en-GB" baseline="0" dirty="0" smtClean="0"/>
              <a:t> is the pattern (http://www.eaipatterns.com/PublishSubscribeChannel.html) but also known as </a:t>
            </a:r>
            <a:r>
              <a:rPr lang="en-GB" baseline="0" dirty="0" err="1" smtClean="0"/>
              <a:t>FanOut</a:t>
            </a:r>
            <a:r>
              <a:rPr lang="en-GB" baseline="0" dirty="0" smtClean="0"/>
              <a:t>.</a:t>
            </a:r>
          </a:p>
          <a:p>
            <a:endParaRPr lang="en-GB" baseline="0" dirty="0" smtClean="0"/>
          </a:p>
          <a:p>
            <a:r>
              <a:rPr lang="en-GB" baseline="0" dirty="0" smtClean="0"/>
              <a:t>Note: initial input is a LinkTo from the </a:t>
            </a:r>
            <a:r>
              <a:rPr lang="en-GB" baseline="0" dirty="0" err="1" smtClean="0"/>
              <a:t>TransformManyBlock</a:t>
            </a:r>
            <a:r>
              <a:rPr lang="en-GB" baseline="0" dirty="0" smtClean="0"/>
              <a:t> detailed in the slide, ‘Filtering with </a:t>
            </a:r>
            <a:r>
              <a:rPr lang="en-GB" baseline="0" dirty="0" err="1" smtClean="0"/>
              <a:t>TransformManyBlock</a:t>
            </a:r>
            <a:r>
              <a:rPr lang="en-GB" baseline="0" dirty="0" smtClean="0"/>
              <a:t>’, but has been omitted because this slide is already rather crowded.</a:t>
            </a:r>
          </a:p>
        </p:txBody>
      </p:sp>
      <p:sp>
        <p:nvSpPr>
          <p:cNvPr id="4" name="Slide Number Placeholder 3"/>
          <p:cNvSpPr>
            <a:spLocks noGrp="1"/>
          </p:cNvSpPr>
          <p:nvPr>
            <p:ph type="sldNum" sz="quarter" idx="10"/>
          </p:nvPr>
        </p:nvSpPr>
        <p:spPr/>
        <p:txBody>
          <a:bodyPr/>
          <a:lstStyle/>
          <a:p>
            <a:fld id="{F25FAF54-EA53-44A9-8BB7-1A5C8EAE01B9}" type="slidenum">
              <a:rPr lang="en-GB" smtClean="0"/>
              <a:t>30</a:t>
            </a:fld>
            <a:endParaRPr lang="en-GB"/>
          </a:p>
        </p:txBody>
      </p:sp>
    </p:spTree>
    <p:extLst>
      <p:ext uri="{BB962C8B-B14F-4D97-AF65-F5344CB8AC3E}">
        <p14:creationId xmlns:p14="http://schemas.microsoft.com/office/powerpoint/2010/main" val="89004477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228600" indent="-228600">
              <a:buAutoNum type="arabicParenR"/>
            </a:pPr>
            <a:endParaRPr lang="en-GB" baseline="0" dirty="0" smtClean="0"/>
          </a:p>
        </p:txBody>
      </p:sp>
      <p:sp>
        <p:nvSpPr>
          <p:cNvPr id="4" name="Slide Number Placeholder 3"/>
          <p:cNvSpPr>
            <a:spLocks noGrp="1"/>
          </p:cNvSpPr>
          <p:nvPr>
            <p:ph type="sldNum" sz="quarter" idx="10"/>
          </p:nvPr>
        </p:nvSpPr>
        <p:spPr/>
        <p:txBody>
          <a:bodyPr/>
          <a:lstStyle/>
          <a:p>
            <a:fld id="{F25FAF54-EA53-44A9-8BB7-1A5C8EAE01B9}" type="slidenum">
              <a:rPr lang="en-GB" smtClean="0"/>
              <a:t>31</a:t>
            </a:fld>
            <a:endParaRPr lang="en-GB"/>
          </a:p>
        </p:txBody>
      </p:sp>
    </p:spTree>
    <p:extLst>
      <p:ext uri="{BB962C8B-B14F-4D97-AF65-F5344CB8AC3E}">
        <p14:creationId xmlns:p14="http://schemas.microsoft.com/office/powerpoint/2010/main" val="335142879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GB" baseline="0" dirty="0" smtClean="0"/>
          </a:p>
        </p:txBody>
      </p:sp>
      <p:sp>
        <p:nvSpPr>
          <p:cNvPr id="4" name="Slide Number Placeholder 3"/>
          <p:cNvSpPr>
            <a:spLocks noGrp="1"/>
          </p:cNvSpPr>
          <p:nvPr>
            <p:ph type="sldNum" sz="quarter" idx="10"/>
          </p:nvPr>
        </p:nvSpPr>
        <p:spPr/>
        <p:txBody>
          <a:bodyPr/>
          <a:lstStyle/>
          <a:p>
            <a:fld id="{F25FAF54-EA53-44A9-8BB7-1A5C8EAE01B9}" type="slidenum">
              <a:rPr lang="en-GB" smtClean="0"/>
              <a:t>32</a:t>
            </a:fld>
            <a:endParaRPr lang="en-GB"/>
          </a:p>
        </p:txBody>
      </p:sp>
    </p:spTree>
    <p:extLst>
      <p:ext uri="{BB962C8B-B14F-4D97-AF65-F5344CB8AC3E}">
        <p14:creationId xmlns:p14="http://schemas.microsoft.com/office/powerpoint/2010/main" val="185175821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GB" baseline="0" dirty="0" smtClean="0"/>
          </a:p>
        </p:txBody>
      </p:sp>
      <p:sp>
        <p:nvSpPr>
          <p:cNvPr id="4" name="Slide Number Placeholder 3"/>
          <p:cNvSpPr>
            <a:spLocks noGrp="1"/>
          </p:cNvSpPr>
          <p:nvPr>
            <p:ph type="sldNum" sz="quarter" idx="10"/>
          </p:nvPr>
        </p:nvSpPr>
        <p:spPr/>
        <p:txBody>
          <a:bodyPr/>
          <a:lstStyle/>
          <a:p>
            <a:fld id="{F25FAF54-EA53-44A9-8BB7-1A5C8EAE01B9}" type="slidenum">
              <a:rPr lang="en-GB" smtClean="0"/>
              <a:t>33</a:t>
            </a:fld>
            <a:endParaRPr lang="en-GB"/>
          </a:p>
        </p:txBody>
      </p:sp>
    </p:spTree>
    <p:extLst>
      <p:ext uri="{BB962C8B-B14F-4D97-AF65-F5344CB8AC3E}">
        <p14:creationId xmlns:p14="http://schemas.microsoft.com/office/powerpoint/2010/main" val="331105865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GB" baseline="0" dirty="0" smtClean="0"/>
          </a:p>
        </p:txBody>
      </p:sp>
      <p:sp>
        <p:nvSpPr>
          <p:cNvPr id="4" name="Slide Number Placeholder 3"/>
          <p:cNvSpPr>
            <a:spLocks noGrp="1"/>
          </p:cNvSpPr>
          <p:nvPr>
            <p:ph type="sldNum" sz="quarter" idx="10"/>
          </p:nvPr>
        </p:nvSpPr>
        <p:spPr/>
        <p:txBody>
          <a:bodyPr/>
          <a:lstStyle/>
          <a:p>
            <a:fld id="{F25FAF54-EA53-44A9-8BB7-1A5C8EAE01B9}" type="slidenum">
              <a:rPr lang="en-GB" smtClean="0"/>
              <a:t>34</a:t>
            </a:fld>
            <a:endParaRPr lang="en-GB"/>
          </a:p>
        </p:txBody>
      </p:sp>
    </p:spTree>
    <p:extLst>
      <p:ext uri="{BB962C8B-B14F-4D97-AF65-F5344CB8AC3E}">
        <p14:creationId xmlns:p14="http://schemas.microsoft.com/office/powerpoint/2010/main" val="95651249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F25FAF54-EA53-44A9-8BB7-1A5C8EAE01B9}" type="slidenum">
              <a:rPr lang="en-GB" smtClean="0"/>
              <a:t>35</a:t>
            </a:fld>
            <a:endParaRPr lang="en-GB"/>
          </a:p>
        </p:txBody>
      </p:sp>
    </p:spTree>
    <p:extLst>
      <p:ext uri="{BB962C8B-B14F-4D97-AF65-F5344CB8AC3E}">
        <p14:creationId xmlns:p14="http://schemas.microsoft.com/office/powerpoint/2010/main" val="385163151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F25FAF54-EA53-44A9-8BB7-1A5C8EAE01B9}" type="slidenum">
              <a:rPr lang="en-GB" smtClean="0"/>
              <a:t>36</a:t>
            </a:fld>
            <a:endParaRPr lang="en-GB"/>
          </a:p>
        </p:txBody>
      </p:sp>
    </p:spTree>
    <p:extLst>
      <p:ext uri="{BB962C8B-B14F-4D97-AF65-F5344CB8AC3E}">
        <p14:creationId xmlns:p14="http://schemas.microsoft.com/office/powerpoint/2010/main" val="252712633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F25FAF54-EA53-44A9-8BB7-1A5C8EAE01B9}" type="slidenum">
              <a:rPr lang="en-GB" smtClean="0"/>
              <a:t>37</a:t>
            </a:fld>
            <a:endParaRPr lang="en-GB"/>
          </a:p>
        </p:txBody>
      </p:sp>
    </p:spTree>
    <p:extLst>
      <p:ext uri="{BB962C8B-B14F-4D97-AF65-F5344CB8AC3E}">
        <p14:creationId xmlns:p14="http://schemas.microsoft.com/office/powerpoint/2010/main" val="42778371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GB" dirty="0" smtClean="0"/>
              <a:t>Allegedly</a:t>
            </a:r>
            <a:r>
              <a:rPr lang="en-GB" baseline="0" dirty="0" smtClean="0"/>
              <a:t> said by Marie Antoinette.</a:t>
            </a:r>
            <a:endParaRPr lang="en-GB" dirty="0"/>
          </a:p>
        </p:txBody>
      </p:sp>
      <p:sp>
        <p:nvSpPr>
          <p:cNvPr id="4" name="Slide Number Placeholder 3"/>
          <p:cNvSpPr>
            <a:spLocks noGrp="1"/>
          </p:cNvSpPr>
          <p:nvPr>
            <p:ph type="sldNum" sz="quarter" idx="10"/>
          </p:nvPr>
        </p:nvSpPr>
        <p:spPr/>
        <p:txBody>
          <a:bodyPr/>
          <a:lstStyle/>
          <a:p>
            <a:fld id="{F25FAF54-EA53-44A9-8BB7-1A5C8EAE01B9}" type="slidenum">
              <a:rPr lang="en-GB" smtClean="0"/>
              <a:t>4</a:t>
            </a:fld>
            <a:endParaRPr lang="en-GB"/>
          </a:p>
        </p:txBody>
      </p:sp>
    </p:spTree>
    <p:extLst>
      <p:ext uri="{BB962C8B-B14F-4D97-AF65-F5344CB8AC3E}">
        <p14:creationId xmlns:p14="http://schemas.microsoft.com/office/powerpoint/2010/main" val="33919244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GB" baseline="0" dirty="0" smtClean="0"/>
              <a:t>(imagine </a:t>
            </a:r>
            <a:r>
              <a:rPr lang="en-GB" baseline="0" dirty="0" err="1" smtClean="0"/>
              <a:t>Propellerheads</a:t>
            </a:r>
            <a:r>
              <a:rPr lang="en-GB" baseline="0" dirty="0" smtClean="0"/>
              <a:t> feat Shirley </a:t>
            </a:r>
            <a:r>
              <a:rPr lang="en-GB" baseline="0" dirty="0" err="1" smtClean="0"/>
              <a:t>Bassey</a:t>
            </a:r>
            <a:r>
              <a:rPr lang="en-GB" baseline="0" dirty="0" smtClean="0"/>
              <a:t> at this point, http://www.youtube.com/watch?v=yzLT6_TQmq8)</a:t>
            </a:r>
          </a:p>
          <a:p>
            <a:endParaRPr lang="en-GB" baseline="0" dirty="0" smtClean="0"/>
          </a:p>
          <a:p>
            <a:r>
              <a:rPr lang="en-GB" baseline="0" dirty="0" smtClean="0"/>
              <a:t>The Actor based model was first described in 1973, and by 1973 the white paper, </a:t>
            </a:r>
            <a:r>
              <a:rPr lang="en-GB" sz="1200" b="0" i="1" kern="1200" dirty="0" smtClean="0">
                <a:solidFill>
                  <a:schemeClr val="tx1"/>
                </a:solidFill>
                <a:effectLst/>
                <a:latin typeface="+mn-lt"/>
                <a:ea typeface="+mn-ea"/>
                <a:cs typeface="+mn-cs"/>
              </a:rPr>
              <a:t>Laws for Communicating Parallel Processes</a:t>
            </a:r>
            <a:r>
              <a:rPr lang="en-GB" sz="1200" b="0" i="0" kern="1200" dirty="0" smtClean="0">
                <a:solidFill>
                  <a:schemeClr val="tx1"/>
                </a:solidFill>
                <a:effectLst/>
                <a:latin typeface="+mn-lt"/>
                <a:ea typeface="+mn-ea"/>
                <a:cs typeface="+mn-cs"/>
              </a:rPr>
              <a:t>, was published discussing an Actor based pattern for handling concurrency </a:t>
            </a:r>
            <a:r>
              <a:rPr lang="en-GB" baseline="0" dirty="0" smtClean="0"/>
              <a:t>- http://en.wikipedia.org/wiki/Actor_model</a:t>
            </a:r>
          </a:p>
          <a:p>
            <a:endParaRPr lang="en-GB" baseline="0" dirty="0" smtClean="0"/>
          </a:p>
        </p:txBody>
      </p:sp>
      <p:sp>
        <p:nvSpPr>
          <p:cNvPr id="4" name="Slide Number Placeholder 3"/>
          <p:cNvSpPr>
            <a:spLocks noGrp="1"/>
          </p:cNvSpPr>
          <p:nvPr>
            <p:ph type="sldNum" sz="quarter" idx="10"/>
          </p:nvPr>
        </p:nvSpPr>
        <p:spPr/>
        <p:txBody>
          <a:bodyPr/>
          <a:lstStyle/>
          <a:p>
            <a:fld id="{F25FAF54-EA53-44A9-8BB7-1A5C8EAE01B9}" type="slidenum">
              <a:rPr lang="en-GB" smtClean="0"/>
              <a:t>5</a:t>
            </a:fld>
            <a:endParaRPr lang="en-GB"/>
          </a:p>
        </p:txBody>
      </p:sp>
    </p:spTree>
    <p:extLst>
      <p:ext uri="{BB962C8B-B14F-4D97-AF65-F5344CB8AC3E}">
        <p14:creationId xmlns:p14="http://schemas.microsoft.com/office/powerpoint/2010/main" val="24437481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GB" baseline="0" dirty="0" smtClean="0"/>
              <a:t>In person demo: </a:t>
            </a:r>
          </a:p>
          <a:p>
            <a:endParaRPr lang="en-GB" baseline="0" dirty="0" smtClean="0"/>
          </a:p>
          <a:p>
            <a:r>
              <a:rPr lang="en-GB" baseline="0" dirty="0" smtClean="0"/>
              <a:t>STEP 1 – hand a single notebook out for people to write the name of their favourite food, we have a single shared state we lock as we write, during which we block the next person</a:t>
            </a:r>
          </a:p>
          <a:p>
            <a:endParaRPr lang="en-GB" baseline="0" dirty="0" smtClean="0"/>
          </a:p>
          <a:p>
            <a:r>
              <a:rPr lang="en-GB" baseline="0" dirty="0" smtClean="0"/>
              <a:t>STEP 2 – hand out a notebook again, person tears of first sheet, passes the rest of the book on and then writes the name of their favourite food.  At the end we have to collate in some meaningful manner, but we reduced blocking to that final task of collation.</a:t>
            </a:r>
          </a:p>
        </p:txBody>
      </p:sp>
      <p:sp>
        <p:nvSpPr>
          <p:cNvPr id="4" name="Slide Number Placeholder 3"/>
          <p:cNvSpPr>
            <a:spLocks noGrp="1"/>
          </p:cNvSpPr>
          <p:nvPr>
            <p:ph type="sldNum" sz="quarter" idx="10"/>
          </p:nvPr>
        </p:nvSpPr>
        <p:spPr/>
        <p:txBody>
          <a:bodyPr/>
          <a:lstStyle/>
          <a:p>
            <a:fld id="{F25FAF54-EA53-44A9-8BB7-1A5C8EAE01B9}" type="slidenum">
              <a:rPr lang="en-GB" smtClean="0"/>
              <a:t>6</a:t>
            </a:fld>
            <a:endParaRPr lang="en-GB"/>
          </a:p>
        </p:txBody>
      </p:sp>
    </p:spTree>
    <p:extLst>
      <p:ext uri="{BB962C8B-B14F-4D97-AF65-F5344CB8AC3E}">
        <p14:creationId xmlns:p14="http://schemas.microsoft.com/office/powerpoint/2010/main" val="14431223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GB" baseline="0" dirty="0" smtClean="0"/>
              <a:t>From March 2010 - 4th International Workshop on Bidirectional Transformation in Architecture-Based Component Composition</a:t>
            </a:r>
          </a:p>
          <a:p>
            <a:r>
              <a:rPr lang="en-GB" baseline="0" dirty="0" smtClean="0"/>
              <a:t>http://www.biglab.org/4th-Btrans/slides/YutingChen.ppt</a:t>
            </a:r>
          </a:p>
        </p:txBody>
      </p:sp>
      <p:sp>
        <p:nvSpPr>
          <p:cNvPr id="4" name="Slide Number Placeholder 3"/>
          <p:cNvSpPr>
            <a:spLocks noGrp="1"/>
          </p:cNvSpPr>
          <p:nvPr>
            <p:ph type="sldNum" sz="quarter" idx="10"/>
          </p:nvPr>
        </p:nvSpPr>
        <p:spPr/>
        <p:txBody>
          <a:bodyPr/>
          <a:lstStyle/>
          <a:p>
            <a:fld id="{F25FAF54-EA53-44A9-8BB7-1A5C8EAE01B9}" type="slidenum">
              <a:rPr lang="en-GB" smtClean="0"/>
              <a:t>7</a:t>
            </a:fld>
            <a:endParaRPr lang="en-GB"/>
          </a:p>
        </p:txBody>
      </p:sp>
    </p:spTree>
    <p:extLst>
      <p:ext uri="{BB962C8B-B14F-4D97-AF65-F5344CB8AC3E}">
        <p14:creationId xmlns:p14="http://schemas.microsoft.com/office/powerpoint/2010/main" val="2716368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GB" baseline="0" dirty="0" smtClean="0"/>
              <a:t>From March 2010 - 4th International Workshop on Bidirectional Transformation in Architecture-Based Component Composition</a:t>
            </a:r>
          </a:p>
          <a:p>
            <a:endParaRPr lang="en-GB" baseline="0" dirty="0" smtClean="0"/>
          </a:p>
          <a:p>
            <a:r>
              <a:rPr lang="en-GB" baseline="0" dirty="0" smtClean="0"/>
              <a:t>State Space Explosion diagram extended from example in http://www.biglab.org/4th-Btrans/slides/YutingChen.ppt</a:t>
            </a:r>
            <a:endParaRPr lang="en-GB" b="1" baseline="0" dirty="0" smtClean="0"/>
          </a:p>
        </p:txBody>
      </p:sp>
      <p:sp>
        <p:nvSpPr>
          <p:cNvPr id="4" name="Slide Number Placeholder 3"/>
          <p:cNvSpPr>
            <a:spLocks noGrp="1"/>
          </p:cNvSpPr>
          <p:nvPr>
            <p:ph type="sldNum" sz="quarter" idx="10"/>
          </p:nvPr>
        </p:nvSpPr>
        <p:spPr/>
        <p:txBody>
          <a:bodyPr/>
          <a:lstStyle/>
          <a:p>
            <a:fld id="{F25FAF54-EA53-44A9-8BB7-1A5C8EAE01B9}" type="slidenum">
              <a:rPr lang="en-GB" smtClean="0"/>
              <a:t>8</a:t>
            </a:fld>
            <a:endParaRPr lang="en-GB"/>
          </a:p>
        </p:txBody>
      </p:sp>
    </p:spTree>
    <p:extLst>
      <p:ext uri="{BB962C8B-B14F-4D97-AF65-F5344CB8AC3E}">
        <p14:creationId xmlns:p14="http://schemas.microsoft.com/office/powerpoint/2010/main" val="21969829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GB" baseline="0" dirty="0" smtClean="0"/>
              <a:t>From 1977 paper:</a:t>
            </a:r>
          </a:p>
          <a:p>
            <a:endParaRPr lang="en-GB" baseline="0" dirty="0" smtClean="0"/>
          </a:p>
          <a:p>
            <a:r>
              <a:rPr lang="en-GB" baseline="0" dirty="0" smtClean="0"/>
              <a:t>' A crude analogy from physics may make activation more clear.</a:t>
            </a:r>
          </a:p>
          <a:p>
            <a:endParaRPr lang="en-GB" baseline="0" dirty="0" smtClean="0"/>
          </a:p>
          <a:p>
            <a:r>
              <a:rPr lang="en-GB" baseline="0" dirty="0" smtClean="0"/>
              <a:t>A photon (message) is received by an atom (target) which puts it into an</a:t>
            </a:r>
          </a:p>
          <a:p>
            <a:r>
              <a:rPr lang="en-GB" baseline="0" dirty="0" smtClean="0"/>
              <a:t>excited state. After a while, the atom gives off one or more photons and returns to its ground state.</a:t>
            </a:r>
          </a:p>
          <a:p>
            <a:endParaRPr lang="en-GB" baseline="0" dirty="0" smtClean="0"/>
          </a:p>
          <a:p>
            <a:r>
              <a:rPr lang="en-GB" baseline="0" dirty="0" smtClean="0"/>
              <a:t>These emitted photons may then be received by other atoms, and these secondary events are said to</a:t>
            </a:r>
          </a:p>
          <a:p>
            <a:r>
              <a:rPr lang="en-GB" baseline="0" dirty="0" smtClean="0"/>
              <a:t>be activated by the first event.'</a:t>
            </a:r>
          </a:p>
        </p:txBody>
      </p:sp>
      <p:sp>
        <p:nvSpPr>
          <p:cNvPr id="4" name="Slide Number Placeholder 3"/>
          <p:cNvSpPr>
            <a:spLocks noGrp="1"/>
          </p:cNvSpPr>
          <p:nvPr>
            <p:ph type="sldNum" sz="quarter" idx="10"/>
          </p:nvPr>
        </p:nvSpPr>
        <p:spPr/>
        <p:txBody>
          <a:bodyPr/>
          <a:lstStyle/>
          <a:p>
            <a:fld id="{F25FAF54-EA53-44A9-8BB7-1A5C8EAE01B9}" type="slidenum">
              <a:rPr lang="en-GB" smtClean="0"/>
              <a:t>9</a:t>
            </a:fld>
            <a:endParaRPr lang="en-GB"/>
          </a:p>
        </p:txBody>
      </p:sp>
    </p:spTree>
    <p:extLst>
      <p:ext uri="{BB962C8B-B14F-4D97-AF65-F5344CB8AC3E}">
        <p14:creationId xmlns:p14="http://schemas.microsoft.com/office/powerpoint/2010/main" val="10616932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p:spPr>
        <p:txBody>
          <a:bodyPr/>
          <a:lstStyle/>
          <a:p>
            <a:r>
              <a:rPr lang="en-US" dirty="0" smtClean="0"/>
              <a:t>Click to edit Master title style</a:t>
            </a:r>
            <a:endParaRPr lang="en-GB"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062C35B2-88CA-49D3-8E4A-1D75786B8009}" type="datetimeFigureOut">
              <a:rPr lang="en-GB" smtClean="0"/>
              <a:t>12/09/2014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11C9A6E-2BFC-427D-94E0-DF69719EC520}" type="slidenum">
              <a:rPr lang="en-GB" smtClean="0"/>
              <a:t>‹#›</a:t>
            </a:fld>
            <a:endParaRPr lang="en-GB"/>
          </a:p>
        </p:txBody>
      </p:sp>
    </p:spTree>
    <p:extLst>
      <p:ext uri="{BB962C8B-B14F-4D97-AF65-F5344CB8AC3E}">
        <p14:creationId xmlns:p14="http://schemas.microsoft.com/office/powerpoint/2010/main" val="130556340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062C35B2-88CA-49D3-8E4A-1D75786B8009}" type="datetimeFigureOut">
              <a:rPr lang="en-GB" smtClean="0"/>
              <a:t>12/09/2014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11C9A6E-2BFC-427D-94E0-DF69719EC520}" type="slidenum">
              <a:rPr lang="en-GB" smtClean="0"/>
              <a:t>‹#›</a:t>
            </a:fld>
            <a:endParaRPr lang="en-GB"/>
          </a:p>
        </p:txBody>
      </p:sp>
    </p:spTree>
    <p:extLst>
      <p:ext uri="{BB962C8B-B14F-4D97-AF65-F5344CB8AC3E}">
        <p14:creationId xmlns:p14="http://schemas.microsoft.com/office/powerpoint/2010/main" val="290440731"/>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0"/>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40"/>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062C35B2-88CA-49D3-8E4A-1D75786B8009}" type="datetimeFigureOut">
              <a:rPr lang="en-GB" smtClean="0"/>
              <a:t>12/09/2014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11C9A6E-2BFC-427D-94E0-DF69719EC520}" type="slidenum">
              <a:rPr lang="en-GB" smtClean="0"/>
              <a:t>‹#›</a:t>
            </a:fld>
            <a:endParaRPr lang="en-GB"/>
          </a:p>
        </p:txBody>
      </p:sp>
    </p:spTree>
    <p:extLst>
      <p:ext uri="{BB962C8B-B14F-4D97-AF65-F5344CB8AC3E}">
        <p14:creationId xmlns:p14="http://schemas.microsoft.com/office/powerpoint/2010/main" val="7540419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4050"/>
            </a:lvl1pPr>
          </a:lstStyle>
          <a:p>
            <a:r>
              <a:rPr lang="en-US" dirty="0" smtClean="0"/>
              <a:t>Click to edit Master title style</a:t>
            </a:r>
            <a:endParaRPr lang="en-GB"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062C35B2-88CA-49D3-8E4A-1D75786B8009}" type="datetimeFigureOut">
              <a:rPr lang="en-GB" smtClean="0"/>
              <a:t>12/09/2014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11C9A6E-2BFC-427D-94E0-DF69719EC520}" type="slidenum">
              <a:rPr lang="en-GB" smtClean="0"/>
              <a:t>‹#›</a:t>
            </a:fld>
            <a:endParaRPr lang="en-GB"/>
          </a:p>
        </p:txBody>
      </p:sp>
    </p:spTree>
    <p:extLst>
      <p:ext uri="{BB962C8B-B14F-4D97-AF65-F5344CB8AC3E}">
        <p14:creationId xmlns:p14="http://schemas.microsoft.com/office/powerpoint/2010/main" val="336349337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3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62C35B2-88CA-49D3-8E4A-1D75786B8009}" type="datetimeFigureOut">
              <a:rPr lang="en-GB" smtClean="0"/>
              <a:t>12/09/2014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11C9A6E-2BFC-427D-94E0-DF69719EC520}" type="slidenum">
              <a:rPr lang="en-GB" smtClean="0"/>
              <a:t>‹#›</a:t>
            </a:fld>
            <a:endParaRPr lang="en-GB"/>
          </a:p>
        </p:txBody>
      </p:sp>
    </p:spTree>
    <p:extLst>
      <p:ext uri="{BB962C8B-B14F-4D97-AF65-F5344CB8AC3E}">
        <p14:creationId xmlns:p14="http://schemas.microsoft.com/office/powerpoint/2010/main" val="158360712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2"/>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2"/>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062C35B2-88CA-49D3-8E4A-1D75786B8009}" type="datetimeFigureOut">
              <a:rPr lang="en-GB" smtClean="0"/>
              <a:t>12/09/2014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11C9A6E-2BFC-427D-94E0-DF69719EC520}" type="slidenum">
              <a:rPr lang="en-GB" smtClean="0"/>
              <a:t>‹#›</a:t>
            </a:fld>
            <a:endParaRPr lang="en-GB"/>
          </a:p>
        </p:txBody>
      </p:sp>
    </p:spTree>
    <p:extLst>
      <p:ext uri="{BB962C8B-B14F-4D97-AF65-F5344CB8AC3E}">
        <p14:creationId xmlns:p14="http://schemas.microsoft.com/office/powerpoint/2010/main" val="317182860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062C35B2-88CA-49D3-8E4A-1D75786B8009}" type="datetimeFigureOut">
              <a:rPr lang="en-GB" smtClean="0"/>
              <a:t>12/09/2014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611C9A6E-2BFC-427D-94E0-DF69719EC520}" type="slidenum">
              <a:rPr lang="en-GB" smtClean="0"/>
              <a:t>‹#›</a:t>
            </a:fld>
            <a:endParaRPr lang="en-GB"/>
          </a:p>
        </p:txBody>
      </p:sp>
    </p:spTree>
    <p:extLst>
      <p:ext uri="{BB962C8B-B14F-4D97-AF65-F5344CB8AC3E}">
        <p14:creationId xmlns:p14="http://schemas.microsoft.com/office/powerpoint/2010/main" val="13901555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GB"/>
          </a:p>
        </p:txBody>
      </p:sp>
    </p:spTree>
    <p:extLst>
      <p:ext uri="{BB962C8B-B14F-4D97-AF65-F5344CB8AC3E}">
        <p14:creationId xmlns:p14="http://schemas.microsoft.com/office/powerpoint/2010/main" val="409159796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2C35B2-88CA-49D3-8E4A-1D75786B8009}" type="datetimeFigureOut">
              <a:rPr lang="en-GB" smtClean="0"/>
              <a:t>12/09/2014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611C9A6E-2BFC-427D-94E0-DF69719EC520}" type="slidenum">
              <a:rPr lang="en-GB" smtClean="0"/>
              <a:t>‹#›</a:t>
            </a:fld>
            <a:endParaRPr lang="en-GB"/>
          </a:p>
        </p:txBody>
      </p:sp>
    </p:spTree>
    <p:extLst>
      <p:ext uri="{BB962C8B-B14F-4D97-AF65-F5344CB8AC3E}">
        <p14:creationId xmlns:p14="http://schemas.microsoft.com/office/powerpoint/2010/main" val="30348542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1500" b="1"/>
            </a:lvl1pPr>
          </a:lstStyle>
          <a:p>
            <a:r>
              <a:rPr lang="en-US" smtClean="0"/>
              <a:t>Click to edit Master title style</a:t>
            </a:r>
            <a:endParaRPr lang="en-GB"/>
          </a:p>
        </p:txBody>
      </p:sp>
      <p:sp>
        <p:nvSpPr>
          <p:cNvPr id="3" name="Content Placeholder 2"/>
          <p:cNvSpPr>
            <a:spLocks noGrp="1"/>
          </p:cNvSpPr>
          <p:nvPr>
            <p:ph idx="1"/>
          </p:nvPr>
        </p:nvSpPr>
        <p:spPr>
          <a:xfrm>
            <a:off x="3575050" y="273052"/>
            <a:ext cx="5111750"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62C35B2-88CA-49D3-8E4A-1D75786B8009}" type="datetimeFigureOut">
              <a:rPr lang="en-GB" smtClean="0"/>
              <a:t>12/09/2014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11C9A6E-2BFC-427D-94E0-DF69719EC520}" type="slidenum">
              <a:rPr lang="en-GB" smtClean="0"/>
              <a:t>‹#›</a:t>
            </a:fld>
            <a:endParaRPr lang="en-GB"/>
          </a:p>
        </p:txBody>
      </p:sp>
    </p:spTree>
    <p:extLst>
      <p:ext uri="{BB962C8B-B14F-4D97-AF65-F5344CB8AC3E}">
        <p14:creationId xmlns:p14="http://schemas.microsoft.com/office/powerpoint/2010/main" val="15987099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15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62C35B2-88CA-49D3-8E4A-1D75786B8009}" type="datetimeFigureOut">
              <a:rPr lang="en-GB" smtClean="0"/>
              <a:t>12/09/2014</a:t>
            </a:fld>
            <a:endParaRPr lang="en-GB"/>
          </a:p>
        </p:txBody>
      </p:sp>
      <p:sp>
        <p:nvSpPr>
          <p:cNvPr id="6" name="Footer Placeholder 5"/>
          <p:cNvSpPr>
            <a:spLocks noGrp="1"/>
          </p:cNvSpPr>
          <p:nvPr>
            <p:ph type="ftr" sz="quarter" idx="11"/>
          </p:nvPr>
        </p:nvSpPr>
        <p:spPr/>
        <p:txBody>
          <a:bodyPr/>
          <a:lstStyle>
            <a:lvl1pPr>
              <a:defRPr>
                <a:solidFill>
                  <a:srgbClr val="609104"/>
                </a:solidFill>
              </a:defRPr>
            </a:lvl1pPr>
          </a:lstStyle>
          <a:p>
            <a:endParaRPr lang="en-GB" dirty="0"/>
          </a:p>
        </p:txBody>
      </p:sp>
      <p:sp>
        <p:nvSpPr>
          <p:cNvPr id="7" name="Slide Number Placeholder 6"/>
          <p:cNvSpPr>
            <a:spLocks noGrp="1"/>
          </p:cNvSpPr>
          <p:nvPr>
            <p:ph type="sldNum" sz="quarter" idx="12"/>
          </p:nvPr>
        </p:nvSpPr>
        <p:spPr/>
        <p:txBody>
          <a:bodyPr/>
          <a:lstStyle/>
          <a:p>
            <a:fld id="{611C9A6E-2BFC-427D-94E0-DF69719EC520}" type="slidenum">
              <a:rPr lang="en-GB" smtClean="0"/>
              <a:t>‹#›</a:t>
            </a:fld>
            <a:endParaRPr lang="en-GB"/>
          </a:p>
        </p:txBody>
      </p:sp>
    </p:spTree>
    <p:extLst>
      <p:ext uri="{BB962C8B-B14F-4D97-AF65-F5344CB8AC3E}">
        <p14:creationId xmlns:p14="http://schemas.microsoft.com/office/powerpoint/2010/main" val="63975627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22242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GB" dirty="0"/>
          </a:p>
        </p:txBody>
      </p:sp>
      <p:sp>
        <p:nvSpPr>
          <p:cNvPr id="3" name="Text Placeholder 2"/>
          <p:cNvSpPr>
            <a:spLocks noGrp="1"/>
          </p:cNvSpPr>
          <p:nvPr>
            <p:ph type="body" idx="1"/>
          </p:nvPr>
        </p:nvSpPr>
        <p:spPr>
          <a:xfrm>
            <a:off x="457200" y="1600202"/>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Date Placeholder 3"/>
          <p:cNvSpPr>
            <a:spLocks noGrp="1"/>
          </p:cNvSpPr>
          <p:nvPr>
            <p:ph type="dt" sz="half" idx="2"/>
          </p:nvPr>
        </p:nvSpPr>
        <p:spPr>
          <a:xfrm>
            <a:off x="457200" y="6356352"/>
            <a:ext cx="2133600" cy="365125"/>
          </a:xfrm>
          <a:prstGeom prst="rect">
            <a:avLst/>
          </a:prstGeom>
        </p:spPr>
        <p:txBody>
          <a:bodyPr vert="horz" lIns="91440" tIns="45720" rIns="91440" bIns="45720" rtlCol="0" anchor="ctr"/>
          <a:lstStyle>
            <a:lvl1pPr algn="l">
              <a:defRPr sz="900" baseline="0">
                <a:solidFill>
                  <a:srgbClr val="609104"/>
                </a:solidFill>
              </a:defRPr>
            </a:lvl1pPr>
          </a:lstStyle>
          <a:p>
            <a:fld id="{062C35B2-88CA-49D3-8E4A-1D75786B8009}" type="datetimeFigureOut">
              <a:rPr lang="en-GB" smtClean="0"/>
              <a:pPr/>
              <a:t>12/09/2014</a:t>
            </a:fld>
            <a:endParaRPr lang="en-GB" dirty="0"/>
          </a:p>
        </p:txBody>
      </p:sp>
      <p:sp>
        <p:nvSpPr>
          <p:cNvPr id="5" name="Footer Placeholder 4"/>
          <p:cNvSpPr>
            <a:spLocks noGrp="1"/>
          </p:cNvSpPr>
          <p:nvPr>
            <p:ph type="ftr" sz="quarter" idx="3"/>
          </p:nvPr>
        </p:nvSpPr>
        <p:spPr>
          <a:xfrm>
            <a:off x="3124200" y="6356352"/>
            <a:ext cx="2895600" cy="365125"/>
          </a:xfrm>
          <a:prstGeom prst="rect">
            <a:avLst/>
          </a:prstGeom>
        </p:spPr>
        <p:txBody>
          <a:bodyPr vert="horz" lIns="91440" tIns="45720" rIns="91440" bIns="45720" rtlCol="0" anchor="ctr"/>
          <a:lstStyle>
            <a:lvl1pPr algn="ctr">
              <a:defRPr sz="900" baseline="0">
                <a:solidFill>
                  <a:schemeClr val="tx1">
                    <a:tint val="75000"/>
                  </a:schemeClr>
                </a:solidFill>
              </a:defRPr>
            </a:lvl1pPr>
          </a:lstStyle>
          <a:p>
            <a:endParaRPr lang="en-GB" dirty="0"/>
          </a:p>
        </p:txBody>
      </p:sp>
      <p:sp>
        <p:nvSpPr>
          <p:cNvPr id="6" name="Slide Number Placeholder 5"/>
          <p:cNvSpPr>
            <a:spLocks noGrp="1"/>
          </p:cNvSpPr>
          <p:nvPr>
            <p:ph type="sldNum" sz="quarter" idx="4"/>
          </p:nvPr>
        </p:nvSpPr>
        <p:spPr>
          <a:xfrm>
            <a:off x="6553200" y="6356352"/>
            <a:ext cx="2133600" cy="365125"/>
          </a:xfrm>
          <a:prstGeom prst="rect">
            <a:avLst/>
          </a:prstGeom>
        </p:spPr>
        <p:txBody>
          <a:bodyPr vert="horz" lIns="91440" tIns="45720" rIns="91440" bIns="45720" rtlCol="0" anchor="ctr"/>
          <a:lstStyle>
            <a:lvl1pPr algn="r">
              <a:defRPr sz="900" baseline="0">
                <a:solidFill>
                  <a:srgbClr val="609104"/>
                </a:solidFill>
              </a:defRPr>
            </a:lvl1pPr>
          </a:lstStyle>
          <a:p>
            <a:fld id="{611C9A6E-2BFC-427D-94E0-DF69719EC520}" type="slidenum">
              <a:rPr lang="en-GB" smtClean="0"/>
              <a:pPr/>
              <a:t>‹#›</a:t>
            </a:fld>
            <a:endParaRPr lang="en-GB" dirty="0"/>
          </a:p>
        </p:txBody>
      </p:sp>
    </p:spTree>
    <p:extLst>
      <p:ext uri="{BB962C8B-B14F-4D97-AF65-F5344CB8AC3E}">
        <p14:creationId xmlns:p14="http://schemas.microsoft.com/office/powerpoint/2010/main" val="2198149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ctr" defTabSz="685800" rtl="0" eaLnBrk="1" latinLnBrk="0" hangingPunct="1">
        <a:spcBef>
          <a:spcPct val="0"/>
        </a:spcBef>
        <a:buNone/>
        <a:defRPr sz="3300" kern="1200" baseline="0">
          <a:solidFill>
            <a:srgbClr val="0089D0"/>
          </a:solidFill>
          <a:latin typeface="+mj-lt"/>
          <a:ea typeface="+mj-ea"/>
          <a:cs typeface="+mj-cs"/>
        </a:defRPr>
      </a:lvl1pPr>
    </p:titleStyle>
    <p:bodyStyle>
      <a:lvl1pPr marL="257175" indent="-257175" algn="l" defTabSz="685800" rtl="0" eaLnBrk="1" latinLnBrk="0" hangingPunct="1">
        <a:spcBef>
          <a:spcPct val="20000"/>
        </a:spcBef>
        <a:buFont typeface="Arial" pitchFamily="34" charset="0"/>
        <a:buChar char="•"/>
        <a:defRPr sz="2400" kern="1200" baseline="0">
          <a:solidFill>
            <a:srgbClr val="0089D0"/>
          </a:solidFill>
          <a:latin typeface="+mn-lt"/>
          <a:ea typeface="+mn-ea"/>
          <a:cs typeface="+mn-cs"/>
        </a:defRPr>
      </a:lvl1pPr>
      <a:lvl2pPr marL="557213" indent="-214313" algn="l" defTabSz="685800" rtl="0" eaLnBrk="1" latinLnBrk="0" hangingPunct="1">
        <a:spcBef>
          <a:spcPct val="20000"/>
        </a:spcBef>
        <a:buFont typeface="Arial" pitchFamily="34" charset="0"/>
        <a:buChar char="–"/>
        <a:defRPr sz="2100" kern="1200" baseline="0">
          <a:solidFill>
            <a:srgbClr val="0089D0"/>
          </a:solidFill>
          <a:latin typeface="+mn-lt"/>
          <a:ea typeface="+mn-ea"/>
          <a:cs typeface="+mn-cs"/>
        </a:defRPr>
      </a:lvl2pPr>
      <a:lvl3pPr marL="857250" indent="-171450" algn="l" defTabSz="685800" rtl="0" eaLnBrk="1" latinLnBrk="0" hangingPunct="1">
        <a:spcBef>
          <a:spcPct val="20000"/>
        </a:spcBef>
        <a:buFont typeface="Arial" pitchFamily="34" charset="0"/>
        <a:buChar char="•"/>
        <a:defRPr sz="1800" kern="1200" baseline="0">
          <a:solidFill>
            <a:srgbClr val="0089D0"/>
          </a:solidFill>
          <a:latin typeface="+mn-lt"/>
          <a:ea typeface="+mn-ea"/>
          <a:cs typeface="+mn-cs"/>
        </a:defRPr>
      </a:lvl3pPr>
      <a:lvl4pPr marL="1200150" indent="-171450" algn="l" defTabSz="685800" rtl="0" eaLnBrk="1" latinLnBrk="0" hangingPunct="1">
        <a:spcBef>
          <a:spcPct val="20000"/>
        </a:spcBef>
        <a:buFont typeface="Arial" pitchFamily="34" charset="0"/>
        <a:buChar char="–"/>
        <a:defRPr sz="1500" kern="1200" baseline="0">
          <a:solidFill>
            <a:srgbClr val="0089D0"/>
          </a:solidFill>
          <a:latin typeface="+mn-lt"/>
          <a:ea typeface="+mn-ea"/>
          <a:cs typeface="+mn-cs"/>
        </a:defRPr>
      </a:lvl4pPr>
      <a:lvl5pPr marL="1543050" indent="-171450" algn="l" defTabSz="685800" rtl="0" eaLnBrk="1" latinLnBrk="0" hangingPunct="1">
        <a:spcBef>
          <a:spcPct val="20000"/>
        </a:spcBef>
        <a:buFont typeface="Arial" pitchFamily="34" charset="0"/>
        <a:buChar char="»"/>
        <a:defRPr sz="1500" kern="1200" baseline="0">
          <a:solidFill>
            <a:srgbClr val="0089D0"/>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hemeOverride" Target="../theme/themeOverride1.xml"/><Relationship Id="rId6" Type="http://schemas.openxmlformats.org/officeDocument/2006/relationships/image" Target="../media/image4.jpeg"/><Relationship Id="rId5" Type="http://schemas.openxmlformats.org/officeDocument/2006/relationships/image" Target="../media/image3.jpeg"/><Relationship Id="rId4" Type="http://schemas.openxmlformats.org/officeDocument/2006/relationships/image" Target="../media/image2.jpe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hyperlink" Target="http://www.huddle.com/vacancies"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2492896"/>
            <a:ext cx="9144000" cy="3024336"/>
          </a:xfrm>
        </p:spPr>
        <p:txBody>
          <a:bodyPr>
            <a:normAutofit lnSpcReduction="10000"/>
          </a:bodyPr>
          <a:lstStyle/>
          <a:p>
            <a:r>
              <a:rPr lang="en-GB" sz="2800" dirty="0" smtClean="0">
                <a:solidFill>
                  <a:srgbClr val="0089D0"/>
                </a:solidFill>
              </a:rPr>
              <a:t>Liam </a:t>
            </a:r>
            <a:r>
              <a:rPr lang="en-GB" sz="2800" dirty="0">
                <a:solidFill>
                  <a:srgbClr val="0089D0"/>
                </a:solidFill>
              </a:rPr>
              <a:t>Westley</a:t>
            </a:r>
          </a:p>
          <a:p>
            <a:endParaRPr lang="en-GB" sz="2800" dirty="0" smtClean="0">
              <a:solidFill>
                <a:srgbClr val="609104"/>
              </a:solidFill>
            </a:endParaRPr>
          </a:p>
          <a:p>
            <a:r>
              <a:rPr lang="en-GB" sz="2800" dirty="0" smtClean="0">
                <a:solidFill>
                  <a:srgbClr val="0089D0"/>
                </a:solidFill>
              </a:rPr>
              <a:t>DDD East Anglia 2014</a:t>
            </a:r>
          </a:p>
          <a:p>
            <a:r>
              <a:rPr lang="en-GB" sz="2800" dirty="0" smtClean="0">
                <a:solidFill>
                  <a:srgbClr val="0089D0"/>
                </a:solidFill>
              </a:rPr>
              <a:t> </a:t>
            </a:r>
            <a:endParaRPr lang="en-GB" sz="2800" dirty="0">
              <a:solidFill>
                <a:srgbClr val="0089D0"/>
              </a:solidFill>
            </a:endParaRPr>
          </a:p>
          <a:p>
            <a:r>
              <a:rPr lang="en-GB" sz="2800" dirty="0" smtClean="0">
                <a:solidFill>
                  <a:srgbClr val="0089D0"/>
                </a:solidFill>
              </a:rPr>
              <a:t>All code and slides will be available at</a:t>
            </a:r>
          </a:p>
          <a:p>
            <a:r>
              <a:rPr lang="en-GB" sz="2800" dirty="0">
                <a:solidFill>
                  <a:srgbClr val="0089D0"/>
                </a:solidFill>
              </a:rPr>
              <a:t>https://github.com/westleyl/DDDEastAnglia2014-Actor</a:t>
            </a:r>
            <a:endParaRPr lang="en-GB" sz="2800" dirty="0" smtClean="0">
              <a:solidFill>
                <a:srgbClr val="0089D0"/>
              </a:solidFill>
            </a:endParaRPr>
          </a:p>
        </p:txBody>
      </p:sp>
      <p:sp>
        <p:nvSpPr>
          <p:cNvPr id="2" name="Title 1"/>
          <p:cNvSpPr>
            <a:spLocks noGrp="1"/>
          </p:cNvSpPr>
          <p:nvPr>
            <p:ph type="ctrTitle"/>
          </p:nvPr>
        </p:nvSpPr>
        <p:spPr>
          <a:xfrm>
            <a:off x="0" y="908720"/>
            <a:ext cx="9144000" cy="1102519"/>
          </a:xfrm>
        </p:spPr>
        <p:txBody>
          <a:bodyPr>
            <a:noAutofit/>
          </a:bodyPr>
          <a:lstStyle/>
          <a:p>
            <a:r>
              <a:rPr lang="en-GB" sz="4400" dirty="0"/>
              <a:t>An Actor’s Life For Me</a:t>
            </a:r>
            <a:br>
              <a:rPr lang="en-GB" sz="4400" dirty="0"/>
            </a:br>
            <a:r>
              <a:rPr lang="en-GB" sz="2400" dirty="0"/>
              <a:t>(an Introduction to the TPL Dataflow Library for .NET)</a:t>
            </a:r>
            <a:endParaRPr lang="en-GB" sz="4400" dirty="0"/>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036219" y="5988422"/>
            <a:ext cx="1071563" cy="3929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46476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1000"/>
                                        <p:tgtEl>
                                          <p:spTgt spid="3">
                                            <p:txEl>
                                              <p:pRg st="4" end="4"/>
                                            </p:txEl>
                                          </p:spTgt>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animEffect transition="in" filter="fade">
                                      <p:cBhvr>
                                        <p:cTn id="11" dur="1000"/>
                                        <p:tgtEl>
                                          <p:spTgt spid="3">
                                            <p:txEl>
                                              <p:pRg st="5" end="5"/>
                                            </p:txEl>
                                          </p:spTgt>
                                        </p:tgtEl>
                                      </p:cBhvr>
                                    </p:animEffect>
                                  </p:childTnLst>
                                </p:cTn>
                              </p:par>
                            </p:childTnLst>
                          </p:cTn>
                        </p:par>
                        <p:par>
                          <p:cTn id="12" fill="hold">
                            <p:stCondLst>
                              <p:cond delay="2000"/>
                            </p:stCondLst>
                            <p:childTnLst>
                              <p:par>
                                <p:cTn id="13" presetID="10" presetClass="entr" presetSubtype="0" fill="hold" nodeType="afterEffect">
                                  <p:stCondLst>
                                    <p:cond delay="5000"/>
                                  </p:stCondLst>
                                  <p:childTnLst>
                                    <p:set>
                                      <p:cBhvr>
                                        <p:cTn id="14" dur="1" fill="hold">
                                          <p:stCondLst>
                                            <p:cond delay="0"/>
                                          </p:stCondLst>
                                        </p:cTn>
                                        <p:tgtEl>
                                          <p:spTgt spid="1026"/>
                                        </p:tgtEl>
                                        <p:attrNameLst>
                                          <p:attrName>style.visibility</p:attrName>
                                        </p:attrNameLst>
                                      </p:cBhvr>
                                      <p:to>
                                        <p:strVal val="visible"/>
                                      </p:to>
                                    </p:set>
                                    <p:animEffect transition="in" filter="fade">
                                      <p:cBhvr>
                                        <p:cTn id="15"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400" dirty="0"/>
              <a:t>The challenge - .NET </a:t>
            </a:r>
            <a:endParaRPr lang="en-GB" sz="4400" dirty="0"/>
          </a:p>
        </p:txBody>
      </p:sp>
      <p:sp>
        <p:nvSpPr>
          <p:cNvPr id="3" name="Content Placeholder 2"/>
          <p:cNvSpPr>
            <a:spLocks noGrp="1"/>
          </p:cNvSpPr>
          <p:nvPr>
            <p:ph idx="1"/>
          </p:nvPr>
        </p:nvSpPr>
        <p:spPr/>
        <p:txBody>
          <a:bodyPr>
            <a:noAutofit/>
          </a:bodyPr>
          <a:lstStyle/>
          <a:p>
            <a:pPr marL="0" indent="0">
              <a:buNone/>
            </a:pPr>
            <a:r>
              <a:rPr lang="en-GB" sz="2800" dirty="0" smtClean="0"/>
              <a:t>In terms of x86 hardware we have seen the move from single CPU to dual CPU, to multi-core, to multi-threaded multi-core, all in less than 20 years.  Intel is getting ready to launch a 72-core CPU called Knights Landing in 2015.</a:t>
            </a:r>
          </a:p>
          <a:p>
            <a:pPr marL="0" indent="0">
              <a:buNone/>
            </a:pPr>
            <a:endParaRPr lang="en-GB" sz="2800" dirty="0"/>
          </a:p>
          <a:p>
            <a:pPr marL="0" indent="0">
              <a:buNone/>
            </a:pPr>
            <a:r>
              <a:rPr lang="en-GB" sz="2800" dirty="0" smtClean="0"/>
              <a:t>In the same time, our software tools have not really updated to the same degree. </a:t>
            </a:r>
            <a:r>
              <a:rPr lang="en-GB" sz="2800" dirty="0"/>
              <a:t> </a:t>
            </a:r>
            <a:r>
              <a:rPr lang="en-GB" sz="2800" dirty="0" smtClean="0"/>
              <a:t>Remember, multi-core CPUs only appeared at the same time as the version 1.0 of the .NET framework.</a:t>
            </a:r>
          </a:p>
          <a:p>
            <a:pPr marL="0" indent="0">
              <a:buNone/>
            </a:pPr>
            <a:endParaRPr lang="en-GB" sz="2800" dirty="0"/>
          </a:p>
        </p:txBody>
      </p:sp>
    </p:spTree>
    <p:extLst>
      <p:ext uri="{BB962C8B-B14F-4D97-AF65-F5344CB8AC3E}">
        <p14:creationId xmlns:p14="http://schemas.microsoft.com/office/powerpoint/2010/main" val="1582931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par>
                          <p:cTn id="8" fill="hold">
                            <p:stCondLst>
                              <p:cond delay="2000"/>
                            </p:stCondLst>
                            <p:childTnLst>
                              <p:par>
                                <p:cTn id="9" presetID="10" presetClass="entr" presetSubtype="0" fill="hold" nodeType="afterEffect">
                                  <p:stCondLst>
                                    <p:cond delay="5000"/>
                                  </p:stCondLst>
                                  <p:childTnLst>
                                    <p:set>
                                      <p:cBhvr>
                                        <p:cTn id="10" dur="1" fill="hold">
                                          <p:stCondLst>
                                            <p:cond delay="0"/>
                                          </p:stCondLst>
                                        </p:cTn>
                                        <p:tgtEl>
                                          <p:spTgt spid="3">
                                            <p:txEl>
                                              <p:pRg st="2" end="2"/>
                                            </p:txEl>
                                          </p:spTgt>
                                        </p:tgtEl>
                                        <p:attrNameLst>
                                          <p:attrName>style.visibility</p:attrName>
                                        </p:attrNameLst>
                                      </p:cBhvr>
                                      <p:to>
                                        <p:strVal val="visible"/>
                                      </p:to>
                                    </p:set>
                                    <p:animEffect transition="in" filter="fade">
                                      <p:cBhvr>
                                        <p:cTn id="11"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400" dirty="0"/>
              <a:t>A solution(s</a:t>
            </a:r>
            <a:r>
              <a:rPr lang="en-GB" sz="4400" dirty="0" smtClean="0"/>
              <a:t>) -</a:t>
            </a:r>
            <a:r>
              <a:rPr lang="en-GB" sz="4400" dirty="0"/>
              <a:t> .NET</a:t>
            </a:r>
            <a:endParaRPr lang="en-GB" sz="4400" dirty="0"/>
          </a:p>
        </p:txBody>
      </p:sp>
      <p:sp>
        <p:nvSpPr>
          <p:cNvPr id="3" name="Content Placeholder 2"/>
          <p:cNvSpPr>
            <a:spLocks noGrp="1"/>
          </p:cNvSpPr>
          <p:nvPr>
            <p:ph idx="1"/>
          </p:nvPr>
        </p:nvSpPr>
        <p:spPr/>
        <p:txBody>
          <a:bodyPr>
            <a:noAutofit/>
          </a:bodyPr>
          <a:lstStyle/>
          <a:p>
            <a:r>
              <a:rPr lang="en-GB" sz="2800" dirty="0" smtClean="0"/>
              <a:t>.NET has always had access to a </a:t>
            </a:r>
            <a:r>
              <a:rPr lang="en-GB" sz="2800" dirty="0" err="1" smtClean="0"/>
              <a:t>ThreadPool</a:t>
            </a:r>
            <a:r>
              <a:rPr lang="en-GB" sz="2800" dirty="0" smtClean="0"/>
              <a:t> but really it was up to you as a programmer to work out what was going on</a:t>
            </a:r>
          </a:p>
          <a:p>
            <a:r>
              <a:rPr lang="en-GB" sz="2800" dirty="0" smtClean="0"/>
              <a:t>In .NET 2.0 we got a </a:t>
            </a:r>
            <a:r>
              <a:rPr lang="en-GB" sz="2800" dirty="0" err="1" smtClean="0"/>
              <a:t>SynchronizationContext</a:t>
            </a:r>
            <a:r>
              <a:rPr lang="en-GB" sz="2800" dirty="0" smtClean="0"/>
              <a:t> for thread work and the Event-Based Synchronisation Pattern (EAP)</a:t>
            </a:r>
          </a:p>
          <a:p>
            <a:r>
              <a:rPr lang="en-GB" sz="2800" dirty="0" smtClean="0"/>
              <a:t>For .NET 4.0 the Task Parallel Library (TPL) greatly helped, and introduced the Concurrent collections; thread-safe data structures</a:t>
            </a:r>
          </a:p>
          <a:p>
            <a:r>
              <a:rPr lang="en-GB" sz="2800" dirty="0" smtClean="0"/>
              <a:t>With .NET 4.5 the introduction of </a:t>
            </a:r>
            <a:r>
              <a:rPr lang="en-GB" b="1" dirty="0" err="1">
                <a:solidFill>
                  <a:schemeClr val="bg1"/>
                </a:solidFill>
                <a:latin typeface="Courier New" panose="02070309020205020404" pitchFamily="49" charset="0"/>
                <a:cs typeface="Courier New" panose="02070309020205020404" pitchFamily="49" charset="0"/>
              </a:rPr>
              <a:t>async</a:t>
            </a:r>
            <a:r>
              <a:rPr lang="en-GB" b="1" dirty="0">
                <a:solidFill>
                  <a:schemeClr val="bg1"/>
                </a:solidFill>
                <a:latin typeface="Courier New" panose="02070309020205020404" pitchFamily="49" charset="0"/>
                <a:cs typeface="Courier New" panose="02070309020205020404" pitchFamily="49" charset="0"/>
              </a:rPr>
              <a:t> … await</a:t>
            </a:r>
            <a:r>
              <a:rPr lang="en-GB" sz="2800" dirty="0" smtClean="0"/>
              <a:t> made responsive designs easier, especially in the UI</a:t>
            </a:r>
            <a:endParaRPr lang="en-GB" sz="2800" dirty="0"/>
          </a:p>
        </p:txBody>
      </p:sp>
    </p:spTree>
    <p:extLst>
      <p:ext uri="{BB962C8B-B14F-4D97-AF65-F5344CB8AC3E}">
        <p14:creationId xmlns:p14="http://schemas.microsoft.com/office/powerpoint/2010/main" val="2223811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par>
                          <p:cTn id="8" fill="hold">
                            <p:stCondLst>
                              <p:cond delay="2000"/>
                            </p:stCondLst>
                            <p:childTnLst>
                              <p:par>
                                <p:cTn id="9" presetID="10" presetClass="entr" presetSubtype="0" fill="hold" nodeType="afterEffect">
                                  <p:stCondLst>
                                    <p:cond delay="200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2000"/>
                                        <p:tgtEl>
                                          <p:spTgt spid="3">
                                            <p:txEl>
                                              <p:pRg st="1" end="1"/>
                                            </p:txEl>
                                          </p:spTgt>
                                        </p:tgtEl>
                                      </p:cBhvr>
                                    </p:animEffect>
                                  </p:childTnLst>
                                </p:cTn>
                              </p:par>
                            </p:childTnLst>
                          </p:cTn>
                        </p:par>
                        <p:par>
                          <p:cTn id="12" fill="hold">
                            <p:stCondLst>
                              <p:cond delay="6000"/>
                            </p:stCondLst>
                            <p:childTnLst>
                              <p:par>
                                <p:cTn id="13" presetID="10" presetClass="entr" presetSubtype="0" fill="hold" nodeType="afterEffect">
                                  <p:stCondLst>
                                    <p:cond delay="200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2000"/>
                                        <p:tgtEl>
                                          <p:spTgt spid="3">
                                            <p:txEl>
                                              <p:pRg st="2" end="2"/>
                                            </p:txEl>
                                          </p:spTgt>
                                        </p:tgtEl>
                                      </p:cBhvr>
                                    </p:animEffect>
                                  </p:childTnLst>
                                </p:cTn>
                              </p:par>
                            </p:childTnLst>
                          </p:cTn>
                        </p:par>
                        <p:par>
                          <p:cTn id="16" fill="hold">
                            <p:stCondLst>
                              <p:cond delay="10000"/>
                            </p:stCondLst>
                            <p:childTnLst>
                              <p:par>
                                <p:cTn id="17" presetID="10" presetClass="entr" presetSubtype="0" fill="hold" nodeType="afterEffect">
                                  <p:stCondLst>
                                    <p:cond delay="200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2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400" dirty="0" smtClean="0"/>
              <a:t>TPL Dataflow</a:t>
            </a:r>
            <a:endParaRPr lang="en-GB" sz="4400" dirty="0"/>
          </a:p>
        </p:txBody>
      </p:sp>
      <p:sp>
        <p:nvSpPr>
          <p:cNvPr id="3" name="Content Placeholder 2"/>
          <p:cNvSpPr>
            <a:spLocks noGrp="1"/>
          </p:cNvSpPr>
          <p:nvPr>
            <p:ph idx="1"/>
          </p:nvPr>
        </p:nvSpPr>
        <p:spPr/>
        <p:txBody>
          <a:bodyPr>
            <a:normAutofit/>
          </a:bodyPr>
          <a:lstStyle/>
          <a:p>
            <a:pPr marL="0" indent="0">
              <a:buNone/>
            </a:pPr>
            <a:r>
              <a:rPr lang="en-GB" sz="2800" dirty="0" smtClean="0"/>
              <a:t>Built on top of the functionality of the TPL, we now have the TPL Dataflow Library (a </a:t>
            </a:r>
            <a:r>
              <a:rPr lang="en-GB" sz="2800" dirty="0" err="1" smtClean="0"/>
              <a:t>Nuget</a:t>
            </a:r>
            <a:r>
              <a:rPr lang="en-GB" sz="2800" dirty="0" smtClean="0"/>
              <a:t> 2.5 package) providing C# and VB.NET with an Actor based pattern for concurrent programming.</a:t>
            </a:r>
          </a:p>
          <a:p>
            <a:pPr marL="0" indent="0">
              <a:buNone/>
            </a:pPr>
            <a:endParaRPr lang="en-GB" sz="2800" dirty="0" smtClean="0"/>
          </a:p>
          <a:p>
            <a:r>
              <a:rPr lang="en-GB" sz="2800" dirty="0" smtClean="0"/>
              <a:t>.NET </a:t>
            </a:r>
            <a:r>
              <a:rPr lang="en-GB" sz="2800" dirty="0"/>
              <a:t>Framework 4.5</a:t>
            </a:r>
          </a:p>
          <a:p>
            <a:pPr lvl="1"/>
            <a:r>
              <a:rPr lang="en-GB" sz="2400" dirty="0" smtClean="0"/>
              <a:t>Windows 8 and Windows </a:t>
            </a:r>
            <a:r>
              <a:rPr lang="en-GB" sz="2400" dirty="0"/>
              <a:t>Phone </a:t>
            </a:r>
            <a:r>
              <a:rPr lang="en-GB" sz="2400" dirty="0" smtClean="0"/>
              <a:t>8.1</a:t>
            </a:r>
          </a:p>
          <a:p>
            <a:pPr lvl="1"/>
            <a:r>
              <a:rPr lang="en-GB" sz="2400" dirty="0" smtClean="0"/>
              <a:t>Windows </a:t>
            </a:r>
            <a:r>
              <a:rPr lang="en-GB" sz="2400" dirty="0"/>
              <a:t>Phone Silverlight </a:t>
            </a:r>
            <a:r>
              <a:rPr lang="en-GB" sz="2400" dirty="0" smtClean="0"/>
              <a:t>8</a:t>
            </a:r>
          </a:p>
          <a:p>
            <a:pPr lvl="1"/>
            <a:r>
              <a:rPr lang="en-GB" sz="2400" dirty="0" smtClean="0"/>
              <a:t>Portable </a:t>
            </a:r>
            <a:r>
              <a:rPr lang="en-GB" sz="2400" dirty="0"/>
              <a:t>Class </a:t>
            </a:r>
            <a:r>
              <a:rPr lang="en-GB" sz="2400" dirty="0" smtClean="0"/>
              <a:t>Libraries, this ensures non-Windows support for TPL Dataflow</a:t>
            </a:r>
            <a:endParaRPr lang="en-GB" sz="2400" dirty="0"/>
          </a:p>
        </p:txBody>
      </p:sp>
    </p:spTree>
    <p:extLst>
      <p:ext uri="{BB962C8B-B14F-4D97-AF65-F5344CB8AC3E}">
        <p14:creationId xmlns:p14="http://schemas.microsoft.com/office/powerpoint/2010/main" val="3813636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par>
                          <p:cTn id="8" fill="hold">
                            <p:stCondLst>
                              <p:cond delay="2000"/>
                            </p:stCondLst>
                            <p:childTnLst>
                              <p:par>
                                <p:cTn id="9" presetID="10" presetClass="entr" presetSubtype="0" fill="hold" nodeType="afterEffect">
                                  <p:stCondLst>
                                    <p:cond delay="1000"/>
                                  </p:stCondLst>
                                  <p:childTnLst>
                                    <p:set>
                                      <p:cBhvr>
                                        <p:cTn id="10" dur="1" fill="hold">
                                          <p:stCondLst>
                                            <p:cond delay="0"/>
                                          </p:stCondLst>
                                        </p:cTn>
                                        <p:tgtEl>
                                          <p:spTgt spid="3">
                                            <p:txEl>
                                              <p:pRg st="2" end="2"/>
                                            </p:txEl>
                                          </p:spTgt>
                                        </p:tgtEl>
                                        <p:attrNameLst>
                                          <p:attrName>style.visibility</p:attrName>
                                        </p:attrNameLst>
                                      </p:cBhvr>
                                      <p:to>
                                        <p:strVal val="visible"/>
                                      </p:to>
                                    </p:set>
                                    <p:animEffect transition="in" filter="fade">
                                      <p:cBhvr>
                                        <p:cTn id="11" dur="1000"/>
                                        <p:tgtEl>
                                          <p:spTgt spid="3">
                                            <p:txEl>
                                              <p:pRg st="2" end="2"/>
                                            </p:txEl>
                                          </p:spTgt>
                                        </p:tgtEl>
                                      </p:cBhvr>
                                    </p:animEffect>
                                  </p:childTnLst>
                                </p:cTn>
                              </p:par>
                            </p:childTnLst>
                          </p:cTn>
                        </p:par>
                        <p:par>
                          <p:cTn id="12" fill="hold">
                            <p:stCondLst>
                              <p:cond delay="4000"/>
                            </p:stCondLst>
                            <p:childTnLst>
                              <p:par>
                                <p:cTn id="13" presetID="10" presetClass="entr" presetSubtype="0" fill="hold" nodeType="afterEffect">
                                  <p:stCondLst>
                                    <p:cond delay="100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1000"/>
                                        <p:tgtEl>
                                          <p:spTgt spid="3">
                                            <p:txEl>
                                              <p:pRg st="3" end="3"/>
                                            </p:txEl>
                                          </p:spTgt>
                                        </p:tgtEl>
                                      </p:cBhvr>
                                    </p:animEffect>
                                  </p:childTnLst>
                                </p:cTn>
                              </p:par>
                            </p:childTnLst>
                          </p:cTn>
                        </p:par>
                        <p:par>
                          <p:cTn id="16" fill="hold">
                            <p:stCondLst>
                              <p:cond delay="6000"/>
                            </p:stCondLst>
                            <p:childTnLst>
                              <p:par>
                                <p:cTn id="17" presetID="10" presetClass="entr" presetSubtype="0" fill="hold" nodeType="afterEffect">
                                  <p:stCondLst>
                                    <p:cond delay="100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1000"/>
                                        <p:tgtEl>
                                          <p:spTgt spid="3">
                                            <p:txEl>
                                              <p:pRg st="4" end="4"/>
                                            </p:txEl>
                                          </p:spTgt>
                                        </p:tgtEl>
                                      </p:cBhvr>
                                    </p:animEffect>
                                  </p:childTnLst>
                                </p:cTn>
                              </p:par>
                            </p:childTnLst>
                          </p:cTn>
                        </p:par>
                        <p:par>
                          <p:cTn id="20" fill="hold">
                            <p:stCondLst>
                              <p:cond delay="8000"/>
                            </p:stCondLst>
                            <p:childTnLst>
                              <p:par>
                                <p:cTn id="21" presetID="10" presetClass="entr" presetSubtype="0" fill="hold" nodeType="afterEffect">
                                  <p:stCondLst>
                                    <p:cond delay="100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fade">
                                      <p:cBhvr>
                                        <p:cTn id="23" dur="1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400" dirty="0" smtClean="0"/>
              <a:t>Everything is awesome !!!!</a:t>
            </a:r>
            <a:endParaRPr lang="en-GB" sz="4400" dirty="0"/>
          </a:p>
        </p:txBody>
      </p:sp>
      <p:sp>
        <p:nvSpPr>
          <p:cNvPr id="3" name="Content Placeholder 2"/>
          <p:cNvSpPr>
            <a:spLocks noGrp="1"/>
          </p:cNvSpPr>
          <p:nvPr>
            <p:ph idx="1"/>
          </p:nvPr>
        </p:nvSpPr>
        <p:spPr/>
        <p:txBody>
          <a:bodyPr>
            <a:noAutofit/>
          </a:bodyPr>
          <a:lstStyle/>
          <a:p>
            <a:pPr marL="0" indent="0">
              <a:buNone/>
            </a:pPr>
            <a:r>
              <a:rPr lang="en-GB" sz="2800" dirty="0" smtClean="0"/>
              <a:t>OK – so it’s all about </a:t>
            </a:r>
            <a:r>
              <a:rPr lang="en-GB" sz="2800" i="1" dirty="0" smtClean="0"/>
              <a:t>Blocks</a:t>
            </a:r>
            <a:r>
              <a:rPr lang="en-GB" sz="2800" dirty="0" smtClean="0"/>
              <a:t>, which we can connect to one another to form a processing pipeline.</a:t>
            </a:r>
          </a:p>
          <a:p>
            <a:pPr marL="536972" indent="-263129"/>
            <a:r>
              <a:rPr lang="en-GB" sz="2800" dirty="0" smtClean="0"/>
              <a:t>sources, targets and propagators (both a source and target)</a:t>
            </a:r>
          </a:p>
          <a:p>
            <a:pPr marL="536972" indent="-263129"/>
            <a:r>
              <a:rPr lang="en-GB" sz="2800" dirty="0"/>
              <a:t>c</a:t>
            </a:r>
            <a:r>
              <a:rPr lang="en-GB" sz="2800" dirty="0" smtClean="0"/>
              <a:t>onnect blocks together</a:t>
            </a:r>
          </a:p>
          <a:p>
            <a:pPr marL="536972" indent="-263129"/>
            <a:r>
              <a:rPr lang="en-GB" sz="2800" dirty="0" smtClean="0"/>
              <a:t>filtering</a:t>
            </a:r>
          </a:p>
          <a:p>
            <a:pPr marL="536972" indent="-263129"/>
            <a:r>
              <a:rPr lang="en-GB" sz="2800" dirty="0" smtClean="0"/>
              <a:t>completion, cancellation and exception handling</a:t>
            </a:r>
          </a:p>
          <a:p>
            <a:pPr marL="0" indent="0">
              <a:buNone/>
            </a:pPr>
            <a:r>
              <a:rPr lang="en-GB" sz="2800" dirty="0" smtClean="0"/>
              <a:t>Abstracts the actual messages so that we focus on input and output parameters and configuring how blocks are connected.</a:t>
            </a:r>
            <a:endParaRPr lang="en-GB" sz="2800" dirty="0"/>
          </a:p>
        </p:txBody>
      </p:sp>
    </p:spTree>
    <p:extLst>
      <p:ext uri="{BB962C8B-B14F-4D97-AF65-F5344CB8AC3E}">
        <p14:creationId xmlns:p14="http://schemas.microsoft.com/office/powerpoint/2010/main" val="319232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par>
                          <p:cTn id="8" fill="hold">
                            <p:stCondLst>
                              <p:cond delay="2000"/>
                            </p:stCondLst>
                            <p:childTnLst>
                              <p:par>
                                <p:cTn id="9" presetID="10" presetClass="entr" presetSubtype="0" fill="hold" nodeType="afterEffect">
                                  <p:stCondLst>
                                    <p:cond delay="100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2000"/>
                                        <p:tgtEl>
                                          <p:spTgt spid="3">
                                            <p:txEl>
                                              <p:pRg st="1" end="1"/>
                                            </p:txEl>
                                          </p:spTgt>
                                        </p:tgtEl>
                                      </p:cBhvr>
                                    </p:animEffect>
                                  </p:childTnLst>
                                </p:cTn>
                              </p:par>
                            </p:childTnLst>
                          </p:cTn>
                        </p:par>
                        <p:par>
                          <p:cTn id="12" fill="hold">
                            <p:stCondLst>
                              <p:cond delay="5000"/>
                            </p:stCondLst>
                            <p:childTnLst>
                              <p:par>
                                <p:cTn id="13" presetID="10" presetClass="entr" presetSubtype="0" fill="hold" nodeType="afterEffect">
                                  <p:stCondLst>
                                    <p:cond delay="100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2000"/>
                                        <p:tgtEl>
                                          <p:spTgt spid="3">
                                            <p:txEl>
                                              <p:pRg st="2" end="2"/>
                                            </p:txEl>
                                          </p:spTgt>
                                        </p:tgtEl>
                                      </p:cBhvr>
                                    </p:animEffect>
                                  </p:childTnLst>
                                </p:cTn>
                              </p:par>
                            </p:childTnLst>
                          </p:cTn>
                        </p:par>
                        <p:par>
                          <p:cTn id="16" fill="hold">
                            <p:stCondLst>
                              <p:cond delay="8000"/>
                            </p:stCondLst>
                            <p:childTnLst>
                              <p:par>
                                <p:cTn id="17" presetID="10" presetClass="entr" presetSubtype="0" fill="hold" nodeType="afterEffect">
                                  <p:stCondLst>
                                    <p:cond delay="100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2000"/>
                                        <p:tgtEl>
                                          <p:spTgt spid="3">
                                            <p:txEl>
                                              <p:pRg st="3" end="3"/>
                                            </p:txEl>
                                          </p:spTgt>
                                        </p:tgtEl>
                                      </p:cBhvr>
                                    </p:animEffect>
                                  </p:childTnLst>
                                </p:cTn>
                              </p:par>
                            </p:childTnLst>
                          </p:cTn>
                        </p:par>
                        <p:par>
                          <p:cTn id="20" fill="hold">
                            <p:stCondLst>
                              <p:cond delay="11000"/>
                            </p:stCondLst>
                            <p:childTnLst>
                              <p:par>
                                <p:cTn id="21" presetID="10" presetClass="entr" presetSubtype="0" fill="hold" nodeType="afterEffect">
                                  <p:stCondLst>
                                    <p:cond delay="100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2000"/>
                                        <p:tgtEl>
                                          <p:spTgt spid="3">
                                            <p:txEl>
                                              <p:pRg st="4" end="4"/>
                                            </p:txEl>
                                          </p:spTgt>
                                        </p:tgtEl>
                                      </p:cBhvr>
                                    </p:animEffect>
                                  </p:childTnLst>
                                </p:cTn>
                              </p:par>
                            </p:childTnLst>
                          </p:cTn>
                        </p:par>
                        <p:par>
                          <p:cTn id="24" fill="hold">
                            <p:stCondLst>
                              <p:cond delay="14000"/>
                            </p:stCondLst>
                            <p:childTnLst>
                              <p:par>
                                <p:cTn id="25" presetID="10" presetClass="entr" presetSubtype="0" fill="hold" nodeType="afterEffect">
                                  <p:stCondLst>
                                    <p:cond delay="100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2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043862"/>
            <a:ext cx="9144000" cy="4770275"/>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052736"/>
            <a:ext cx="9116466" cy="4731990"/>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510" y="1052736"/>
            <a:ext cx="9144000" cy="4770275"/>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510" y="1052736"/>
            <a:ext cx="9116466" cy="4731990"/>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510" y="1052736"/>
            <a:ext cx="9144000" cy="4770275"/>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510" y="1052736"/>
            <a:ext cx="9116466" cy="4731990"/>
          </a:xfrm>
          <a:prstGeom prst="rect">
            <a:avLst/>
          </a:prstGeom>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510" y="1052736"/>
            <a:ext cx="9144000" cy="4770275"/>
          </a:xfrm>
          <a:prstGeom prst="rect">
            <a:avLst/>
          </a:prstGeom>
        </p:spPr>
      </p:pic>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510" y="1052736"/>
            <a:ext cx="9116466" cy="4731990"/>
          </a:xfrm>
          <a:prstGeom prst="rect">
            <a:avLst/>
          </a:prstGeom>
        </p:spPr>
      </p:pic>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510" y="1052736"/>
            <a:ext cx="9144000" cy="4770275"/>
          </a:xfrm>
          <a:prstGeom prst="rect">
            <a:avLst/>
          </a:prstGeom>
        </p:spPr>
      </p:pic>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510" y="1052736"/>
            <a:ext cx="9116466" cy="4731990"/>
          </a:xfrm>
          <a:prstGeom prst="rect">
            <a:avLst/>
          </a:prstGeom>
        </p:spPr>
      </p:pic>
    </p:spTree>
    <p:extLst>
      <p:ext uri="{BB962C8B-B14F-4D97-AF65-F5344CB8AC3E}">
        <p14:creationId xmlns:p14="http://schemas.microsoft.com/office/powerpoint/2010/main" val="2958287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500"/>
                                  </p:stCondLst>
                                  <p:childTnLst>
                                    <p:set>
                                      <p:cBhvr>
                                        <p:cTn id="6" dur="1" fill="hold">
                                          <p:stCondLst>
                                            <p:cond delay="0"/>
                                          </p:stCondLst>
                                        </p:cTn>
                                        <p:tgtEl>
                                          <p:spTgt spid="6"/>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nodeType="afterEffect">
                                  <p:stCondLst>
                                    <p:cond delay="500"/>
                                  </p:stCondLst>
                                  <p:childTnLst>
                                    <p:set>
                                      <p:cBhvr>
                                        <p:cTn id="9" dur="1" fill="hold">
                                          <p:stCondLst>
                                            <p:cond delay="0"/>
                                          </p:stCondLst>
                                        </p:cTn>
                                        <p:tgtEl>
                                          <p:spTgt spid="7"/>
                                        </p:tgtEl>
                                        <p:attrNameLst>
                                          <p:attrName>style.visibility</p:attrName>
                                        </p:attrNameLst>
                                      </p:cBhvr>
                                      <p:to>
                                        <p:strVal val="visible"/>
                                      </p:to>
                                    </p:set>
                                  </p:childTnLst>
                                </p:cTn>
                              </p:par>
                            </p:childTnLst>
                          </p:cTn>
                        </p:par>
                        <p:par>
                          <p:cTn id="10" fill="hold">
                            <p:stCondLst>
                              <p:cond delay="1000"/>
                            </p:stCondLst>
                            <p:childTnLst>
                              <p:par>
                                <p:cTn id="11" presetID="1" presetClass="entr" presetSubtype="0" fill="hold" nodeType="afterEffect">
                                  <p:stCondLst>
                                    <p:cond delay="500"/>
                                  </p:stCondLst>
                                  <p:childTnLst>
                                    <p:set>
                                      <p:cBhvr>
                                        <p:cTn id="12" dur="1" fill="hold">
                                          <p:stCondLst>
                                            <p:cond delay="0"/>
                                          </p:stCondLst>
                                        </p:cTn>
                                        <p:tgtEl>
                                          <p:spTgt spid="8"/>
                                        </p:tgtEl>
                                        <p:attrNameLst>
                                          <p:attrName>style.visibility</p:attrName>
                                        </p:attrNameLst>
                                      </p:cBhvr>
                                      <p:to>
                                        <p:strVal val="visible"/>
                                      </p:to>
                                    </p:set>
                                  </p:childTnLst>
                                </p:cTn>
                              </p:par>
                            </p:childTnLst>
                          </p:cTn>
                        </p:par>
                        <p:par>
                          <p:cTn id="13" fill="hold">
                            <p:stCondLst>
                              <p:cond delay="1500"/>
                            </p:stCondLst>
                            <p:childTnLst>
                              <p:par>
                                <p:cTn id="14" presetID="1" presetClass="entr" presetSubtype="0" fill="hold" nodeType="afterEffect">
                                  <p:stCondLst>
                                    <p:cond delay="500"/>
                                  </p:stCondLst>
                                  <p:childTnLst>
                                    <p:set>
                                      <p:cBhvr>
                                        <p:cTn id="15" dur="1" fill="hold">
                                          <p:stCondLst>
                                            <p:cond delay="0"/>
                                          </p:stCondLst>
                                        </p:cTn>
                                        <p:tgtEl>
                                          <p:spTgt spid="9"/>
                                        </p:tgtEl>
                                        <p:attrNameLst>
                                          <p:attrName>style.visibility</p:attrName>
                                        </p:attrNameLst>
                                      </p:cBhvr>
                                      <p:to>
                                        <p:strVal val="visible"/>
                                      </p:to>
                                    </p:set>
                                  </p:childTnLst>
                                </p:cTn>
                              </p:par>
                            </p:childTnLst>
                          </p:cTn>
                        </p:par>
                        <p:par>
                          <p:cTn id="16" fill="hold">
                            <p:stCondLst>
                              <p:cond delay="2000"/>
                            </p:stCondLst>
                            <p:childTnLst>
                              <p:par>
                                <p:cTn id="17" presetID="1" presetClass="entr" presetSubtype="0" fill="hold" nodeType="afterEffect">
                                  <p:stCondLst>
                                    <p:cond delay="500"/>
                                  </p:stCondLst>
                                  <p:childTnLst>
                                    <p:set>
                                      <p:cBhvr>
                                        <p:cTn id="18" dur="1" fill="hold">
                                          <p:stCondLst>
                                            <p:cond delay="0"/>
                                          </p:stCondLst>
                                        </p:cTn>
                                        <p:tgtEl>
                                          <p:spTgt spid="10"/>
                                        </p:tgtEl>
                                        <p:attrNameLst>
                                          <p:attrName>style.visibility</p:attrName>
                                        </p:attrNameLst>
                                      </p:cBhvr>
                                      <p:to>
                                        <p:strVal val="visible"/>
                                      </p:to>
                                    </p:set>
                                  </p:childTnLst>
                                </p:cTn>
                              </p:par>
                            </p:childTnLst>
                          </p:cTn>
                        </p:par>
                        <p:par>
                          <p:cTn id="19" fill="hold">
                            <p:stCondLst>
                              <p:cond delay="2500"/>
                            </p:stCondLst>
                            <p:childTnLst>
                              <p:par>
                                <p:cTn id="20" presetID="1" presetClass="entr" presetSubtype="0" fill="hold" nodeType="afterEffect">
                                  <p:stCondLst>
                                    <p:cond delay="500"/>
                                  </p:stCondLst>
                                  <p:childTnLst>
                                    <p:set>
                                      <p:cBhvr>
                                        <p:cTn id="21" dur="1" fill="hold">
                                          <p:stCondLst>
                                            <p:cond delay="0"/>
                                          </p:stCondLst>
                                        </p:cTn>
                                        <p:tgtEl>
                                          <p:spTgt spid="11"/>
                                        </p:tgtEl>
                                        <p:attrNameLst>
                                          <p:attrName>style.visibility</p:attrName>
                                        </p:attrNameLst>
                                      </p:cBhvr>
                                      <p:to>
                                        <p:strVal val="visible"/>
                                      </p:to>
                                    </p:set>
                                  </p:childTnLst>
                                </p:cTn>
                              </p:par>
                            </p:childTnLst>
                          </p:cTn>
                        </p:par>
                        <p:par>
                          <p:cTn id="22" fill="hold">
                            <p:stCondLst>
                              <p:cond delay="3000"/>
                            </p:stCondLst>
                            <p:childTnLst>
                              <p:par>
                                <p:cTn id="23" presetID="1" presetClass="entr" presetSubtype="0" fill="hold" nodeType="afterEffect">
                                  <p:stCondLst>
                                    <p:cond delay="500"/>
                                  </p:stCondLst>
                                  <p:childTnLst>
                                    <p:set>
                                      <p:cBhvr>
                                        <p:cTn id="24" dur="1" fill="hold">
                                          <p:stCondLst>
                                            <p:cond delay="0"/>
                                          </p:stCondLst>
                                        </p:cTn>
                                        <p:tgtEl>
                                          <p:spTgt spid="12"/>
                                        </p:tgtEl>
                                        <p:attrNameLst>
                                          <p:attrName>style.visibility</p:attrName>
                                        </p:attrNameLst>
                                      </p:cBhvr>
                                      <p:to>
                                        <p:strVal val="visible"/>
                                      </p:to>
                                    </p:set>
                                  </p:childTnLst>
                                </p:cTn>
                              </p:par>
                            </p:childTnLst>
                          </p:cTn>
                        </p:par>
                        <p:par>
                          <p:cTn id="25" fill="hold">
                            <p:stCondLst>
                              <p:cond delay="3500"/>
                            </p:stCondLst>
                            <p:childTnLst>
                              <p:par>
                                <p:cTn id="26" presetID="1" presetClass="entr" presetSubtype="0" fill="hold" nodeType="afterEffect">
                                  <p:stCondLst>
                                    <p:cond delay="500"/>
                                  </p:stCondLst>
                                  <p:childTnLst>
                                    <p:set>
                                      <p:cBhvr>
                                        <p:cTn id="27" dur="1" fill="hold">
                                          <p:stCondLst>
                                            <p:cond delay="0"/>
                                          </p:stCondLst>
                                        </p:cTn>
                                        <p:tgtEl>
                                          <p:spTgt spid="13"/>
                                        </p:tgtEl>
                                        <p:attrNameLst>
                                          <p:attrName>style.visibility</p:attrName>
                                        </p:attrNameLst>
                                      </p:cBhvr>
                                      <p:to>
                                        <p:strVal val="visible"/>
                                      </p:to>
                                    </p:set>
                                  </p:childTnLst>
                                </p:cTn>
                              </p:par>
                            </p:childTnLst>
                          </p:cTn>
                        </p:par>
                        <p:par>
                          <p:cTn id="28" fill="hold">
                            <p:stCondLst>
                              <p:cond delay="4000"/>
                            </p:stCondLst>
                            <p:childTnLst>
                              <p:par>
                                <p:cTn id="29" presetID="1" presetClass="entr" presetSubtype="0" fill="hold" nodeType="afterEffect">
                                  <p:stCondLst>
                                    <p:cond delay="500"/>
                                  </p:stCondLst>
                                  <p:childTnLst>
                                    <p:set>
                                      <p:cBhvr>
                                        <p:cTn id="3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043862"/>
            <a:ext cx="9144000" cy="4770275"/>
          </a:xfrm>
          <a:prstGeom prst="rect">
            <a:avLst/>
          </a:prstGeom>
        </p:spPr>
      </p:pic>
    </p:spTree>
    <p:extLst>
      <p:ext uri="{BB962C8B-B14F-4D97-AF65-F5344CB8AC3E}">
        <p14:creationId xmlns:p14="http://schemas.microsoft.com/office/powerpoint/2010/main" val="4977281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500"/>
                                  </p:stCondLst>
                                  <p:childTnLst>
                                    <p:set>
                                      <p:cBhvr>
                                        <p:cTn id="6" dur="1" fill="hold">
                                          <p:stCondLst>
                                            <p:cond delay="0"/>
                                          </p:stCondLst>
                                        </p:cTn>
                                        <p:tgtEl>
                                          <p:spTgt spid="5"/>
                                        </p:tgtEl>
                                        <p:attrNameLst>
                                          <p:attrName>style.visibility</p:attrName>
                                        </p:attrNameLst>
                                      </p:cBhvr>
                                      <p:to>
                                        <p:strVal val="visible"/>
                                      </p:to>
                                    </p:set>
                                  </p:childTnLst>
                                  <p:subTnLst>
                                    <p:audio>
                                      <p:cMediaNode>
                                        <p:cTn display="0" masterRel="sameClick">
                                          <p:stCondLst>
                                            <p:cond evt="begin" delay="0">
                                              <p:tn val="5"/>
                                            </p:cond>
                                          </p:stCondLst>
                                          <p:endCondLst>
                                            <p:cond evt="onStopAudio" delay="0">
                                              <p:tgtEl>
                                                <p:sldTgt/>
                                              </p:tgtEl>
                                            </p:cond>
                                          </p:endCondLst>
                                        </p:cTn>
                                        <p:tgtEl>
                                          <p:sndTgt r:embed="rId3" name="applaus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052736"/>
            <a:ext cx="9116466" cy="4731990"/>
          </a:xfrm>
          <a:prstGeom prst="rect">
            <a:avLst/>
          </a:prstGeom>
        </p:spPr>
      </p:pic>
    </p:spTree>
    <p:extLst>
      <p:ext uri="{BB962C8B-B14F-4D97-AF65-F5344CB8AC3E}">
        <p14:creationId xmlns:p14="http://schemas.microsoft.com/office/powerpoint/2010/main" val="38133979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50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29424" y="1643112"/>
            <a:ext cx="3285155" cy="3568087"/>
          </a:xfrm>
          <a:prstGeom prst="rect">
            <a:avLst/>
          </a:prstGeom>
        </p:spPr>
      </p:pic>
    </p:spTree>
    <p:extLst>
      <p:ext uri="{BB962C8B-B14F-4D97-AF65-F5344CB8AC3E}">
        <p14:creationId xmlns:p14="http://schemas.microsoft.com/office/powerpoint/2010/main" val="357331375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400" dirty="0" err="1" smtClean="0"/>
              <a:t>ActionBlock</a:t>
            </a:r>
            <a:r>
              <a:rPr lang="en-GB" sz="4400" dirty="0" smtClean="0"/>
              <a:t>&lt;T&gt;</a:t>
            </a:r>
            <a:endParaRPr lang="en-GB" sz="4400" dirty="0"/>
          </a:p>
        </p:txBody>
      </p:sp>
      <p:grpSp>
        <p:nvGrpSpPr>
          <p:cNvPr id="3" name="Group 2"/>
          <p:cNvGrpSpPr/>
          <p:nvPr/>
        </p:nvGrpSpPr>
        <p:grpSpPr>
          <a:xfrm>
            <a:off x="2249742" y="2780928"/>
            <a:ext cx="4539916" cy="1350150"/>
            <a:chOff x="2999656" y="2564904"/>
            <a:chExt cx="6053221" cy="1800200"/>
          </a:xfrm>
        </p:grpSpPr>
        <p:sp>
          <p:nvSpPr>
            <p:cNvPr id="4" name="Rectangle 3"/>
            <p:cNvSpPr/>
            <p:nvPr/>
          </p:nvSpPr>
          <p:spPr>
            <a:xfrm>
              <a:off x="4876413" y="2564904"/>
              <a:ext cx="4176464" cy="1800200"/>
            </a:xfrm>
            <a:prstGeom prst="rect">
              <a:avLst/>
            </a:prstGeom>
            <a:gradFill>
              <a:gsLst>
                <a:gs pos="0">
                  <a:srgbClr val="0089D0"/>
                </a:gs>
                <a:gs pos="100000">
                  <a:srgbClr val="00B0F0"/>
                </a:gs>
              </a:gsLst>
            </a:gradFill>
          </p:spPr>
          <p:style>
            <a:lnRef idx="1">
              <a:schemeClr val="accent3"/>
            </a:lnRef>
            <a:fillRef idx="3">
              <a:schemeClr val="accent3"/>
            </a:fillRef>
            <a:effectRef idx="2">
              <a:schemeClr val="accent3"/>
            </a:effectRef>
            <a:fontRef idx="minor">
              <a:schemeClr val="lt1"/>
            </a:fontRef>
          </p:style>
          <p:txBody>
            <a:bodyPr rtlCol="0" anchor="ctr"/>
            <a:lstStyle/>
            <a:p>
              <a:pPr algn="ctr"/>
              <a:r>
                <a:rPr lang="en-GB" dirty="0" err="1"/>
                <a:t>ActionBlock</a:t>
              </a:r>
              <a:endParaRPr lang="en-GB" dirty="0"/>
            </a:p>
            <a:p>
              <a:pPr algn="ctr"/>
              <a:endParaRPr lang="en-GB" dirty="0"/>
            </a:p>
            <a:p>
              <a:pPr algn="ctr"/>
              <a:endParaRPr lang="en-GB" dirty="0"/>
            </a:p>
            <a:p>
              <a:pPr algn="ctr"/>
              <a:r>
                <a:rPr lang="en-GB" dirty="0"/>
                <a:t>DisplayMD5FromFileOnConsole</a:t>
              </a:r>
            </a:p>
          </p:txBody>
        </p:sp>
        <p:cxnSp>
          <p:nvCxnSpPr>
            <p:cNvPr id="6" name="Straight Arrow Connector 5"/>
            <p:cNvCxnSpPr/>
            <p:nvPr/>
          </p:nvCxnSpPr>
          <p:spPr>
            <a:xfrm>
              <a:off x="2999656" y="3456700"/>
              <a:ext cx="1876757" cy="16609"/>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3279293" y="2781489"/>
              <a:ext cx="1316001" cy="1354217"/>
            </a:xfrm>
            <a:prstGeom prst="rect">
              <a:avLst/>
            </a:prstGeom>
            <a:noFill/>
          </p:spPr>
          <p:txBody>
            <a:bodyPr wrap="none" rtlCol="0">
              <a:spAutoFit/>
            </a:bodyPr>
            <a:lstStyle/>
            <a:p>
              <a:pPr algn="ctr"/>
              <a:r>
                <a:rPr lang="en-GB" sz="2000" dirty="0">
                  <a:solidFill>
                    <a:schemeClr val="bg1"/>
                  </a:solidFill>
                </a:rPr>
                <a:t>Post</a:t>
              </a:r>
            </a:p>
            <a:p>
              <a:pPr algn="ctr"/>
              <a:endParaRPr lang="en-GB" sz="2000" dirty="0">
                <a:solidFill>
                  <a:schemeClr val="bg1"/>
                </a:solidFill>
              </a:endParaRPr>
            </a:p>
            <a:p>
              <a:pPr algn="ctr"/>
              <a:r>
                <a:rPr lang="en-GB" sz="2000" dirty="0" err="1">
                  <a:solidFill>
                    <a:schemeClr val="bg1"/>
                  </a:solidFill>
                </a:rPr>
                <a:t>filepath</a:t>
              </a:r>
              <a:endParaRPr lang="en-GB" sz="1000" dirty="0">
                <a:solidFill>
                  <a:schemeClr val="bg1"/>
                </a:solidFill>
              </a:endParaRPr>
            </a:p>
          </p:txBody>
        </p:sp>
        <p:grpSp>
          <p:nvGrpSpPr>
            <p:cNvPr id="5" name="Group 4"/>
            <p:cNvGrpSpPr/>
            <p:nvPr/>
          </p:nvGrpSpPr>
          <p:grpSpPr>
            <a:xfrm>
              <a:off x="5092437" y="3248980"/>
              <a:ext cx="1296144" cy="432048"/>
              <a:chOff x="5447928" y="3356992"/>
              <a:chExt cx="1296144" cy="432048"/>
            </a:xfrm>
          </p:grpSpPr>
          <p:sp>
            <p:nvSpPr>
              <p:cNvPr id="20" name="Rectangle 19"/>
              <p:cNvSpPr/>
              <p:nvPr/>
            </p:nvSpPr>
            <p:spPr>
              <a:xfrm>
                <a:off x="5447928" y="3356992"/>
                <a:ext cx="216024" cy="4320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a:p>
            </p:txBody>
          </p:sp>
          <p:sp>
            <p:nvSpPr>
              <p:cNvPr id="21" name="Rectangle 20"/>
              <p:cNvSpPr/>
              <p:nvPr/>
            </p:nvSpPr>
            <p:spPr>
              <a:xfrm>
                <a:off x="5663952" y="3356992"/>
                <a:ext cx="216024" cy="4320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a:p>
            </p:txBody>
          </p:sp>
          <p:sp>
            <p:nvSpPr>
              <p:cNvPr id="22" name="Rectangle 21"/>
              <p:cNvSpPr/>
              <p:nvPr/>
            </p:nvSpPr>
            <p:spPr>
              <a:xfrm>
                <a:off x="5879976" y="3356992"/>
                <a:ext cx="216024" cy="4320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a:p>
            </p:txBody>
          </p:sp>
          <p:sp>
            <p:nvSpPr>
              <p:cNvPr id="23" name="Rectangle 22"/>
              <p:cNvSpPr/>
              <p:nvPr/>
            </p:nvSpPr>
            <p:spPr>
              <a:xfrm>
                <a:off x="6096000" y="3356992"/>
                <a:ext cx="216024" cy="4320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a:p>
            </p:txBody>
          </p:sp>
          <p:sp>
            <p:nvSpPr>
              <p:cNvPr id="24" name="Rectangle 23"/>
              <p:cNvSpPr/>
              <p:nvPr/>
            </p:nvSpPr>
            <p:spPr>
              <a:xfrm>
                <a:off x="6312024" y="3356992"/>
                <a:ext cx="216024" cy="4320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a:p>
            </p:txBody>
          </p:sp>
          <p:sp>
            <p:nvSpPr>
              <p:cNvPr id="25" name="Rectangle 24"/>
              <p:cNvSpPr/>
              <p:nvPr/>
            </p:nvSpPr>
            <p:spPr>
              <a:xfrm>
                <a:off x="6528048" y="3356992"/>
                <a:ext cx="216024" cy="4320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a:p>
            </p:txBody>
          </p:sp>
        </p:grpSp>
        <p:pic>
          <p:nvPicPr>
            <p:cNvPr id="14" name="Picture 13"/>
            <p:cNvPicPr>
              <a:picLocks noChangeAspect="1"/>
            </p:cNvPicPr>
            <p:nvPr/>
          </p:nvPicPr>
          <p:blipFill>
            <a:blip r:embed="rId3"/>
            <a:stretch>
              <a:fillRect/>
            </a:stretch>
          </p:blipFill>
          <p:spPr>
            <a:xfrm>
              <a:off x="6797678" y="3305297"/>
              <a:ext cx="333934" cy="319415"/>
            </a:xfrm>
            <a:prstGeom prst="rect">
              <a:avLst/>
            </a:prstGeom>
            <a:ln w="25400">
              <a:solidFill>
                <a:schemeClr val="tx2"/>
              </a:solidFill>
            </a:ln>
          </p:spPr>
        </p:pic>
      </p:grpSp>
      <p:sp>
        <p:nvSpPr>
          <p:cNvPr id="15" name="Rectangle 14"/>
          <p:cNvSpPr/>
          <p:nvPr/>
        </p:nvSpPr>
        <p:spPr>
          <a:xfrm>
            <a:off x="6476074" y="2787157"/>
            <a:ext cx="313584" cy="227651"/>
          </a:xfrm>
          <a:prstGeom prst="rect">
            <a:avLst/>
          </a:prstGeom>
          <a:gradFill>
            <a:gsLst>
              <a:gs pos="0">
                <a:srgbClr val="0089D0"/>
              </a:gs>
              <a:gs pos="100000">
                <a:srgbClr val="00B0F0"/>
              </a:gs>
            </a:gsLst>
          </a:gradFill>
        </p:spPr>
        <p:style>
          <a:lnRef idx="1">
            <a:schemeClr val="accent3"/>
          </a:lnRef>
          <a:fillRef idx="3">
            <a:schemeClr val="accent3"/>
          </a:fillRef>
          <a:effectRef idx="2">
            <a:schemeClr val="accent3"/>
          </a:effectRef>
          <a:fontRef idx="minor">
            <a:schemeClr val="lt1"/>
          </a:fontRef>
        </p:style>
        <p:txBody>
          <a:bodyPr rtlCol="0" anchor="ctr"/>
          <a:lstStyle/>
          <a:p>
            <a:pPr algn="ctr"/>
            <a:r>
              <a:rPr lang="en-GB" sz="1350" dirty="0"/>
              <a:t>4</a:t>
            </a:r>
          </a:p>
        </p:txBody>
      </p:sp>
    </p:spTree>
    <p:extLst>
      <p:ext uri="{BB962C8B-B14F-4D97-AF65-F5344CB8AC3E}">
        <p14:creationId xmlns:p14="http://schemas.microsoft.com/office/powerpoint/2010/main" val="51888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2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400" dirty="0" err="1" smtClean="0"/>
              <a:t>ActionBlock</a:t>
            </a:r>
            <a:r>
              <a:rPr lang="en-GB" sz="4400" dirty="0" smtClean="0"/>
              <a:t>&lt;T&gt;</a:t>
            </a:r>
            <a:endParaRPr lang="en-GB" sz="4400" dirty="0"/>
          </a:p>
        </p:txBody>
      </p:sp>
      <p:sp>
        <p:nvSpPr>
          <p:cNvPr id="3" name="Content Placeholder 2"/>
          <p:cNvSpPr>
            <a:spLocks noGrp="1"/>
          </p:cNvSpPr>
          <p:nvPr>
            <p:ph idx="1"/>
          </p:nvPr>
        </p:nvSpPr>
        <p:spPr/>
        <p:txBody>
          <a:bodyPr>
            <a:normAutofit/>
          </a:bodyPr>
          <a:lstStyle/>
          <a:p>
            <a:pPr marL="0" indent="0">
              <a:buNone/>
            </a:pPr>
            <a:r>
              <a:rPr lang="en-GB" sz="2800" dirty="0" smtClean="0"/>
              <a:t>The most simple of the blocks in the dataflow library.</a:t>
            </a:r>
          </a:p>
          <a:p>
            <a:pPr marL="536972" indent="-263129"/>
            <a:r>
              <a:rPr lang="en-GB" sz="2800" dirty="0" smtClean="0"/>
              <a:t>target only (no output)</a:t>
            </a:r>
            <a:endParaRPr lang="en-GB" sz="2800" dirty="0"/>
          </a:p>
          <a:p>
            <a:pPr marL="536972" indent="-263129"/>
            <a:r>
              <a:rPr lang="en-GB" sz="2800" dirty="0" smtClean="0"/>
              <a:t>by default, has an unbounded buffer (‘greedy’)</a:t>
            </a:r>
            <a:endParaRPr lang="en-GB" sz="2800" dirty="0"/>
          </a:p>
          <a:p>
            <a:pPr marL="536972" indent="-263129"/>
            <a:r>
              <a:rPr lang="en-GB" sz="2800" dirty="0" smtClean="0"/>
              <a:t>can easily increase concurrency</a:t>
            </a:r>
          </a:p>
          <a:p>
            <a:pPr marL="837010" lvl="1" indent="-263129"/>
            <a:r>
              <a:rPr lang="en-GB" sz="2400" dirty="0" smtClean="0"/>
              <a:t>results not necessarily in order in which messages were posted</a:t>
            </a:r>
          </a:p>
          <a:p>
            <a:pPr marL="536972" indent="-263129"/>
            <a:r>
              <a:rPr lang="en-GB" sz="2800" dirty="0" smtClean="0"/>
              <a:t>This is an ‘execution block’; user-provided code is executed in response to data being provided to the block</a:t>
            </a:r>
            <a:endParaRPr lang="en-GB" sz="2800" dirty="0"/>
          </a:p>
          <a:p>
            <a:pPr marL="0" indent="0">
              <a:buNone/>
            </a:pPr>
            <a:endParaRPr lang="en-GB" sz="2800" dirty="0"/>
          </a:p>
        </p:txBody>
      </p:sp>
    </p:spTree>
    <p:extLst>
      <p:ext uri="{BB962C8B-B14F-4D97-AF65-F5344CB8AC3E}">
        <p14:creationId xmlns:p14="http://schemas.microsoft.com/office/powerpoint/2010/main" val="1109369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50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2000"/>
                                        <p:tgtEl>
                                          <p:spTgt spid="3">
                                            <p:txEl>
                                              <p:pRg st="1" end="1"/>
                                            </p:txEl>
                                          </p:spTgt>
                                        </p:tgtEl>
                                      </p:cBhvr>
                                    </p:animEffect>
                                  </p:childTnLst>
                                </p:cTn>
                              </p:par>
                            </p:childTnLst>
                          </p:cTn>
                        </p:par>
                        <p:par>
                          <p:cTn id="12" fill="hold">
                            <p:stCondLst>
                              <p:cond delay="3000"/>
                            </p:stCondLst>
                            <p:childTnLst>
                              <p:par>
                                <p:cTn id="13" presetID="10" presetClass="entr" presetSubtype="0" fill="hold" nodeType="afterEffect">
                                  <p:stCondLst>
                                    <p:cond delay="50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2000"/>
                                        <p:tgtEl>
                                          <p:spTgt spid="3">
                                            <p:txEl>
                                              <p:pRg st="2" end="2"/>
                                            </p:txEl>
                                          </p:spTgt>
                                        </p:tgtEl>
                                      </p:cBhvr>
                                    </p:animEffect>
                                  </p:childTnLst>
                                </p:cTn>
                              </p:par>
                            </p:childTnLst>
                          </p:cTn>
                        </p:par>
                        <p:par>
                          <p:cTn id="16" fill="hold">
                            <p:stCondLst>
                              <p:cond delay="5500"/>
                            </p:stCondLst>
                            <p:childTnLst>
                              <p:par>
                                <p:cTn id="17" presetID="10" presetClass="entr" presetSubtype="0" fill="hold" nodeType="afterEffect">
                                  <p:stCondLst>
                                    <p:cond delay="50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2000"/>
                                        <p:tgtEl>
                                          <p:spTgt spid="3">
                                            <p:txEl>
                                              <p:pRg st="3" end="3"/>
                                            </p:txEl>
                                          </p:spTgt>
                                        </p:tgtEl>
                                      </p:cBhvr>
                                    </p:animEffect>
                                  </p:childTnLst>
                                </p:cTn>
                              </p:par>
                            </p:childTnLst>
                          </p:cTn>
                        </p:par>
                        <p:par>
                          <p:cTn id="20" fill="hold">
                            <p:stCondLst>
                              <p:cond delay="8000"/>
                            </p:stCondLst>
                            <p:childTnLst>
                              <p:par>
                                <p:cTn id="21" presetID="10" presetClass="entr" presetSubtype="0" fill="hold" nodeType="afterEffect">
                                  <p:stCondLst>
                                    <p:cond delay="50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2000"/>
                                        <p:tgtEl>
                                          <p:spTgt spid="3">
                                            <p:txEl>
                                              <p:pRg st="4" end="4"/>
                                            </p:txEl>
                                          </p:spTgt>
                                        </p:tgtEl>
                                      </p:cBhvr>
                                    </p:animEffect>
                                  </p:childTnLst>
                                </p:cTn>
                              </p:par>
                            </p:childTnLst>
                          </p:cTn>
                        </p:par>
                        <p:par>
                          <p:cTn id="24" fill="hold">
                            <p:stCondLst>
                              <p:cond delay="10500"/>
                            </p:stCondLst>
                            <p:childTnLst>
                              <p:par>
                                <p:cTn id="25" presetID="10" presetClass="entr" presetSubtype="0" fill="hold" nodeType="afterEffect">
                                  <p:stCondLst>
                                    <p:cond delay="50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2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22242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400" dirty="0" smtClean="0">
                <a:solidFill>
                  <a:srgbClr val="0089D0"/>
                </a:solidFill>
              </a:rPr>
              <a:t>Who is Liam Westley?</a:t>
            </a:r>
            <a:endParaRPr lang="en-GB" sz="4400" dirty="0">
              <a:solidFill>
                <a:srgbClr val="0089D0"/>
              </a:solidFill>
            </a:endParaRPr>
          </a:p>
        </p:txBody>
      </p:sp>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29562" y="1920479"/>
            <a:ext cx="2521649" cy="3678559"/>
          </a:xfrm>
          <a:prstGeom prst="rect">
            <a:avLst/>
          </a:prstGeom>
        </p:spPr>
      </p:pic>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511652" y="1927268"/>
            <a:ext cx="3439001" cy="2080260"/>
          </a:xfrm>
          <a:prstGeom prst="rect">
            <a:avLst/>
          </a:prstGeom>
        </p:spPr>
      </p:pic>
      <p:sp>
        <p:nvSpPr>
          <p:cNvPr id="9" name="Content Placeholder 2"/>
          <p:cNvSpPr>
            <a:spLocks noGrp="1"/>
          </p:cNvSpPr>
          <p:nvPr>
            <p:ph idx="1"/>
          </p:nvPr>
        </p:nvSpPr>
        <p:spPr>
          <a:xfrm>
            <a:off x="3275856" y="5059234"/>
            <a:ext cx="1191415" cy="453497"/>
          </a:xfrm>
        </p:spPr>
        <p:txBody>
          <a:bodyPr>
            <a:normAutofit fontScale="92500" lnSpcReduction="10000"/>
          </a:bodyPr>
          <a:lstStyle/>
          <a:p>
            <a:pPr marL="0" indent="0">
              <a:buNone/>
            </a:pPr>
            <a:r>
              <a:rPr lang="en-GB" sz="2800" dirty="0" smtClean="0">
                <a:solidFill>
                  <a:srgbClr val="0089D0"/>
                </a:solidFill>
              </a:rPr>
              <a:t>&lt; work</a:t>
            </a:r>
            <a:endParaRPr lang="en-GB" sz="2800" dirty="0">
              <a:solidFill>
                <a:srgbClr val="0089D0"/>
              </a:solidFill>
            </a:endParaRPr>
          </a:p>
        </p:txBody>
      </p:sp>
      <p:sp>
        <p:nvSpPr>
          <p:cNvPr id="10" name="Content Placeholder 2"/>
          <p:cNvSpPr txBox="1">
            <a:spLocks/>
          </p:cNvSpPr>
          <p:nvPr/>
        </p:nvSpPr>
        <p:spPr>
          <a:xfrm>
            <a:off x="7056275" y="1893318"/>
            <a:ext cx="1925999" cy="671586"/>
          </a:xfrm>
          <a:prstGeom prst="rect">
            <a:avLst/>
          </a:prstGeom>
        </p:spPr>
        <p:txBody>
          <a:bodyPr vert="horz" lIns="68580" tIns="34290" rIns="68580" bIns="34290" rtlCol="0">
            <a:normAutofit/>
          </a:bodyPr>
          <a:lstStyle>
            <a:lvl1pPr marL="342900" indent="-342900" algn="l" defTabSz="914400" rtl="0" eaLnBrk="1" latinLnBrk="0" hangingPunct="1">
              <a:spcBef>
                <a:spcPct val="20000"/>
              </a:spcBef>
              <a:buFont typeface="Arial" pitchFamily="34" charset="0"/>
              <a:buChar char="•"/>
              <a:defRPr sz="3200" kern="1200" baseline="0">
                <a:solidFill>
                  <a:srgbClr val="6BA300"/>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baseline="0">
                <a:solidFill>
                  <a:srgbClr val="6BA300"/>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baseline="0">
                <a:solidFill>
                  <a:srgbClr val="6BA300"/>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baseline="0">
                <a:solidFill>
                  <a:srgbClr val="6BA300"/>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baseline="0">
                <a:solidFill>
                  <a:srgbClr val="6BA300"/>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GB" sz="2800" dirty="0">
                <a:solidFill>
                  <a:srgbClr val="0089D0"/>
                </a:solidFill>
              </a:rPr>
              <a:t>&lt; commute</a:t>
            </a:r>
            <a:endParaRPr lang="en-GB" sz="2800" dirty="0">
              <a:solidFill>
                <a:srgbClr val="0089D0"/>
              </a:solidFill>
            </a:endParaRPr>
          </a:p>
        </p:txBody>
      </p:sp>
      <p:sp>
        <p:nvSpPr>
          <p:cNvPr id="11" name="Content Placeholder 2"/>
          <p:cNvSpPr txBox="1">
            <a:spLocks/>
          </p:cNvSpPr>
          <p:nvPr/>
        </p:nvSpPr>
        <p:spPr>
          <a:xfrm>
            <a:off x="4060066" y="4444904"/>
            <a:ext cx="1191415" cy="453497"/>
          </a:xfrm>
          <a:prstGeom prst="rect">
            <a:avLst/>
          </a:prstGeom>
        </p:spPr>
        <p:txBody>
          <a:bodyPr vert="horz" lIns="68580" tIns="34290" rIns="68580" bIns="34290" rtlCol="0">
            <a:normAutofit lnSpcReduction="10000"/>
          </a:bodyPr>
          <a:lstStyle>
            <a:lvl1pPr marL="342900" indent="-342900" algn="l" defTabSz="914400" rtl="0" eaLnBrk="1" latinLnBrk="0" hangingPunct="1">
              <a:spcBef>
                <a:spcPct val="20000"/>
              </a:spcBef>
              <a:buFont typeface="Arial" pitchFamily="34" charset="0"/>
              <a:buChar char="•"/>
              <a:defRPr sz="3200" kern="1200" baseline="0">
                <a:solidFill>
                  <a:srgbClr val="6BA300"/>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baseline="0">
                <a:solidFill>
                  <a:srgbClr val="6BA300"/>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baseline="0">
                <a:solidFill>
                  <a:srgbClr val="6BA300"/>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baseline="0">
                <a:solidFill>
                  <a:srgbClr val="6BA300"/>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baseline="0">
                <a:solidFill>
                  <a:srgbClr val="6BA300"/>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buNone/>
            </a:pPr>
            <a:r>
              <a:rPr lang="en-GB" sz="2800" dirty="0">
                <a:solidFill>
                  <a:srgbClr val="0089D0"/>
                </a:solidFill>
              </a:rPr>
              <a:t>play &gt;</a:t>
            </a:r>
            <a:endParaRPr lang="en-GB" sz="2800" dirty="0">
              <a:solidFill>
                <a:srgbClr val="0089D0"/>
              </a:solidFill>
            </a:endParaRPr>
          </a:p>
        </p:txBody>
      </p:sp>
      <p:pic>
        <p:nvPicPr>
          <p:cNvPr id="3" name="Picture 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382090" y="3759758"/>
            <a:ext cx="3600185" cy="2029516"/>
          </a:xfrm>
          <a:prstGeom prst="rect">
            <a:avLst/>
          </a:prstGeom>
        </p:spPr>
      </p:pic>
    </p:spTree>
    <p:extLst>
      <p:ext uri="{BB962C8B-B14F-4D97-AF65-F5344CB8AC3E}">
        <p14:creationId xmlns:p14="http://schemas.microsoft.com/office/powerpoint/2010/main" val="25207118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14:presetBounceEnd="20000">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14:bounceEnd="20000">
                                          <p:cBhvr additive="base">
                                            <p:cTn id="7" dur="1000" fill="hold"/>
                                            <p:tgtEl>
                                              <p:spTgt spid="5"/>
                                            </p:tgtEl>
                                            <p:attrNameLst>
                                              <p:attrName>ppt_x</p:attrName>
                                            </p:attrNameLst>
                                          </p:cBhvr>
                                          <p:tavLst>
                                            <p:tav tm="0">
                                              <p:val>
                                                <p:strVal val="1+#ppt_w/2"/>
                                              </p:val>
                                            </p:tav>
                                            <p:tav tm="100000">
                                              <p:val>
                                                <p:strVal val="#ppt_x"/>
                                              </p:val>
                                            </p:tav>
                                          </p:tavLst>
                                        </p:anim>
                                        <p:anim calcmode="lin" valueType="num" p14:bounceEnd="20000">
                                          <p:cBhvr additive="base">
                                            <p:cTn id="8" dur="10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9">
                                                <p:txEl>
                                                  <p:pRg st="0" end="0"/>
                                                </p:txEl>
                                              </p:spTgt>
                                            </p:tgtEl>
                                            <p:attrNameLst>
                                              <p:attrName>style.visibility</p:attrName>
                                            </p:attrNameLst>
                                          </p:cBhvr>
                                          <p:to>
                                            <p:strVal val="visible"/>
                                          </p:to>
                                        </p:set>
                                        <p:animEffect transition="in" filter="fade">
                                          <p:cBhvr>
                                            <p:cTn id="12" dur="500"/>
                                            <p:tgtEl>
                                              <p:spTgt spid="9">
                                                <p:txEl>
                                                  <p:pRg st="0" end="0"/>
                                                </p:txEl>
                                              </p:spTgt>
                                            </p:tgtEl>
                                          </p:cBhvr>
                                        </p:animEffect>
                                      </p:childTnLst>
                                    </p:cTn>
                                  </p:par>
                                </p:childTnLst>
                              </p:cTn>
                            </p:par>
                            <p:par>
                              <p:cTn id="13" fill="hold">
                                <p:stCondLst>
                                  <p:cond delay="1500"/>
                                </p:stCondLst>
                                <p:childTnLst>
                                  <p:par>
                                    <p:cTn id="14" presetID="2" presetClass="entr" presetSubtype="2" fill="hold" nodeType="afterEffect" p14:presetBounceEnd="20000">
                                      <p:stCondLst>
                                        <p:cond delay="3000"/>
                                      </p:stCondLst>
                                      <p:childTnLst>
                                        <p:set>
                                          <p:cBhvr>
                                            <p:cTn id="15" dur="1" fill="hold">
                                              <p:stCondLst>
                                                <p:cond delay="0"/>
                                              </p:stCondLst>
                                            </p:cTn>
                                            <p:tgtEl>
                                              <p:spTgt spid="6"/>
                                            </p:tgtEl>
                                            <p:attrNameLst>
                                              <p:attrName>style.visibility</p:attrName>
                                            </p:attrNameLst>
                                          </p:cBhvr>
                                          <p:to>
                                            <p:strVal val="visible"/>
                                          </p:to>
                                        </p:set>
                                        <p:anim calcmode="lin" valueType="num" p14:bounceEnd="20000">
                                          <p:cBhvr additive="base">
                                            <p:cTn id="16" dur="1000" fill="hold"/>
                                            <p:tgtEl>
                                              <p:spTgt spid="6"/>
                                            </p:tgtEl>
                                            <p:attrNameLst>
                                              <p:attrName>ppt_x</p:attrName>
                                            </p:attrNameLst>
                                          </p:cBhvr>
                                          <p:tavLst>
                                            <p:tav tm="0">
                                              <p:val>
                                                <p:strVal val="1+#ppt_w/2"/>
                                              </p:val>
                                            </p:tav>
                                            <p:tav tm="100000">
                                              <p:val>
                                                <p:strVal val="#ppt_x"/>
                                              </p:val>
                                            </p:tav>
                                          </p:tavLst>
                                        </p:anim>
                                        <p:anim calcmode="lin" valueType="num" p14:bounceEnd="20000">
                                          <p:cBhvr additive="base">
                                            <p:cTn id="17" dur="1000" fill="hold"/>
                                            <p:tgtEl>
                                              <p:spTgt spid="6"/>
                                            </p:tgtEl>
                                            <p:attrNameLst>
                                              <p:attrName>ppt_y</p:attrName>
                                            </p:attrNameLst>
                                          </p:cBhvr>
                                          <p:tavLst>
                                            <p:tav tm="0">
                                              <p:val>
                                                <p:strVal val="#ppt_y"/>
                                              </p:val>
                                            </p:tav>
                                            <p:tav tm="100000">
                                              <p:val>
                                                <p:strVal val="#ppt_y"/>
                                              </p:val>
                                            </p:tav>
                                          </p:tavLst>
                                        </p:anim>
                                      </p:childTnLst>
                                    </p:cTn>
                                  </p:par>
                                </p:childTnLst>
                              </p:cTn>
                            </p:par>
                            <p:par>
                              <p:cTn id="18" fill="hold">
                                <p:stCondLst>
                                  <p:cond delay="5500"/>
                                </p:stCondLst>
                                <p:childTnLst>
                                  <p:par>
                                    <p:cTn id="19" presetID="10" presetClass="entr" presetSubtype="0" fill="hold" grpId="0" nodeType="afterEffect">
                                      <p:stCondLst>
                                        <p:cond delay="0"/>
                                      </p:stCondLst>
                                      <p:childTnLst>
                                        <p:set>
                                          <p:cBhvr>
                                            <p:cTn id="20" dur="1" fill="hold">
                                              <p:stCondLst>
                                                <p:cond delay="0"/>
                                              </p:stCondLst>
                                            </p:cTn>
                                            <p:tgtEl>
                                              <p:spTgt spid="10">
                                                <p:txEl>
                                                  <p:pRg st="0" end="0"/>
                                                </p:txEl>
                                              </p:spTgt>
                                            </p:tgtEl>
                                            <p:attrNameLst>
                                              <p:attrName>style.visibility</p:attrName>
                                            </p:attrNameLst>
                                          </p:cBhvr>
                                          <p:to>
                                            <p:strVal val="visible"/>
                                          </p:to>
                                        </p:set>
                                        <p:animEffect transition="in" filter="fade">
                                          <p:cBhvr>
                                            <p:cTn id="21" dur="500"/>
                                            <p:tgtEl>
                                              <p:spTgt spid="10">
                                                <p:txEl>
                                                  <p:pRg st="0" end="0"/>
                                                </p:txEl>
                                              </p:spTgt>
                                            </p:tgtEl>
                                          </p:cBhvr>
                                        </p:animEffect>
                                      </p:childTnLst>
                                    </p:cTn>
                                  </p:par>
                                </p:childTnLst>
                              </p:cTn>
                            </p:par>
                            <p:par>
                              <p:cTn id="22" fill="hold">
                                <p:stCondLst>
                                  <p:cond delay="6000"/>
                                </p:stCondLst>
                                <p:childTnLst>
                                  <p:par>
                                    <p:cTn id="23" presetID="2" presetClass="entr" presetSubtype="2" fill="hold" nodeType="afterEffect" p14:presetBounceEnd="40000">
                                      <p:stCondLst>
                                        <p:cond delay="3000"/>
                                      </p:stCondLst>
                                      <p:childTnLst>
                                        <p:set>
                                          <p:cBhvr>
                                            <p:cTn id="24" dur="1" fill="hold">
                                              <p:stCondLst>
                                                <p:cond delay="0"/>
                                              </p:stCondLst>
                                            </p:cTn>
                                            <p:tgtEl>
                                              <p:spTgt spid="3"/>
                                            </p:tgtEl>
                                            <p:attrNameLst>
                                              <p:attrName>style.visibility</p:attrName>
                                            </p:attrNameLst>
                                          </p:cBhvr>
                                          <p:to>
                                            <p:strVal val="visible"/>
                                          </p:to>
                                        </p:set>
                                        <p:anim calcmode="lin" valueType="num" p14:bounceEnd="40000">
                                          <p:cBhvr additive="base">
                                            <p:cTn id="25" dur="1000" fill="hold"/>
                                            <p:tgtEl>
                                              <p:spTgt spid="3"/>
                                            </p:tgtEl>
                                            <p:attrNameLst>
                                              <p:attrName>ppt_x</p:attrName>
                                            </p:attrNameLst>
                                          </p:cBhvr>
                                          <p:tavLst>
                                            <p:tav tm="0">
                                              <p:val>
                                                <p:strVal val="1+#ppt_w/2"/>
                                              </p:val>
                                            </p:tav>
                                            <p:tav tm="100000">
                                              <p:val>
                                                <p:strVal val="#ppt_x"/>
                                              </p:val>
                                            </p:tav>
                                          </p:tavLst>
                                        </p:anim>
                                        <p:anim calcmode="lin" valueType="num" p14:bounceEnd="40000">
                                          <p:cBhvr additive="base">
                                            <p:cTn id="26" dur="1000" fill="hold"/>
                                            <p:tgtEl>
                                              <p:spTgt spid="3"/>
                                            </p:tgtEl>
                                            <p:attrNameLst>
                                              <p:attrName>ppt_y</p:attrName>
                                            </p:attrNameLst>
                                          </p:cBhvr>
                                          <p:tavLst>
                                            <p:tav tm="0">
                                              <p:val>
                                                <p:strVal val="#ppt_y"/>
                                              </p:val>
                                            </p:tav>
                                            <p:tav tm="100000">
                                              <p:val>
                                                <p:strVal val="#ppt_y"/>
                                              </p:val>
                                            </p:tav>
                                          </p:tavLst>
                                        </p:anim>
                                      </p:childTnLst>
                                    </p:cTn>
                                  </p:par>
                                </p:childTnLst>
                              </p:cTn>
                            </p:par>
                            <p:par>
                              <p:cTn id="27" fill="hold">
                                <p:stCondLst>
                                  <p:cond delay="10000"/>
                                </p:stCondLst>
                                <p:childTnLst>
                                  <p:par>
                                    <p:cTn id="28" presetID="10" presetClass="entr" presetSubtype="0" fill="hold" grpId="0" nodeType="afterEffect">
                                      <p:stCondLst>
                                        <p:cond delay="0"/>
                                      </p:stCondLst>
                                      <p:childTnLst>
                                        <p:set>
                                          <p:cBhvr>
                                            <p:cTn id="29" dur="1" fill="hold">
                                              <p:stCondLst>
                                                <p:cond delay="0"/>
                                              </p:stCondLst>
                                            </p:cTn>
                                            <p:tgtEl>
                                              <p:spTgt spid="11">
                                                <p:txEl>
                                                  <p:pRg st="0" end="0"/>
                                                </p:txEl>
                                              </p:spTgt>
                                            </p:tgtEl>
                                            <p:attrNameLst>
                                              <p:attrName>style.visibility</p:attrName>
                                            </p:attrNameLst>
                                          </p:cBhvr>
                                          <p:to>
                                            <p:strVal val="visible"/>
                                          </p:to>
                                        </p:set>
                                        <p:animEffect transition="in" filter="fade">
                                          <p:cBhvr>
                                            <p:cTn id="30" dur="500"/>
                                            <p:tgtEl>
                                              <p:spTgt spid="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P spid="10" grpId="0" build="p"/>
          <p:bldP spid="11" grpId="0" build="p"/>
        </p:bldLst>
      </p:timing>
    </mc:Choice>
    <mc:Fallback xmlns="">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fill="hold"/>
                                            <p:tgtEl>
                                              <p:spTgt spid="5"/>
                                            </p:tgtEl>
                                            <p:attrNameLst>
                                              <p:attrName>ppt_x</p:attrName>
                                            </p:attrNameLst>
                                          </p:cBhvr>
                                          <p:tavLst>
                                            <p:tav tm="0">
                                              <p:val>
                                                <p:strVal val="1+#ppt_w/2"/>
                                              </p:val>
                                            </p:tav>
                                            <p:tav tm="100000">
                                              <p:val>
                                                <p:strVal val="#ppt_x"/>
                                              </p:val>
                                            </p:tav>
                                          </p:tavLst>
                                        </p:anim>
                                        <p:anim calcmode="lin" valueType="num">
                                          <p:cBhvr additive="base">
                                            <p:cTn id="8" dur="10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9">
                                                <p:txEl>
                                                  <p:pRg st="0" end="0"/>
                                                </p:txEl>
                                              </p:spTgt>
                                            </p:tgtEl>
                                            <p:attrNameLst>
                                              <p:attrName>style.visibility</p:attrName>
                                            </p:attrNameLst>
                                          </p:cBhvr>
                                          <p:to>
                                            <p:strVal val="visible"/>
                                          </p:to>
                                        </p:set>
                                        <p:animEffect transition="in" filter="fade">
                                          <p:cBhvr>
                                            <p:cTn id="12" dur="500"/>
                                            <p:tgtEl>
                                              <p:spTgt spid="9">
                                                <p:txEl>
                                                  <p:pRg st="0" end="0"/>
                                                </p:txEl>
                                              </p:spTgt>
                                            </p:tgtEl>
                                          </p:cBhvr>
                                        </p:animEffect>
                                      </p:childTnLst>
                                    </p:cTn>
                                  </p:par>
                                </p:childTnLst>
                              </p:cTn>
                            </p:par>
                            <p:par>
                              <p:cTn id="13" fill="hold">
                                <p:stCondLst>
                                  <p:cond delay="1500"/>
                                </p:stCondLst>
                                <p:childTnLst>
                                  <p:par>
                                    <p:cTn id="14" presetID="2" presetClass="entr" presetSubtype="2" fill="hold" nodeType="afterEffect">
                                      <p:stCondLst>
                                        <p:cond delay="3000"/>
                                      </p:stCondLst>
                                      <p:childTnLst>
                                        <p:set>
                                          <p:cBhvr>
                                            <p:cTn id="15" dur="1" fill="hold">
                                              <p:stCondLst>
                                                <p:cond delay="0"/>
                                              </p:stCondLst>
                                            </p:cTn>
                                            <p:tgtEl>
                                              <p:spTgt spid="6"/>
                                            </p:tgtEl>
                                            <p:attrNameLst>
                                              <p:attrName>style.visibility</p:attrName>
                                            </p:attrNameLst>
                                          </p:cBhvr>
                                          <p:to>
                                            <p:strVal val="visible"/>
                                          </p:to>
                                        </p:set>
                                        <p:anim calcmode="lin" valueType="num">
                                          <p:cBhvr additive="base">
                                            <p:cTn id="16" dur="1000" fill="hold"/>
                                            <p:tgtEl>
                                              <p:spTgt spid="6"/>
                                            </p:tgtEl>
                                            <p:attrNameLst>
                                              <p:attrName>ppt_x</p:attrName>
                                            </p:attrNameLst>
                                          </p:cBhvr>
                                          <p:tavLst>
                                            <p:tav tm="0">
                                              <p:val>
                                                <p:strVal val="1+#ppt_w/2"/>
                                              </p:val>
                                            </p:tav>
                                            <p:tav tm="100000">
                                              <p:val>
                                                <p:strVal val="#ppt_x"/>
                                              </p:val>
                                            </p:tav>
                                          </p:tavLst>
                                        </p:anim>
                                        <p:anim calcmode="lin" valueType="num">
                                          <p:cBhvr additive="base">
                                            <p:cTn id="17" dur="1000" fill="hold"/>
                                            <p:tgtEl>
                                              <p:spTgt spid="6"/>
                                            </p:tgtEl>
                                            <p:attrNameLst>
                                              <p:attrName>ppt_y</p:attrName>
                                            </p:attrNameLst>
                                          </p:cBhvr>
                                          <p:tavLst>
                                            <p:tav tm="0">
                                              <p:val>
                                                <p:strVal val="#ppt_y"/>
                                              </p:val>
                                            </p:tav>
                                            <p:tav tm="100000">
                                              <p:val>
                                                <p:strVal val="#ppt_y"/>
                                              </p:val>
                                            </p:tav>
                                          </p:tavLst>
                                        </p:anim>
                                      </p:childTnLst>
                                    </p:cTn>
                                  </p:par>
                                </p:childTnLst>
                              </p:cTn>
                            </p:par>
                            <p:par>
                              <p:cTn id="18" fill="hold">
                                <p:stCondLst>
                                  <p:cond delay="5500"/>
                                </p:stCondLst>
                                <p:childTnLst>
                                  <p:par>
                                    <p:cTn id="19" presetID="10" presetClass="entr" presetSubtype="0" fill="hold" grpId="0" nodeType="afterEffect">
                                      <p:stCondLst>
                                        <p:cond delay="0"/>
                                      </p:stCondLst>
                                      <p:childTnLst>
                                        <p:set>
                                          <p:cBhvr>
                                            <p:cTn id="20" dur="1" fill="hold">
                                              <p:stCondLst>
                                                <p:cond delay="0"/>
                                              </p:stCondLst>
                                            </p:cTn>
                                            <p:tgtEl>
                                              <p:spTgt spid="10">
                                                <p:txEl>
                                                  <p:pRg st="0" end="0"/>
                                                </p:txEl>
                                              </p:spTgt>
                                            </p:tgtEl>
                                            <p:attrNameLst>
                                              <p:attrName>style.visibility</p:attrName>
                                            </p:attrNameLst>
                                          </p:cBhvr>
                                          <p:to>
                                            <p:strVal val="visible"/>
                                          </p:to>
                                        </p:set>
                                        <p:animEffect transition="in" filter="fade">
                                          <p:cBhvr>
                                            <p:cTn id="21" dur="500"/>
                                            <p:tgtEl>
                                              <p:spTgt spid="10">
                                                <p:txEl>
                                                  <p:pRg st="0" end="0"/>
                                                </p:txEl>
                                              </p:spTgt>
                                            </p:tgtEl>
                                          </p:cBhvr>
                                        </p:animEffect>
                                      </p:childTnLst>
                                    </p:cTn>
                                  </p:par>
                                </p:childTnLst>
                              </p:cTn>
                            </p:par>
                            <p:par>
                              <p:cTn id="22" fill="hold">
                                <p:stCondLst>
                                  <p:cond delay="6000"/>
                                </p:stCondLst>
                                <p:childTnLst>
                                  <p:par>
                                    <p:cTn id="23" presetID="2" presetClass="entr" presetSubtype="2" fill="hold" nodeType="afterEffect">
                                      <p:stCondLst>
                                        <p:cond delay="3000"/>
                                      </p:stCondLst>
                                      <p:childTnLst>
                                        <p:set>
                                          <p:cBhvr>
                                            <p:cTn id="24" dur="1" fill="hold">
                                              <p:stCondLst>
                                                <p:cond delay="0"/>
                                              </p:stCondLst>
                                            </p:cTn>
                                            <p:tgtEl>
                                              <p:spTgt spid="3"/>
                                            </p:tgtEl>
                                            <p:attrNameLst>
                                              <p:attrName>style.visibility</p:attrName>
                                            </p:attrNameLst>
                                          </p:cBhvr>
                                          <p:to>
                                            <p:strVal val="visible"/>
                                          </p:to>
                                        </p:set>
                                        <p:anim calcmode="lin" valueType="num">
                                          <p:cBhvr additive="base">
                                            <p:cTn id="25" dur="1000" fill="hold"/>
                                            <p:tgtEl>
                                              <p:spTgt spid="3"/>
                                            </p:tgtEl>
                                            <p:attrNameLst>
                                              <p:attrName>ppt_x</p:attrName>
                                            </p:attrNameLst>
                                          </p:cBhvr>
                                          <p:tavLst>
                                            <p:tav tm="0">
                                              <p:val>
                                                <p:strVal val="1+#ppt_w/2"/>
                                              </p:val>
                                            </p:tav>
                                            <p:tav tm="100000">
                                              <p:val>
                                                <p:strVal val="#ppt_x"/>
                                              </p:val>
                                            </p:tav>
                                          </p:tavLst>
                                        </p:anim>
                                        <p:anim calcmode="lin" valueType="num">
                                          <p:cBhvr additive="base">
                                            <p:cTn id="26" dur="1000" fill="hold"/>
                                            <p:tgtEl>
                                              <p:spTgt spid="3"/>
                                            </p:tgtEl>
                                            <p:attrNameLst>
                                              <p:attrName>ppt_y</p:attrName>
                                            </p:attrNameLst>
                                          </p:cBhvr>
                                          <p:tavLst>
                                            <p:tav tm="0">
                                              <p:val>
                                                <p:strVal val="#ppt_y"/>
                                              </p:val>
                                            </p:tav>
                                            <p:tav tm="100000">
                                              <p:val>
                                                <p:strVal val="#ppt_y"/>
                                              </p:val>
                                            </p:tav>
                                          </p:tavLst>
                                        </p:anim>
                                      </p:childTnLst>
                                    </p:cTn>
                                  </p:par>
                                </p:childTnLst>
                              </p:cTn>
                            </p:par>
                            <p:par>
                              <p:cTn id="27" fill="hold">
                                <p:stCondLst>
                                  <p:cond delay="10000"/>
                                </p:stCondLst>
                                <p:childTnLst>
                                  <p:par>
                                    <p:cTn id="28" presetID="10" presetClass="entr" presetSubtype="0" fill="hold" grpId="0" nodeType="afterEffect">
                                      <p:stCondLst>
                                        <p:cond delay="0"/>
                                      </p:stCondLst>
                                      <p:childTnLst>
                                        <p:set>
                                          <p:cBhvr>
                                            <p:cTn id="29" dur="1" fill="hold">
                                              <p:stCondLst>
                                                <p:cond delay="0"/>
                                              </p:stCondLst>
                                            </p:cTn>
                                            <p:tgtEl>
                                              <p:spTgt spid="11">
                                                <p:txEl>
                                                  <p:pRg st="0" end="0"/>
                                                </p:txEl>
                                              </p:spTgt>
                                            </p:tgtEl>
                                            <p:attrNameLst>
                                              <p:attrName>style.visibility</p:attrName>
                                            </p:attrNameLst>
                                          </p:cBhvr>
                                          <p:to>
                                            <p:strVal val="visible"/>
                                          </p:to>
                                        </p:set>
                                        <p:animEffect transition="in" filter="fade">
                                          <p:cBhvr>
                                            <p:cTn id="30" dur="500"/>
                                            <p:tgtEl>
                                              <p:spTgt spid="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P spid="10" grpId="0" build="p"/>
          <p:bldP spid="11" grpId="0" build="p"/>
        </p:bldLst>
      </p:timing>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400" dirty="0" err="1" smtClean="0"/>
              <a:t>TransformBlock</a:t>
            </a:r>
            <a:r>
              <a:rPr lang="en-GB" sz="4400" dirty="0" smtClean="0"/>
              <a:t>&lt;</a:t>
            </a:r>
            <a:r>
              <a:rPr lang="en-GB" sz="4400" dirty="0" err="1" smtClean="0"/>
              <a:t>TInput</a:t>
            </a:r>
            <a:r>
              <a:rPr lang="en-GB" sz="4400" dirty="0" smtClean="0"/>
              <a:t>, </a:t>
            </a:r>
            <a:r>
              <a:rPr lang="en-GB" sz="4400" dirty="0" err="1" smtClean="0"/>
              <a:t>TOutput</a:t>
            </a:r>
            <a:r>
              <a:rPr lang="en-GB" sz="4400" dirty="0" smtClean="0"/>
              <a:t>&gt;</a:t>
            </a:r>
            <a:endParaRPr lang="en-GB" sz="4400" dirty="0"/>
          </a:p>
        </p:txBody>
      </p:sp>
      <p:sp>
        <p:nvSpPr>
          <p:cNvPr id="3" name="Content Placeholder 2"/>
          <p:cNvSpPr>
            <a:spLocks noGrp="1"/>
          </p:cNvSpPr>
          <p:nvPr>
            <p:ph idx="1"/>
          </p:nvPr>
        </p:nvSpPr>
        <p:spPr>
          <a:xfrm>
            <a:off x="457200" y="1412776"/>
            <a:ext cx="8229600" cy="4525963"/>
          </a:xfrm>
        </p:spPr>
        <p:txBody>
          <a:bodyPr>
            <a:noAutofit/>
          </a:bodyPr>
          <a:lstStyle/>
          <a:p>
            <a:pPr marL="0" indent="0">
              <a:buNone/>
            </a:pPr>
            <a:r>
              <a:rPr lang="en-GB" sz="2600" dirty="0" smtClean="0"/>
              <a:t>Transforms an input to a different output</a:t>
            </a:r>
            <a:r>
              <a:rPr lang="en-GB" sz="2600" dirty="0"/>
              <a:t> (think LINQ </a:t>
            </a:r>
            <a:r>
              <a:rPr lang="en-GB" sz="2600" dirty="0" smtClean="0"/>
              <a:t>Select)</a:t>
            </a:r>
          </a:p>
          <a:p>
            <a:pPr marL="536972" indent="-263129"/>
            <a:r>
              <a:rPr lang="en-GB" sz="2600" dirty="0" smtClean="0"/>
              <a:t>a propagator; acts as both a target and a source</a:t>
            </a:r>
          </a:p>
          <a:p>
            <a:pPr marL="536972" indent="-263129"/>
            <a:r>
              <a:rPr lang="en-GB" sz="2600" dirty="0" smtClean="0"/>
              <a:t>can </a:t>
            </a:r>
            <a:r>
              <a:rPr lang="en-GB" sz="2600" dirty="0" smtClean="0"/>
              <a:t>be useful in separating concerns within an </a:t>
            </a:r>
            <a:r>
              <a:rPr lang="en-GB" sz="2600" dirty="0" err="1" smtClean="0"/>
              <a:t>ActionBlock</a:t>
            </a:r>
            <a:endParaRPr lang="en-GB" sz="2600" dirty="0" smtClean="0"/>
          </a:p>
          <a:p>
            <a:pPr marL="837010" lvl="1" indent="-263129"/>
            <a:r>
              <a:rPr lang="en-GB" sz="2200" dirty="0" smtClean="0"/>
              <a:t>this is important if you have a UI - the processing can use a thread pool thread within a </a:t>
            </a:r>
            <a:r>
              <a:rPr lang="en-GB" sz="2200" dirty="0" err="1" smtClean="0"/>
              <a:t>TransformBlock</a:t>
            </a:r>
            <a:r>
              <a:rPr lang="en-GB" sz="2200" dirty="0" smtClean="0"/>
              <a:t> with the output passing to an </a:t>
            </a:r>
            <a:r>
              <a:rPr lang="en-GB" sz="2200" dirty="0" err="1" smtClean="0"/>
              <a:t>ActionBlock</a:t>
            </a:r>
            <a:r>
              <a:rPr lang="en-GB" sz="2200" dirty="0" smtClean="0"/>
              <a:t> to raise an event on the UI thread</a:t>
            </a:r>
          </a:p>
          <a:p>
            <a:pPr marL="536972" indent="-263129"/>
            <a:r>
              <a:rPr lang="en-GB" sz="2600" dirty="0" smtClean="0"/>
              <a:t>another type of ‘execution’ block with user-provided code</a:t>
            </a:r>
            <a:endParaRPr lang="en-GB" sz="2600" dirty="0"/>
          </a:p>
          <a:p>
            <a:pPr marL="0" indent="0">
              <a:buNone/>
            </a:pPr>
            <a:r>
              <a:rPr lang="en-GB" sz="2600" dirty="0" smtClean="0"/>
              <a:t>A variant of this block, </a:t>
            </a:r>
            <a:r>
              <a:rPr lang="en-GB" sz="2600" dirty="0" err="1" smtClean="0"/>
              <a:t>TransformManyBlock</a:t>
            </a:r>
            <a:r>
              <a:rPr lang="en-GB" sz="2600" dirty="0" smtClean="0"/>
              <a:t>, transforms an input into many outputs (think LINQ </a:t>
            </a:r>
            <a:r>
              <a:rPr lang="en-GB" sz="2600" dirty="0" err="1" smtClean="0"/>
              <a:t>SelectMany</a:t>
            </a:r>
            <a:r>
              <a:rPr lang="en-GB" sz="2600" dirty="0"/>
              <a:t>)</a:t>
            </a:r>
            <a:endParaRPr lang="en-GB" sz="2600" dirty="0" smtClean="0"/>
          </a:p>
          <a:p>
            <a:pPr marL="0" indent="0">
              <a:buNone/>
            </a:pPr>
            <a:endParaRPr lang="en-GB" sz="2800" dirty="0"/>
          </a:p>
          <a:p>
            <a:pPr marL="0" indent="0">
              <a:buNone/>
            </a:pPr>
            <a:endParaRPr lang="en-GB" sz="2800" dirty="0"/>
          </a:p>
        </p:txBody>
      </p:sp>
    </p:spTree>
    <p:extLst>
      <p:ext uri="{BB962C8B-B14F-4D97-AF65-F5344CB8AC3E}">
        <p14:creationId xmlns:p14="http://schemas.microsoft.com/office/powerpoint/2010/main" val="4030624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par>
                          <p:cTn id="8" fill="hold">
                            <p:stCondLst>
                              <p:cond delay="2000"/>
                            </p:stCondLst>
                            <p:childTnLst>
                              <p:par>
                                <p:cTn id="9" presetID="10" presetClass="entr" presetSubtype="0" fill="hold" nodeType="afterEffect">
                                  <p:stCondLst>
                                    <p:cond delay="50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2000"/>
                                        <p:tgtEl>
                                          <p:spTgt spid="3">
                                            <p:txEl>
                                              <p:pRg st="1" end="1"/>
                                            </p:txEl>
                                          </p:spTgt>
                                        </p:tgtEl>
                                      </p:cBhvr>
                                    </p:animEffect>
                                  </p:childTnLst>
                                </p:cTn>
                              </p:par>
                            </p:childTnLst>
                          </p:cTn>
                        </p:par>
                        <p:par>
                          <p:cTn id="12" fill="hold">
                            <p:stCondLst>
                              <p:cond delay="4500"/>
                            </p:stCondLst>
                            <p:childTnLst>
                              <p:par>
                                <p:cTn id="13" presetID="10" presetClass="entr" presetSubtype="0" fill="hold" nodeType="afterEffect">
                                  <p:stCondLst>
                                    <p:cond delay="50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2000"/>
                                        <p:tgtEl>
                                          <p:spTgt spid="3">
                                            <p:txEl>
                                              <p:pRg st="2" end="2"/>
                                            </p:txEl>
                                          </p:spTgt>
                                        </p:tgtEl>
                                      </p:cBhvr>
                                    </p:animEffect>
                                  </p:childTnLst>
                                </p:cTn>
                              </p:par>
                            </p:childTnLst>
                          </p:cTn>
                        </p:par>
                        <p:par>
                          <p:cTn id="16" fill="hold">
                            <p:stCondLst>
                              <p:cond delay="7000"/>
                            </p:stCondLst>
                            <p:childTnLst>
                              <p:par>
                                <p:cTn id="17" presetID="10" presetClass="entr" presetSubtype="0" fill="hold" nodeType="afterEffect">
                                  <p:stCondLst>
                                    <p:cond delay="50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2000"/>
                                        <p:tgtEl>
                                          <p:spTgt spid="3">
                                            <p:txEl>
                                              <p:pRg st="3" end="3"/>
                                            </p:txEl>
                                          </p:spTgt>
                                        </p:tgtEl>
                                      </p:cBhvr>
                                    </p:animEffect>
                                  </p:childTnLst>
                                </p:cTn>
                              </p:par>
                            </p:childTnLst>
                          </p:cTn>
                        </p:par>
                        <p:par>
                          <p:cTn id="20" fill="hold">
                            <p:stCondLst>
                              <p:cond delay="9500"/>
                            </p:stCondLst>
                            <p:childTnLst>
                              <p:par>
                                <p:cTn id="21" presetID="10" presetClass="entr" presetSubtype="0" fill="hold" nodeType="afterEffect">
                                  <p:stCondLst>
                                    <p:cond delay="50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2000"/>
                                        <p:tgtEl>
                                          <p:spTgt spid="3">
                                            <p:txEl>
                                              <p:pRg st="4" end="4"/>
                                            </p:txEl>
                                          </p:spTgt>
                                        </p:tgtEl>
                                      </p:cBhvr>
                                    </p:animEffect>
                                  </p:childTnLst>
                                </p:cTn>
                              </p:par>
                            </p:childTnLst>
                          </p:cTn>
                        </p:par>
                        <p:par>
                          <p:cTn id="24" fill="hold">
                            <p:stCondLst>
                              <p:cond delay="12000"/>
                            </p:stCondLst>
                            <p:childTnLst>
                              <p:par>
                                <p:cTn id="25" presetID="10" presetClass="entr" presetSubtype="0" fill="hold" nodeType="afterEffect">
                                  <p:stCondLst>
                                    <p:cond delay="50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2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400" dirty="0" err="1" smtClean="0"/>
              <a:t>TransformBlock</a:t>
            </a:r>
            <a:r>
              <a:rPr lang="en-GB" sz="4400" dirty="0" smtClean="0"/>
              <a:t>&lt;</a:t>
            </a:r>
            <a:r>
              <a:rPr lang="en-GB" sz="4400" dirty="0" err="1" smtClean="0"/>
              <a:t>TInput</a:t>
            </a:r>
            <a:r>
              <a:rPr lang="en-GB" sz="4400" dirty="0" smtClean="0"/>
              <a:t>, </a:t>
            </a:r>
            <a:r>
              <a:rPr lang="en-GB" sz="4400" dirty="0" err="1" smtClean="0"/>
              <a:t>TOutput</a:t>
            </a:r>
            <a:r>
              <a:rPr lang="en-GB" sz="4400" dirty="0" smtClean="0"/>
              <a:t>&gt;</a:t>
            </a:r>
            <a:endParaRPr lang="en-GB" sz="4400" dirty="0"/>
          </a:p>
        </p:txBody>
      </p:sp>
      <p:grpSp>
        <p:nvGrpSpPr>
          <p:cNvPr id="3" name="Group 2"/>
          <p:cNvGrpSpPr/>
          <p:nvPr/>
        </p:nvGrpSpPr>
        <p:grpSpPr>
          <a:xfrm>
            <a:off x="568006" y="2861937"/>
            <a:ext cx="4000583" cy="1350150"/>
            <a:chOff x="757341" y="2672916"/>
            <a:chExt cx="5334110" cy="1800200"/>
          </a:xfrm>
        </p:grpSpPr>
        <p:sp>
          <p:nvSpPr>
            <p:cNvPr id="8" name="Rectangle 7"/>
            <p:cNvSpPr/>
            <p:nvPr/>
          </p:nvSpPr>
          <p:spPr>
            <a:xfrm>
              <a:off x="2567608" y="2672916"/>
              <a:ext cx="3523843" cy="1800200"/>
            </a:xfrm>
            <a:prstGeom prst="rect">
              <a:avLst/>
            </a:prstGeom>
            <a:gradFill>
              <a:gsLst>
                <a:gs pos="0">
                  <a:srgbClr val="0089D0"/>
                </a:gs>
                <a:gs pos="100000">
                  <a:srgbClr val="00B0F0"/>
                </a:gs>
              </a:gsLst>
            </a:gradFill>
          </p:spPr>
          <p:style>
            <a:lnRef idx="1">
              <a:schemeClr val="accent3"/>
            </a:lnRef>
            <a:fillRef idx="3">
              <a:schemeClr val="accent3"/>
            </a:fillRef>
            <a:effectRef idx="2">
              <a:schemeClr val="accent3"/>
            </a:effectRef>
            <a:fontRef idx="minor">
              <a:schemeClr val="lt1"/>
            </a:fontRef>
          </p:style>
          <p:txBody>
            <a:bodyPr rtlCol="0" anchor="ctr"/>
            <a:lstStyle/>
            <a:p>
              <a:pPr algn="ctr"/>
              <a:r>
                <a:rPr lang="en-GB" dirty="0" err="1"/>
                <a:t>TransformBlock</a:t>
              </a:r>
              <a:endParaRPr lang="en-GB" dirty="0"/>
            </a:p>
            <a:p>
              <a:pPr algn="ctr"/>
              <a:endParaRPr lang="en-GB" dirty="0"/>
            </a:p>
            <a:p>
              <a:pPr algn="ctr"/>
              <a:endParaRPr lang="en-GB" dirty="0"/>
            </a:p>
            <a:p>
              <a:pPr algn="ctr"/>
              <a:r>
                <a:rPr lang="en-GB" dirty="0"/>
                <a:t>MD5WithFilename</a:t>
              </a:r>
            </a:p>
          </p:txBody>
        </p:sp>
        <p:sp>
          <p:nvSpPr>
            <p:cNvPr id="11" name="TextBox 10"/>
            <p:cNvSpPr txBox="1"/>
            <p:nvPr/>
          </p:nvSpPr>
          <p:spPr>
            <a:xfrm>
              <a:off x="970488" y="2927603"/>
              <a:ext cx="1316001" cy="1272143"/>
            </a:xfrm>
            <a:prstGeom prst="rect">
              <a:avLst/>
            </a:prstGeom>
            <a:noFill/>
          </p:spPr>
          <p:txBody>
            <a:bodyPr wrap="none" rtlCol="0">
              <a:spAutoFit/>
            </a:bodyPr>
            <a:lstStyle/>
            <a:p>
              <a:pPr algn="ctr"/>
              <a:r>
                <a:rPr lang="en-GB" dirty="0">
                  <a:solidFill>
                    <a:schemeClr val="bg1"/>
                  </a:solidFill>
                </a:rPr>
                <a:t>Post</a:t>
              </a:r>
            </a:p>
            <a:p>
              <a:pPr algn="ctr"/>
              <a:endParaRPr lang="en-GB" dirty="0">
                <a:solidFill>
                  <a:schemeClr val="bg1"/>
                </a:solidFill>
              </a:endParaRPr>
            </a:p>
            <a:p>
              <a:pPr algn="ctr"/>
              <a:r>
                <a:rPr lang="en-GB" sz="2000" dirty="0" err="1">
                  <a:solidFill>
                    <a:schemeClr val="bg1"/>
                  </a:solidFill>
                </a:rPr>
                <a:t>filepath</a:t>
              </a:r>
              <a:endParaRPr lang="en-GB" sz="900" dirty="0">
                <a:solidFill>
                  <a:schemeClr val="bg1"/>
                </a:solidFill>
              </a:endParaRPr>
            </a:p>
          </p:txBody>
        </p:sp>
        <p:grpSp>
          <p:nvGrpSpPr>
            <p:cNvPr id="12" name="Group 11"/>
            <p:cNvGrpSpPr/>
            <p:nvPr/>
          </p:nvGrpSpPr>
          <p:grpSpPr>
            <a:xfrm>
              <a:off x="2783632" y="3356992"/>
              <a:ext cx="1296144" cy="432048"/>
              <a:chOff x="5447928" y="3356992"/>
              <a:chExt cx="1296144" cy="432048"/>
            </a:xfrm>
          </p:grpSpPr>
          <p:sp>
            <p:nvSpPr>
              <p:cNvPr id="13" name="Rectangle 12"/>
              <p:cNvSpPr/>
              <p:nvPr/>
            </p:nvSpPr>
            <p:spPr>
              <a:xfrm>
                <a:off x="5447928" y="3356992"/>
                <a:ext cx="216024" cy="4320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14" name="Rectangle 13"/>
              <p:cNvSpPr/>
              <p:nvPr/>
            </p:nvSpPr>
            <p:spPr>
              <a:xfrm>
                <a:off x="5663952" y="3356992"/>
                <a:ext cx="216024" cy="4320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15" name="Rectangle 14"/>
              <p:cNvSpPr/>
              <p:nvPr/>
            </p:nvSpPr>
            <p:spPr>
              <a:xfrm>
                <a:off x="5879976" y="3356992"/>
                <a:ext cx="216024" cy="4320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16" name="Rectangle 15"/>
              <p:cNvSpPr/>
              <p:nvPr/>
            </p:nvSpPr>
            <p:spPr>
              <a:xfrm>
                <a:off x="6096000" y="3356992"/>
                <a:ext cx="216024" cy="4320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17" name="Rectangle 16"/>
              <p:cNvSpPr/>
              <p:nvPr/>
            </p:nvSpPr>
            <p:spPr>
              <a:xfrm>
                <a:off x="6312024" y="3356992"/>
                <a:ext cx="216024" cy="4320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18" name="Rectangle 17"/>
              <p:cNvSpPr/>
              <p:nvPr/>
            </p:nvSpPr>
            <p:spPr>
              <a:xfrm>
                <a:off x="6528048" y="3356992"/>
                <a:ext cx="216024" cy="4320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grpSp>
        <p:grpSp>
          <p:nvGrpSpPr>
            <p:cNvPr id="19" name="Group 18"/>
            <p:cNvGrpSpPr/>
            <p:nvPr/>
          </p:nvGrpSpPr>
          <p:grpSpPr>
            <a:xfrm>
              <a:off x="4579283" y="3356992"/>
              <a:ext cx="1296144" cy="432048"/>
              <a:chOff x="5447928" y="3356992"/>
              <a:chExt cx="1296144" cy="432048"/>
            </a:xfrm>
          </p:grpSpPr>
          <p:sp>
            <p:nvSpPr>
              <p:cNvPr id="20" name="Rectangle 19"/>
              <p:cNvSpPr/>
              <p:nvPr/>
            </p:nvSpPr>
            <p:spPr>
              <a:xfrm>
                <a:off x="5447928" y="3356992"/>
                <a:ext cx="216024" cy="4320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21" name="Rectangle 20"/>
              <p:cNvSpPr/>
              <p:nvPr/>
            </p:nvSpPr>
            <p:spPr>
              <a:xfrm>
                <a:off x="5663952" y="3356992"/>
                <a:ext cx="216024" cy="4320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22" name="Rectangle 21"/>
              <p:cNvSpPr/>
              <p:nvPr/>
            </p:nvSpPr>
            <p:spPr>
              <a:xfrm>
                <a:off x="5879976" y="3356992"/>
                <a:ext cx="216024" cy="4320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23" name="Rectangle 22"/>
              <p:cNvSpPr/>
              <p:nvPr/>
            </p:nvSpPr>
            <p:spPr>
              <a:xfrm>
                <a:off x="6096000" y="3356992"/>
                <a:ext cx="216024" cy="4320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24" name="Rectangle 23"/>
              <p:cNvSpPr/>
              <p:nvPr/>
            </p:nvSpPr>
            <p:spPr>
              <a:xfrm>
                <a:off x="6312024" y="3356992"/>
                <a:ext cx="216024" cy="4320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25" name="Rectangle 24"/>
              <p:cNvSpPr/>
              <p:nvPr/>
            </p:nvSpPr>
            <p:spPr>
              <a:xfrm>
                <a:off x="6528048" y="3356992"/>
                <a:ext cx="216024" cy="4320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grpSp>
        <p:cxnSp>
          <p:nvCxnSpPr>
            <p:cNvPr id="39" name="Straight Arrow Connector 38"/>
            <p:cNvCxnSpPr/>
            <p:nvPr/>
          </p:nvCxnSpPr>
          <p:spPr>
            <a:xfrm>
              <a:off x="757341" y="3547360"/>
              <a:ext cx="1804749" cy="8305"/>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5659404" y="2681221"/>
              <a:ext cx="418112" cy="303534"/>
            </a:xfrm>
            <a:prstGeom prst="rect">
              <a:avLst/>
            </a:prstGeom>
            <a:gradFill>
              <a:gsLst>
                <a:gs pos="0">
                  <a:srgbClr val="0089D0"/>
                </a:gs>
                <a:gs pos="100000">
                  <a:srgbClr val="00B0F0"/>
                </a:gs>
              </a:gsLst>
            </a:gradFill>
          </p:spPr>
          <p:style>
            <a:lnRef idx="1">
              <a:schemeClr val="accent3"/>
            </a:lnRef>
            <a:fillRef idx="3">
              <a:schemeClr val="accent3"/>
            </a:fillRef>
            <a:effectRef idx="2">
              <a:schemeClr val="accent3"/>
            </a:effectRef>
            <a:fontRef idx="minor">
              <a:schemeClr val="lt1"/>
            </a:fontRef>
          </p:style>
          <p:txBody>
            <a:bodyPr rtlCol="0" anchor="ctr"/>
            <a:lstStyle/>
            <a:p>
              <a:pPr algn="ctr"/>
              <a:r>
                <a:rPr lang="en-GB" sz="1350" dirty="0"/>
                <a:t>4</a:t>
              </a:r>
            </a:p>
          </p:txBody>
        </p:sp>
        <p:pic>
          <p:nvPicPr>
            <p:cNvPr id="36" name="Picture 35"/>
            <p:cNvPicPr>
              <a:picLocks noChangeAspect="1"/>
            </p:cNvPicPr>
            <p:nvPr/>
          </p:nvPicPr>
          <p:blipFill>
            <a:blip r:embed="rId3"/>
            <a:stretch>
              <a:fillRect/>
            </a:stretch>
          </p:blipFill>
          <p:spPr>
            <a:xfrm>
              <a:off x="4163867" y="3421613"/>
              <a:ext cx="333934" cy="319415"/>
            </a:xfrm>
            <a:prstGeom prst="rect">
              <a:avLst/>
            </a:prstGeom>
            <a:ln w="25400">
              <a:solidFill>
                <a:schemeClr val="tx2"/>
              </a:solidFill>
            </a:ln>
          </p:spPr>
        </p:pic>
      </p:grpSp>
      <p:grpSp>
        <p:nvGrpSpPr>
          <p:cNvPr id="4" name="Group 3"/>
          <p:cNvGrpSpPr/>
          <p:nvPr/>
        </p:nvGrpSpPr>
        <p:grpSpPr>
          <a:xfrm>
            <a:off x="4568588" y="2868167"/>
            <a:ext cx="3996445" cy="1470280"/>
            <a:chOff x="6091451" y="2681221"/>
            <a:chExt cx="5328592" cy="1960372"/>
          </a:xfrm>
        </p:grpSpPr>
        <p:sp>
          <p:nvSpPr>
            <p:cNvPr id="26" name="Rectangle 25"/>
            <p:cNvSpPr/>
            <p:nvPr/>
          </p:nvSpPr>
          <p:spPr>
            <a:xfrm>
              <a:off x="7896200" y="2681221"/>
              <a:ext cx="3523843" cy="1800200"/>
            </a:xfrm>
            <a:prstGeom prst="rect">
              <a:avLst/>
            </a:prstGeom>
            <a:gradFill>
              <a:gsLst>
                <a:gs pos="0">
                  <a:srgbClr val="0089D0"/>
                </a:gs>
                <a:gs pos="100000">
                  <a:srgbClr val="00B0F0"/>
                </a:gs>
              </a:gsLst>
            </a:gradFill>
          </p:spPr>
          <p:style>
            <a:lnRef idx="1">
              <a:schemeClr val="accent3"/>
            </a:lnRef>
            <a:fillRef idx="3">
              <a:schemeClr val="accent3"/>
            </a:fillRef>
            <a:effectRef idx="2">
              <a:schemeClr val="accent3"/>
            </a:effectRef>
            <a:fontRef idx="minor">
              <a:schemeClr val="lt1"/>
            </a:fontRef>
          </p:style>
          <p:txBody>
            <a:bodyPr rtlCol="0" anchor="ctr"/>
            <a:lstStyle/>
            <a:p>
              <a:pPr algn="ctr"/>
              <a:r>
                <a:rPr lang="en-GB" dirty="0" err="1"/>
                <a:t>ActionBlock</a:t>
              </a:r>
              <a:endParaRPr lang="en-GB" dirty="0"/>
            </a:p>
            <a:p>
              <a:pPr algn="ctr"/>
              <a:endParaRPr lang="en-GB" dirty="0"/>
            </a:p>
            <a:p>
              <a:pPr algn="ctr"/>
              <a:endParaRPr lang="en-GB" dirty="0"/>
            </a:p>
            <a:p>
              <a:pPr algn="ctr"/>
              <a:r>
                <a:rPr lang="en-GB" dirty="0"/>
                <a:t>DisplayMD5WithFilename</a:t>
              </a:r>
            </a:p>
          </p:txBody>
        </p:sp>
        <p:grpSp>
          <p:nvGrpSpPr>
            <p:cNvPr id="27" name="Group 26"/>
            <p:cNvGrpSpPr/>
            <p:nvPr/>
          </p:nvGrpSpPr>
          <p:grpSpPr>
            <a:xfrm>
              <a:off x="8112224" y="3339641"/>
              <a:ext cx="1296144" cy="432048"/>
              <a:chOff x="5447928" y="3356992"/>
              <a:chExt cx="1296144" cy="432048"/>
            </a:xfrm>
          </p:grpSpPr>
          <p:sp>
            <p:nvSpPr>
              <p:cNvPr id="28" name="Rectangle 27"/>
              <p:cNvSpPr/>
              <p:nvPr/>
            </p:nvSpPr>
            <p:spPr>
              <a:xfrm>
                <a:off x="5447928" y="3356992"/>
                <a:ext cx="216024" cy="4320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29" name="Rectangle 28"/>
              <p:cNvSpPr/>
              <p:nvPr/>
            </p:nvSpPr>
            <p:spPr>
              <a:xfrm>
                <a:off x="5663952" y="3356992"/>
                <a:ext cx="216024" cy="4320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30" name="Rectangle 29"/>
              <p:cNvSpPr/>
              <p:nvPr/>
            </p:nvSpPr>
            <p:spPr>
              <a:xfrm>
                <a:off x="5879976" y="3356992"/>
                <a:ext cx="216024" cy="4320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31" name="Rectangle 30"/>
              <p:cNvSpPr/>
              <p:nvPr/>
            </p:nvSpPr>
            <p:spPr>
              <a:xfrm>
                <a:off x="6096000" y="3356992"/>
                <a:ext cx="216024" cy="4320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32" name="Rectangle 31"/>
              <p:cNvSpPr/>
              <p:nvPr/>
            </p:nvSpPr>
            <p:spPr>
              <a:xfrm>
                <a:off x="6312024" y="3356992"/>
                <a:ext cx="216024" cy="4320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33" name="Rectangle 32"/>
              <p:cNvSpPr/>
              <p:nvPr/>
            </p:nvSpPr>
            <p:spPr>
              <a:xfrm>
                <a:off x="6528048" y="3356992"/>
                <a:ext cx="216024" cy="4320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grpSp>
        <p:cxnSp>
          <p:nvCxnSpPr>
            <p:cNvPr id="34" name="Straight Arrow Connector 33"/>
            <p:cNvCxnSpPr>
              <a:stCxn id="8" idx="3"/>
              <a:endCxn id="26" idx="1"/>
            </p:cNvCxnSpPr>
            <p:nvPr/>
          </p:nvCxnSpPr>
          <p:spPr>
            <a:xfrm>
              <a:off x="6091451" y="3573016"/>
              <a:ext cx="1804749" cy="8305"/>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6261431" y="2877009"/>
              <a:ext cx="1316001" cy="1764584"/>
            </a:xfrm>
            <a:prstGeom prst="rect">
              <a:avLst/>
            </a:prstGeom>
            <a:noFill/>
          </p:spPr>
          <p:txBody>
            <a:bodyPr wrap="none" rtlCol="0">
              <a:spAutoFit/>
            </a:bodyPr>
            <a:lstStyle/>
            <a:p>
              <a:pPr algn="ctr"/>
              <a:r>
                <a:rPr lang="en-GB" sz="2000" dirty="0" err="1">
                  <a:solidFill>
                    <a:schemeClr val="bg1"/>
                  </a:solidFill>
                </a:rPr>
                <a:t>LinkTo</a:t>
              </a:r>
              <a:endParaRPr lang="en-GB" sz="2000" dirty="0">
                <a:solidFill>
                  <a:schemeClr val="bg1"/>
                </a:solidFill>
              </a:endParaRPr>
            </a:p>
            <a:p>
              <a:pPr algn="ctr"/>
              <a:endParaRPr lang="en-GB" sz="2000" dirty="0">
                <a:solidFill>
                  <a:schemeClr val="bg1"/>
                </a:solidFill>
              </a:endParaRPr>
            </a:p>
            <a:p>
              <a:pPr algn="ctr"/>
              <a:r>
                <a:rPr lang="en-GB" sz="2000" dirty="0" err="1">
                  <a:solidFill>
                    <a:schemeClr val="bg1"/>
                  </a:solidFill>
                </a:rPr>
                <a:t>f</a:t>
              </a:r>
              <a:r>
                <a:rPr lang="en-GB" sz="2000" dirty="0" err="1">
                  <a:solidFill>
                    <a:schemeClr val="bg1"/>
                  </a:solidFill>
                </a:rPr>
                <a:t>ilepath</a:t>
              </a:r>
              <a:endParaRPr lang="en-GB" sz="2000" dirty="0">
                <a:solidFill>
                  <a:schemeClr val="bg1"/>
                </a:solidFill>
              </a:endParaRPr>
            </a:p>
            <a:p>
              <a:pPr algn="ctr"/>
              <a:r>
                <a:rPr lang="en-GB" sz="2000" dirty="0">
                  <a:solidFill>
                    <a:schemeClr val="bg1"/>
                  </a:solidFill>
                </a:rPr>
                <a:t>MD5</a:t>
              </a:r>
              <a:endParaRPr lang="en-GB" sz="1000" dirty="0">
                <a:solidFill>
                  <a:schemeClr val="bg1"/>
                </a:solidFill>
              </a:endParaRPr>
            </a:p>
          </p:txBody>
        </p:sp>
        <p:pic>
          <p:nvPicPr>
            <p:cNvPr id="37" name="Picture 36"/>
            <p:cNvPicPr>
              <a:picLocks noChangeAspect="1"/>
            </p:cNvPicPr>
            <p:nvPr/>
          </p:nvPicPr>
          <p:blipFill>
            <a:blip r:embed="rId3"/>
            <a:stretch>
              <a:fillRect/>
            </a:stretch>
          </p:blipFill>
          <p:spPr>
            <a:xfrm>
              <a:off x="9491971" y="3387652"/>
              <a:ext cx="333934" cy="319415"/>
            </a:xfrm>
            <a:prstGeom prst="rect">
              <a:avLst/>
            </a:prstGeom>
            <a:ln w="25400">
              <a:solidFill>
                <a:schemeClr val="tx2"/>
              </a:solidFill>
            </a:ln>
          </p:spPr>
        </p:pic>
      </p:grpSp>
    </p:spTree>
    <p:extLst>
      <p:ext uri="{BB962C8B-B14F-4D97-AF65-F5344CB8AC3E}">
        <p14:creationId xmlns:p14="http://schemas.microsoft.com/office/powerpoint/2010/main" val="2384940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2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29424" y="1643112"/>
            <a:ext cx="3285155" cy="3568087"/>
          </a:xfrm>
          <a:prstGeom prst="rect">
            <a:avLst/>
          </a:prstGeom>
        </p:spPr>
      </p:pic>
    </p:spTree>
    <p:extLst>
      <p:ext uri="{BB962C8B-B14F-4D97-AF65-F5344CB8AC3E}">
        <p14:creationId xmlns:p14="http://schemas.microsoft.com/office/powerpoint/2010/main" val="416558029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400" dirty="0" err="1" smtClean="0"/>
              <a:t>BufferBlock</a:t>
            </a:r>
            <a:r>
              <a:rPr lang="en-GB" sz="4400" dirty="0" smtClean="0"/>
              <a:t>&lt;T&gt;</a:t>
            </a:r>
            <a:endParaRPr lang="en-GB" sz="4400" dirty="0"/>
          </a:p>
        </p:txBody>
      </p:sp>
      <p:sp>
        <p:nvSpPr>
          <p:cNvPr id="3" name="Content Placeholder 2"/>
          <p:cNvSpPr>
            <a:spLocks noGrp="1"/>
          </p:cNvSpPr>
          <p:nvPr>
            <p:ph idx="1"/>
          </p:nvPr>
        </p:nvSpPr>
        <p:spPr>
          <a:xfrm>
            <a:off x="457200" y="1600202"/>
            <a:ext cx="8229600" cy="4781126"/>
          </a:xfrm>
        </p:spPr>
        <p:txBody>
          <a:bodyPr>
            <a:noAutofit/>
          </a:bodyPr>
          <a:lstStyle/>
          <a:p>
            <a:pPr marL="0" indent="0">
              <a:buNone/>
            </a:pPr>
            <a:r>
              <a:rPr lang="en-GB" sz="2800" dirty="0" smtClean="0"/>
              <a:t>Buffers inputs to outputs</a:t>
            </a:r>
          </a:p>
          <a:p>
            <a:pPr marL="536972" indent="-263129"/>
            <a:r>
              <a:rPr lang="en-GB" sz="2800" dirty="0" smtClean="0"/>
              <a:t>a propagator; acts as both a target and a source</a:t>
            </a:r>
          </a:p>
          <a:p>
            <a:pPr marL="536972" indent="-263129"/>
            <a:r>
              <a:rPr lang="en-GB" sz="2800" dirty="0" smtClean="0"/>
              <a:t>FIFO queue of data</a:t>
            </a:r>
          </a:p>
          <a:p>
            <a:pPr marL="536972" indent="-263129"/>
            <a:r>
              <a:rPr lang="en-GB" sz="2800" dirty="0" smtClean="0"/>
              <a:t>no execution of user-provided code</a:t>
            </a:r>
          </a:p>
          <a:p>
            <a:pPr marL="536972" indent="-263129"/>
            <a:r>
              <a:rPr lang="en-GB" sz="2800" dirty="0" smtClean="0"/>
              <a:t>if linked to multiple targets, it will offer a message to each in turn, allowing only one target to consume each message</a:t>
            </a:r>
          </a:p>
          <a:p>
            <a:pPr marL="0" indent="0">
              <a:buNone/>
            </a:pPr>
            <a:r>
              <a:rPr lang="en-GB" sz="2800" dirty="0" smtClean="0"/>
              <a:t>The whole goal of this block is </a:t>
            </a:r>
            <a:r>
              <a:rPr lang="en-GB" sz="2800" dirty="0"/>
              <a:t>to buffer an </a:t>
            </a:r>
            <a:r>
              <a:rPr lang="en-GB" sz="2800" dirty="0" smtClean="0"/>
              <a:t>arbitrary number of messages </a:t>
            </a:r>
            <a:r>
              <a:rPr lang="en-GB" sz="2800" dirty="0"/>
              <a:t>provided to it, and to make that data available later for </a:t>
            </a:r>
            <a:r>
              <a:rPr lang="en-GB" sz="2800" dirty="0" smtClean="0"/>
              <a:t>consumption.</a:t>
            </a:r>
          </a:p>
          <a:p>
            <a:pPr marL="0" indent="0">
              <a:buNone/>
            </a:pPr>
            <a:endParaRPr lang="en-GB" sz="2800" dirty="0" smtClean="0"/>
          </a:p>
          <a:p>
            <a:pPr marL="0" indent="0">
              <a:buNone/>
            </a:pPr>
            <a:endParaRPr lang="en-GB" sz="2800" dirty="0"/>
          </a:p>
        </p:txBody>
      </p:sp>
    </p:spTree>
    <p:extLst>
      <p:ext uri="{BB962C8B-B14F-4D97-AF65-F5344CB8AC3E}">
        <p14:creationId xmlns:p14="http://schemas.microsoft.com/office/powerpoint/2010/main" val="2168893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par>
                          <p:cTn id="8" fill="hold">
                            <p:stCondLst>
                              <p:cond delay="2000"/>
                            </p:stCondLst>
                            <p:childTnLst>
                              <p:par>
                                <p:cTn id="9" presetID="10" presetClass="entr" presetSubtype="0" fill="hold" nodeType="afterEffect">
                                  <p:stCondLst>
                                    <p:cond delay="50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2000"/>
                                        <p:tgtEl>
                                          <p:spTgt spid="3">
                                            <p:txEl>
                                              <p:pRg st="1" end="1"/>
                                            </p:txEl>
                                          </p:spTgt>
                                        </p:tgtEl>
                                      </p:cBhvr>
                                    </p:animEffect>
                                  </p:childTnLst>
                                </p:cTn>
                              </p:par>
                            </p:childTnLst>
                          </p:cTn>
                        </p:par>
                        <p:par>
                          <p:cTn id="12" fill="hold">
                            <p:stCondLst>
                              <p:cond delay="4500"/>
                            </p:stCondLst>
                            <p:childTnLst>
                              <p:par>
                                <p:cTn id="13" presetID="10" presetClass="entr" presetSubtype="0" fill="hold" nodeType="afterEffect">
                                  <p:stCondLst>
                                    <p:cond delay="50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2000"/>
                                        <p:tgtEl>
                                          <p:spTgt spid="3">
                                            <p:txEl>
                                              <p:pRg st="2" end="2"/>
                                            </p:txEl>
                                          </p:spTgt>
                                        </p:tgtEl>
                                      </p:cBhvr>
                                    </p:animEffect>
                                  </p:childTnLst>
                                </p:cTn>
                              </p:par>
                            </p:childTnLst>
                          </p:cTn>
                        </p:par>
                        <p:par>
                          <p:cTn id="16" fill="hold">
                            <p:stCondLst>
                              <p:cond delay="7000"/>
                            </p:stCondLst>
                            <p:childTnLst>
                              <p:par>
                                <p:cTn id="17" presetID="10" presetClass="entr" presetSubtype="0" fill="hold" nodeType="afterEffect">
                                  <p:stCondLst>
                                    <p:cond delay="50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2000"/>
                                        <p:tgtEl>
                                          <p:spTgt spid="3">
                                            <p:txEl>
                                              <p:pRg st="3" end="3"/>
                                            </p:txEl>
                                          </p:spTgt>
                                        </p:tgtEl>
                                      </p:cBhvr>
                                    </p:animEffect>
                                  </p:childTnLst>
                                </p:cTn>
                              </p:par>
                            </p:childTnLst>
                          </p:cTn>
                        </p:par>
                        <p:par>
                          <p:cTn id="20" fill="hold">
                            <p:stCondLst>
                              <p:cond delay="9500"/>
                            </p:stCondLst>
                            <p:childTnLst>
                              <p:par>
                                <p:cTn id="21" presetID="10" presetClass="entr" presetSubtype="0" fill="hold" nodeType="afterEffect">
                                  <p:stCondLst>
                                    <p:cond delay="50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2000"/>
                                        <p:tgtEl>
                                          <p:spTgt spid="3">
                                            <p:txEl>
                                              <p:pRg st="4" end="4"/>
                                            </p:txEl>
                                          </p:spTgt>
                                        </p:tgtEl>
                                      </p:cBhvr>
                                    </p:animEffect>
                                  </p:childTnLst>
                                </p:cTn>
                              </p:par>
                            </p:childTnLst>
                          </p:cTn>
                        </p:par>
                        <p:par>
                          <p:cTn id="24" fill="hold">
                            <p:stCondLst>
                              <p:cond delay="12000"/>
                            </p:stCondLst>
                            <p:childTnLst>
                              <p:par>
                                <p:cTn id="25" presetID="10" presetClass="entr" presetSubtype="0" fill="hold" nodeType="afterEffect">
                                  <p:stCondLst>
                                    <p:cond delay="50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2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Competing </a:t>
            </a:r>
            <a:r>
              <a:rPr lang="en-GB" sz="4400" dirty="0" smtClean="0"/>
              <a:t>Consumers</a:t>
            </a:r>
            <a:r>
              <a:rPr lang="en-GB" dirty="0" smtClean="0"/>
              <a:t> - </a:t>
            </a:r>
            <a:r>
              <a:rPr lang="en-GB" dirty="0" err="1" smtClean="0"/>
              <a:t>BufferBlock</a:t>
            </a:r>
            <a:endParaRPr lang="en-GB" dirty="0"/>
          </a:p>
        </p:txBody>
      </p:sp>
      <p:grpSp>
        <p:nvGrpSpPr>
          <p:cNvPr id="3" name="Group 2"/>
          <p:cNvGrpSpPr/>
          <p:nvPr/>
        </p:nvGrpSpPr>
        <p:grpSpPr>
          <a:xfrm>
            <a:off x="390189" y="2999183"/>
            <a:ext cx="2076868" cy="1350150"/>
            <a:chOff x="520251" y="2855910"/>
            <a:chExt cx="2769157" cy="1800200"/>
          </a:xfrm>
        </p:grpSpPr>
        <p:sp>
          <p:nvSpPr>
            <p:cNvPr id="11" name="TextBox 10"/>
            <p:cNvSpPr txBox="1"/>
            <p:nvPr/>
          </p:nvSpPr>
          <p:spPr>
            <a:xfrm>
              <a:off x="522915" y="3224057"/>
              <a:ext cx="1096455" cy="1107996"/>
            </a:xfrm>
            <a:prstGeom prst="rect">
              <a:avLst/>
            </a:prstGeom>
            <a:noFill/>
          </p:spPr>
          <p:txBody>
            <a:bodyPr wrap="none" rtlCol="0">
              <a:spAutoFit/>
            </a:bodyPr>
            <a:lstStyle/>
            <a:p>
              <a:pPr algn="ctr"/>
              <a:r>
                <a:rPr lang="en-GB" sz="1600" dirty="0">
                  <a:solidFill>
                    <a:schemeClr val="bg1"/>
                  </a:solidFill>
                </a:rPr>
                <a:t>Post</a:t>
              </a:r>
            </a:p>
            <a:p>
              <a:pPr algn="ctr"/>
              <a:endParaRPr lang="en-GB" sz="1600" dirty="0">
                <a:solidFill>
                  <a:schemeClr val="bg1"/>
                </a:solidFill>
              </a:endParaRPr>
            </a:p>
            <a:p>
              <a:pPr algn="ctr"/>
              <a:r>
                <a:rPr lang="en-GB" sz="1600" dirty="0" err="1">
                  <a:solidFill>
                    <a:schemeClr val="bg1"/>
                  </a:solidFill>
                </a:rPr>
                <a:t>filepath</a:t>
              </a:r>
              <a:endParaRPr lang="en-GB" sz="900" dirty="0">
                <a:solidFill>
                  <a:schemeClr val="bg1"/>
                </a:solidFill>
              </a:endParaRPr>
            </a:p>
          </p:txBody>
        </p:sp>
        <p:cxnSp>
          <p:nvCxnSpPr>
            <p:cNvPr id="39" name="Straight Arrow Connector 38"/>
            <p:cNvCxnSpPr/>
            <p:nvPr/>
          </p:nvCxnSpPr>
          <p:spPr>
            <a:xfrm flipV="1">
              <a:off x="520251" y="3756010"/>
              <a:ext cx="1089352" cy="3598"/>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sp>
          <p:nvSpPr>
            <p:cNvPr id="36" name="Rectangle 35"/>
            <p:cNvSpPr/>
            <p:nvPr/>
          </p:nvSpPr>
          <p:spPr>
            <a:xfrm>
              <a:off x="1651557" y="2855910"/>
              <a:ext cx="1637851" cy="1800200"/>
            </a:xfrm>
            <a:prstGeom prst="rect">
              <a:avLst/>
            </a:prstGeom>
            <a:gradFill>
              <a:gsLst>
                <a:gs pos="0">
                  <a:srgbClr val="0089D0"/>
                </a:gs>
                <a:gs pos="100000">
                  <a:srgbClr val="00B0F0"/>
                </a:gs>
              </a:gsLst>
            </a:gradFill>
          </p:spPr>
          <p:style>
            <a:lnRef idx="1">
              <a:schemeClr val="accent3"/>
            </a:lnRef>
            <a:fillRef idx="3">
              <a:schemeClr val="accent3"/>
            </a:fillRef>
            <a:effectRef idx="2">
              <a:schemeClr val="accent3"/>
            </a:effectRef>
            <a:fontRef idx="minor">
              <a:schemeClr val="lt1"/>
            </a:fontRef>
          </p:style>
          <p:txBody>
            <a:bodyPr lIns="72000" rIns="72000" rtlCol="0" anchor="ctr"/>
            <a:lstStyle/>
            <a:p>
              <a:pPr algn="ctr"/>
              <a:r>
                <a:rPr lang="en-GB" dirty="0" err="1"/>
                <a:t>BufferBlock</a:t>
              </a:r>
              <a:endParaRPr lang="en-GB" dirty="0"/>
            </a:p>
            <a:p>
              <a:pPr algn="ctr"/>
              <a:endParaRPr lang="en-GB" dirty="0"/>
            </a:p>
            <a:p>
              <a:pPr algn="ctr"/>
              <a:endParaRPr lang="en-GB" dirty="0"/>
            </a:p>
            <a:p>
              <a:pPr algn="ctr"/>
              <a:endParaRPr lang="en-GB" dirty="0"/>
            </a:p>
          </p:txBody>
        </p:sp>
        <p:grpSp>
          <p:nvGrpSpPr>
            <p:cNvPr id="37" name="Group 36"/>
            <p:cNvGrpSpPr/>
            <p:nvPr/>
          </p:nvGrpSpPr>
          <p:grpSpPr>
            <a:xfrm>
              <a:off x="1825627" y="3721036"/>
              <a:ext cx="1296144" cy="432048"/>
              <a:chOff x="5447928" y="3356992"/>
              <a:chExt cx="1296144" cy="432048"/>
            </a:xfrm>
          </p:grpSpPr>
          <p:sp>
            <p:nvSpPr>
              <p:cNvPr id="38" name="Rectangle 37"/>
              <p:cNvSpPr/>
              <p:nvPr/>
            </p:nvSpPr>
            <p:spPr>
              <a:xfrm>
                <a:off x="5447928" y="3356992"/>
                <a:ext cx="216024" cy="4320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40" name="Rectangle 39"/>
              <p:cNvSpPr/>
              <p:nvPr/>
            </p:nvSpPr>
            <p:spPr>
              <a:xfrm>
                <a:off x="5663952" y="3356992"/>
                <a:ext cx="216024" cy="4320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41" name="Rectangle 40"/>
              <p:cNvSpPr/>
              <p:nvPr/>
            </p:nvSpPr>
            <p:spPr>
              <a:xfrm>
                <a:off x="5879976" y="3356992"/>
                <a:ext cx="216024" cy="4320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42" name="Rectangle 41"/>
              <p:cNvSpPr/>
              <p:nvPr/>
            </p:nvSpPr>
            <p:spPr>
              <a:xfrm>
                <a:off x="6096000" y="3356992"/>
                <a:ext cx="216024" cy="4320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43" name="Rectangle 42"/>
              <p:cNvSpPr/>
              <p:nvPr/>
            </p:nvSpPr>
            <p:spPr>
              <a:xfrm>
                <a:off x="6312024" y="3356992"/>
                <a:ext cx="216024" cy="4320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44" name="Rectangle 43"/>
              <p:cNvSpPr/>
              <p:nvPr/>
            </p:nvSpPr>
            <p:spPr>
              <a:xfrm>
                <a:off x="6528048" y="3356992"/>
                <a:ext cx="216024" cy="4320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grpSp>
      </p:grpSp>
      <p:grpSp>
        <p:nvGrpSpPr>
          <p:cNvPr id="5" name="Group 4"/>
          <p:cNvGrpSpPr/>
          <p:nvPr/>
        </p:nvGrpSpPr>
        <p:grpSpPr>
          <a:xfrm>
            <a:off x="5583795" y="2268279"/>
            <a:ext cx="3200674" cy="3107804"/>
            <a:chOff x="7445059" y="1881372"/>
            <a:chExt cx="4267565" cy="4143738"/>
          </a:xfrm>
        </p:grpSpPr>
        <p:grpSp>
          <p:nvGrpSpPr>
            <p:cNvPr id="133" name="Group 132"/>
            <p:cNvGrpSpPr/>
            <p:nvPr/>
          </p:nvGrpSpPr>
          <p:grpSpPr>
            <a:xfrm>
              <a:off x="9019489" y="2852936"/>
              <a:ext cx="2693135" cy="1800200"/>
              <a:chOff x="8877785" y="2672916"/>
              <a:chExt cx="2693135" cy="1800200"/>
            </a:xfrm>
          </p:grpSpPr>
          <p:sp>
            <p:nvSpPr>
              <p:cNvPr id="26" name="Rectangle 25"/>
              <p:cNvSpPr/>
              <p:nvPr/>
            </p:nvSpPr>
            <p:spPr>
              <a:xfrm>
                <a:off x="8877785" y="2672916"/>
                <a:ext cx="2693135" cy="1800200"/>
              </a:xfrm>
              <a:prstGeom prst="rect">
                <a:avLst/>
              </a:prstGeom>
              <a:gradFill>
                <a:gsLst>
                  <a:gs pos="0">
                    <a:srgbClr val="0089D0"/>
                  </a:gs>
                  <a:gs pos="100000">
                    <a:srgbClr val="00B0F0"/>
                  </a:gs>
                </a:gsLst>
              </a:gradFill>
            </p:spPr>
            <p:style>
              <a:lnRef idx="1">
                <a:schemeClr val="accent3"/>
              </a:lnRef>
              <a:fillRef idx="3">
                <a:schemeClr val="accent3"/>
              </a:fillRef>
              <a:effectRef idx="2">
                <a:schemeClr val="accent3"/>
              </a:effectRef>
              <a:fontRef idx="minor">
                <a:schemeClr val="lt1"/>
              </a:fontRef>
            </p:style>
            <p:txBody>
              <a:bodyPr rtlCol="0" anchor="ctr"/>
              <a:lstStyle/>
              <a:p>
                <a:pPr algn="ctr"/>
                <a:r>
                  <a:rPr lang="en-GB" dirty="0" err="1"/>
                  <a:t>ActionBlock</a:t>
                </a:r>
                <a:endParaRPr lang="en-GB" dirty="0"/>
              </a:p>
              <a:p>
                <a:pPr algn="ctr"/>
                <a:endParaRPr lang="en-GB" dirty="0"/>
              </a:p>
              <a:p>
                <a:pPr algn="ctr"/>
                <a:endParaRPr lang="en-GB" sz="2400" dirty="0"/>
              </a:p>
              <a:p>
                <a:pPr algn="ctr"/>
                <a:r>
                  <a:rPr lang="en-GB" sz="1350" dirty="0"/>
                  <a:t>DisplayMD5WithFilename</a:t>
                </a:r>
              </a:p>
            </p:txBody>
          </p:sp>
          <p:grpSp>
            <p:nvGrpSpPr>
              <p:cNvPr id="27" name="Group 26"/>
              <p:cNvGrpSpPr/>
              <p:nvPr/>
            </p:nvGrpSpPr>
            <p:grpSpPr>
              <a:xfrm>
                <a:off x="9336360" y="3323962"/>
                <a:ext cx="1296144" cy="432048"/>
                <a:chOff x="5447928" y="3356992"/>
                <a:chExt cx="1296144" cy="432048"/>
              </a:xfrm>
            </p:grpSpPr>
            <p:sp>
              <p:nvSpPr>
                <p:cNvPr id="28" name="Rectangle 27"/>
                <p:cNvSpPr/>
                <p:nvPr/>
              </p:nvSpPr>
              <p:spPr>
                <a:xfrm>
                  <a:off x="5447928" y="3356992"/>
                  <a:ext cx="216024" cy="4320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29" name="Rectangle 28"/>
                <p:cNvSpPr/>
                <p:nvPr/>
              </p:nvSpPr>
              <p:spPr>
                <a:xfrm>
                  <a:off x="5663952" y="3356992"/>
                  <a:ext cx="216024" cy="4320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30" name="Rectangle 29"/>
                <p:cNvSpPr/>
                <p:nvPr/>
              </p:nvSpPr>
              <p:spPr>
                <a:xfrm>
                  <a:off x="5879976" y="3356992"/>
                  <a:ext cx="216024" cy="4320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31" name="Rectangle 30"/>
                <p:cNvSpPr/>
                <p:nvPr/>
              </p:nvSpPr>
              <p:spPr>
                <a:xfrm>
                  <a:off x="6096000" y="3356992"/>
                  <a:ext cx="216024" cy="4320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32" name="Rectangle 31"/>
                <p:cNvSpPr/>
                <p:nvPr/>
              </p:nvSpPr>
              <p:spPr>
                <a:xfrm>
                  <a:off x="6312024" y="3356992"/>
                  <a:ext cx="216024" cy="4320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33" name="Rectangle 32"/>
                <p:cNvSpPr/>
                <p:nvPr/>
              </p:nvSpPr>
              <p:spPr>
                <a:xfrm>
                  <a:off x="6528048" y="3356992"/>
                  <a:ext cx="216024" cy="4320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grpSp>
          <p:pic>
            <p:nvPicPr>
              <p:cNvPr id="132" name="Picture 131"/>
              <p:cNvPicPr>
                <a:picLocks noChangeAspect="1"/>
              </p:cNvPicPr>
              <p:nvPr/>
            </p:nvPicPr>
            <p:blipFill>
              <a:blip r:embed="rId3"/>
              <a:stretch>
                <a:fillRect/>
              </a:stretch>
            </p:blipFill>
            <p:spPr>
              <a:xfrm>
                <a:off x="10848528" y="3380278"/>
                <a:ext cx="333934" cy="319415"/>
              </a:xfrm>
              <a:prstGeom prst="rect">
                <a:avLst/>
              </a:prstGeom>
              <a:ln w="25400">
                <a:solidFill>
                  <a:schemeClr val="tx2"/>
                </a:solidFill>
              </a:ln>
            </p:spPr>
          </p:pic>
        </p:grpSp>
        <p:cxnSp>
          <p:nvCxnSpPr>
            <p:cNvPr id="209" name="Straight Arrow Connector 208"/>
            <p:cNvCxnSpPr>
              <a:stCxn id="8" idx="3"/>
              <a:endCxn id="26" idx="1"/>
            </p:cNvCxnSpPr>
            <p:nvPr/>
          </p:nvCxnSpPr>
          <p:spPr>
            <a:xfrm>
              <a:off x="7445059" y="1881372"/>
              <a:ext cx="1574430" cy="1871664"/>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cxnSp>
          <p:nvCxnSpPr>
            <p:cNvPr id="212" name="Straight Arrow Connector 211"/>
            <p:cNvCxnSpPr>
              <a:stCxn id="138" idx="3"/>
              <a:endCxn id="26" idx="1"/>
            </p:cNvCxnSpPr>
            <p:nvPr/>
          </p:nvCxnSpPr>
          <p:spPr>
            <a:xfrm>
              <a:off x="7445059" y="3137192"/>
              <a:ext cx="1574430" cy="615844"/>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cxnSp>
          <p:nvCxnSpPr>
            <p:cNvPr id="215" name="Straight Arrow Connector 214"/>
            <p:cNvCxnSpPr>
              <a:stCxn id="157" idx="3"/>
              <a:endCxn id="26" idx="1"/>
            </p:cNvCxnSpPr>
            <p:nvPr/>
          </p:nvCxnSpPr>
          <p:spPr>
            <a:xfrm flipV="1">
              <a:off x="7445059" y="3753036"/>
              <a:ext cx="1574430" cy="631277"/>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cxnSp>
          <p:nvCxnSpPr>
            <p:cNvPr id="218" name="Straight Arrow Connector 217"/>
            <p:cNvCxnSpPr>
              <a:stCxn id="176" idx="3"/>
              <a:endCxn id="26" idx="1"/>
            </p:cNvCxnSpPr>
            <p:nvPr/>
          </p:nvCxnSpPr>
          <p:spPr>
            <a:xfrm flipV="1">
              <a:off x="7445059" y="3753036"/>
              <a:ext cx="1574430" cy="1872752"/>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sp>
          <p:nvSpPr>
            <p:cNvPr id="223" name="TextBox 222"/>
            <p:cNvSpPr txBox="1"/>
            <p:nvPr/>
          </p:nvSpPr>
          <p:spPr>
            <a:xfrm>
              <a:off x="7749899" y="1962460"/>
              <a:ext cx="1096455" cy="4062650"/>
            </a:xfrm>
            <a:prstGeom prst="rect">
              <a:avLst/>
            </a:prstGeom>
            <a:noFill/>
          </p:spPr>
          <p:txBody>
            <a:bodyPr wrap="none" rtlCol="0">
              <a:spAutoFit/>
            </a:bodyPr>
            <a:lstStyle/>
            <a:p>
              <a:pPr algn="ctr"/>
              <a:r>
                <a:rPr lang="en-GB" sz="1600" dirty="0" err="1">
                  <a:solidFill>
                    <a:schemeClr val="bg1"/>
                  </a:solidFill>
                </a:rPr>
                <a:t>LinkTo</a:t>
              </a:r>
              <a:endParaRPr lang="en-GB" sz="1600" dirty="0">
                <a:solidFill>
                  <a:schemeClr val="bg1"/>
                </a:solidFill>
              </a:endParaRPr>
            </a:p>
            <a:p>
              <a:pPr algn="ctr"/>
              <a:endParaRPr lang="en-GB" sz="1600" dirty="0">
                <a:solidFill>
                  <a:schemeClr val="bg1"/>
                </a:solidFill>
              </a:endParaRPr>
            </a:p>
            <a:p>
              <a:pPr algn="ctr"/>
              <a:endParaRPr lang="en-GB" sz="1600" dirty="0">
                <a:solidFill>
                  <a:schemeClr val="bg1"/>
                </a:solidFill>
              </a:endParaRPr>
            </a:p>
            <a:p>
              <a:pPr algn="ctr"/>
              <a:endParaRPr lang="en-GB" sz="1600" dirty="0">
                <a:solidFill>
                  <a:schemeClr val="bg1"/>
                </a:solidFill>
              </a:endParaRPr>
            </a:p>
            <a:p>
              <a:pPr algn="ctr"/>
              <a:endParaRPr lang="en-GB" sz="1600" dirty="0">
                <a:solidFill>
                  <a:schemeClr val="bg1"/>
                </a:solidFill>
              </a:endParaRPr>
            </a:p>
            <a:p>
              <a:pPr algn="ctr"/>
              <a:endParaRPr lang="en-GB" sz="1600" dirty="0">
                <a:solidFill>
                  <a:schemeClr val="bg1"/>
                </a:solidFill>
              </a:endParaRPr>
            </a:p>
            <a:p>
              <a:pPr algn="ctr"/>
              <a:endParaRPr lang="en-GB" sz="1600" dirty="0">
                <a:solidFill>
                  <a:schemeClr val="bg1"/>
                </a:solidFill>
              </a:endParaRPr>
            </a:p>
            <a:p>
              <a:pPr algn="ctr"/>
              <a:endParaRPr lang="en-GB" sz="1600" dirty="0">
                <a:solidFill>
                  <a:schemeClr val="bg1"/>
                </a:solidFill>
              </a:endParaRPr>
            </a:p>
            <a:p>
              <a:pPr algn="ctr"/>
              <a:endParaRPr lang="en-GB" sz="1600" dirty="0">
                <a:solidFill>
                  <a:schemeClr val="bg1"/>
                </a:solidFill>
              </a:endParaRPr>
            </a:p>
            <a:p>
              <a:pPr algn="ctr"/>
              <a:endParaRPr lang="en-GB" sz="1600" dirty="0">
                <a:solidFill>
                  <a:schemeClr val="bg1"/>
                </a:solidFill>
              </a:endParaRPr>
            </a:p>
            <a:p>
              <a:pPr algn="ctr"/>
              <a:r>
                <a:rPr lang="en-GB" sz="1600" dirty="0" err="1">
                  <a:solidFill>
                    <a:schemeClr val="bg1"/>
                  </a:solidFill>
                </a:rPr>
                <a:t>filepath</a:t>
              </a:r>
              <a:endParaRPr lang="en-GB" sz="1600" dirty="0">
                <a:solidFill>
                  <a:schemeClr val="bg1"/>
                </a:solidFill>
              </a:endParaRPr>
            </a:p>
            <a:p>
              <a:pPr algn="ctr"/>
              <a:r>
                <a:rPr lang="en-GB" sz="1600" dirty="0">
                  <a:solidFill>
                    <a:schemeClr val="bg1"/>
                  </a:solidFill>
                </a:rPr>
                <a:t>MD5</a:t>
              </a:r>
              <a:endParaRPr lang="en-GB" sz="900" dirty="0">
                <a:solidFill>
                  <a:schemeClr val="bg1"/>
                </a:solidFill>
              </a:endParaRPr>
            </a:p>
          </p:txBody>
        </p:sp>
      </p:grpSp>
      <p:grpSp>
        <p:nvGrpSpPr>
          <p:cNvPr id="4" name="Group 3"/>
          <p:cNvGrpSpPr/>
          <p:nvPr/>
        </p:nvGrpSpPr>
        <p:grpSpPr>
          <a:xfrm>
            <a:off x="2467057" y="1863642"/>
            <a:ext cx="3116738" cy="3617587"/>
            <a:chOff x="3289408" y="1341855"/>
            <a:chExt cx="4155651" cy="4823449"/>
          </a:xfrm>
        </p:grpSpPr>
        <p:grpSp>
          <p:nvGrpSpPr>
            <p:cNvPr id="134" name="Group 133"/>
            <p:cNvGrpSpPr/>
            <p:nvPr/>
          </p:nvGrpSpPr>
          <p:grpSpPr>
            <a:xfrm>
              <a:off x="4757442" y="1341855"/>
              <a:ext cx="2687617" cy="1079033"/>
              <a:chOff x="4738348" y="1341855"/>
              <a:chExt cx="2687617" cy="1079033"/>
            </a:xfrm>
          </p:grpSpPr>
          <p:grpSp>
            <p:nvGrpSpPr>
              <p:cNvPr id="129" name="Group 128"/>
              <p:cNvGrpSpPr/>
              <p:nvPr/>
            </p:nvGrpSpPr>
            <p:grpSpPr>
              <a:xfrm>
                <a:off x="4738348" y="1341855"/>
                <a:ext cx="2687617" cy="1079033"/>
                <a:chOff x="4738348" y="1341855"/>
                <a:chExt cx="2687617" cy="1079033"/>
              </a:xfrm>
            </p:grpSpPr>
            <p:sp>
              <p:nvSpPr>
                <p:cNvPr id="8" name="Rectangle 7"/>
                <p:cNvSpPr/>
                <p:nvPr/>
              </p:nvSpPr>
              <p:spPr>
                <a:xfrm>
                  <a:off x="4738348" y="1341855"/>
                  <a:ext cx="2687617" cy="1079033"/>
                </a:xfrm>
                <a:prstGeom prst="rect">
                  <a:avLst/>
                </a:prstGeom>
                <a:gradFill>
                  <a:gsLst>
                    <a:gs pos="0">
                      <a:srgbClr val="0089D0"/>
                    </a:gs>
                    <a:gs pos="100000">
                      <a:srgbClr val="00B0F0"/>
                    </a:gs>
                  </a:gsLst>
                </a:gradFill>
              </p:spPr>
              <p:style>
                <a:lnRef idx="1">
                  <a:schemeClr val="accent3"/>
                </a:lnRef>
                <a:fillRef idx="3">
                  <a:schemeClr val="accent3"/>
                </a:fillRef>
                <a:effectRef idx="2">
                  <a:schemeClr val="accent3"/>
                </a:effectRef>
                <a:fontRef idx="minor">
                  <a:schemeClr val="lt1"/>
                </a:fontRef>
              </p:style>
              <p:txBody>
                <a:bodyPr rtlCol="0" anchor="ctr"/>
                <a:lstStyle/>
                <a:p>
                  <a:r>
                    <a:rPr lang="en-GB" dirty="0"/>
                    <a:t> </a:t>
                  </a:r>
                  <a:r>
                    <a:rPr lang="en-GB" dirty="0" err="1"/>
                    <a:t>TransformBlock</a:t>
                  </a:r>
                  <a:endParaRPr lang="en-GB" dirty="0"/>
                </a:p>
                <a:p>
                  <a:pPr algn="ctr"/>
                  <a:endParaRPr lang="en-GB" sz="1500" dirty="0"/>
                </a:p>
                <a:p>
                  <a:pPr algn="ctr"/>
                  <a:r>
                    <a:rPr lang="en-GB" dirty="0"/>
                    <a:t>MD5WithFilename</a:t>
                  </a:r>
                </a:p>
              </p:txBody>
            </p:sp>
            <p:sp>
              <p:nvSpPr>
                <p:cNvPr id="15" name="Rectangle 14"/>
                <p:cNvSpPr/>
                <p:nvPr/>
              </p:nvSpPr>
              <p:spPr>
                <a:xfrm>
                  <a:off x="5349346" y="1772816"/>
                  <a:ext cx="128854" cy="29130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grpSp>
              <p:nvGrpSpPr>
                <p:cNvPr id="45" name="Group 44"/>
                <p:cNvGrpSpPr/>
                <p:nvPr/>
              </p:nvGrpSpPr>
              <p:grpSpPr>
                <a:xfrm>
                  <a:off x="6330712" y="1776091"/>
                  <a:ext cx="773120" cy="284756"/>
                  <a:chOff x="5447928" y="3356992"/>
                  <a:chExt cx="1296144" cy="432048"/>
                </a:xfrm>
              </p:grpSpPr>
              <p:sp>
                <p:nvSpPr>
                  <p:cNvPr id="46" name="Rectangle 45"/>
                  <p:cNvSpPr/>
                  <p:nvPr/>
                </p:nvSpPr>
                <p:spPr>
                  <a:xfrm>
                    <a:off x="5447928" y="3356992"/>
                    <a:ext cx="216024" cy="4320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47" name="Rectangle 46"/>
                  <p:cNvSpPr/>
                  <p:nvPr/>
                </p:nvSpPr>
                <p:spPr>
                  <a:xfrm>
                    <a:off x="5663952" y="3356992"/>
                    <a:ext cx="216024" cy="432048"/>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48" name="Rectangle 47"/>
                  <p:cNvSpPr/>
                  <p:nvPr/>
                </p:nvSpPr>
                <p:spPr>
                  <a:xfrm>
                    <a:off x="5879976" y="3356992"/>
                    <a:ext cx="216024" cy="4320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49" name="Rectangle 48"/>
                  <p:cNvSpPr/>
                  <p:nvPr/>
                </p:nvSpPr>
                <p:spPr>
                  <a:xfrm>
                    <a:off x="6096000" y="3356992"/>
                    <a:ext cx="216024" cy="4320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50" name="Rectangle 49"/>
                  <p:cNvSpPr/>
                  <p:nvPr/>
                </p:nvSpPr>
                <p:spPr>
                  <a:xfrm>
                    <a:off x="6312024" y="3356992"/>
                    <a:ext cx="216024" cy="4320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51" name="Rectangle 50"/>
                  <p:cNvSpPr/>
                  <p:nvPr/>
                </p:nvSpPr>
                <p:spPr>
                  <a:xfrm>
                    <a:off x="6528048" y="3356992"/>
                    <a:ext cx="216024" cy="4320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grpSp>
            <p:sp>
              <p:nvSpPr>
                <p:cNvPr id="60" name="Rectangle 59"/>
                <p:cNvSpPr/>
                <p:nvPr/>
              </p:nvSpPr>
              <p:spPr>
                <a:xfrm>
                  <a:off x="6993236" y="1359984"/>
                  <a:ext cx="418112" cy="303534"/>
                </a:xfrm>
                <a:prstGeom prst="rect">
                  <a:avLst/>
                </a:prstGeom>
                <a:gradFill>
                  <a:gsLst>
                    <a:gs pos="0">
                      <a:srgbClr val="0089D0"/>
                    </a:gs>
                    <a:gs pos="100000">
                      <a:srgbClr val="00B0F0"/>
                    </a:gs>
                  </a:gsLst>
                </a:gradFill>
              </p:spPr>
              <p:style>
                <a:lnRef idx="1">
                  <a:schemeClr val="accent3"/>
                </a:lnRef>
                <a:fillRef idx="3">
                  <a:schemeClr val="accent3"/>
                </a:fillRef>
                <a:effectRef idx="2">
                  <a:schemeClr val="accent3"/>
                </a:effectRef>
                <a:fontRef idx="minor">
                  <a:schemeClr val="lt1"/>
                </a:fontRef>
              </p:style>
              <p:txBody>
                <a:bodyPr rtlCol="0" anchor="ctr"/>
                <a:lstStyle/>
                <a:p>
                  <a:pPr algn="ctr"/>
                  <a:r>
                    <a:rPr lang="en-GB" sz="1350" dirty="0"/>
                    <a:t>1</a:t>
                  </a:r>
                  <a:endParaRPr lang="en-GB" sz="1350" dirty="0"/>
                </a:p>
              </p:txBody>
            </p:sp>
          </p:grpSp>
          <p:pic>
            <p:nvPicPr>
              <p:cNvPr id="131" name="Picture 130"/>
              <p:cNvPicPr>
                <a:picLocks noChangeAspect="1"/>
              </p:cNvPicPr>
              <p:nvPr/>
            </p:nvPicPr>
            <p:blipFill>
              <a:blip r:embed="rId3"/>
              <a:stretch>
                <a:fillRect/>
              </a:stretch>
            </p:blipFill>
            <p:spPr>
              <a:xfrm>
                <a:off x="5901319" y="1756643"/>
                <a:ext cx="333934" cy="319415"/>
              </a:xfrm>
              <a:prstGeom prst="rect">
                <a:avLst/>
              </a:prstGeom>
              <a:ln w="25400">
                <a:solidFill>
                  <a:schemeClr val="tx2"/>
                </a:solidFill>
              </a:ln>
            </p:spPr>
          </p:pic>
        </p:grpSp>
        <p:grpSp>
          <p:nvGrpSpPr>
            <p:cNvPr id="135" name="Group 134"/>
            <p:cNvGrpSpPr/>
            <p:nvPr/>
          </p:nvGrpSpPr>
          <p:grpSpPr>
            <a:xfrm>
              <a:off x="4757442" y="2597675"/>
              <a:ext cx="2687617" cy="1079033"/>
              <a:chOff x="4738348" y="1341855"/>
              <a:chExt cx="2687617" cy="1079033"/>
            </a:xfrm>
          </p:grpSpPr>
          <p:grpSp>
            <p:nvGrpSpPr>
              <p:cNvPr id="136" name="Group 135"/>
              <p:cNvGrpSpPr/>
              <p:nvPr/>
            </p:nvGrpSpPr>
            <p:grpSpPr>
              <a:xfrm>
                <a:off x="4738348" y="1341855"/>
                <a:ext cx="2687617" cy="1079033"/>
                <a:chOff x="4738348" y="1341855"/>
                <a:chExt cx="2687617" cy="1079033"/>
              </a:xfrm>
            </p:grpSpPr>
            <p:sp>
              <p:nvSpPr>
                <p:cNvPr id="138" name="Rectangle 137"/>
                <p:cNvSpPr/>
                <p:nvPr/>
              </p:nvSpPr>
              <p:spPr>
                <a:xfrm>
                  <a:off x="4738348" y="1341855"/>
                  <a:ext cx="2687617" cy="1079033"/>
                </a:xfrm>
                <a:prstGeom prst="rect">
                  <a:avLst/>
                </a:prstGeom>
                <a:gradFill>
                  <a:gsLst>
                    <a:gs pos="0">
                      <a:srgbClr val="0089D0"/>
                    </a:gs>
                    <a:gs pos="100000">
                      <a:srgbClr val="00B0F0"/>
                    </a:gs>
                  </a:gsLst>
                </a:gradFill>
              </p:spPr>
              <p:style>
                <a:lnRef idx="1">
                  <a:schemeClr val="accent3"/>
                </a:lnRef>
                <a:fillRef idx="3">
                  <a:schemeClr val="accent3"/>
                </a:fillRef>
                <a:effectRef idx="2">
                  <a:schemeClr val="accent3"/>
                </a:effectRef>
                <a:fontRef idx="minor">
                  <a:schemeClr val="lt1"/>
                </a:fontRef>
              </p:style>
              <p:txBody>
                <a:bodyPr rtlCol="0" anchor="ctr"/>
                <a:lstStyle/>
                <a:p>
                  <a:r>
                    <a:rPr lang="en-GB" dirty="0"/>
                    <a:t> </a:t>
                  </a:r>
                  <a:r>
                    <a:rPr lang="en-GB" dirty="0" err="1"/>
                    <a:t>TransformBlock</a:t>
                  </a:r>
                  <a:endParaRPr lang="en-GB" dirty="0"/>
                </a:p>
                <a:p>
                  <a:pPr algn="ctr"/>
                  <a:endParaRPr lang="en-GB" sz="1500" dirty="0"/>
                </a:p>
                <a:p>
                  <a:pPr algn="ctr"/>
                  <a:r>
                    <a:rPr lang="en-GB" dirty="0"/>
                    <a:t>MD5WithFilename</a:t>
                  </a:r>
                </a:p>
              </p:txBody>
            </p:sp>
            <p:sp>
              <p:nvSpPr>
                <p:cNvPr id="150" name="Rectangle 149"/>
                <p:cNvSpPr/>
                <p:nvPr/>
              </p:nvSpPr>
              <p:spPr>
                <a:xfrm>
                  <a:off x="5349346" y="1772816"/>
                  <a:ext cx="128854" cy="29130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grpSp>
              <p:nvGrpSpPr>
                <p:cNvPr id="140" name="Group 139"/>
                <p:cNvGrpSpPr/>
                <p:nvPr/>
              </p:nvGrpSpPr>
              <p:grpSpPr>
                <a:xfrm>
                  <a:off x="6330712" y="1776091"/>
                  <a:ext cx="773120" cy="284756"/>
                  <a:chOff x="5447928" y="3356992"/>
                  <a:chExt cx="1296144" cy="432048"/>
                </a:xfrm>
              </p:grpSpPr>
              <p:sp>
                <p:nvSpPr>
                  <p:cNvPr id="142" name="Rectangle 141"/>
                  <p:cNvSpPr/>
                  <p:nvPr/>
                </p:nvSpPr>
                <p:spPr>
                  <a:xfrm>
                    <a:off x="5447928" y="3356992"/>
                    <a:ext cx="216024" cy="4320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143" name="Rectangle 142"/>
                  <p:cNvSpPr/>
                  <p:nvPr/>
                </p:nvSpPr>
                <p:spPr>
                  <a:xfrm>
                    <a:off x="5663952" y="3356992"/>
                    <a:ext cx="216024" cy="432048"/>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144" name="Rectangle 143"/>
                  <p:cNvSpPr/>
                  <p:nvPr/>
                </p:nvSpPr>
                <p:spPr>
                  <a:xfrm>
                    <a:off x="5879976" y="3356992"/>
                    <a:ext cx="216024" cy="4320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145" name="Rectangle 144"/>
                  <p:cNvSpPr/>
                  <p:nvPr/>
                </p:nvSpPr>
                <p:spPr>
                  <a:xfrm>
                    <a:off x="6096000" y="3356992"/>
                    <a:ext cx="216024" cy="4320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146" name="Rectangle 145"/>
                  <p:cNvSpPr/>
                  <p:nvPr/>
                </p:nvSpPr>
                <p:spPr>
                  <a:xfrm>
                    <a:off x="6312024" y="3356992"/>
                    <a:ext cx="216024" cy="4320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147" name="Rectangle 146"/>
                  <p:cNvSpPr/>
                  <p:nvPr/>
                </p:nvSpPr>
                <p:spPr>
                  <a:xfrm>
                    <a:off x="6528048" y="3356992"/>
                    <a:ext cx="216024" cy="4320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grpSp>
            <p:sp>
              <p:nvSpPr>
                <p:cNvPr id="141" name="Rectangle 140"/>
                <p:cNvSpPr/>
                <p:nvPr/>
              </p:nvSpPr>
              <p:spPr>
                <a:xfrm>
                  <a:off x="6993236" y="1359984"/>
                  <a:ext cx="418112" cy="303534"/>
                </a:xfrm>
                <a:prstGeom prst="rect">
                  <a:avLst/>
                </a:prstGeom>
                <a:gradFill>
                  <a:gsLst>
                    <a:gs pos="0">
                      <a:srgbClr val="0089D0"/>
                    </a:gs>
                    <a:gs pos="100000">
                      <a:srgbClr val="00B0F0"/>
                    </a:gs>
                  </a:gsLst>
                </a:gradFill>
              </p:spPr>
              <p:style>
                <a:lnRef idx="1">
                  <a:schemeClr val="accent3"/>
                </a:lnRef>
                <a:fillRef idx="3">
                  <a:schemeClr val="accent3"/>
                </a:fillRef>
                <a:effectRef idx="2">
                  <a:schemeClr val="accent3"/>
                </a:effectRef>
                <a:fontRef idx="minor">
                  <a:schemeClr val="lt1"/>
                </a:fontRef>
              </p:style>
              <p:txBody>
                <a:bodyPr rtlCol="0" anchor="ctr"/>
                <a:lstStyle/>
                <a:p>
                  <a:pPr algn="ctr"/>
                  <a:r>
                    <a:rPr lang="en-GB" sz="1350" dirty="0"/>
                    <a:t>1</a:t>
                  </a:r>
                  <a:endParaRPr lang="en-GB" sz="1350" dirty="0"/>
                </a:p>
              </p:txBody>
            </p:sp>
          </p:grpSp>
          <p:pic>
            <p:nvPicPr>
              <p:cNvPr id="137" name="Picture 136"/>
              <p:cNvPicPr>
                <a:picLocks noChangeAspect="1"/>
              </p:cNvPicPr>
              <p:nvPr/>
            </p:nvPicPr>
            <p:blipFill>
              <a:blip r:embed="rId3"/>
              <a:stretch>
                <a:fillRect/>
              </a:stretch>
            </p:blipFill>
            <p:spPr>
              <a:xfrm>
                <a:off x="5901319" y="1756643"/>
                <a:ext cx="333934" cy="319415"/>
              </a:xfrm>
              <a:prstGeom prst="rect">
                <a:avLst/>
              </a:prstGeom>
              <a:ln w="25400">
                <a:solidFill>
                  <a:schemeClr val="tx2"/>
                </a:solidFill>
              </a:ln>
            </p:spPr>
          </p:pic>
        </p:grpSp>
        <p:grpSp>
          <p:nvGrpSpPr>
            <p:cNvPr id="154" name="Group 153"/>
            <p:cNvGrpSpPr/>
            <p:nvPr/>
          </p:nvGrpSpPr>
          <p:grpSpPr>
            <a:xfrm>
              <a:off x="4757442" y="3844796"/>
              <a:ext cx="2687617" cy="1079033"/>
              <a:chOff x="4738348" y="1341855"/>
              <a:chExt cx="2687617" cy="1079033"/>
            </a:xfrm>
          </p:grpSpPr>
          <p:grpSp>
            <p:nvGrpSpPr>
              <p:cNvPr id="155" name="Group 154"/>
              <p:cNvGrpSpPr/>
              <p:nvPr/>
            </p:nvGrpSpPr>
            <p:grpSpPr>
              <a:xfrm>
                <a:off x="4738348" y="1341855"/>
                <a:ext cx="2687617" cy="1079033"/>
                <a:chOff x="4738348" y="1341855"/>
                <a:chExt cx="2687617" cy="1079033"/>
              </a:xfrm>
            </p:grpSpPr>
            <p:sp>
              <p:nvSpPr>
                <p:cNvPr id="157" name="Rectangle 156"/>
                <p:cNvSpPr/>
                <p:nvPr/>
              </p:nvSpPr>
              <p:spPr>
                <a:xfrm>
                  <a:off x="4738348" y="1341855"/>
                  <a:ext cx="2687617" cy="1079033"/>
                </a:xfrm>
                <a:prstGeom prst="rect">
                  <a:avLst/>
                </a:prstGeom>
                <a:gradFill>
                  <a:gsLst>
                    <a:gs pos="0">
                      <a:srgbClr val="0089D0"/>
                    </a:gs>
                    <a:gs pos="100000">
                      <a:srgbClr val="00B0F0"/>
                    </a:gs>
                  </a:gsLst>
                </a:gradFill>
              </p:spPr>
              <p:style>
                <a:lnRef idx="1">
                  <a:schemeClr val="accent3"/>
                </a:lnRef>
                <a:fillRef idx="3">
                  <a:schemeClr val="accent3"/>
                </a:fillRef>
                <a:effectRef idx="2">
                  <a:schemeClr val="accent3"/>
                </a:effectRef>
                <a:fontRef idx="minor">
                  <a:schemeClr val="lt1"/>
                </a:fontRef>
              </p:style>
              <p:txBody>
                <a:bodyPr rtlCol="0" anchor="ctr"/>
                <a:lstStyle/>
                <a:p>
                  <a:r>
                    <a:rPr lang="en-GB" dirty="0"/>
                    <a:t> </a:t>
                  </a:r>
                  <a:r>
                    <a:rPr lang="en-GB" dirty="0" err="1"/>
                    <a:t>TransformBlock</a:t>
                  </a:r>
                  <a:endParaRPr lang="en-GB" dirty="0"/>
                </a:p>
                <a:p>
                  <a:pPr algn="ctr"/>
                  <a:endParaRPr lang="en-GB" sz="1500" dirty="0"/>
                </a:p>
                <a:p>
                  <a:pPr algn="ctr"/>
                  <a:r>
                    <a:rPr lang="en-GB" dirty="0"/>
                    <a:t>MD5WithFilename</a:t>
                  </a:r>
                </a:p>
              </p:txBody>
            </p:sp>
            <p:sp>
              <p:nvSpPr>
                <p:cNvPr id="169" name="Rectangle 168"/>
                <p:cNvSpPr/>
                <p:nvPr/>
              </p:nvSpPr>
              <p:spPr>
                <a:xfrm>
                  <a:off x="5360558" y="1772816"/>
                  <a:ext cx="128854" cy="29130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grpSp>
              <p:nvGrpSpPr>
                <p:cNvPr id="159" name="Group 158"/>
                <p:cNvGrpSpPr/>
                <p:nvPr/>
              </p:nvGrpSpPr>
              <p:grpSpPr>
                <a:xfrm>
                  <a:off x="6330712" y="1776091"/>
                  <a:ext cx="773120" cy="284756"/>
                  <a:chOff x="5447928" y="3356992"/>
                  <a:chExt cx="1296144" cy="432048"/>
                </a:xfrm>
              </p:grpSpPr>
              <p:sp>
                <p:nvSpPr>
                  <p:cNvPr id="161" name="Rectangle 160"/>
                  <p:cNvSpPr/>
                  <p:nvPr/>
                </p:nvSpPr>
                <p:spPr>
                  <a:xfrm>
                    <a:off x="5447928" y="3356992"/>
                    <a:ext cx="216024" cy="4320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162" name="Rectangle 161"/>
                  <p:cNvSpPr/>
                  <p:nvPr/>
                </p:nvSpPr>
                <p:spPr>
                  <a:xfrm>
                    <a:off x="5663952" y="3356992"/>
                    <a:ext cx="216024" cy="432048"/>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163" name="Rectangle 162"/>
                  <p:cNvSpPr/>
                  <p:nvPr/>
                </p:nvSpPr>
                <p:spPr>
                  <a:xfrm>
                    <a:off x="5879976" y="3356992"/>
                    <a:ext cx="216024" cy="4320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164" name="Rectangle 163"/>
                  <p:cNvSpPr/>
                  <p:nvPr/>
                </p:nvSpPr>
                <p:spPr>
                  <a:xfrm>
                    <a:off x="6096000" y="3356992"/>
                    <a:ext cx="216024" cy="4320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165" name="Rectangle 164"/>
                  <p:cNvSpPr/>
                  <p:nvPr/>
                </p:nvSpPr>
                <p:spPr>
                  <a:xfrm>
                    <a:off x="6312024" y="3356992"/>
                    <a:ext cx="216024" cy="4320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166" name="Rectangle 165"/>
                  <p:cNvSpPr/>
                  <p:nvPr/>
                </p:nvSpPr>
                <p:spPr>
                  <a:xfrm>
                    <a:off x="6528048" y="3356992"/>
                    <a:ext cx="216024" cy="4320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grpSp>
            <p:sp>
              <p:nvSpPr>
                <p:cNvPr id="160" name="Rectangle 159"/>
                <p:cNvSpPr/>
                <p:nvPr/>
              </p:nvSpPr>
              <p:spPr>
                <a:xfrm>
                  <a:off x="6993236" y="1359984"/>
                  <a:ext cx="418112" cy="303534"/>
                </a:xfrm>
                <a:prstGeom prst="rect">
                  <a:avLst/>
                </a:prstGeom>
                <a:gradFill>
                  <a:gsLst>
                    <a:gs pos="0">
                      <a:srgbClr val="0089D0"/>
                    </a:gs>
                    <a:gs pos="100000">
                      <a:srgbClr val="00B0F0"/>
                    </a:gs>
                  </a:gsLst>
                </a:gradFill>
              </p:spPr>
              <p:style>
                <a:lnRef idx="1">
                  <a:schemeClr val="accent3"/>
                </a:lnRef>
                <a:fillRef idx="3">
                  <a:schemeClr val="accent3"/>
                </a:fillRef>
                <a:effectRef idx="2">
                  <a:schemeClr val="accent3"/>
                </a:effectRef>
                <a:fontRef idx="minor">
                  <a:schemeClr val="lt1"/>
                </a:fontRef>
              </p:style>
              <p:txBody>
                <a:bodyPr rtlCol="0" anchor="ctr"/>
                <a:lstStyle/>
                <a:p>
                  <a:pPr algn="ctr"/>
                  <a:r>
                    <a:rPr lang="en-GB" sz="1350" dirty="0"/>
                    <a:t>1</a:t>
                  </a:r>
                  <a:endParaRPr lang="en-GB" sz="1350" dirty="0"/>
                </a:p>
              </p:txBody>
            </p:sp>
          </p:grpSp>
          <p:pic>
            <p:nvPicPr>
              <p:cNvPr id="156" name="Picture 155"/>
              <p:cNvPicPr>
                <a:picLocks noChangeAspect="1"/>
              </p:cNvPicPr>
              <p:nvPr/>
            </p:nvPicPr>
            <p:blipFill>
              <a:blip r:embed="rId3"/>
              <a:stretch>
                <a:fillRect/>
              </a:stretch>
            </p:blipFill>
            <p:spPr>
              <a:xfrm>
                <a:off x="5901319" y="1756643"/>
                <a:ext cx="333934" cy="319415"/>
              </a:xfrm>
              <a:prstGeom prst="rect">
                <a:avLst/>
              </a:prstGeom>
              <a:ln w="25400">
                <a:solidFill>
                  <a:schemeClr val="tx2"/>
                </a:solidFill>
              </a:ln>
            </p:spPr>
          </p:pic>
        </p:grpSp>
        <p:grpSp>
          <p:nvGrpSpPr>
            <p:cNvPr id="173" name="Group 172"/>
            <p:cNvGrpSpPr/>
            <p:nvPr/>
          </p:nvGrpSpPr>
          <p:grpSpPr>
            <a:xfrm>
              <a:off x="4757442" y="5086271"/>
              <a:ext cx="2687617" cy="1079033"/>
              <a:chOff x="4738348" y="1341855"/>
              <a:chExt cx="2687617" cy="1079033"/>
            </a:xfrm>
          </p:grpSpPr>
          <p:grpSp>
            <p:nvGrpSpPr>
              <p:cNvPr id="174" name="Group 173"/>
              <p:cNvGrpSpPr/>
              <p:nvPr/>
            </p:nvGrpSpPr>
            <p:grpSpPr>
              <a:xfrm>
                <a:off x="4738348" y="1341855"/>
                <a:ext cx="2687617" cy="1079033"/>
                <a:chOff x="4738348" y="1341855"/>
                <a:chExt cx="2687617" cy="1079033"/>
              </a:xfrm>
            </p:grpSpPr>
            <p:sp>
              <p:nvSpPr>
                <p:cNvPr id="176" name="Rectangle 175"/>
                <p:cNvSpPr/>
                <p:nvPr/>
              </p:nvSpPr>
              <p:spPr>
                <a:xfrm>
                  <a:off x="4738348" y="1341855"/>
                  <a:ext cx="2687617" cy="1079033"/>
                </a:xfrm>
                <a:prstGeom prst="rect">
                  <a:avLst/>
                </a:prstGeom>
                <a:gradFill>
                  <a:gsLst>
                    <a:gs pos="0">
                      <a:srgbClr val="0089D0"/>
                    </a:gs>
                    <a:gs pos="100000">
                      <a:srgbClr val="00B0F0"/>
                    </a:gs>
                  </a:gsLst>
                </a:gradFill>
              </p:spPr>
              <p:style>
                <a:lnRef idx="1">
                  <a:schemeClr val="accent3"/>
                </a:lnRef>
                <a:fillRef idx="3">
                  <a:schemeClr val="accent3"/>
                </a:fillRef>
                <a:effectRef idx="2">
                  <a:schemeClr val="accent3"/>
                </a:effectRef>
                <a:fontRef idx="minor">
                  <a:schemeClr val="lt1"/>
                </a:fontRef>
              </p:style>
              <p:txBody>
                <a:bodyPr rtlCol="0" anchor="ctr"/>
                <a:lstStyle/>
                <a:p>
                  <a:r>
                    <a:rPr lang="en-GB" dirty="0"/>
                    <a:t> </a:t>
                  </a:r>
                  <a:r>
                    <a:rPr lang="en-GB" dirty="0" err="1"/>
                    <a:t>TransformBlock</a:t>
                  </a:r>
                  <a:endParaRPr lang="en-GB" dirty="0"/>
                </a:p>
                <a:p>
                  <a:pPr algn="ctr"/>
                  <a:endParaRPr lang="en-GB" sz="1500" dirty="0"/>
                </a:p>
                <a:p>
                  <a:pPr algn="ctr"/>
                  <a:r>
                    <a:rPr lang="en-GB" dirty="0"/>
                    <a:t>MD5WithFilename</a:t>
                  </a:r>
                </a:p>
              </p:txBody>
            </p:sp>
            <p:sp>
              <p:nvSpPr>
                <p:cNvPr id="186" name="Rectangle 185"/>
                <p:cNvSpPr/>
                <p:nvPr/>
              </p:nvSpPr>
              <p:spPr>
                <a:xfrm>
                  <a:off x="5360558" y="1772816"/>
                  <a:ext cx="128854" cy="29130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grpSp>
              <p:nvGrpSpPr>
                <p:cNvPr id="178" name="Group 177"/>
                <p:cNvGrpSpPr/>
                <p:nvPr/>
              </p:nvGrpSpPr>
              <p:grpSpPr>
                <a:xfrm>
                  <a:off x="6330712" y="1776091"/>
                  <a:ext cx="773120" cy="284756"/>
                  <a:chOff x="5447928" y="3356992"/>
                  <a:chExt cx="1296144" cy="432048"/>
                </a:xfrm>
              </p:grpSpPr>
              <p:sp>
                <p:nvSpPr>
                  <p:cNvPr id="180" name="Rectangle 179"/>
                  <p:cNvSpPr/>
                  <p:nvPr/>
                </p:nvSpPr>
                <p:spPr>
                  <a:xfrm>
                    <a:off x="5447928" y="3356992"/>
                    <a:ext cx="216024" cy="4320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181" name="Rectangle 180"/>
                  <p:cNvSpPr/>
                  <p:nvPr/>
                </p:nvSpPr>
                <p:spPr>
                  <a:xfrm>
                    <a:off x="5663952" y="3356992"/>
                    <a:ext cx="216024" cy="432048"/>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182" name="Rectangle 181"/>
                  <p:cNvSpPr/>
                  <p:nvPr/>
                </p:nvSpPr>
                <p:spPr>
                  <a:xfrm>
                    <a:off x="5879976" y="3356992"/>
                    <a:ext cx="216024" cy="4320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183" name="Rectangle 182"/>
                  <p:cNvSpPr/>
                  <p:nvPr/>
                </p:nvSpPr>
                <p:spPr>
                  <a:xfrm>
                    <a:off x="6096000" y="3356992"/>
                    <a:ext cx="216024" cy="4320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184" name="Rectangle 183"/>
                  <p:cNvSpPr/>
                  <p:nvPr/>
                </p:nvSpPr>
                <p:spPr>
                  <a:xfrm>
                    <a:off x="6312024" y="3356992"/>
                    <a:ext cx="216024" cy="4320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185" name="Rectangle 184"/>
                  <p:cNvSpPr/>
                  <p:nvPr/>
                </p:nvSpPr>
                <p:spPr>
                  <a:xfrm>
                    <a:off x="6528048" y="3356992"/>
                    <a:ext cx="216024" cy="4320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grpSp>
            <p:sp>
              <p:nvSpPr>
                <p:cNvPr id="179" name="Rectangle 178"/>
                <p:cNvSpPr/>
                <p:nvPr/>
              </p:nvSpPr>
              <p:spPr>
                <a:xfrm>
                  <a:off x="6993236" y="1359984"/>
                  <a:ext cx="418112" cy="303534"/>
                </a:xfrm>
                <a:prstGeom prst="rect">
                  <a:avLst/>
                </a:prstGeom>
                <a:gradFill>
                  <a:gsLst>
                    <a:gs pos="0">
                      <a:srgbClr val="0089D0"/>
                    </a:gs>
                    <a:gs pos="100000">
                      <a:srgbClr val="00B0F0"/>
                    </a:gs>
                  </a:gsLst>
                </a:gradFill>
              </p:spPr>
              <p:style>
                <a:lnRef idx="1">
                  <a:schemeClr val="accent3"/>
                </a:lnRef>
                <a:fillRef idx="3">
                  <a:schemeClr val="accent3"/>
                </a:fillRef>
                <a:effectRef idx="2">
                  <a:schemeClr val="accent3"/>
                </a:effectRef>
                <a:fontRef idx="minor">
                  <a:schemeClr val="lt1"/>
                </a:fontRef>
              </p:style>
              <p:txBody>
                <a:bodyPr rtlCol="0" anchor="ctr"/>
                <a:lstStyle/>
                <a:p>
                  <a:pPr algn="ctr"/>
                  <a:r>
                    <a:rPr lang="en-GB" sz="1350" dirty="0"/>
                    <a:t>1</a:t>
                  </a:r>
                  <a:endParaRPr lang="en-GB" sz="1350" dirty="0"/>
                </a:p>
              </p:txBody>
            </p:sp>
          </p:grpSp>
          <p:pic>
            <p:nvPicPr>
              <p:cNvPr id="175" name="Picture 174"/>
              <p:cNvPicPr>
                <a:picLocks noChangeAspect="1"/>
              </p:cNvPicPr>
              <p:nvPr/>
            </p:nvPicPr>
            <p:blipFill>
              <a:blip r:embed="rId3"/>
              <a:stretch>
                <a:fillRect/>
              </a:stretch>
            </p:blipFill>
            <p:spPr>
              <a:xfrm>
                <a:off x="5901319" y="1756643"/>
                <a:ext cx="333934" cy="319415"/>
              </a:xfrm>
              <a:prstGeom prst="rect">
                <a:avLst/>
              </a:prstGeom>
              <a:ln w="25400">
                <a:solidFill>
                  <a:schemeClr val="tx2"/>
                </a:solidFill>
              </a:ln>
            </p:spPr>
          </p:pic>
        </p:grpSp>
        <p:cxnSp>
          <p:nvCxnSpPr>
            <p:cNvPr id="192" name="Straight Arrow Connector 191"/>
            <p:cNvCxnSpPr>
              <a:stCxn id="36" idx="3"/>
              <a:endCxn id="8" idx="1"/>
            </p:cNvCxnSpPr>
            <p:nvPr/>
          </p:nvCxnSpPr>
          <p:spPr>
            <a:xfrm flipV="1">
              <a:off x="3289408" y="1881372"/>
              <a:ext cx="1468034" cy="1874638"/>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cxnSp>
          <p:nvCxnSpPr>
            <p:cNvPr id="194" name="Straight Arrow Connector 193"/>
            <p:cNvCxnSpPr>
              <a:stCxn id="36" idx="3"/>
              <a:endCxn id="138" idx="1"/>
            </p:cNvCxnSpPr>
            <p:nvPr/>
          </p:nvCxnSpPr>
          <p:spPr>
            <a:xfrm flipV="1">
              <a:off x="3289408" y="3137192"/>
              <a:ext cx="1468034" cy="618818"/>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cxnSp>
          <p:nvCxnSpPr>
            <p:cNvPr id="197" name="Straight Arrow Connector 196"/>
            <p:cNvCxnSpPr>
              <a:stCxn id="36" idx="3"/>
              <a:endCxn id="157" idx="1"/>
            </p:cNvCxnSpPr>
            <p:nvPr/>
          </p:nvCxnSpPr>
          <p:spPr>
            <a:xfrm>
              <a:off x="3289408" y="3756010"/>
              <a:ext cx="1468034" cy="628303"/>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cxnSp>
          <p:nvCxnSpPr>
            <p:cNvPr id="200" name="Straight Arrow Connector 199"/>
            <p:cNvCxnSpPr>
              <a:stCxn id="36" idx="3"/>
              <a:endCxn id="176" idx="1"/>
            </p:cNvCxnSpPr>
            <p:nvPr/>
          </p:nvCxnSpPr>
          <p:spPr>
            <a:xfrm>
              <a:off x="3289408" y="3756010"/>
              <a:ext cx="1468034" cy="1869778"/>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sp>
          <p:nvSpPr>
            <p:cNvPr id="225" name="TextBox 224"/>
            <p:cNvSpPr txBox="1"/>
            <p:nvPr/>
          </p:nvSpPr>
          <p:spPr>
            <a:xfrm>
              <a:off x="3316263" y="1962460"/>
              <a:ext cx="1096455" cy="3734356"/>
            </a:xfrm>
            <a:prstGeom prst="rect">
              <a:avLst/>
            </a:prstGeom>
            <a:noFill/>
          </p:spPr>
          <p:txBody>
            <a:bodyPr wrap="none" rtlCol="0">
              <a:spAutoFit/>
            </a:bodyPr>
            <a:lstStyle/>
            <a:p>
              <a:pPr algn="ctr"/>
              <a:r>
                <a:rPr lang="en-GB" sz="1600" dirty="0" err="1">
                  <a:solidFill>
                    <a:schemeClr val="bg1"/>
                  </a:solidFill>
                </a:rPr>
                <a:t>LinkTo</a:t>
              </a:r>
              <a:endParaRPr lang="en-GB" sz="1600" dirty="0">
                <a:solidFill>
                  <a:schemeClr val="bg1"/>
                </a:solidFill>
              </a:endParaRPr>
            </a:p>
            <a:p>
              <a:pPr algn="ctr"/>
              <a:endParaRPr lang="en-GB" sz="1600" dirty="0">
                <a:solidFill>
                  <a:schemeClr val="bg1"/>
                </a:solidFill>
              </a:endParaRPr>
            </a:p>
            <a:p>
              <a:pPr algn="ctr"/>
              <a:endParaRPr lang="en-GB" sz="1600" dirty="0">
                <a:solidFill>
                  <a:schemeClr val="bg1"/>
                </a:solidFill>
              </a:endParaRPr>
            </a:p>
            <a:p>
              <a:pPr algn="ctr"/>
              <a:endParaRPr lang="en-GB" sz="1600" dirty="0">
                <a:solidFill>
                  <a:schemeClr val="bg1"/>
                </a:solidFill>
              </a:endParaRPr>
            </a:p>
            <a:p>
              <a:pPr algn="ctr"/>
              <a:endParaRPr lang="en-GB" sz="1600" dirty="0">
                <a:solidFill>
                  <a:schemeClr val="bg1"/>
                </a:solidFill>
              </a:endParaRPr>
            </a:p>
            <a:p>
              <a:pPr algn="ctr"/>
              <a:endParaRPr lang="en-GB" sz="1600" dirty="0">
                <a:solidFill>
                  <a:schemeClr val="bg1"/>
                </a:solidFill>
              </a:endParaRPr>
            </a:p>
            <a:p>
              <a:pPr algn="ctr"/>
              <a:endParaRPr lang="en-GB" sz="1600" dirty="0">
                <a:solidFill>
                  <a:schemeClr val="bg1"/>
                </a:solidFill>
              </a:endParaRPr>
            </a:p>
            <a:p>
              <a:pPr algn="ctr"/>
              <a:endParaRPr lang="en-GB" sz="1600" dirty="0">
                <a:solidFill>
                  <a:schemeClr val="bg1"/>
                </a:solidFill>
              </a:endParaRPr>
            </a:p>
            <a:p>
              <a:pPr algn="ctr"/>
              <a:endParaRPr lang="en-GB" sz="1600" dirty="0">
                <a:solidFill>
                  <a:schemeClr val="bg1"/>
                </a:solidFill>
              </a:endParaRPr>
            </a:p>
            <a:p>
              <a:pPr algn="ctr"/>
              <a:endParaRPr lang="en-GB" sz="1600" dirty="0">
                <a:solidFill>
                  <a:schemeClr val="bg1"/>
                </a:solidFill>
              </a:endParaRPr>
            </a:p>
            <a:p>
              <a:pPr algn="ctr"/>
              <a:r>
                <a:rPr lang="en-GB" sz="1600" dirty="0" err="1">
                  <a:solidFill>
                    <a:schemeClr val="bg1"/>
                  </a:solidFill>
                </a:rPr>
                <a:t>filepath</a:t>
              </a:r>
              <a:endParaRPr lang="en-GB" sz="1600" dirty="0">
                <a:solidFill>
                  <a:schemeClr val="bg1"/>
                </a:solidFill>
              </a:endParaRPr>
            </a:p>
          </p:txBody>
        </p:sp>
      </p:grpSp>
    </p:spTree>
    <p:extLst>
      <p:ext uri="{BB962C8B-B14F-4D97-AF65-F5344CB8AC3E}">
        <p14:creationId xmlns:p14="http://schemas.microsoft.com/office/powerpoint/2010/main" val="2954320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2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20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29424" y="1643112"/>
            <a:ext cx="3285155" cy="3568087"/>
          </a:xfrm>
          <a:prstGeom prst="rect">
            <a:avLst/>
          </a:prstGeom>
        </p:spPr>
      </p:pic>
    </p:spTree>
    <p:extLst>
      <p:ext uri="{BB962C8B-B14F-4D97-AF65-F5344CB8AC3E}">
        <p14:creationId xmlns:p14="http://schemas.microsoft.com/office/powerpoint/2010/main" val="55821760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400" dirty="0"/>
              <a:t>Filtering </a:t>
            </a:r>
            <a:r>
              <a:rPr lang="en-GB" sz="4400" dirty="0" smtClean="0"/>
              <a:t>with LinkTo</a:t>
            </a:r>
            <a:endParaRPr lang="en-GB" sz="4400" dirty="0"/>
          </a:p>
        </p:txBody>
      </p:sp>
      <p:sp>
        <p:nvSpPr>
          <p:cNvPr id="3" name="Content Placeholder 2"/>
          <p:cNvSpPr>
            <a:spLocks noGrp="1"/>
          </p:cNvSpPr>
          <p:nvPr>
            <p:ph idx="1"/>
          </p:nvPr>
        </p:nvSpPr>
        <p:spPr>
          <a:xfrm>
            <a:off x="457200" y="1400174"/>
            <a:ext cx="8229600" cy="4525963"/>
          </a:xfrm>
        </p:spPr>
        <p:txBody>
          <a:bodyPr>
            <a:noAutofit/>
          </a:bodyPr>
          <a:lstStyle/>
          <a:p>
            <a:pPr marL="0" indent="0">
              <a:buNone/>
            </a:pPr>
            <a:r>
              <a:rPr lang="en-GB" sz="2800" dirty="0" smtClean="0"/>
              <a:t>With </a:t>
            </a:r>
            <a:r>
              <a:rPr lang="en-GB" sz="2800" dirty="0" err="1" smtClean="0"/>
              <a:t>LinkTo</a:t>
            </a:r>
            <a:r>
              <a:rPr lang="en-GB" sz="2800" dirty="0" smtClean="0"/>
              <a:t> we can use a predicate </a:t>
            </a:r>
          </a:p>
          <a:p>
            <a:pPr marL="536972" indent="-263129"/>
            <a:r>
              <a:rPr lang="en-GB" sz="2800" dirty="0" smtClean="0"/>
              <a:t>case … select to map one output to many blocks</a:t>
            </a:r>
          </a:p>
          <a:p>
            <a:pPr marL="837010" lvl="1" indent="-263129"/>
            <a:r>
              <a:rPr lang="en-GB" sz="2400" dirty="0" smtClean="0"/>
              <a:t>i.e. transcoding could map differently for images, audio, video etc.</a:t>
            </a:r>
          </a:p>
          <a:p>
            <a:pPr marL="536972" indent="-263129"/>
            <a:r>
              <a:rPr lang="en-GB" sz="2800" dirty="0" smtClean="0"/>
              <a:t>supports recursion</a:t>
            </a:r>
          </a:p>
          <a:p>
            <a:pPr marL="837010" lvl="1" indent="-263129"/>
            <a:r>
              <a:rPr lang="en-GB" sz="2400" dirty="0" smtClean="0"/>
              <a:t>can link a block to itself with a predicate</a:t>
            </a:r>
          </a:p>
          <a:p>
            <a:pPr marL="536972" indent="-263129"/>
            <a:r>
              <a:rPr lang="en-GB" sz="2800" dirty="0" smtClean="0"/>
              <a:t>here be dragons</a:t>
            </a:r>
          </a:p>
          <a:p>
            <a:pPr marL="837010" lvl="1" indent="-263129"/>
            <a:r>
              <a:rPr lang="en-GB" sz="2400" dirty="0"/>
              <a:t>a</a:t>
            </a:r>
            <a:r>
              <a:rPr lang="en-GB" sz="2400" dirty="0" smtClean="0"/>
              <a:t>dvisable to one non-predicate </a:t>
            </a:r>
            <a:r>
              <a:rPr lang="en-GB" sz="2400" dirty="0" err="1" smtClean="0"/>
              <a:t>LinkTo</a:t>
            </a:r>
            <a:r>
              <a:rPr lang="en-GB" sz="2400" dirty="0" smtClean="0"/>
              <a:t> (default in case … select)</a:t>
            </a:r>
          </a:p>
          <a:p>
            <a:pPr marL="837010" lvl="1" indent="-263129"/>
            <a:r>
              <a:rPr lang="en-GB" sz="2400" dirty="0" smtClean="0"/>
              <a:t>setting complete on a block that recursively links can prevent completion propagation</a:t>
            </a:r>
          </a:p>
          <a:p>
            <a:pPr marL="837010" lvl="1" indent="-263129"/>
            <a:endParaRPr lang="en-GB" sz="2400" dirty="0" smtClean="0"/>
          </a:p>
          <a:p>
            <a:pPr marL="0" indent="0">
              <a:buNone/>
            </a:pPr>
            <a:endParaRPr lang="en-GB" sz="2800" dirty="0" smtClean="0"/>
          </a:p>
          <a:p>
            <a:pPr marL="0" indent="0">
              <a:buNone/>
            </a:pPr>
            <a:endParaRPr lang="en-GB" sz="2800" dirty="0"/>
          </a:p>
        </p:txBody>
      </p:sp>
    </p:spTree>
    <p:extLst>
      <p:ext uri="{BB962C8B-B14F-4D97-AF65-F5344CB8AC3E}">
        <p14:creationId xmlns:p14="http://schemas.microsoft.com/office/powerpoint/2010/main" val="28558033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20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20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20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20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Filtering with </a:t>
            </a:r>
            <a:r>
              <a:rPr lang="en-GB" sz="4400" dirty="0" err="1" smtClean="0"/>
              <a:t>TransformManyBlock</a:t>
            </a:r>
            <a:endParaRPr lang="en-GB" dirty="0"/>
          </a:p>
        </p:txBody>
      </p:sp>
      <p:grpSp>
        <p:nvGrpSpPr>
          <p:cNvPr id="5" name="Group 4"/>
          <p:cNvGrpSpPr/>
          <p:nvPr/>
        </p:nvGrpSpPr>
        <p:grpSpPr>
          <a:xfrm>
            <a:off x="6024014" y="2268279"/>
            <a:ext cx="2690954" cy="3107804"/>
            <a:chOff x="8032018" y="1881372"/>
            <a:chExt cx="3587939" cy="4143738"/>
          </a:xfrm>
        </p:grpSpPr>
        <p:grpSp>
          <p:nvGrpSpPr>
            <p:cNvPr id="133" name="Group 132"/>
            <p:cNvGrpSpPr/>
            <p:nvPr/>
          </p:nvGrpSpPr>
          <p:grpSpPr>
            <a:xfrm>
              <a:off x="8926822" y="2865731"/>
              <a:ext cx="2693135" cy="1800200"/>
              <a:chOff x="8877785" y="2672916"/>
              <a:chExt cx="2693135" cy="1800200"/>
            </a:xfrm>
          </p:grpSpPr>
          <p:sp>
            <p:nvSpPr>
              <p:cNvPr id="26" name="Rectangle 25"/>
              <p:cNvSpPr/>
              <p:nvPr/>
            </p:nvSpPr>
            <p:spPr>
              <a:xfrm>
                <a:off x="8877785" y="2672916"/>
                <a:ext cx="2693135" cy="1800200"/>
              </a:xfrm>
              <a:prstGeom prst="rect">
                <a:avLst/>
              </a:prstGeom>
              <a:gradFill>
                <a:gsLst>
                  <a:gs pos="0">
                    <a:srgbClr val="0089D0"/>
                  </a:gs>
                  <a:gs pos="100000">
                    <a:srgbClr val="00B0F0"/>
                  </a:gs>
                </a:gsLst>
              </a:gradFill>
            </p:spPr>
            <p:style>
              <a:lnRef idx="1">
                <a:schemeClr val="accent3"/>
              </a:lnRef>
              <a:fillRef idx="3">
                <a:schemeClr val="accent3"/>
              </a:fillRef>
              <a:effectRef idx="2">
                <a:schemeClr val="accent3"/>
              </a:effectRef>
              <a:fontRef idx="minor">
                <a:schemeClr val="lt1"/>
              </a:fontRef>
            </p:style>
            <p:txBody>
              <a:bodyPr rtlCol="0" anchor="ctr"/>
              <a:lstStyle/>
              <a:p>
                <a:pPr algn="ctr"/>
                <a:r>
                  <a:rPr lang="en-GB" dirty="0" err="1"/>
                  <a:t>ActionBlock</a:t>
                </a:r>
                <a:endParaRPr lang="en-GB" dirty="0"/>
              </a:p>
              <a:p>
                <a:pPr algn="ctr"/>
                <a:endParaRPr lang="en-GB" dirty="0"/>
              </a:p>
              <a:p>
                <a:pPr algn="ctr"/>
                <a:endParaRPr lang="en-GB" sz="2400" dirty="0"/>
              </a:p>
              <a:p>
                <a:pPr algn="ctr"/>
                <a:r>
                  <a:rPr lang="en-GB" sz="1350" dirty="0"/>
                  <a:t>DisplayMD5WithFilename</a:t>
                </a:r>
              </a:p>
            </p:txBody>
          </p:sp>
          <p:grpSp>
            <p:nvGrpSpPr>
              <p:cNvPr id="27" name="Group 26"/>
              <p:cNvGrpSpPr/>
              <p:nvPr/>
            </p:nvGrpSpPr>
            <p:grpSpPr>
              <a:xfrm>
                <a:off x="9336360" y="3323962"/>
                <a:ext cx="1296144" cy="432048"/>
                <a:chOff x="5447928" y="3356992"/>
                <a:chExt cx="1296144" cy="432048"/>
              </a:xfrm>
            </p:grpSpPr>
            <p:sp>
              <p:nvSpPr>
                <p:cNvPr id="28" name="Rectangle 27"/>
                <p:cNvSpPr/>
                <p:nvPr/>
              </p:nvSpPr>
              <p:spPr>
                <a:xfrm>
                  <a:off x="5447928" y="3356992"/>
                  <a:ext cx="216024" cy="4320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29" name="Rectangle 28"/>
                <p:cNvSpPr/>
                <p:nvPr/>
              </p:nvSpPr>
              <p:spPr>
                <a:xfrm>
                  <a:off x="5663952" y="3356992"/>
                  <a:ext cx="216024" cy="4320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30" name="Rectangle 29"/>
                <p:cNvSpPr/>
                <p:nvPr/>
              </p:nvSpPr>
              <p:spPr>
                <a:xfrm>
                  <a:off x="5879976" y="3356992"/>
                  <a:ext cx="216024" cy="4320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31" name="Rectangle 30"/>
                <p:cNvSpPr/>
                <p:nvPr/>
              </p:nvSpPr>
              <p:spPr>
                <a:xfrm>
                  <a:off x="6096000" y="3356992"/>
                  <a:ext cx="216024" cy="4320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32" name="Rectangle 31"/>
                <p:cNvSpPr/>
                <p:nvPr/>
              </p:nvSpPr>
              <p:spPr>
                <a:xfrm>
                  <a:off x="6312024" y="3356992"/>
                  <a:ext cx="216024" cy="4320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33" name="Rectangle 32"/>
                <p:cNvSpPr/>
                <p:nvPr/>
              </p:nvSpPr>
              <p:spPr>
                <a:xfrm>
                  <a:off x="6528048" y="3356992"/>
                  <a:ext cx="216024" cy="4320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grpSp>
          <p:pic>
            <p:nvPicPr>
              <p:cNvPr id="132" name="Picture 131"/>
              <p:cNvPicPr>
                <a:picLocks noChangeAspect="1"/>
              </p:cNvPicPr>
              <p:nvPr/>
            </p:nvPicPr>
            <p:blipFill>
              <a:blip r:embed="rId3"/>
              <a:stretch>
                <a:fillRect/>
              </a:stretch>
            </p:blipFill>
            <p:spPr>
              <a:xfrm>
                <a:off x="10848528" y="3380278"/>
                <a:ext cx="333934" cy="319415"/>
              </a:xfrm>
              <a:prstGeom prst="rect">
                <a:avLst/>
              </a:prstGeom>
              <a:ln w="25400">
                <a:solidFill>
                  <a:schemeClr val="tx2"/>
                </a:solidFill>
              </a:ln>
            </p:spPr>
          </p:pic>
        </p:grpSp>
        <p:cxnSp>
          <p:nvCxnSpPr>
            <p:cNvPr id="209" name="Straight Arrow Connector 208"/>
            <p:cNvCxnSpPr>
              <a:stCxn id="8" idx="3"/>
              <a:endCxn id="26" idx="1"/>
            </p:cNvCxnSpPr>
            <p:nvPr/>
          </p:nvCxnSpPr>
          <p:spPr>
            <a:xfrm>
              <a:off x="8032018" y="1881372"/>
              <a:ext cx="894804" cy="1884459"/>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cxnSp>
          <p:nvCxnSpPr>
            <p:cNvPr id="212" name="Straight Arrow Connector 211"/>
            <p:cNvCxnSpPr>
              <a:stCxn id="138" idx="3"/>
              <a:endCxn id="26" idx="1"/>
            </p:cNvCxnSpPr>
            <p:nvPr/>
          </p:nvCxnSpPr>
          <p:spPr>
            <a:xfrm>
              <a:off x="8032018" y="3137192"/>
              <a:ext cx="894804" cy="628639"/>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cxnSp>
          <p:nvCxnSpPr>
            <p:cNvPr id="215" name="Straight Arrow Connector 214"/>
            <p:cNvCxnSpPr>
              <a:stCxn id="157" idx="3"/>
              <a:endCxn id="26" idx="1"/>
            </p:cNvCxnSpPr>
            <p:nvPr/>
          </p:nvCxnSpPr>
          <p:spPr>
            <a:xfrm flipV="1">
              <a:off x="8032018" y="3765831"/>
              <a:ext cx="894804" cy="618482"/>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cxnSp>
          <p:nvCxnSpPr>
            <p:cNvPr id="218" name="Straight Arrow Connector 217"/>
            <p:cNvCxnSpPr>
              <a:stCxn id="176" idx="3"/>
              <a:endCxn id="26" idx="1"/>
            </p:cNvCxnSpPr>
            <p:nvPr/>
          </p:nvCxnSpPr>
          <p:spPr>
            <a:xfrm flipV="1">
              <a:off x="8032018" y="3765831"/>
              <a:ext cx="894804" cy="1859957"/>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sp>
          <p:nvSpPr>
            <p:cNvPr id="223" name="TextBox 222"/>
            <p:cNvSpPr txBox="1"/>
            <p:nvPr/>
          </p:nvSpPr>
          <p:spPr>
            <a:xfrm>
              <a:off x="8212409" y="1962460"/>
              <a:ext cx="1096455" cy="4062650"/>
            </a:xfrm>
            <a:prstGeom prst="rect">
              <a:avLst/>
            </a:prstGeom>
            <a:noFill/>
          </p:spPr>
          <p:txBody>
            <a:bodyPr wrap="none" rtlCol="0">
              <a:spAutoFit/>
            </a:bodyPr>
            <a:lstStyle/>
            <a:p>
              <a:pPr algn="ctr"/>
              <a:r>
                <a:rPr lang="en-GB" sz="1600" dirty="0" err="1">
                  <a:solidFill>
                    <a:schemeClr val="bg1"/>
                  </a:solidFill>
                </a:rPr>
                <a:t>LinkTo</a:t>
              </a:r>
              <a:endParaRPr lang="en-GB" sz="1600" dirty="0">
                <a:solidFill>
                  <a:schemeClr val="bg1"/>
                </a:solidFill>
              </a:endParaRPr>
            </a:p>
            <a:p>
              <a:pPr algn="ctr"/>
              <a:endParaRPr lang="en-GB" sz="1600" dirty="0">
                <a:solidFill>
                  <a:schemeClr val="bg1"/>
                </a:solidFill>
              </a:endParaRPr>
            </a:p>
            <a:p>
              <a:pPr algn="ctr"/>
              <a:endParaRPr lang="en-GB" sz="1600" dirty="0">
                <a:solidFill>
                  <a:schemeClr val="bg1"/>
                </a:solidFill>
              </a:endParaRPr>
            </a:p>
            <a:p>
              <a:pPr algn="ctr"/>
              <a:endParaRPr lang="en-GB" sz="1600" dirty="0">
                <a:solidFill>
                  <a:schemeClr val="bg1"/>
                </a:solidFill>
              </a:endParaRPr>
            </a:p>
            <a:p>
              <a:pPr algn="ctr"/>
              <a:endParaRPr lang="en-GB" sz="1600" dirty="0">
                <a:solidFill>
                  <a:schemeClr val="bg1"/>
                </a:solidFill>
              </a:endParaRPr>
            </a:p>
            <a:p>
              <a:pPr algn="ctr"/>
              <a:endParaRPr lang="en-GB" sz="1600" dirty="0">
                <a:solidFill>
                  <a:schemeClr val="bg1"/>
                </a:solidFill>
              </a:endParaRPr>
            </a:p>
            <a:p>
              <a:pPr algn="ctr"/>
              <a:endParaRPr lang="en-GB" sz="1600" dirty="0">
                <a:solidFill>
                  <a:schemeClr val="bg1"/>
                </a:solidFill>
              </a:endParaRPr>
            </a:p>
            <a:p>
              <a:pPr algn="ctr"/>
              <a:endParaRPr lang="en-GB" sz="1600" dirty="0">
                <a:solidFill>
                  <a:schemeClr val="bg1"/>
                </a:solidFill>
              </a:endParaRPr>
            </a:p>
            <a:p>
              <a:pPr algn="ctr"/>
              <a:endParaRPr lang="en-GB" sz="1600" dirty="0">
                <a:solidFill>
                  <a:schemeClr val="bg1"/>
                </a:solidFill>
              </a:endParaRPr>
            </a:p>
            <a:p>
              <a:pPr algn="ctr"/>
              <a:endParaRPr lang="en-GB" sz="1600" dirty="0">
                <a:solidFill>
                  <a:schemeClr val="bg1"/>
                </a:solidFill>
              </a:endParaRPr>
            </a:p>
            <a:p>
              <a:pPr algn="ctr"/>
              <a:r>
                <a:rPr lang="en-GB" sz="1600" dirty="0" err="1">
                  <a:solidFill>
                    <a:schemeClr val="bg1"/>
                  </a:solidFill>
                </a:rPr>
                <a:t>filepath</a:t>
              </a:r>
              <a:endParaRPr lang="en-GB" sz="1600" dirty="0">
                <a:solidFill>
                  <a:schemeClr val="bg1"/>
                </a:solidFill>
              </a:endParaRPr>
            </a:p>
            <a:p>
              <a:pPr algn="ctr"/>
              <a:r>
                <a:rPr lang="en-GB" sz="1600" dirty="0">
                  <a:solidFill>
                    <a:schemeClr val="bg1"/>
                  </a:solidFill>
                </a:rPr>
                <a:t>MD5</a:t>
              </a:r>
              <a:endParaRPr lang="en-GB" sz="900" dirty="0">
                <a:solidFill>
                  <a:schemeClr val="bg1"/>
                </a:solidFill>
              </a:endParaRPr>
            </a:p>
          </p:txBody>
        </p:sp>
      </p:grpSp>
      <p:grpSp>
        <p:nvGrpSpPr>
          <p:cNvPr id="9" name="Group 8"/>
          <p:cNvGrpSpPr/>
          <p:nvPr/>
        </p:nvGrpSpPr>
        <p:grpSpPr>
          <a:xfrm>
            <a:off x="3359754" y="1863642"/>
            <a:ext cx="2664260" cy="3617587"/>
            <a:chOff x="4479671" y="1341855"/>
            <a:chExt cx="3552347" cy="4823449"/>
          </a:xfrm>
        </p:grpSpPr>
        <p:grpSp>
          <p:nvGrpSpPr>
            <p:cNvPr id="134" name="Group 133"/>
            <p:cNvGrpSpPr/>
            <p:nvPr/>
          </p:nvGrpSpPr>
          <p:grpSpPr>
            <a:xfrm>
              <a:off x="5344401" y="1341855"/>
              <a:ext cx="2687617" cy="1079033"/>
              <a:chOff x="4738348" y="1341855"/>
              <a:chExt cx="2687617" cy="1079033"/>
            </a:xfrm>
          </p:grpSpPr>
          <p:grpSp>
            <p:nvGrpSpPr>
              <p:cNvPr id="129" name="Group 128"/>
              <p:cNvGrpSpPr/>
              <p:nvPr/>
            </p:nvGrpSpPr>
            <p:grpSpPr>
              <a:xfrm>
                <a:off x="4738348" y="1341855"/>
                <a:ext cx="2687617" cy="1079033"/>
                <a:chOff x="4738348" y="1341855"/>
                <a:chExt cx="2687617" cy="1079033"/>
              </a:xfrm>
            </p:grpSpPr>
            <p:sp>
              <p:nvSpPr>
                <p:cNvPr id="8" name="Rectangle 7"/>
                <p:cNvSpPr/>
                <p:nvPr/>
              </p:nvSpPr>
              <p:spPr>
                <a:xfrm>
                  <a:off x="4738348" y="1341855"/>
                  <a:ext cx="2687617" cy="1079033"/>
                </a:xfrm>
                <a:prstGeom prst="rect">
                  <a:avLst/>
                </a:prstGeom>
                <a:gradFill>
                  <a:gsLst>
                    <a:gs pos="0">
                      <a:srgbClr val="0089D0"/>
                    </a:gs>
                    <a:gs pos="100000">
                      <a:srgbClr val="00B0F0"/>
                    </a:gs>
                  </a:gsLst>
                </a:gradFill>
              </p:spPr>
              <p:style>
                <a:lnRef idx="1">
                  <a:schemeClr val="accent3"/>
                </a:lnRef>
                <a:fillRef idx="3">
                  <a:schemeClr val="accent3"/>
                </a:fillRef>
                <a:effectRef idx="2">
                  <a:schemeClr val="accent3"/>
                </a:effectRef>
                <a:fontRef idx="minor">
                  <a:schemeClr val="lt1"/>
                </a:fontRef>
              </p:style>
              <p:txBody>
                <a:bodyPr rtlCol="0" anchor="ctr"/>
                <a:lstStyle/>
                <a:p>
                  <a:r>
                    <a:rPr lang="en-GB" dirty="0"/>
                    <a:t> </a:t>
                  </a:r>
                  <a:r>
                    <a:rPr lang="en-GB" dirty="0" err="1"/>
                    <a:t>TransformBlock</a:t>
                  </a:r>
                  <a:endParaRPr lang="en-GB" dirty="0"/>
                </a:p>
                <a:p>
                  <a:pPr algn="ctr"/>
                  <a:endParaRPr lang="en-GB" sz="1500" dirty="0"/>
                </a:p>
                <a:p>
                  <a:pPr algn="ctr"/>
                  <a:r>
                    <a:rPr lang="en-GB" dirty="0"/>
                    <a:t>MD5WithFilename</a:t>
                  </a:r>
                </a:p>
              </p:txBody>
            </p:sp>
            <p:grpSp>
              <p:nvGrpSpPr>
                <p:cNvPr id="12" name="Group 11"/>
                <p:cNvGrpSpPr/>
                <p:nvPr/>
              </p:nvGrpSpPr>
              <p:grpSpPr>
                <a:xfrm>
                  <a:off x="5015880" y="1772816"/>
                  <a:ext cx="773120" cy="291307"/>
                  <a:chOff x="5447928" y="3356992"/>
                  <a:chExt cx="1296144" cy="432048"/>
                </a:xfrm>
              </p:grpSpPr>
              <p:sp>
                <p:nvSpPr>
                  <p:cNvPr id="13" name="Rectangle 12"/>
                  <p:cNvSpPr/>
                  <p:nvPr/>
                </p:nvSpPr>
                <p:spPr>
                  <a:xfrm>
                    <a:off x="5447928" y="3356992"/>
                    <a:ext cx="216024" cy="4320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14" name="Rectangle 13"/>
                  <p:cNvSpPr/>
                  <p:nvPr/>
                </p:nvSpPr>
                <p:spPr>
                  <a:xfrm>
                    <a:off x="5663952" y="3356992"/>
                    <a:ext cx="216024" cy="4320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15" name="Rectangle 14"/>
                  <p:cNvSpPr/>
                  <p:nvPr/>
                </p:nvSpPr>
                <p:spPr>
                  <a:xfrm>
                    <a:off x="5879976" y="3356992"/>
                    <a:ext cx="216024" cy="4320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16" name="Rectangle 15"/>
                  <p:cNvSpPr/>
                  <p:nvPr/>
                </p:nvSpPr>
                <p:spPr>
                  <a:xfrm>
                    <a:off x="6096000" y="3356992"/>
                    <a:ext cx="216024" cy="4320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17" name="Rectangle 16"/>
                  <p:cNvSpPr/>
                  <p:nvPr/>
                </p:nvSpPr>
                <p:spPr>
                  <a:xfrm>
                    <a:off x="6312024" y="3356992"/>
                    <a:ext cx="216024" cy="4320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18" name="Rectangle 17"/>
                  <p:cNvSpPr/>
                  <p:nvPr/>
                </p:nvSpPr>
                <p:spPr>
                  <a:xfrm>
                    <a:off x="6528048" y="3356992"/>
                    <a:ext cx="216024" cy="4320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grpSp>
            <p:grpSp>
              <p:nvGrpSpPr>
                <p:cNvPr id="45" name="Group 44"/>
                <p:cNvGrpSpPr/>
                <p:nvPr/>
              </p:nvGrpSpPr>
              <p:grpSpPr>
                <a:xfrm>
                  <a:off x="6330712" y="1776091"/>
                  <a:ext cx="773120" cy="284756"/>
                  <a:chOff x="5447928" y="3356992"/>
                  <a:chExt cx="1296144" cy="432048"/>
                </a:xfrm>
              </p:grpSpPr>
              <p:sp>
                <p:nvSpPr>
                  <p:cNvPr id="46" name="Rectangle 45"/>
                  <p:cNvSpPr/>
                  <p:nvPr/>
                </p:nvSpPr>
                <p:spPr>
                  <a:xfrm>
                    <a:off x="5447928" y="3356992"/>
                    <a:ext cx="216024" cy="4320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47" name="Rectangle 46"/>
                  <p:cNvSpPr/>
                  <p:nvPr/>
                </p:nvSpPr>
                <p:spPr>
                  <a:xfrm>
                    <a:off x="5663952" y="3356992"/>
                    <a:ext cx="216024" cy="432048"/>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48" name="Rectangle 47"/>
                  <p:cNvSpPr/>
                  <p:nvPr/>
                </p:nvSpPr>
                <p:spPr>
                  <a:xfrm>
                    <a:off x="5879976" y="3356992"/>
                    <a:ext cx="216024" cy="4320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49" name="Rectangle 48"/>
                  <p:cNvSpPr/>
                  <p:nvPr/>
                </p:nvSpPr>
                <p:spPr>
                  <a:xfrm>
                    <a:off x="6096000" y="3356992"/>
                    <a:ext cx="216024" cy="4320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50" name="Rectangle 49"/>
                  <p:cNvSpPr/>
                  <p:nvPr/>
                </p:nvSpPr>
                <p:spPr>
                  <a:xfrm>
                    <a:off x="6312024" y="3356992"/>
                    <a:ext cx="216024" cy="4320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51" name="Rectangle 50"/>
                  <p:cNvSpPr/>
                  <p:nvPr/>
                </p:nvSpPr>
                <p:spPr>
                  <a:xfrm>
                    <a:off x="6528048" y="3356992"/>
                    <a:ext cx="216024" cy="4320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grpSp>
            <p:sp>
              <p:nvSpPr>
                <p:cNvPr id="60" name="Rectangle 59"/>
                <p:cNvSpPr/>
                <p:nvPr/>
              </p:nvSpPr>
              <p:spPr>
                <a:xfrm>
                  <a:off x="6993236" y="1359984"/>
                  <a:ext cx="418112" cy="303534"/>
                </a:xfrm>
                <a:prstGeom prst="rect">
                  <a:avLst/>
                </a:prstGeom>
                <a:gradFill>
                  <a:gsLst>
                    <a:gs pos="0">
                      <a:srgbClr val="0089D0"/>
                    </a:gs>
                    <a:gs pos="100000">
                      <a:srgbClr val="00B0F0"/>
                    </a:gs>
                  </a:gsLst>
                </a:gradFill>
              </p:spPr>
              <p:style>
                <a:lnRef idx="1">
                  <a:schemeClr val="accent3"/>
                </a:lnRef>
                <a:fillRef idx="3">
                  <a:schemeClr val="accent3"/>
                </a:fillRef>
                <a:effectRef idx="2">
                  <a:schemeClr val="accent3"/>
                </a:effectRef>
                <a:fontRef idx="minor">
                  <a:schemeClr val="lt1"/>
                </a:fontRef>
              </p:style>
              <p:txBody>
                <a:bodyPr rtlCol="0" anchor="ctr"/>
                <a:lstStyle/>
                <a:p>
                  <a:pPr algn="ctr"/>
                  <a:r>
                    <a:rPr lang="en-GB" sz="1350" dirty="0"/>
                    <a:t>1</a:t>
                  </a:r>
                  <a:endParaRPr lang="en-GB" sz="1350" dirty="0"/>
                </a:p>
              </p:txBody>
            </p:sp>
          </p:grpSp>
          <p:pic>
            <p:nvPicPr>
              <p:cNvPr id="131" name="Picture 130"/>
              <p:cNvPicPr>
                <a:picLocks noChangeAspect="1"/>
              </p:cNvPicPr>
              <p:nvPr/>
            </p:nvPicPr>
            <p:blipFill>
              <a:blip r:embed="rId3"/>
              <a:stretch>
                <a:fillRect/>
              </a:stretch>
            </p:blipFill>
            <p:spPr>
              <a:xfrm>
                <a:off x="5901319" y="1756643"/>
                <a:ext cx="333934" cy="319415"/>
              </a:xfrm>
              <a:prstGeom prst="rect">
                <a:avLst/>
              </a:prstGeom>
              <a:ln w="25400">
                <a:solidFill>
                  <a:schemeClr val="tx2"/>
                </a:solidFill>
              </a:ln>
            </p:spPr>
          </p:pic>
        </p:grpSp>
        <p:grpSp>
          <p:nvGrpSpPr>
            <p:cNvPr id="135" name="Group 134"/>
            <p:cNvGrpSpPr/>
            <p:nvPr/>
          </p:nvGrpSpPr>
          <p:grpSpPr>
            <a:xfrm>
              <a:off x="5344401" y="2597675"/>
              <a:ext cx="2687617" cy="1079033"/>
              <a:chOff x="4738348" y="1341855"/>
              <a:chExt cx="2687617" cy="1079033"/>
            </a:xfrm>
          </p:grpSpPr>
          <p:grpSp>
            <p:nvGrpSpPr>
              <p:cNvPr id="136" name="Group 135"/>
              <p:cNvGrpSpPr/>
              <p:nvPr/>
            </p:nvGrpSpPr>
            <p:grpSpPr>
              <a:xfrm>
                <a:off x="4738348" y="1341855"/>
                <a:ext cx="2687617" cy="1079033"/>
                <a:chOff x="4738348" y="1341855"/>
                <a:chExt cx="2687617" cy="1079033"/>
              </a:xfrm>
            </p:grpSpPr>
            <p:sp>
              <p:nvSpPr>
                <p:cNvPr id="138" name="Rectangle 137"/>
                <p:cNvSpPr/>
                <p:nvPr/>
              </p:nvSpPr>
              <p:spPr>
                <a:xfrm>
                  <a:off x="4738348" y="1341855"/>
                  <a:ext cx="2687617" cy="1079033"/>
                </a:xfrm>
                <a:prstGeom prst="rect">
                  <a:avLst/>
                </a:prstGeom>
                <a:gradFill>
                  <a:gsLst>
                    <a:gs pos="0">
                      <a:srgbClr val="0089D0"/>
                    </a:gs>
                    <a:gs pos="100000">
                      <a:srgbClr val="00B0F0"/>
                    </a:gs>
                  </a:gsLst>
                </a:gradFill>
              </p:spPr>
              <p:style>
                <a:lnRef idx="1">
                  <a:schemeClr val="accent3"/>
                </a:lnRef>
                <a:fillRef idx="3">
                  <a:schemeClr val="accent3"/>
                </a:fillRef>
                <a:effectRef idx="2">
                  <a:schemeClr val="accent3"/>
                </a:effectRef>
                <a:fontRef idx="minor">
                  <a:schemeClr val="lt1"/>
                </a:fontRef>
              </p:style>
              <p:txBody>
                <a:bodyPr rtlCol="0" anchor="ctr"/>
                <a:lstStyle/>
                <a:p>
                  <a:r>
                    <a:rPr lang="en-GB" dirty="0"/>
                    <a:t> </a:t>
                  </a:r>
                  <a:r>
                    <a:rPr lang="en-GB" dirty="0" err="1"/>
                    <a:t>TransformBlock</a:t>
                  </a:r>
                  <a:endParaRPr lang="en-GB" dirty="0"/>
                </a:p>
                <a:p>
                  <a:pPr algn="ctr"/>
                  <a:endParaRPr lang="en-GB" sz="1500" dirty="0"/>
                </a:p>
                <a:p>
                  <a:pPr algn="ctr"/>
                  <a:r>
                    <a:rPr lang="en-GB" dirty="0"/>
                    <a:t>MD5WithFilename</a:t>
                  </a:r>
                </a:p>
              </p:txBody>
            </p:sp>
            <p:grpSp>
              <p:nvGrpSpPr>
                <p:cNvPr id="139" name="Group 138"/>
                <p:cNvGrpSpPr/>
                <p:nvPr/>
              </p:nvGrpSpPr>
              <p:grpSpPr>
                <a:xfrm>
                  <a:off x="5015880" y="1772816"/>
                  <a:ext cx="773120" cy="291307"/>
                  <a:chOff x="5447928" y="3356992"/>
                  <a:chExt cx="1296144" cy="432048"/>
                </a:xfrm>
              </p:grpSpPr>
              <p:sp>
                <p:nvSpPr>
                  <p:cNvPr id="148" name="Rectangle 147"/>
                  <p:cNvSpPr/>
                  <p:nvPr/>
                </p:nvSpPr>
                <p:spPr>
                  <a:xfrm>
                    <a:off x="5447928" y="3356992"/>
                    <a:ext cx="216024" cy="4320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149" name="Rectangle 148"/>
                  <p:cNvSpPr/>
                  <p:nvPr/>
                </p:nvSpPr>
                <p:spPr>
                  <a:xfrm>
                    <a:off x="5663952" y="3356992"/>
                    <a:ext cx="216024" cy="4320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150" name="Rectangle 149"/>
                  <p:cNvSpPr/>
                  <p:nvPr/>
                </p:nvSpPr>
                <p:spPr>
                  <a:xfrm>
                    <a:off x="5879976" y="3356992"/>
                    <a:ext cx="216024" cy="4320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151" name="Rectangle 150"/>
                  <p:cNvSpPr/>
                  <p:nvPr/>
                </p:nvSpPr>
                <p:spPr>
                  <a:xfrm>
                    <a:off x="6096000" y="3356992"/>
                    <a:ext cx="216024" cy="4320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152" name="Rectangle 151"/>
                  <p:cNvSpPr/>
                  <p:nvPr/>
                </p:nvSpPr>
                <p:spPr>
                  <a:xfrm>
                    <a:off x="6312024" y="3356992"/>
                    <a:ext cx="216024" cy="4320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153" name="Rectangle 152"/>
                  <p:cNvSpPr/>
                  <p:nvPr/>
                </p:nvSpPr>
                <p:spPr>
                  <a:xfrm>
                    <a:off x="6528048" y="3356992"/>
                    <a:ext cx="216024" cy="4320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grpSp>
            <p:grpSp>
              <p:nvGrpSpPr>
                <p:cNvPr id="140" name="Group 139"/>
                <p:cNvGrpSpPr/>
                <p:nvPr/>
              </p:nvGrpSpPr>
              <p:grpSpPr>
                <a:xfrm>
                  <a:off x="6330712" y="1776091"/>
                  <a:ext cx="773120" cy="284756"/>
                  <a:chOff x="5447928" y="3356992"/>
                  <a:chExt cx="1296144" cy="432048"/>
                </a:xfrm>
              </p:grpSpPr>
              <p:sp>
                <p:nvSpPr>
                  <p:cNvPr id="142" name="Rectangle 141"/>
                  <p:cNvSpPr/>
                  <p:nvPr/>
                </p:nvSpPr>
                <p:spPr>
                  <a:xfrm>
                    <a:off x="5447928" y="3356992"/>
                    <a:ext cx="216024" cy="4320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143" name="Rectangle 142"/>
                  <p:cNvSpPr/>
                  <p:nvPr/>
                </p:nvSpPr>
                <p:spPr>
                  <a:xfrm>
                    <a:off x="5663952" y="3356992"/>
                    <a:ext cx="216024" cy="432048"/>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144" name="Rectangle 143"/>
                  <p:cNvSpPr/>
                  <p:nvPr/>
                </p:nvSpPr>
                <p:spPr>
                  <a:xfrm>
                    <a:off x="5879976" y="3356992"/>
                    <a:ext cx="216024" cy="4320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145" name="Rectangle 144"/>
                  <p:cNvSpPr/>
                  <p:nvPr/>
                </p:nvSpPr>
                <p:spPr>
                  <a:xfrm>
                    <a:off x="6096000" y="3356992"/>
                    <a:ext cx="216024" cy="4320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146" name="Rectangle 145"/>
                  <p:cNvSpPr/>
                  <p:nvPr/>
                </p:nvSpPr>
                <p:spPr>
                  <a:xfrm>
                    <a:off x="6312024" y="3356992"/>
                    <a:ext cx="216024" cy="4320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147" name="Rectangle 146"/>
                  <p:cNvSpPr/>
                  <p:nvPr/>
                </p:nvSpPr>
                <p:spPr>
                  <a:xfrm>
                    <a:off x="6528048" y="3356992"/>
                    <a:ext cx="216024" cy="4320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grpSp>
            <p:sp>
              <p:nvSpPr>
                <p:cNvPr id="141" name="Rectangle 140"/>
                <p:cNvSpPr/>
                <p:nvPr/>
              </p:nvSpPr>
              <p:spPr>
                <a:xfrm>
                  <a:off x="6993236" y="1359984"/>
                  <a:ext cx="418112" cy="303534"/>
                </a:xfrm>
                <a:prstGeom prst="rect">
                  <a:avLst/>
                </a:prstGeom>
                <a:gradFill>
                  <a:gsLst>
                    <a:gs pos="0">
                      <a:srgbClr val="0089D0"/>
                    </a:gs>
                    <a:gs pos="100000">
                      <a:srgbClr val="00B0F0"/>
                    </a:gs>
                  </a:gsLst>
                </a:gradFill>
              </p:spPr>
              <p:style>
                <a:lnRef idx="1">
                  <a:schemeClr val="accent3"/>
                </a:lnRef>
                <a:fillRef idx="3">
                  <a:schemeClr val="accent3"/>
                </a:fillRef>
                <a:effectRef idx="2">
                  <a:schemeClr val="accent3"/>
                </a:effectRef>
                <a:fontRef idx="minor">
                  <a:schemeClr val="lt1"/>
                </a:fontRef>
              </p:style>
              <p:txBody>
                <a:bodyPr rtlCol="0" anchor="ctr"/>
                <a:lstStyle/>
                <a:p>
                  <a:pPr algn="ctr"/>
                  <a:r>
                    <a:rPr lang="en-GB" sz="1350" dirty="0"/>
                    <a:t>1</a:t>
                  </a:r>
                  <a:endParaRPr lang="en-GB" sz="1350" dirty="0"/>
                </a:p>
              </p:txBody>
            </p:sp>
          </p:grpSp>
          <p:pic>
            <p:nvPicPr>
              <p:cNvPr id="137" name="Picture 136"/>
              <p:cNvPicPr>
                <a:picLocks noChangeAspect="1"/>
              </p:cNvPicPr>
              <p:nvPr/>
            </p:nvPicPr>
            <p:blipFill>
              <a:blip r:embed="rId3"/>
              <a:stretch>
                <a:fillRect/>
              </a:stretch>
            </p:blipFill>
            <p:spPr>
              <a:xfrm>
                <a:off x="5901319" y="1756643"/>
                <a:ext cx="333934" cy="319415"/>
              </a:xfrm>
              <a:prstGeom prst="rect">
                <a:avLst/>
              </a:prstGeom>
              <a:ln w="25400">
                <a:solidFill>
                  <a:schemeClr val="tx2"/>
                </a:solidFill>
              </a:ln>
            </p:spPr>
          </p:pic>
        </p:grpSp>
        <p:grpSp>
          <p:nvGrpSpPr>
            <p:cNvPr id="154" name="Group 153"/>
            <p:cNvGrpSpPr/>
            <p:nvPr/>
          </p:nvGrpSpPr>
          <p:grpSpPr>
            <a:xfrm>
              <a:off x="5344401" y="3844796"/>
              <a:ext cx="2687617" cy="1079033"/>
              <a:chOff x="4738348" y="1341855"/>
              <a:chExt cx="2687617" cy="1079033"/>
            </a:xfrm>
          </p:grpSpPr>
          <p:grpSp>
            <p:nvGrpSpPr>
              <p:cNvPr id="155" name="Group 154"/>
              <p:cNvGrpSpPr/>
              <p:nvPr/>
            </p:nvGrpSpPr>
            <p:grpSpPr>
              <a:xfrm>
                <a:off x="4738348" y="1341855"/>
                <a:ext cx="2687617" cy="1079033"/>
                <a:chOff x="4738348" y="1341855"/>
                <a:chExt cx="2687617" cy="1079033"/>
              </a:xfrm>
            </p:grpSpPr>
            <p:sp>
              <p:nvSpPr>
                <p:cNvPr id="157" name="Rectangle 156"/>
                <p:cNvSpPr/>
                <p:nvPr/>
              </p:nvSpPr>
              <p:spPr>
                <a:xfrm>
                  <a:off x="4738348" y="1341855"/>
                  <a:ext cx="2687617" cy="1079033"/>
                </a:xfrm>
                <a:prstGeom prst="rect">
                  <a:avLst/>
                </a:prstGeom>
                <a:gradFill>
                  <a:gsLst>
                    <a:gs pos="0">
                      <a:srgbClr val="0089D0"/>
                    </a:gs>
                    <a:gs pos="100000">
                      <a:srgbClr val="00B0F0"/>
                    </a:gs>
                  </a:gsLst>
                </a:gradFill>
              </p:spPr>
              <p:style>
                <a:lnRef idx="1">
                  <a:schemeClr val="accent3"/>
                </a:lnRef>
                <a:fillRef idx="3">
                  <a:schemeClr val="accent3"/>
                </a:fillRef>
                <a:effectRef idx="2">
                  <a:schemeClr val="accent3"/>
                </a:effectRef>
                <a:fontRef idx="minor">
                  <a:schemeClr val="lt1"/>
                </a:fontRef>
              </p:style>
              <p:txBody>
                <a:bodyPr rtlCol="0" anchor="ctr"/>
                <a:lstStyle/>
                <a:p>
                  <a:r>
                    <a:rPr lang="en-GB" dirty="0"/>
                    <a:t> </a:t>
                  </a:r>
                  <a:r>
                    <a:rPr lang="en-GB" dirty="0" err="1"/>
                    <a:t>TransformBlock</a:t>
                  </a:r>
                  <a:endParaRPr lang="en-GB" dirty="0"/>
                </a:p>
                <a:p>
                  <a:pPr algn="ctr"/>
                  <a:endParaRPr lang="en-GB" sz="1500" dirty="0"/>
                </a:p>
                <a:p>
                  <a:pPr algn="ctr"/>
                  <a:r>
                    <a:rPr lang="en-GB" dirty="0"/>
                    <a:t>MD5WithFilename</a:t>
                  </a:r>
                </a:p>
              </p:txBody>
            </p:sp>
            <p:grpSp>
              <p:nvGrpSpPr>
                <p:cNvPr id="158" name="Group 157"/>
                <p:cNvGrpSpPr/>
                <p:nvPr/>
              </p:nvGrpSpPr>
              <p:grpSpPr>
                <a:xfrm>
                  <a:off x="5015880" y="1772816"/>
                  <a:ext cx="773120" cy="291307"/>
                  <a:chOff x="5447928" y="3356992"/>
                  <a:chExt cx="1296144" cy="432048"/>
                </a:xfrm>
              </p:grpSpPr>
              <p:sp>
                <p:nvSpPr>
                  <p:cNvPr id="167" name="Rectangle 166"/>
                  <p:cNvSpPr/>
                  <p:nvPr/>
                </p:nvSpPr>
                <p:spPr>
                  <a:xfrm>
                    <a:off x="5447928" y="3356992"/>
                    <a:ext cx="216024" cy="4320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168" name="Rectangle 167"/>
                  <p:cNvSpPr/>
                  <p:nvPr/>
                </p:nvSpPr>
                <p:spPr>
                  <a:xfrm>
                    <a:off x="5663952" y="3356992"/>
                    <a:ext cx="216024" cy="4320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169" name="Rectangle 168"/>
                  <p:cNvSpPr/>
                  <p:nvPr/>
                </p:nvSpPr>
                <p:spPr>
                  <a:xfrm>
                    <a:off x="5879976" y="3356992"/>
                    <a:ext cx="216024" cy="4320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170" name="Rectangle 169"/>
                  <p:cNvSpPr/>
                  <p:nvPr/>
                </p:nvSpPr>
                <p:spPr>
                  <a:xfrm>
                    <a:off x="6096000" y="3356992"/>
                    <a:ext cx="216024" cy="4320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171" name="Rectangle 170"/>
                  <p:cNvSpPr/>
                  <p:nvPr/>
                </p:nvSpPr>
                <p:spPr>
                  <a:xfrm>
                    <a:off x="6312024" y="3356992"/>
                    <a:ext cx="216024" cy="4320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172" name="Rectangle 171"/>
                  <p:cNvSpPr/>
                  <p:nvPr/>
                </p:nvSpPr>
                <p:spPr>
                  <a:xfrm>
                    <a:off x="6528048" y="3356992"/>
                    <a:ext cx="216024" cy="4320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grpSp>
            <p:grpSp>
              <p:nvGrpSpPr>
                <p:cNvPr id="159" name="Group 158"/>
                <p:cNvGrpSpPr/>
                <p:nvPr/>
              </p:nvGrpSpPr>
              <p:grpSpPr>
                <a:xfrm>
                  <a:off x="6330712" y="1776091"/>
                  <a:ext cx="773120" cy="284756"/>
                  <a:chOff x="5447928" y="3356992"/>
                  <a:chExt cx="1296144" cy="432048"/>
                </a:xfrm>
              </p:grpSpPr>
              <p:sp>
                <p:nvSpPr>
                  <p:cNvPr id="161" name="Rectangle 160"/>
                  <p:cNvSpPr/>
                  <p:nvPr/>
                </p:nvSpPr>
                <p:spPr>
                  <a:xfrm>
                    <a:off x="5447928" y="3356992"/>
                    <a:ext cx="216024" cy="4320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162" name="Rectangle 161"/>
                  <p:cNvSpPr/>
                  <p:nvPr/>
                </p:nvSpPr>
                <p:spPr>
                  <a:xfrm>
                    <a:off x="5663952" y="3356992"/>
                    <a:ext cx="216024" cy="432048"/>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163" name="Rectangle 162"/>
                  <p:cNvSpPr/>
                  <p:nvPr/>
                </p:nvSpPr>
                <p:spPr>
                  <a:xfrm>
                    <a:off x="5879976" y="3356992"/>
                    <a:ext cx="216024" cy="4320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164" name="Rectangle 163"/>
                  <p:cNvSpPr/>
                  <p:nvPr/>
                </p:nvSpPr>
                <p:spPr>
                  <a:xfrm>
                    <a:off x="6096000" y="3356992"/>
                    <a:ext cx="216024" cy="4320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165" name="Rectangle 164"/>
                  <p:cNvSpPr/>
                  <p:nvPr/>
                </p:nvSpPr>
                <p:spPr>
                  <a:xfrm>
                    <a:off x="6312024" y="3356992"/>
                    <a:ext cx="216024" cy="4320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166" name="Rectangle 165"/>
                  <p:cNvSpPr/>
                  <p:nvPr/>
                </p:nvSpPr>
                <p:spPr>
                  <a:xfrm>
                    <a:off x="6528048" y="3356992"/>
                    <a:ext cx="216024" cy="4320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grpSp>
            <p:sp>
              <p:nvSpPr>
                <p:cNvPr id="160" name="Rectangle 159"/>
                <p:cNvSpPr/>
                <p:nvPr/>
              </p:nvSpPr>
              <p:spPr>
                <a:xfrm>
                  <a:off x="6993236" y="1359984"/>
                  <a:ext cx="418112" cy="303534"/>
                </a:xfrm>
                <a:prstGeom prst="rect">
                  <a:avLst/>
                </a:prstGeom>
                <a:gradFill>
                  <a:gsLst>
                    <a:gs pos="0">
                      <a:srgbClr val="0089D0"/>
                    </a:gs>
                    <a:gs pos="100000">
                      <a:srgbClr val="00B0F0"/>
                    </a:gs>
                  </a:gsLst>
                </a:gradFill>
              </p:spPr>
              <p:style>
                <a:lnRef idx="1">
                  <a:schemeClr val="accent3"/>
                </a:lnRef>
                <a:fillRef idx="3">
                  <a:schemeClr val="accent3"/>
                </a:fillRef>
                <a:effectRef idx="2">
                  <a:schemeClr val="accent3"/>
                </a:effectRef>
                <a:fontRef idx="minor">
                  <a:schemeClr val="lt1"/>
                </a:fontRef>
              </p:style>
              <p:txBody>
                <a:bodyPr rtlCol="0" anchor="ctr"/>
                <a:lstStyle/>
                <a:p>
                  <a:pPr algn="ctr"/>
                  <a:r>
                    <a:rPr lang="en-GB" sz="1350" dirty="0"/>
                    <a:t>1</a:t>
                  </a:r>
                  <a:endParaRPr lang="en-GB" sz="1350" dirty="0"/>
                </a:p>
              </p:txBody>
            </p:sp>
          </p:grpSp>
          <p:pic>
            <p:nvPicPr>
              <p:cNvPr id="156" name="Picture 155"/>
              <p:cNvPicPr>
                <a:picLocks noChangeAspect="1"/>
              </p:cNvPicPr>
              <p:nvPr/>
            </p:nvPicPr>
            <p:blipFill>
              <a:blip r:embed="rId3"/>
              <a:stretch>
                <a:fillRect/>
              </a:stretch>
            </p:blipFill>
            <p:spPr>
              <a:xfrm>
                <a:off x="5901319" y="1756643"/>
                <a:ext cx="333934" cy="319415"/>
              </a:xfrm>
              <a:prstGeom prst="rect">
                <a:avLst/>
              </a:prstGeom>
              <a:ln w="25400">
                <a:solidFill>
                  <a:schemeClr val="tx2"/>
                </a:solidFill>
              </a:ln>
            </p:spPr>
          </p:pic>
        </p:grpSp>
        <p:grpSp>
          <p:nvGrpSpPr>
            <p:cNvPr id="173" name="Group 172"/>
            <p:cNvGrpSpPr/>
            <p:nvPr/>
          </p:nvGrpSpPr>
          <p:grpSpPr>
            <a:xfrm>
              <a:off x="5344401" y="5086271"/>
              <a:ext cx="2687617" cy="1079033"/>
              <a:chOff x="4738348" y="1341855"/>
              <a:chExt cx="2687617" cy="1079033"/>
            </a:xfrm>
          </p:grpSpPr>
          <p:grpSp>
            <p:nvGrpSpPr>
              <p:cNvPr id="174" name="Group 173"/>
              <p:cNvGrpSpPr/>
              <p:nvPr/>
            </p:nvGrpSpPr>
            <p:grpSpPr>
              <a:xfrm>
                <a:off x="4738348" y="1341855"/>
                <a:ext cx="2687617" cy="1079033"/>
                <a:chOff x="4738348" y="1341855"/>
                <a:chExt cx="2687617" cy="1079033"/>
              </a:xfrm>
            </p:grpSpPr>
            <p:sp>
              <p:nvSpPr>
                <p:cNvPr id="176" name="Rectangle 175"/>
                <p:cNvSpPr/>
                <p:nvPr/>
              </p:nvSpPr>
              <p:spPr>
                <a:xfrm>
                  <a:off x="4738348" y="1341855"/>
                  <a:ext cx="2687617" cy="1079033"/>
                </a:xfrm>
                <a:prstGeom prst="rect">
                  <a:avLst/>
                </a:prstGeom>
                <a:gradFill>
                  <a:gsLst>
                    <a:gs pos="0">
                      <a:srgbClr val="0089D0"/>
                    </a:gs>
                    <a:gs pos="100000">
                      <a:srgbClr val="00B0F0"/>
                    </a:gs>
                  </a:gsLst>
                </a:gradFill>
              </p:spPr>
              <p:style>
                <a:lnRef idx="1">
                  <a:schemeClr val="accent3"/>
                </a:lnRef>
                <a:fillRef idx="3">
                  <a:schemeClr val="accent3"/>
                </a:fillRef>
                <a:effectRef idx="2">
                  <a:schemeClr val="accent3"/>
                </a:effectRef>
                <a:fontRef idx="minor">
                  <a:schemeClr val="lt1"/>
                </a:fontRef>
              </p:style>
              <p:txBody>
                <a:bodyPr rtlCol="0" anchor="ctr"/>
                <a:lstStyle/>
                <a:p>
                  <a:r>
                    <a:rPr lang="en-GB" dirty="0"/>
                    <a:t> </a:t>
                  </a:r>
                  <a:r>
                    <a:rPr lang="en-GB" dirty="0" err="1"/>
                    <a:t>TransformBlock</a:t>
                  </a:r>
                  <a:endParaRPr lang="en-GB" dirty="0"/>
                </a:p>
                <a:p>
                  <a:pPr algn="ctr"/>
                  <a:endParaRPr lang="en-GB" sz="1500" dirty="0"/>
                </a:p>
                <a:p>
                  <a:pPr algn="ctr"/>
                  <a:r>
                    <a:rPr lang="en-GB" dirty="0"/>
                    <a:t>MD5WithFilename</a:t>
                  </a:r>
                </a:p>
              </p:txBody>
            </p:sp>
            <p:grpSp>
              <p:nvGrpSpPr>
                <p:cNvPr id="177" name="Group 176"/>
                <p:cNvGrpSpPr/>
                <p:nvPr/>
              </p:nvGrpSpPr>
              <p:grpSpPr>
                <a:xfrm>
                  <a:off x="5015880" y="1772816"/>
                  <a:ext cx="773120" cy="291307"/>
                  <a:chOff x="5447928" y="3356992"/>
                  <a:chExt cx="1296144" cy="432048"/>
                </a:xfrm>
              </p:grpSpPr>
              <p:sp>
                <p:nvSpPr>
                  <p:cNvPr id="186" name="Rectangle 185"/>
                  <p:cNvSpPr/>
                  <p:nvPr/>
                </p:nvSpPr>
                <p:spPr>
                  <a:xfrm>
                    <a:off x="5447928" y="3356992"/>
                    <a:ext cx="216024" cy="4320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187" name="Rectangle 186"/>
                  <p:cNvSpPr/>
                  <p:nvPr/>
                </p:nvSpPr>
                <p:spPr>
                  <a:xfrm>
                    <a:off x="5663952" y="3356992"/>
                    <a:ext cx="216024" cy="4320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188" name="Rectangle 187"/>
                  <p:cNvSpPr/>
                  <p:nvPr/>
                </p:nvSpPr>
                <p:spPr>
                  <a:xfrm>
                    <a:off x="5879976" y="3356992"/>
                    <a:ext cx="216024" cy="4320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189" name="Rectangle 188"/>
                  <p:cNvSpPr/>
                  <p:nvPr/>
                </p:nvSpPr>
                <p:spPr>
                  <a:xfrm>
                    <a:off x="6096000" y="3356992"/>
                    <a:ext cx="216024" cy="4320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190" name="Rectangle 189"/>
                  <p:cNvSpPr/>
                  <p:nvPr/>
                </p:nvSpPr>
                <p:spPr>
                  <a:xfrm>
                    <a:off x="6312024" y="3356992"/>
                    <a:ext cx="216024" cy="4320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191" name="Rectangle 190"/>
                  <p:cNvSpPr/>
                  <p:nvPr/>
                </p:nvSpPr>
                <p:spPr>
                  <a:xfrm>
                    <a:off x="6528048" y="3356992"/>
                    <a:ext cx="216024" cy="4320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grpSp>
            <p:grpSp>
              <p:nvGrpSpPr>
                <p:cNvPr id="178" name="Group 177"/>
                <p:cNvGrpSpPr/>
                <p:nvPr/>
              </p:nvGrpSpPr>
              <p:grpSpPr>
                <a:xfrm>
                  <a:off x="6330712" y="1776091"/>
                  <a:ext cx="773120" cy="284756"/>
                  <a:chOff x="5447928" y="3356992"/>
                  <a:chExt cx="1296144" cy="432048"/>
                </a:xfrm>
              </p:grpSpPr>
              <p:sp>
                <p:nvSpPr>
                  <p:cNvPr id="180" name="Rectangle 179"/>
                  <p:cNvSpPr/>
                  <p:nvPr/>
                </p:nvSpPr>
                <p:spPr>
                  <a:xfrm>
                    <a:off x="5447928" y="3356992"/>
                    <a:ext cx="216024" cy="4320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181" name="Rectangle 180"/>
                  <p:cNvSpPr/>
                  <p:nvPr/>
                </p:nvSpPr>
                <p:spPr>
                  <a:xfrm>
                    <a:off x="5663952" y="3356992"/>
                    <a:ext cx="216024" cy="432048"/>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182" name="Rectangle 181"/>
                  <p:cNvSpPr/>
                  <p:nvPr/>
                </p:nvSpPr>
                <p:spPr>
                  <a:xfrm>
                    <a:off x="5879976" y="3356992"/>
                    <a:ext cx="216024" cy="4320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183" name="Rectangle 182"/>
                  <p:cNvSpPr/>
                  <p:nvPr/>
                </p:nvSpPr>
                <p:spPr>
                  <a:xfrm>
                    <a:off x="6096000" y="3356992"/>
                    <a:ext cx="216024" cy="4320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184" name="Rectangle 183"/>
                  <p:cNvSpPr/>
                  <p:nvPr/>
                </p:nvSpPr>
                <p:spPr>
                  <a:xfrm>
                    <a:off x="6312024" y="3356992"/>
                    <a:ext cx="216024" cy="4320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185" name="Rectangle 184"/>
                  <p:cNvSpPr/>
                  <p:nvPr/>
                </p:nvSpPr>
                <p:spPr>
                  <a:xfrm>
                    <a:off x="6528048" y="3356992"/>
                    <a:ext cx="216024" cy="4320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grpSp>
            <p:sp>
              <p:nvSpPr>
                <p:cNvPr id="179" name="Rectangle 178"/>
                <p:cNvSpPr/>
                <p:nvPr/>
              </p:nvSpPr>
              <p:spPr>
                <a:xfrm>
                  <a:off x="6993236" y="1359984"/>
                  <a:ext cx="418112" cy="303534"/>
                </a:xfrm>
                <a:prstGeom prst="rect">
                  <a:avLst/>
                </a:prstGeom>
                <a:gradFill>
                  <a:gsLst>
                    <a:gs pos="0">
                      <a:srgbClr val="0089D0"/>
                    </a:gs>
                    <a:gs pos="100000">
                      <a:srgbClr val="00B0F0"/>
                    </a:gs>
                  </a:gsLst>
                </a:gradFill>
              </p:spPr>
              <p:style>
                <a:lnRef idx="1">
                  <a:schemeClr val="accent3"/>
                </a:lnRef>
                <a:fillRef idx="3">
                  <a:schemeClr val="accent3"/>
                </a:fillRef>
                <a:effectRef idx="2">
                  <a:schemeClr val="accent3"/>
                </a:effectRef>
                <a:fontRef idx="minor">
                  <a:schemeClr val="lt1"/>
                </a:fontRef>
              </p:style>
              <p:txBody>
                <a:bodyPr rtlCol="0" anchor="ctr"/>
                <a:lstStyle/>
                <a:p>
                  <a:pPr algn="ctr"/>
                  <a:r>
                    <a:rPr lang="en-GB" sz="1350" dirty="0"/>
                    <a:t>1</a:t>
                  </a:r>
                  <a:endParaRPr lang="en-GB" sz="1350" dirty="0"/>
                </a:p>
              </p:txBody>
            </p:sp>
          </p:grpSp>
          <p:pic>
            <p:nvPicPr>
              <p:cNvPr id="175" name="Picture 174"/>
              <p:cNvPicPr>
                <a:picLocks noChangeAspect="1"/>
              </p:cNvPicPr>
              <p:nvPr/>
            </p:nvPicPr>
            <p:blipFill>
              <a:blip r:embed="rId3"/>
              <a:stretch>
                <a:fillRect/>
              </a:stretch>
            </p:blipFill>
            <p:spPr>
              <a:xfrm>
                <a:off x="5901319" y="1756643"/>
                <a:ext cx="333934" cy="319415"/>
              </a:xfrm>
              <a:prstGeom prst="rect">
                <a:avLst/>
              </a:prstGeom>
              <a:ln w="25400">
                <a:solidFill>
                  <a:schemeClr val="tx2"/>
                </a:solidFill>
              </a:ln>
            </p:spPr>
          </p:pic>
        </p:grpSp>
        <p:cxnSp>
          <p:nvCxnSpPr>
            <p:cNvPr id="192" name="Straight Arrow Connector 191"/>
            <p:cNvCxnSpPr>
              <a:stCxn id="119" idx="3"/>
              <a:endCxn id="8" idx="1"/>
            </p:cNvCxnSpPr>
            <p:nvPr/>
          </p:nvCxnSpPr>
          <p:spPr>
            <a:xfrm flipV="1">
              <a:off x="4479671" y="1881372"/>
              <a:ext cx="864730" cy="1884792"/>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cxnSp>
          <p:nvCxnSpPr>
            <p:cNvPr id="194" name="Straight Arrow Connector 193"/>
            <p:cNvCxnSpPr>
              <a:stCxn id="119" idx="3"/>
              <a:endCxn id="138" idx="1"/>
            </p:cNvCxnSpPr>
            <p:nvPr/>
          </p:nvCxnSpPr>
          <p:spPr>
            <a:xfrm flipV="1">
              <a:off x="4479671" y="3137192"/>
              <a:ext cx="864730" cy="628972"/>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cxnSp>
          <p:nvCxnSpPr>
            <p:cNvPr id="197" name="Straight Arrow Connector 196"/>
            <p:cNvCxnSpPr>
              <a:stCxn id="119" idx="3"/>
              <a:endCxn id="157" idx="1"/>
            </p:cNvCxnSpPr>
            <p:nvPr/>
          </p:nvCxnSpPr>
          <p:spPr>
            <a:xfrm>
              <a:off x="4479671" y="3766164"/>
              <a:ext cx="864730" cy="618149"/>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cxnSp>
          <p:nvCxnSpPr>
            <p:cNvPr id="200" name="Straight Arrow Connector 199"/>
            <p:cNvCxnSpPr>
              <a:stCxn id="119" idx="3"/>
              <a:endCxn id="176" idx="1"/>
            </p:cNvCxnSpPr>
            <p:nvPr/>
          </p:nvCxnSpPr>
          <p:spPr>
            <a:xfrm>
              <a:off x="4479671" y="3766164"/>
              <a:ext cx="864730" cy="1859624"/>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grpSp>
      <p:sp>
        <p:nvSpPr>
          <p:cNvPr id="225" name="TextBox 224"/>
          <p:cNvSpPr txBox="1"/>
          <p:nvPr/>
        </p:nvSpPr>
        <p:spPr>
          <a:xfrm>
            <a:off x="3088627" y="2314807"/>
            <a:ext cx="822341" cy="3046988"/>
          </a:xfrm>
          <a:prstGeom prst="rect">
            <a:avLst/>
          </a:prstGeom>
          <a:noFill/>
        </p:spPr>
        <p:txBody>
          <a:bodyPr wrap="none" rtlCol="0">
            <a:spAutoFit/>
          </a:bodyPr>
          <a:lstStyle/>
          <a:p>
            <a:pPr algn="ctr"/>
            <a:r>
              <a:rPr lang="en-GB" sz="1600" dirty="0" err="1">
                <a:solidFill>
                  <a:schemeClr val="bg1"/>
                </a:solidFill>
              </a:rPr>
              <a:t>LinkTo</a:t>
            </a:r>
            <a:endParaRPr lang="en-GB" sz="1600" dirty="0">
              <a:solidFill>
                <a:schemeClr val="bg1"/>
              </a:solidFill>
            </a:endParaRPr>
          </a:p>
          <a:p>
            <a:pPr algn="ctr"/>
            <a:endParaRPr lang="en-GB" sz="1600" dirty="0">
              <a:solidFill>
                <a:schemeClr val="bg1"/>
              </a:solidFill>
            </a:endParaRPr>
          </a:p>
          <a:p>
            <a:pPr algn="ctr"/>
            <a:endParaRPr lang="en-GB" sz="1600" dirty="0">
              <a:solidFill>
                <a:schemeClr val="bg1"/>
              </a:solidFill>
            </a:endParaRPr>
          </a:p>
          <a:p>
            <a:pPr algn="ctr"/>
            <a:endParaRPr lang="en-GB" sz="1600" dirty="0">
              <a:solidFill>
                <a:schemeClr val="bg1"/>
              </a:solidFill>
            </a:endParaRPr>
          </a:p>
          <a:p>
            <a:pPr algn="ctr"/>
            <a:endParaRPr lang="en-GB" sz="1600" dirty="0">
              <a:solidFill>
                <a:schemeClr val="bg1"/>
              </a:solidFill>
            </a:endParaRPr>
          </a:p>
          <a:p>
            <a:pPr algn="ctr"/>
            <a:endParaRPr lang="en-GB" sz="1600" dirty="0">
              <a:solidFill>
                <a:schemeClr val="bg1"/>
              </a:solidFill>
            </a:endParaRPr>
          </a:p>
          <a:p>
            <a:pPr algn="ctr"/>
            <a:endParaRPr lang="en-GB" sz="1600" dirty="0">
              <a:solidFill>
                <a:schemeClr val="bg1"/>
              </a:solidFill>
            </a:endParaRPr>
          </a:p>
          <a:p>
            <a:pPr algn="ctr"/>
            <a:endParaRPr lang="en-GB" sz="1600" dirty="0">
              <a:solidFill>
                <a:schemeClr val="bg1"/>
              </a:solidFill>
            </a:endParaRPr>
          </a:p>
          <a:p>
            <a:pPr algn="ctr"/>
            <a:endParaRPr lang="en-GB" sz="1600" dirty="0">
              <a:solidFill>
                <a:schemeClr val="bg1"/>
              </a:solidFill>
            </a:endParaRPr>
          </a:p>
          <a:p>
            <a:pPr algn="ctr"/>
            <a:endParaRPr lang="en-GB" sz="1600" dirty="0">
              <a:solidFill>
                <a:schemeClr val="bg1"/>
              </a:solidFill>
            </a:endParaRPr>
          </a:p>
          <a:p>
            <a:pPr algn="ctr"/>
            <a:r>
              <a:rPr lang="en-GB" sz="1600" dirty="0" err="1">
                <a:solidFill>
                  <a:schemeClr val="bg1"/>
                </a:solidFill>
              </a:rPr>
              <a:t>IsFile</a:t>
            </a:r>
            <a:r>
              <a:rPr lang="en-GB" sz="1600" dirty="0">
                <a:solidFill>
                  <a:schemeClr val="bg1"/>
                </a:solidFill>
              </a:rPr>
              <a:t> -&gt;</a:t>
            </a:r>
          </a:p>
          <a:p>
            <a:pPr algn="ctr"/>
            <a:r>
              <a:rPr lang="en-GB" sz="1600" dirty="0" err="1">
                <a:solidFill>
                  <a:schemeClr val="bg1"/>
                </a:solidFill>
              </a:rPr>
              <a:t>filepath</a:t>
            </a:r>
            <a:endParaRPr lang="en-GB" sz="1600" dirty="0">
              <a:solidFill>
                <a:schemeClr val="bg1"/>
              </a:solidFill>
            </a:endParaRPr>
          </a:p>
        </p:txBody>
      </p:sp>
      <p:grpSp>
        <p:nvGrpSpPr>
          <p:cNvPr id="6" name="Group 5"/>
          <p:cNvGrpSpPr/>
          <p:nvPr/>
        </p:nvGrpSpPr>
        <p:grpSpPr>
          <a:xfrm>
            <a:off x="491851" y="3277236"/>
            <a:ext cx="2867903" cy="832758"/>
            <a:chOff x="655800" y="3226647"/>
            <a:chExt cx="3823871" cy="1110344"/>
          </a:xfrm>
        </p:grpSpPr>
        <p:sp>
          <p:nvSpPr>
            <p:cNvPr id="11" name="TextBox 10"/>
            <p:cNvSpPr txBox="1"/>
            <p:nvPr/>
          </p:nvSpPr>
          <p:spPr>
            <a:xfrm>
              <a:off x="736484" y="3228995"/>
              <a:ext cx="907343" cy="1107996"/>
            </a:xfrm>
            <a:prstGeom prst="rect">
              <a:avLst/>
            </a:prstGeom>
            <a:noFill/>
          </p:spPr>
          <p:txBody>
            <a:bodyPr wrap="none" rtlCol="0">
              <a:spAutoFit/>
            </a:bodyPr>
            <a:lstStyle/>
            <a:p>
              <a:pPr algn="ctr"/>
              <a:r>
                <a:rPr lang="en-GB" sz="1600" dirty="0">
                  <a:solidFill>
                    <a:schemeClr val="bg1"/>
                  </a:solidFill>
                </a:rPr>
                <a:t>Post</a:t>
              </a:r>
            </a:p>
            <a:p>
              <a:pPr algn="ctr"/>
              <a:endParaRPr lang="en-GB" sz="1600" dirty="0">
                <a:solidFill>
                  <a:schemeClr val="bg1"/>
                </a:solidFill>
              </a:endParaRPr>
            </a:p>
            <a:p>
              <a:pPr algn="ctr"/>
              <a:r>
                <a:rPr lang="en-GB" sz="1600" dirty="0">
                  <a:solidFill>
                    <a:schemeClr val="bg1"/>
                  </a:solidFill>
                </a:rPr>
                <a:t>folder</a:t>
              </a:r>
              <a:endParaRPr lang="en-GB" sz="900" dirty="0">
                <a:solidFill>
                  <a:schemeClr val="bg1"/>
                </a:solidFill>
              </a:endParaRPr>
            </a:p>
          </p:txBody>
        </p:sp>
        <p:cxnSp>
          <p:nvCxnSpPr>
            <p:cNvPr id="39" name="Straight Arrow Connector 38"/>
            <p:cNvCxnSpPr>
              <a:endCxn id="119" idx="1"/>
            </p:cNvCxnSpPr>
            <p:nvPr/>
          </p:nvCxnSpPr>
          <p:spPr>
            <a:xfrm flipV="1">
              <a:off x="655800" y="3766164"/>
              <a:ext cx="1136254" cy="11511"/>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grpSp>
          <p:nvGrpSpPr>
            <p:cNvPr id="116" name="Group 115"/>
            <p:cNvGrpSpPr/>
            <p:nvPr/>
          </p:nvGrpSpPr>
          <p:grpSpPr>
            <a:xfrm>
              <a:off x="1792054" y="3226647"/>
              <a:ext cx="2687617" cy="1079033"/>
              <a:chOff x="4738348" y="1341855"/>
              <a:chExt cx="2687617" cy="1079033"/>
            </a:xfrm>
          </p:grpSpPr>
          <p:grpSp>
            <p:nvGrpSpPr>
              <p:cNvPr id="117" name="Group 116"/>
              <p:cNvGrpSpPr/>
              <p:nvPr/>
            </p:nvGrpSpPr>
            <p:grpSpPr>
              <a:xfrm>
                <a:off x="4738348" y="1341855"/>
                <a:ext cx="2687617" cy="1079033"/>
                <a:chOff x="4738348" y="1341855"/>
                <a:chExt cx="2687617" cy="1079033"/>
              </a:xfrm>
            </p:grpSpPr>
            <p:sp>
              <p:nvSpPr>
                <p:cNvPr id="119" name="Rectangle 118"/>
                <p:cNvSpPr/>
                <p:nvPr/>
              </p:nvSpPr>
              <p:spPr>
                <a:xfrm>
                  <a:off x="4738348" y="1341855"/>
                  <a:ext cx="2687617" cy="1079033"/>
                </a:xfrm>
                <a:prstGeom prst="rect">
                  <a:avLst/>
                </a:prstGeom>
                <a:gradFill>
                  <a:gsLst>
                    <a:gs pos="0">
                      <a:srgbClr val="0089D0"/>
                    </a:gs>
                    <a:gs pos="100000">
                      <a:srgbClr val="00B0F0"/>
                    </a:gs>
                  </a:gsLst>
                </a:gradFill>
              </p:spPr>
              <p:style>
                <a:lnRef idx="1">
                  <a:schemeClr val="accent3"/>
                </a:lnRef>
                <a:fillRef idx="3">
                  <a:schemeClr val="accent3"/>
                </a:fillRef>
                <a:effectRef idx="2">
                  <a:schemeClr val="accent3"/>
                </a:effectRef>
                <a:fontRef idx="minor">
                  <a:schemeClr val="lt1"/>
                </a:fontRef>
              </p:style>
              <p:txBody>
                <a:bodyPr rtlCol="0" anchor="ctr"/>
                <a:lstStyle/>
                <a:p>
                  <a:pPr algn="ctr"/>
                  <a:r>
                    <a:rPr lang="en-GB" sz="1500" dirty="0"/>
                    <a:t> </a:t>
                  </a:r>
                  <a:r>
                    <a:rPr lang="en-GB" sz="1500" dirty="0" err="1"/>
                    <a:t>TransformManyBlock</a:t>
                  </a:r>
                  <a:endParaRPr lang="en-GB" sz="1500" dirty="0"/>
                </a:p>
                <a:p>
                  <a:pPr algn="ctr"/>
                  <a:endParaRPr lang="en-GB" sz="2100" dirty="0"/>
                </a:p>
                <a:p>
                  <a:pPr algn="ctr"/>
                  <a:r>
                    <a:rPr lang="en-GB" sz="1500" dirty="0" err="1"/>
                    <a:t>GetFolderContents</a:t>
                  </a:r>
                  <a:endParaRPr lang="en-GB" sz="1500" dirty="0"/>
                </a:p>
              </p:txBody>
            </p:sp>
            <p:grpSp>
              <p:nvGrpSpPr>
                <p:cNvPr id="120" name="Group 119"/>
                <p:cNvGrpSpPr/>
                <p:nvPr/>
              </p:nvGrpSpPr>
              <p:grpSpPr>
                <a:xfrm>
                  <a:off x="5015880" y="1772816"/>
                  <a:ext cx="773120" cy="291307"/>
                  <a:chOff x="5447928" y="3356992"/>
                  <a:chExt cx="1296144" cy="432048"/>
                </a:xfrm>
              </p:grpSpPr>
              <p:sp>
                <p:nvSpPr>
                  <p:cNvPr id="130" name="Rectangle 129"/>
                  <p:cNvSpPr/>
                  <p:nvPr/>
                </p:nvSpPr>
                <p:spPr>
                  <a:xfrm>
                    <a:off x="5447928" y="3356992"/>
                    <a:ext cx="216024" cy="4320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193" name="Rectangle 192"/>
                  <p:cNvSpPr/>
                  <p:nvPr/>
                </p:nvSpPr>
                <p:spPr>
                  <a:xfrm>
                    <a:off x="5663952" y="3356992"/>
                    <a:ext cx="216024" cy="4320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195" name="Rectangle 194"/>
                  <p:cNvSpPr/>
                  <p:nvPr/>
                </p:nvSpPr>
                <p:spPr>
                  <a:xfrm>
                    <a:off x="5879976" y="3356992"/>
                    <a:ext cx="216024" cy="4320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196" name="Rectangle 195"/>
                  <p:cNvSpPr/>
                  <p:nvPr/>
                </p:nvSpPr>
                <p:spPr>
                  <a:xfrm>
                    <a:off x="6096000" y="3356992"/>
                    <a:ext cx="216024" cy="4320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198" name="Rectangle 197"/>
                  <p:cNvSpPr/>
                  <p:nvPr/>
                </p:nvSpPr>
                <p:spPr>
                  <a:xfrm>
                    <a:off x="6312024" y="3356992"/>
                    <a:ext cx="216024" cy="4320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199" name="Rectangle 198"/>
                  <p:cNvSpPr/>
                  <p:nvPr/>
                </p:nvSpPr>
                <p:spPr>
                  <a:xfrm>
                    <a:off x="6528048" y="3356992"/>
                    <a:ext cx="216024" cy="4320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grpSp>
            <p:grpSp>
              <p:nvGrpSpPr>
                <p:cNvPr id="121" name="Group 120"/>
                <p:cNvGrpSpPr/>
                <p:nvPr/>
              </p:nvGrpSpPr>
              <p:grpSpPr>
                <a:xfrm>
                  <a:off x="6330712" y="1776091"/>
                  <a:ext cx="773120" cy="284756"/>
                  <a:chOff x="5447928" y="3356992"/>
                  <a:chExt cx="1296144" cy="432048"/>
                </a:xfrm>
              </p:grpSpPr>
              <p:sp>
                <p:nvSpPr>
                  <p:cNvPr id="123" name="Rectangle 122"/>
                  <p:cNvSpPr/>
                  <p:nvPr/>
                </p:nvSpPr>
                <p:spPr>
                  <a:xfrm>
                    <a:off x="5447928" y="3356992"/>
                    <a:ext cx="216024" cy="4320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124" name="Rectangle 123"/>
                  <p:cNvSpPr/>
                  <p:nvPr/>
                </p:nvSpPr>
                <p:spPr>
                  <a:xfrm>
                    <a:off x="5663952" y="3356992"/>
                    <a:ext cx="216024" cy="432048"/>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125" name="Rectangle 124"/>
                  <p:cNvSpPr/>
                  <p:nvPr/>
                </p:nvSpPr>
                <p:spPr>
                  <a:xfrm>
                    <a:off x="5879976" y="3356992"/>
                    <a:ext cx="216024" cy="4320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126" name="Rectangle 125"/>
                  <p:cNvSpPr/>
                  <p:nvPr/>
                </p:nvSpPr>
                <p:spPr>
                  <a:xfrm>
                    <a:off x="6096000" y="3356992"/>
                    <a:ext cx="216024" cy="4320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127" name="Rectangle 126"/>
                  <p:cNvSpPr/>
                  <p:nvPr/>
                </p:nvSpPr>
                <p:spPr>
                  <a:xfrm>
                    <a:off x="6312024" y="3356992"/>
                    <a:ext cx="216024" cy="4320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128" name="Rectangle 127"/>
                  <p:cNvSpPr/>
                  <p:nvPr/>
                </p:nvSpPr>
                <p:spPr>
                  <a:xfrm>
                    <a:off x="6528048" y="3356992"/>
                    <a:ext cx="216024" cy="4320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grpSp>
          </p:grpSp>
          <p:pic>
            <p:nvPicPr>
              <p:cNvPr id="118" name="Picture 117"/>
              <p:cNvPicPr>
                <a:picLocks noChangeAspect="1"/>
              </p:cNvPicPr>
              <p:nvPr/>
            </p:nvPicPr>
            <p:blipFill>
              <a:blip r:embed="rId3"/>
              <a:stretch>
                <a:fillRect/>
              </a:stretch>
            </p:blipFill>
            <p:spPr>
              <a:xfrm>
                <a:off x="5901319" y="1756643"/>
                <a:ext cx="333934" cy="319415"/>
              </a:xfrm>
              <a:prstGeom prst="rect">
                <a:avLst/>
              </a:prstGeom>
              <a:ln w="25400">
                <a:solidFill>
                  <a:schemeClr val="tx2"/>
                </a:solidFill>
              </a:ln>
            </p:spPr>
          </p:pic>
        </p:grpSp>
      </p:grpSp>
      <p:grpSp>
        <p:nvGrpSpPr>
          <p:cNvPr id="7" name="Group 6"/>
          <p:cNvGrpSpPr/>
          <p:nvPr/>
        </p:nvGrpSpPr>
        <p:grpSpPr>
          <a:xfrm>
            <a:off x="1675872" y="3537070"/>
            <a:ext cx="1329955" cy="1887251"/>
            <a:chOff x="2234495" y="3573093"/>
            <a:chExt cx="1773273" cy="2516334"/>
          </a:xfrm>
        </p:grpSpPr>
        <p:sp>
          <p:nvSpPr>
            <p:cNvPr id="202" name="Arc 201"/>
            <p:cNvSpPr/>
            <p:nvPr/>
          </p:nvSpPr>
          <p:spPr>
            <a:xfrm flipV="1">
              <a:off x="2234495" y="3573093"/>
              <a:ext cx="1773273" cy="1706872"/>
            </a:xfrm>
            <a:prstGeom prst="arc">
              <a:avLst>
                <a:gd name="adj1" fmla="val 10839164"/>
                <a:gd name="adj2" fmla="val 21524205"/>
              </a:avLst>
            </a:prstGeom>
            <a:ln w="41275">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sz="1350"/>
            </a:p>
          </p:txBody>
        </p:sp>
        <p:sp>
          <p:nvSpPr>
            <p:cNvPr id="204" name="TextBox 203"/>
            <p:cNvSpPr txBox="1"/>
            <p:nvPr/>
          </p:nvSpPr>
          <p:spPr>
            <a:xfrm>
              <a:off x="2351584" y="4653137"/>
              <a:ext cx="1557250" cy="1436290"/>
            </a:xfrm>
            <a:prstGeom prst="rect">
              <a:avLst/>
            </a:prstGeom>
            <a:noFill/>
          </p:spPr>
          <p:txBody>
            <a:bodyPr wrap="square" rtlCol="0">
              <a:spAutoFit/>
            </a:bodyPr>
            <a:lstStyle/>
            <a:p>
              <a:pPr algn="ctr"/>
              <a:r>
                <a:rPr lang="en-GB" sz="1600" dirty="0" err="1">
                  <a:solidFill>
                    <a:schemeClr val="bg1"/>
                  </a:solidFill>
                </a:rPr>
                <a:t>LinkTo</a:t>
              </a:r>
              <a:endParaRPr lang="en-GB" sz="1600" dirty="0">
                <a:solidFill>
                  <a:schemeClr val="bg1"/>
                </a:solidFill>
              </a:endParaRPr>
            </a:p>
            <a:p>
              <a:pPr algn="ctr"/>
              <a:endParaRPr lang="en-GB" sz="1600" dirty="0">
                <a:solidFill>
                  <a:schemeClr val="bg1"/>
                </a:solidFill>
              </a:endParaRPr>
            </a:p>
            <a:p>
              <a:pPr algn="ctr"/>
              <a:r>
                <a:rPr lang="en-GB" sz="1600" dirty="0" err="1">
                  <a:solidFill>
                    <a:schemeClr val="bg1"/>
                  </a:solidFill>
                </a:rPr>
                <a:t>IsDirectory</a:t>
              </a:r>
              <a:endParaRPr lang="en-GB" sz="1600" dirty="0">
                <a:solidFill>
                  <a:schemeClr val="bg1"/>
                </a:solidFill>
              </a:endParaRPr>
            </a:p>
            <a:p>
              <a:pPr algn="ctr"/>
              <a:r>
                <a:rPr lang="en-GB" sz="1600" dirty="0">
                  <a:solidFill>
                    <a:schemeClr val="bg1"/>
                  </a:solidFill>
                </a:rPr>
                <a:t>-&gt; folder</a:t>
              </a:r>
            </a:p>
          </p:txBody>
        </p:sp>
      </p:grpSp>
    </p:spTree>
    <p:extLst>
      <p:ext uri="{BB962C8B-B14F-4D97-AF65-F5344CB8AC3E}">
        <p14:creationId xmlns:p14="http://schemas.microsoft.com/office/powerpoint/2010/main" val="733685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20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25"/>
                                        </p:tgtEl>
                                        <p:attrNameLst>
                                          <p:attrName>style.visibility</p:attrName>
                                        </p:attrNameLst>
                                      </p:cBhvr>
                                      <p:to>
                                        <p:strVal val="visible"/>
                                      </p:to>
                                    </p:set>
                                    <p:animEffect transition="in" filter="fade">
                                      <p:cBhvr>
                                        <p:cTn id="17" dur="2000"/>
                                        <p:tgtEl>
                                          <p:spTgt spid="22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20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29424" y="1643112"/>
            <a:ext cx="3285155" cy="3568087"/>
          </a:xfrm>
          <a:prstGeom prst="rect">
            <a:avLst/>
          </a:prstGeom>
        </p:spPr>
      </p:pic>
    </p:spTree>
    <p:extLst>
      <p:ext uri="{BB962C8B-B14F-4D97-AF65-F5344CB8AC3E}">
        <p14:creationId xmlns:p14="http://schemas.microsoft.com/office/powerpoint/2010/main" val="158766921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400" dirty="0" err="1" smtClean="0"/>
              <a:t>BroadcastBlock</a:t>
            </a:r>
            <a:endParaRPr lang="en-GB" sz="4400" dirty="0"/>
          </a:p>
        </p:txBody>
      </p:sp>
      <p:sp>
        <p:nvSpPr>
          <p:cNvPr id="3" name="Content Placeholder 2"/>
          <p:cNvSpPr>
            <a:spLocks noGrp="1"/>
          </p:cNvSpPr>
          <p:nvPr>
            <p:ph idx="1"/>
          </p:nvPr>
        </p:nvSpPr>
        <p:spPr>
          <a:xfrm>
            <a:off x="457200" y="1400172"/>
            <a:ext cx="8229600" cy="4525963"/>
          </a:xfrm>
        </p:spPr>
        <p:txBody>
          <a:bodyPr>
            <a:noAutofit/>
          </a:bodyPr>
          <a:lstStyle/>
          <a:p>
            <a:pPr marL="0" indent="0">
              <a:buNone/>
            </a:pPr>
            <a:r>
              <a:rPr lang="en-GB" sz="2800" dirty="0" err="1" smtClean="0"/>
              <a:t>BroadcastBlock</a:t>
            </a:r>
            <a:endParaRPr lang="en-GB" sz="2800" dirty="0"/>
          </a:p>
          <a:p>
            <a:pPr marL="536972" indent="-263129"/>
            <a:r>
              <a:rPr lang="en-GB" sz="2800" dirty="0" smtClean="0"/>
              <a:t>takes an stream of input</a:t>
            </a:r>
          </a:p>
          <a:p>
            <a:pPr marL="536972" indent="-263129"/>
            <a:r>
              <a:rPr lang="en-GB" sz="2800" dirty="0" smtClean="0"/>
              <a:t>the output is the </a:t>
            </a:r>
            <a:r>
              <a:rPr lang="en-GB" sz="2800" i="1" dirty="0" smtClean="0"/>
              <a:t>most recent</a:t>
            </a:r>
            <a:r>
              <a:rPr lang="en-GB" sz="2800" dirty="0" smtClean="0"/>
              <a:t> input provided</a:t>
            </a:r>
          </a:p>
          <a:p>
            <a:pPr marL="0" indent="0">
              <a:buNone/>
            </a:pPr>
            <a:r>
              <a:rPr lang="en-GB" sz="2800" dirty="0" smtClean="0"/>
              <a:t>Why would you want this?</a:t>
            </a:r>
            <a:endParaRPr lang="en-GB" sz="2800" dirty="0"/>
          </a:p>
          <a:p>
            <a:pPr marL="536972" indent="-263129"/>
            <a:r>
              <a:rPr lang="en-GB" sz="2800" dirty="0" smtClean="0"/>
              <a:t>example is a webcam being monitored on a web page; you only want the latest image, if you show all 20 per second you would never catch up with current input</a:t>
            </a:r>
          </a:p>
          <a:p>
            <a:pPr marL="536972" indent="-263129"/>
            <a:r>
              <a:rPr lang="en-GB" sz="2800" dirty="0"/>
              <a:t>if you want every input can use LinkTo to a </a:t>
            </a:r>
            <a:r>
              <a:rPr lang="en-GB" sz="2800" dirty="0" err="1"/>
              <a:t>BufferBlock</a:t>
            </a:r>
            <a:r>
              <a:rPr lang="en-GB" sz="2800" dirty="0"/>
              <a:t> to capture all output values from the </a:t>
            </a:r>
            <a:r>
              <a:rPr lang="en-GB" sz="2800" dirty="0" err="1" smtClean="0"/>
              <a:t>BroadcastBlock</a:t>
            </a:r>
            <a:endParaRPr lang="en-GB" sz="2800" dirty="0"/>
          </a:p>
          <a:p>
            <a:pPr marL="0" indent="0">
              <a:buNone/>
            </a:pPr>
            <a:endParaRPr lang="en-GB" sz="2800" dirty="0"/>
          </a:p>
        </p:txBody>
      </p:sp>
    </p:spTree>
    <p:extLst>
      <p:ext uri="{BB962C8B-B14F-4D97-AF65-F5344CB8AC3E}">
        <p14:creationId xmlns:p14="http://schemas.microsoft.com/office/powerpoint/2010/main" val="1395437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100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par>
                          <p:cTn id="8" fill="hold">
                            <p:stCondLst>
                              <p:cond delay="3000"/>
                            </p:stCondLst>
                            <p:childTnLst>
                              <p:par>
                                <p:cTn id="9" presetID="10" presetClass="entr" presetSubtype="0" fill="hold" nodeType="afterEffect">
                                  <p:stCondLst>
                                    <p:cond delay="100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2000"/>
                                        <p:tgtEl>
                                          <p:spTgt spid="3">
                                            <p:txEl>
                                              <p:pRg st="1" end="1"/>
                                            </p:txEl>
                                          </p:spTgt>
                                        </p:tgtEl>
                                      </p:cBhvr>
                                    </p:animEffect>
                                  </p:childTnLst>
                                </p:cTn>
                              </p:par>
                            </p:childTnLst>
                          </p:cTn>
                        </p:par>
                        <p:par>
                          <p:cTn id="12" fill="hold">
                            <p:stCondLst>
                              <p:cond delay="6000"/>
                            </p:stCondLst>
                            <p:childTnLst>
                              <p:par>
                                <p:cTn id="13" presetID="10" presetClass="entr" presetSubtype="0" fill="hold" nodeType="afterEffect">
                                  <p:stCondLst>
                                    <p:cond delay="100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2000"/>
                                        <p:tgtEl>
                                          <p:spTgt spid="3">
                                            <p:txEl>
                                              <p:pRg st="2" end="2"/>
                                            </p:txEl>
                                          </p:spTgt>
                                        </p:tgtEl>
                                      </p:cBhvr>
                                    </p:animEffect>
                                  </p:childTnLst>
                                </p:cTn>
                              </p:par>
                            </p:childTnLst>
                          </p:cTn>
                        </p:par>
                        <p:par>
                          <p:cTn id="16" fill="hold">
                            <p:stCondLst>
                              <p:cond delay="9000"/>
                            </p:stCondLst>
                            <p:childTnLst>
                              <p:par>
                                <p:cTn id="17" presetID="10" presetClass="entr" presetSubtype="0" fill="hold" nodeType="afterEffect">
                                  <p:stCondLst>
                                    <p:cond delay="100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2000"/>
                                        <p:tgtEl>
                                          <p:spTgt spid="3">
                                            <p:txEl>
                                              <p:pRg st="3" end="3"/>
                                            </p:txEl>
                                          </p:spTgt>
                                        </p:tgtEl>
                                      </p:cBhvr>
                                    </p:animEffect>
                                  </p:childTnLst>
                                </p:cTn>
                              </p:par>
                            </p:childTnLst>
                          </p:cTn>
                        </p:par>
                        <p:par>
                          <p:cTn id="20" fill="hold">
                            <p:stCondLst>
                              <p:cond delay="12000"/>
                            </p:stCondLst>
                            <p:childTnLst>
                              <p:par>
                                <p:cTn id="21" presetID="10" presetClass="entr" presetSubtype="0" fill="hold" nodeType="afterEffect">
                                  <p:stCondLst>
                                    <p:cond delay="100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2000"/>
                                        <p:tgtEl>
                                          <p:spTgt spid="3">
                                            <p:txEl>
                                              <p:pRg st="4" end="4"/>
                                            </p:txEl>
                                          </p:spTgt>
                                        </p:tgtEl>
                                      </p:cBhvr>
                                    </p:animEffect>
                                  </p:childTnLst>
                                </p:cTn>
                              </p:par>
                            </p:childTnLst>
                          </p:cTn>
                        </p:par>
                        <p:par>
                          <p:cTn id="24" fill="hold">
                            <p:stCondLst>
                              <p:cond delay="15000"/>
                            </p:stCondLst>
                            <p:childTnLst>
                              <p:par>
                                <p:cTn id="25" presetID="10" presetClass="entr" presetSubtype="0" fill="hold" nodeType="afterEffect">
                                  <p:stCondLst>
                                    <p:cond delay="100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2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400" dirty="0"/>
              <a:t>The challenge</a:t>
            </a:r>
            <a:endParaRPr lang="en-GB" sz="4400" dirty="0"/>
          </a:p>
        </p:txBody>
      </p:sp>
      <p:sp>
        <p:nvSpPr>
          <p:cNvPr id="3" name="Content Placeholder 2"/>
          <p:cNvSpPr>
            <a:spLocks noGrp="1"/>
          </p:cNvSpPr>
          <p:nvPr>
            <p:ph idx="1"/>
          </p:nvPr>
        </p:nvSpPr>
        <p:spPr>
          <a:xfrm>
            <a:off x="827584" y="1556792"/>
            <a:ext cx="7488832" cy="4107903"/>
          </a:xfrm>
        </p:spPr>
        <p:txBody>
          <a:bodyPr>
            <a:noAutofit/>
          </a:bodyPr>
          <a:lstStyle/>
          <a:p>
            <a:pPr marL="0" indent="0">
              <a:buNone/>
            </a:pPr>
            <a:endParaRPr lang="en-GB" sz="2800" dirty="0" smtClean="0"/>
          </a:p>
          <a:p>
            <a:pPr marL="0" indent="0">
              <a:buNone/>
            </a:pPr>
            <a:r>
              <a:rPr lang="en-GB" sz="2800" dirty="0" smtClean="0"/>
              <a:t>If we have highly parallel hardware systems which can contain dozens, if not hundreds of independent processors, each with some local memory and a communications bus, how do we design software tools, and then use those tools to write our software to take advantage of the opportunity for concurrency that this makes available ?</a:t>
            </a:r>
          </a:p>
        </p:txBody>
      </p:sp>
    </p:spTree>
    <p:extLst>
      <p:ext uri="{BB962C8B-B14F-4D97-AF65-F5344CB8AC3E}">
        <p14:creationId xmlns:p14="http://schemas.microsoft.com/office/powerpoint/2010/main" val="570888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200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2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err="1" smtClean="0"/>
              <a:t>PubSub</a:t>
            </a:r>
            <a:r>
              <a:rPr lang="en-GB" dirty="0" smtClean="0"/>
              <a:t> - </a:t>
            </a:r>
            <a:r>
              <a:rPr lang="en-GB" dirty="0" err="1" smtClean="0"/>
              <a:t>BroadcastBlock</a:t>
            </a:r>
            <a:r>
              <a:rPr lang="en-GB" dirty="0" smtClean="0"/>
              <a:t> + </a:t>
            </a:r>
            <a:r>
              <a:rPr lang="en-GB" dirty="0" err="1" smtClean="0"/>
              <a:t>BufferBlock</a:t>
            </a:r>
            <a:endParaRPr lang="en-GB" dirty="0"/>
          </a:p>
        </p:txBody>
      </p:sp>
      <p:grpSp>
        <p:nvGrpSpPr>
          <p:cNvPr id="203" name="Group 202"/>
          <p:cNvGrpSpPr/>
          <p:nvPr/>
        </p:nvGrpSpPr>
        <p:grpSpPr>
          <a:xfrm>
            <a:off x="461446" y="2343842"/>
            <a:ext cx="2404077" cy="1077218"/>
            <a:chOff x="520251" y="3224055"/>
            <a:chExt cx="3205436" cy="1436291"/>
          </a:xfrm>
        </p:grpSpPr>
        <p:sp>
          <p:nvSpPr>
            <p:cNvPr id="205" name="TextBox 204"/>
            <p:cNvSpPr txBox="1"/>
            <p:nvPr/>
          </p:nvSpPr>
          <p:spPr>
            <a:xfrm>
              <a:off x="549088" y="3224055"/>
              <a:ext cx="1044108" cy="1436291"/>
            </a:xfrm>
            <a:prstGeom prst="rect">
              <a:avLst/>
            </a:prstGeom>
            <a:noFill/>
          </p:spPr>
          <p:txBody>
            <a:bodyPr wrap="none" lIns="72000" rIns="72000" rtlCol="0">
              <a:spAutoFit/>
            </a:bodyPr>
            <a:lstStyle/>
            <a:p>
              <a:pPr algn="ctr"/>
              <a:r>
                <a:rPr lang="en-GB" sz="1600" dirty="0">
                  <a:solidFill>
                    <a:schemeClr val="bg1"/>
                  </a:solidFill>
                </a:rPr>
                <a:t>LinkTo</a:t>
              </a:r>
            </a:p>
            <a:p>
              <a:pPr algn="ctr"/>
              <a:endParaRPr lang="en-GB" sz="1600" dirty="0">
                <a:solidFill>
                  <a:schemeClr val="bg1"/>
                </a:solidFill>
              </a:endParaRPr>
            </a:p>
            <a:p>
              <a:pPr algn="ctr"/>
              <a:r>
                <a:rPr lang="en-GB" sz="1600" dirty="0" err="1">
                  <a:solidFill>
                    <a:schemeClr val="bg1"/>
                  </a:solidFill>
                </a:rPr>
                <a:t>IsFile</a:t>
              </a:r>
              <a:r>
                <a:rPr lang="en-GB" sz="1600" dirty="0">
                  <a:solidFill>
                    <a:schemeClr val="bg1"/>
                  </a:solidFill>
                </a:rPr>
                <a:t> -&gt;</a:t>
              </a:r>
            </a:p>
            <a:p>
              <a:pPr algn="ctr"/>
              <a:r>
                <a:rPr lang="en-GB" sz="1600" dirty="0" err="1">
                  <a:solidFill>
                    <a:schemeClr val="bg1"/>
                  </a:solidFill>
                </a:rPr>
                <a:t>filepath</a:t>
              </a:r>
              <a:endParaRPr lang="en-GB" sz="1600" dirty="0">
                <a:solidFill>
                  <a:schemeClr val="bg1"/>
                </a:solidFill>
              </a:endParaRPr>
            </a:p>
          </p:txBody>
        </p:sp>
        <p:cxnSp>
          <p:nvCxnSpPr>
            <p:cNvPr id="206" name="Straight Arrow Connector 205"/>
            <p:cNvCxnSpPr/>
            <p:nvPr/>
          </p:nvCxnSpPr>
          <p:spPr>
            <a:xfrm flipV="1">
              <a:off x="520251" y="3756010"/>
              <a:ext cx="1089352" cy="3598"/>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sp>
          <p:nvSpPr>
            <p:cNvPr id="207" name="Rectangle 206"/>
            <p:cNvSpPr/>
            <p:nvPr/>
          </p:nvSpPr>
          <p:spPr>
            <a:xfrm>
              <a:off x="1608502" y="3431974"/>
              <a:ext cx="2117185" cy="678844"/>
            </a:xfrm>
            <a:prstGeom prst="rect">
              <a:avLst/>
            </a:prstGeom>
            <a:gradFill>
              <a:gsLst>
                <a:gs pos="0">
                  <a:srgbClr val="0089D0"/>
                </a:gs>
                <a:gs pos="100000">
                  <a:srgbClr val="00B0F0"/>
                </a:gs>
              </a:gsLst>
            </a:gradFill>
          </p:spPr>
          <p:style>
            <a:lnRef idx="1">
              <a:schemeClr val="accent3"/>
            </a:lnRef>
            <a:fillRef idx="3">
              <a:schemeClr val="accent3"/>
            </a:fillRef>
            <a:effectRef idx="2">
              <a:schemeClr val="accent3"/>
            </a:effectRef>
            <a:fontRef idx="minor">
              <a:schemeClr val="lt1"/>
            </a:fontRef>
          </p:style>
          <p:txBody>
            <a:bodyPr lIns="72000" rIns="72000" rtlCol="0" anchor="ctr"/>
            <a:lstStyle/>
            <a:p>
              <a:pPr algn="ctr"/>
              <a:r>
                <a:rPr lang="en-GB" dirty="0" err="1"/>
                <a:t>BroadcastBlock</a:t>
              </a:r>
              <a:endParaRPr lang="en-GB" dirty="0"/>
            </a:p>
          </p:txBody>
        </p:sp>
      </p:grpSp>
      <p:grpSp>
        <p:nvGrpSpPr>
          <p:cNvPr id="10" name="Group 9"/>
          <p:cNvGrpSpPr/>
          <p:nvPr/>
        </p:nvGrpSpPr>
        <p:grpSpPr>
          <a:xfrm>
            <a:off x="4839969" y="1903471"/>
            <a:ext cx="2918385" cy="1724907"/>
            <a:chOff x="6453292" y="1394961"/>
            <a:chExt cx="3891180" cy="2299876"/>
          </a:xfrm>
        </p:grpSpPr>
        <p:cxnSp>
          <p:nvCxnSpPr>
            <p:cNvPr id="292" name="Straight Arrow Connector 291"/>
            <p:cNvCxnSpPr>
              <a:stCxn id="283" idx="3"/>
              <a:endCxn id="138" idx="1"/>
            </p:cNvCxnSpPr>
            <p:nvPr/>
          </p:nvCxnSpPr>
          <p:spPr>
            <a:xfrm>
              <a:off x="6453292" y="3155320"/>
              <a:ext cx="1199180" cy="1"/>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cxnSp>
          <p:nvCxnSpPr>
            <p:cNvPr id="293" name="Straight Arrow Connector 292"/>
            <p:cNvCxnSpPr>
              <a:stCxn id="242" idx="3"/>
              <a:endCxn id="8" idx="1"/>
            </p:cNvCxnSpPr>
            <p:nvPr/>
          </p:nvCxnSpPr>
          <p:spPr>
            <a:xfrm flipV="1">
              <a:off x="6453292" y="1934478"/>
              <a:ext cx="1203563" cy="1"/>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grpSp>
          <p:nvGrpSpPr>
            <p:cNvPr id="4" name="Group 3"/>
            <p:cNvGrpSpPr/>
            <p:nvPr/>
          </p:nvGrpSpPr>
          <p:grpSpPr>
            <a:xfrm>
              <a:off x="6504655" y="1394961"/>
              <a:ext cx="3839817" cy="2299876"/>
              <a:chOff x="6504655" y="1394961"/>
              <a:chExt cx="3839817" cy="2299876"/>
            </a:xfrm>
          </p:grpSpPr>
          <p:grpSp>
            <p:nvGrpSpPr>
              <p:cNvPr id="134" name="Group 133"/>
              <p:cNvGrpSpPr/>
              <p:nvPr/>
            </p:nvGrpSpPr>
            <p:grpSpPr>
              <a:xfrm>
                <a:off x="7656855" y="1394961"/>
                <a:ext cx="2687617" cy="1079033"/>
                <a:chOff x="4738348" y="1341855"/>
                <a:chExt cx="2687617" cy="1079033"/>
              </a:xfrm>
            </p:grpSpPr>
            <p:grpSp>
              <p:nvGrpSpPr>
                <p:cNvPr id="129" name="Group 128"/>
                <p:cNvGrpSpPr/>
                <p:nvPr/>
              </p:nvGrpSpPr>
              <p:grpSpPr>
                <a:xfrm>
                  <a:off x="4738348" y="1341855"/>
                  <a:ext cx="2687617" cy="1079033"/>
                  <a:chOff x="4738348" y="1341855"/>
                  <a:chExt cx="2687617" cy="1079033"/>
                </a:xfrm>
              </p:grpSpPr>
              <p:sp>
                <p:nvSpPr>
                  <p:cNvPr id="8" name="Rectangle 7"/>
                  <p:cNvSpPr/>
                  <p:nvPr/>
                </p:nvSpPr>
                <p:spPr>
                  <a:xfrm>
                    <a:off x="4738348" y="1341855"/>
                    <a:ext cx="2687617" cy="1079033"/>
                  </a:xfrm>
                  <a:prstGeom prst="rect">
                    <a:avLst/>
                  </a:prstGeom>
                  <a:gradFill>
                    <a:gsLst>
                      <a:gs pos="0">
                        <a:srgbClr val="0089D0"/>
                      </a:gs>
                      <a:gs pos="100000">
                        <a:srgbClr val="00B0F0"/>
                      </a:gs>
                    </a:gsLst>
                  </a:gradFill>
                </p:spPr>
                <p:style>
                  <a:lnRef idx="1">
                    <a:schemeClr val="accent3"/>
                  </a:lnRef>
                  <a:fillRef idx="3">
                    <a:schemeClr val="accent3"/>
                  </a:fillRef>
                  <a:effectRef idx="2">
                    <a:schemeClr val="accent3"/>
                  </a:effectRef>
                  <a:fontRef idx="minor">
                    <a:schemeClr val="lt1"/>
                  </a:fontRef>
                </p:style>
                <p:txBody>
                  <a:bodyPr rtlCol="0" anchor="ctr"/>
                  <a:lstStyle/>
                  <a:p>
                    <a:r>
                      <a:rPr lang="en-GB" dirty="0" err="1"/>
                      <a:t>ActionBlock</a:t>
                    </a:r>
                    <a:endParaRPr lang="en-GB" dirty="0"/>
                  </a:p>
                  <a:p>
                    <a:pPr algn="ctr"/>
                    <a:endParaRPr lang="en-GB" dirty="0"/>
                  </a:p>
                  <a:p>
                    <a:pPr algn="ctr"/>
                    <a:r>
                      <a:rPr lang="en-GB" sz="1350" dirty="0"/>
                      <a:t>LogMD5RequestToFile</a:t>
                    </a:r>
                    <a:endParaRPr lang="en-GB" sz="1350" dirty="0"/>
                  </a:p>
                </p:txBody>
              </p:sp>
              <p:grpSp>
                <p:nvGrpSpPr>
                  <p:cNvPr id="12" name="Group 11"/>
                  <p:cNvGrpSpPr/>
                  <p:nvPr/>
                </p:nvGrpSpPr>
                <p:grpSpPr>
                  <a:xfrm>
                    <a:off x="5015880" y="1772816"/>
                    <a:ext cx="773120" cy="291307"/>
                    <a:chOff x="5447928" y="3356992"/>
                    <a:chExt cx="1296144" cy="432048"/>
                  </a:xfrm>
                </p:grpSpPr>
                <p:sp>
                  <p:nvSpPr>
                    <p:cNvPr id="13" name="Rectangle 12"/>
                    <p:cNvSpPr/>
                    <p:nvPr/>
                  </p:nvSpPr>
                  <p:spPr>
                    <a:xfrm>
                      <a:off x="5447928" y="3356992"/>
                      <a:ext cx="216024" cy="4320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14" name="Rectangle 13"/>
                    <p:cNvSpPr/>
                    <p:nvPr/>
                  </p:nvSpPr>
                  <p:spPr>
                    <a:xfrm>
                      <a:off x="5663952" y="3356992"/>
                      <a:ext cx="216024" cy="4320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15" name="Rectangle 14"/>
                    <p:cNvSpPr/>
                    <p:nvPr/>
                  </p:nvSpPr>
                  <p:spPr>
                    <a:xfrm>
                      <a:off x="5879976" y="3356992"/>
                      <a:ext cx="216024" cy="4320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16" name="Rectangle 15"/>
                    <p:cNvSpPr/>
                    <p:nvPr/>
                  </p:nvSpPr>
                  <p:spPr>
                    <a:xfrm>
                      <a:off x="6096000" y="3356992"/>
                      <a:ext cx="216024" cy="4320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17" name="Rectangle 16"/>
                    <p:cNvSpPr/>
                    <p:nvPr/>
                  </p:nvSpPr>
                  <p:spPr>
                    <a:xfrm>
                      <a:off x="6312024" y="3356992"/>
                      <a:ext cx="216024" cy="4320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18" name="Rectangle 17"/>
                    <p:cNvSpPr/>
                    <p:nvPr/>
                  </p:nvSpPr>
                  <p:spPr>
                    <a:xfrm>
                      <a:off x="6528048" y="3356992"/>
                      <a:ext cx="216024" cy="4320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grpSp>
              <p:sp>
                <p:nvSpPr>
                  <p:cNvPr id="60" name="Rectangle 59"/>
                  <p:cNvSpPr/>
                  <p:nvPr/>
                </p:nvSpPr>
                <p:spPr>
                  <a:xfrm>
                    <a:off x="6993236" y="1359984"/>
                    <a:ext cx="418112" cy="303534"/>
                  </a:xfrm>
                  <a:prstGeom prst="rect">
                    <a:avLst/>
                  </a:prstGeom>
                  <a:gradFill>
                    <a:gsLst>
                      <a:gs pos="0">
                        <a:srgbClr val="0089D0"/>
                      </a:gs>
                      <a:gs pos="100000">
                        <a:srgbClr val="00B0F0"/>
                      </a:gs>
                    </a:gsLst>
                  </a:gradFill>
                </p:spPr>
                <p:style>
                  <a:lnRef idx="1">
                    <a:schemeClr val="accent3"/>
                  </a:lnRef>
                  <a:fillRef idx="3">
                    <a:schemeClr val="accent3"/>
                  </a:fillRef>
                  <a:effectRef idx="2">
                    <a:schemeClr val="accent3"/>
                  </a:effectRef>
                  <a:fontRef idx="minor">
                    <a:schemeClr val="lt1"/>
                  </a:fontRef>
                </p:style>
                <p:txBody>
                  <a:bodyPr rtlCol="0" anchor="ctr"/>
                  <a:lstStyle/>
                  <a:p>
                    <a:pPr algn="ctr"/>
                    <a:r>
                      <a:rPr lang="en-GB" sz="1350" dirty="0"/>
                      <a:t>1</a:t>
                    </a:r>
                    <a:endParaRPr lang="en-GB" sz="1350" dirty="0"/>
                  </a:p>
                </p:txBody>
              </p:sp>
            </p:grpSp>
            <p:pic>
              <p:nvPicPr>
                <p:cNvPr id="131" name="Picture 130"/>
                <p:cNvPicPr>
                  <a:picLocks noChangeAspect="1"/>
                </p:cNvPicPr>
                <p:nvPr/>
              </p:nvPicPr>
              <p:blipFill>
                <a:blip r:embed="rId3"/>
                <a:stretch>
                  <a:fillRect/>
                </a:stretch>
              </p:blipFill>
              <p:spPr>
                <a:xfrm>
                  <a:off x="5901319" y="1756643"/>
                  <a:ext cx="333934" cy="319415"/>
                </a:xfrm>
                <a:prstGeom prst="rect">
                  <a:avLst/>
                </a:prstGeom>
                <a:ln w="25400">
                  <a:solidFill>
                    <a:schemeClr val="tx2"/>
                  </a:solidFill>
                </a:ln>
              </p:spPr>
            </p:pic>
          </p:grpSp>
          <p:grpSp>
            <p:nvGrpSpPr>
              <p:cNvPr id="135" name="Group 134"/>
              <p:cNvGrpSpPr/>
              <p:nvPr/>
            </p:nvGrpSpPr>
            <p:grpSpPr>
              <a:xfrm>
                <a:off x="7652472" y="2615804"/>
                <a:ext cx="2687617" cy="1079033"/>
                <a:chOff x="4738348" y="1341855"/>
                <a:chExt cx="2687617" cy="1079033"/>
              </a:xfrm>
            </p:grpSpPr>
            <p:grpSp>
              <p:nvGrpSpPr>
                <p:cNvPr id="136" name="Group 135"/>
                <p:cNvGrpSpPr/>
                <p:nvPr/>
              </p:nvGrpSpPr>
              <p:grpSpPr>
                <a:xfrm>
                  <a:off x="4738348" y="1341855"/>
                  <a:ext cx="2687617" cy="1079033"/>
                  <a:chOff x="4738348" y="1341855"/>
                  <a:chExt cx="2687617" cy="1079033"/>
                </a:xfrm>
              </p:grpSpPr>
              <p:sp>
                <p:nvSpPr>
                  <p:cNvPr id="138" name="Rectangle 137"/>
                  <p:cNvSpPr/>
                  <p:nvPr/>
                </p:nvSpPr>
                <p:spPr>
                  <a:xfrm>
                    <a:off x="4738348" y="1341855"/>
                    <a:ext cx="2687617" cy="1079033"/>
                  </a:xfrm>
                  <a:prstGeom prst="rect">
                    <a:avLst/>
                  </a:prstGeom>
                  <a:gradFill>
                    <a:gsLst>
                      <a:gs pos="0">
                        <a:srgbClr val="0089D0"/>
                      </a:gs>
                      <a:gs pos="100000">
                        <a:srgbClr val="00B0F0"/>
                      </a:gs>
                    </a:gsLst>
                  </a:gradFill>
                </p:spPr>
                <p:style>
                  <a:lnRef idx="1">
                    <a:schemeClr val="accent3"/>
                  </a:lnRef>
                  <a:fillRef idx="3">
                    <a:schemeClr val="accent3"/>
                  </a:fillRef>
                  <a:effectRef idx="2">
                    <a:schemeClr val="accent3"/>
                  </a:effectRef>
                  <a:fontRef idx="minor">
                    <a:schemeClr val="lt1"/>
                  </a:fontRef>
                </p:style>
                <p:txBody>
                  <a:bodyPr rtlCol="0" anchor="ctr"/>
                  <a:lstStyle/>
                  <a:p>
                    <a:r>
                      <a:rPr lang="en-GB" dirty="0"/>
                      <a:t> </a:t>
                    </a:r>
                    <a:r>
                      <a:rPr lang="en-GB" dirty="0" err="1"/>
                      <a:t>TransformBlock</a:t>
                    </a:r>
                    <a:endParaRPr lang="en-GB" dirty="0"/>
                  </a:p>
                  <a:p>
                    <a:pPr algn="ctr"/>
                    <a:endParaRPr lang="en-GB" dirty="0"/>
                  </a:p>
                  <a:p>
                    <a:pPr algn="ctr"/>
                    <a:r>
                      <a:rPr lang="en-GB" sz="1350" dirty="0"/>
                      <a:t>MD5WithFilename</a:t>
                    </a:r>
                  </a:p>
                </p:txBody>
              </p:sp>
              <p:grpSp>
                <p:nvGrpSpPr>
                  <p:cNvPr id="139" name="Group 138"/>
                  <p:cNvGrpSpPr/>
                  <p:nvPr/>
                </p:nvGrpSpPr>
                <p:grpSpPr>
                  <a:xfrm>
                    <a:off x="5015880" y="1772816"/>
                    <a:ext cx="773120" cy="291307"/>
                    <a:chOff x="5447928" y="3356992"/>
                    <a:chExt cx="1296144" cy="432048"/>
                  </a:xfrm>
                </p:grpSpPr>
                <p:sp>
                  <p:nvSpPr>
                    <p:cNvPr id="148" name="Rectangle 147"/>
                    <p:cNvSpPr/>
                    <p:nvPr/>
                  </p:nvSpPr>
                  <p:spPr>
                    <a:xfrm>
                      <a:off x="5447928" y="3356992"/>
                      <a:ext cx="216024" cy="4320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149" name="Rectangle 148"/>
                    <p:cNvSpPr/>
                    <p:nvPr/>
                  </p:nvSpPr>
                  <p:spPr>
                    <a:xfrm>
                      <a:off x="5663952" y="3356992"/>
                      <a:ext cx="216024" cy="4320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150" name="Rectangle 149"/>
                    <p:cNvSpPr/>
                    <p:nvPr/>
                  </p:nvSpPr>
                  <p:spPr>
                    <a:xfrm>
                      <a:off x="5879976" y="3356992"/>
                      <a:ext cx="216024" cy="4320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151" name="Rectangle 150"/>
                    <p:cNvSpPr/>
                    <p:nvPr/>
                  </p:nvSpPr>
                  <p:spPr>
                    <a:xfrm>
                      <a:off x="6096000" y="3356992"/>
                      <a:ext cx="216024" cy="4320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152" name="Rectangle 151"/>
                    <p:cNvSpPr/>
                    <p:nvPr/>
                  </p:nvSpPr>
                  <p:spPr>
                    <a:xfrm>
                      <a:off x="6312024" y="3356992"/>
                      <a:ext cx="216024" cy="4320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153" name="Rectangle 152"/>
                    <p:cNvSpPr/>
                    <p:nvPr/>
                  </p:nvSpPr>
                  <p:spPr>
                    <a:xfrm>
                      <a:off x="6528048" y="3356992"/>
                      <a:ext cx="216024" cy="4320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grpSp>
              <p:grpSp>
                <p:nvGrpSpPr>
                  <p:cNvPr id="140" name="Group 139"/>
                  <p:cNvGrpSpPr/>
                  <p:nvPr/>
                </p:nvGrpSpPr>
                <p:grpSpPr>
                  <a:xfrm>
                    <a:off x="6330712" y="1776091"/>
                    <a:ext cx="773120" cy="284756"/>
                    <a:chOff x="5447928" y="3356992"/>
                    <a:chExt cx="1296144" cy="432048"/>
                  </a:xfrm>
                </p:grpSpPr>
                <p:sp>
                  <p:nvSpPr>
                    <p:cNvPr id="142" name="Rectangle 141"/>
                    <p:cNvSpPr/>
                    <p:nvPr/>
                  </p:nvSpPr>
                  <p:spPr>
                    <a:xfrm>
                      <a:off x="5447928" y="3356992"/>
                      <a:ext cx="216024" cy="4320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143" name="Rectangle 142"/>
                    <p:cNvSpPr/>
                    <p:nvPr/>
                  </p:nvSpPr>
                  <p:spPr>
                    <a:xfrm>
                      <a:off x="5663952" y="3356992"/>
                      <a:ext cx="216024" cy="432048"/>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144" name="Rectangle 143"/>
                    <p:cNvSpPr/>
                    <p:nvPr/>
                  </p:nvSpPr>
                  <p:spPr>
                    <a:xfrm>
                      <a:off x="5879976" y="3356992"/>
                      <a:ext cx="216024" cy="4320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145" name="Rectangle 144"/>
                    <p:cNvSpPr/>
                    <p:nvPr/>
                  </p:nvSpPr>
                  <p:spPr>
                    <a:xfrm>
                      <a:off x="6096000" y="3356992"/>
                      <a:ext cx="216024" cy="4320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146" name="Rectangle 145"/>
                    <p:cNvSpPr/>
                    <p:nvPr/>
                  </p:nvSpPr>
                  <p:spPr>
                    <a:xfrm>
                      <a:off x="6312024" y="3356992"/>
                      <a:ext cx="216024" cy="4320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147" name="Rectangle 146"/>
                    <p:cNvSpPr/>
                    <p:nvPr/>
                  </p:nvSpPr>
                  <p:spPr>
                    <a:xfrm>
                      <a:off x="6528048" y="3356992"/>
                      <a:ext cx="216024" cy="4320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grpSp>
              <p:sp>
                <p:nvSpPr>
                  <p:cNvPr id="141" name="Rectangle 140"/>
                  <p:cNvSpPr/>
                  <p:nvPr/>
                </p:nvSpPr>
                <p:spPr>
                  <a:xfrm>
                    <a:off x="6993236" y="1359984"/>
                    <a:ext cx="418112" cy="303534"/>
                  </a:xfrm>
                  <a:prstGeom prst="rect">
                    <a:avLst/>
                  </a:prstGeom>
                  <a:gradFill>
                    <a:gsLst>
                      <a:gs pos="0">
                        <a:srgbClr val="0089D0"/>
                      </a:gs>
                      <a:gs pos="100000">
                        <a:srgbClr val="00B0F0"/>
                      </a:gs>
                    </a:gsLst>
                  </a:gradFill>
                </p:spPr>
                <p:style>
                  <a:lnRef idx="1">
                    <a:schemeClr val="accent3"/>
                  </a:lnRef>
                  <a:fillRef idx="3">
                    <a:schemeClr val="accent3"/>
                  </a:fillRef>
                  <a:effectRef idx="2">
                    <a:schemeClr val="accent3"/>
                  </a:effectRef>
                  <a:fontRef idx="minor">
                    <a:schemeClr val="lt1"/>
                  </a:fontRef>
                </p:style>
                <p:txBody>
                  <a:bodyPr rtlCol="0" anchor="ctr"/>
                  <a:lstStyle/>
                  <a:p>
                    <a:pPr algn="ctr"/>
                    <a:r>
                      <a:rPr lang="en-GB" sz="1350" dirty="0"/>
                      <a:t>4</a:t>
                    </a:r>
                  </a:p>
                </p:txBody>
              </p:sp>
            </p:grpSp>
            <p:pic>
              <p:nvPicPr>
                <p:cNvPr id="137" name="Picture 136"/>
                <p:cNvPicPr>
                  <a:picLocks noChangeAspect="1"/>
                </p:cNvPicPr>
                <p:nvPr/>
              </p:nvPicPr>
              <p:blipFill>
                <a:blip r:embed="rId3"/>
                <a:stretch>
                  <a:fillRect/>
                </a:stretch>
              </p:blipFill>
              <p:spPr>
                <a:xfrm>
                  <a:off x="5901319" y="1756643"/>
                  <a:ext cx="333934" cy="319415"/>
                </a:xfrm>
                <a:prstGeom prst="rect">
                  <a:avLst/>
                </a:prstGeom>
                <a:ln w="25400">
                  <a:solidFill>
                    <a:schemeClr val="tx2"/>
                  </a:solidFill>
                </a:ln>
              </p:spPr>
            </p:pic>
          </p:grpSp>
          <p:sp>
            <p:nvSpPr>
              <p:cNvPr id="294" name="TextBox 293"/>
              <p:cNvSpPr txBox="1"/>
              <p:nvPr/>
            </p:nvSpPr>
            <p:spPr>
              <a:xfrm>
                <a:off x="6504655" y="1492456"/>
                <a:ext cx="1096455" cy="2092880"/>
              </a:xfrm>
              <a:prstGeom prst="rect">
                <a:avLst/>
              </a:prstGeom>
              <a:noFill/>
            </p:spPr>
            <p:txBody>
              <a:bodyPr wrap="none" rtlCol="0">
                <a:spAutoFit/>
              </a:bodyPr>
              <a:lstStyle/>
              <a:p>
                <a:pPr algn="ctr"/>
                <a:r>
                  <a:rPr lang="en-GB" sz="1600" dirty="0" err="1">
                    <a:solidFill>
                      <a:schemeClr val="bg1"/>
                    </a:solidFill>
                  </a:rPr>
                  <a:t>LinkTo</a:t>
                </a:r>
                <a:endParaRPr lang="en-GB" sz="1600" dirty="0">
                  <a:solidFill>
                    <a:schemeClr val="bg1"/>
                  </a:solidFill>
                </a:endParaRPr>
              </a:p>
              <a:p>
                <a:pPr algn="ctr"/>
                <a:endParaRPr lang="en-GB" sz="1600" dirty="0">
                  <a:solidFill>
                    <a:schemeClr val="bg1"/>
                  </a:solidFill>
                </a:endParaRPr>
              </a:p>
              <a:p>
                <a:pPr algn="ctr"/>
                <a:endParaRPr lang="en-GB" sz="1600" dirty="0">
                  <a:solidFill>
                    <a:schemeClr val="bg1"/>
                  </a:solidFill>
                </a:endParaRPr>
              </a:p>
              <a:p>
                <a:pPr algn="ctr"/>
                <a:endParaRPr lang="en-GB" sz="1600" dirty="0">
                  <a:solidFill>
                    <a:schemeClr val="bg1"/>
                  </a:solidFill>
                </a:endParaRPr>
              </a:p>
              <a:p>
                <a:pPr algn="ctr"/>
                <a:endParaRPr lang="en-GB" sz="1600" dirty="0">
                  <a:solidFill>
                    <a:schemeClr val="bg1"/>
                  </a:solidFill>
                </a:endParaRPr>
              </a:p>
              <a:p>
                <a:pPr algn="ctr"/>
                <a:r>
                  <a:rPr lang="en-GB" sz="1600" dirty="0" err="1">
                    <a:solidFill>
                      <a:schemeClr val="bg1"/>
                    </a:solidFill>
                  </a:rPr>
                  <a:t>filepath</a:t>
                </a:r>
                <a:endParaRPr lang="en-GB" sz="1600" dirty="0">
                  <a:solidFill>
                    <a:schemeClr val="bg1"/>
                  </a:solidFill>
                </a:endParaRPr>
              </a:p>
            </p:txBody>
          </p:sp>
        </p:grpSp>
      </p:grpSp>
      <p:grpSp>
        <p:nvGrpSpPr>
          <p:cNvPr id="5" name="Group 4"/>
          <p:cNvGrpSpPr/>
          <p:nvPr/>
        </p:nvGrpSpPr>
        <p:grpSpPr>
          <a:xfrm>
            <a:off x="504488" y="2918807"/>
            <a:ext cx="8429038" cy="2102059"/>
            <a:chOff x="672651" y="2748743"/>
            <a:chExt cx="11238717" cy="2802746"/>
          </a:xfrm>
        </p:grpSpPr>
        <p:sp>
          <p:nvSpPr>
            <p:cNvPr id="62" name="Freeform 61"/>
            <p:cNvSpPr/>
            <p:nvPr/>
          </p:nvSpPr>
          <p:spPr>
            <a:xfrm>
              <a:off x="672651" y="3108960"/>
              <a:ext cx="10967965" cy="2161500"/>
            </a:xfrm>
            <a:custGeom>
              <a:avLst/>
              <a:gdLst>
                <a:gd name="connsiteX0" fmla="*/ 10359138 w 11776915"/>
                <a:gd name="connsiteY0" fmla="*/ 0 h 2274570"/>
                <a:gd name="connsiteX1" fmla="*/ 10964928 w 11776915"/>
                <a:gd name="connsiteY1" fmla="*/ 662940 h 2274570"/>
                <a:gd name="connsiteX2" fmla="*/ 666498 w 11776915"/>
                <a:gd name="connsiteY2" fmla="*/ 1325880 h 2274570"/>
                <a:gd name="connsiteX3" fmla="*/ 1043688 w 11776915"/>
                <a:gd name="connsiteY3" fmla="*/ 2274570 h 2274570"/>
              </a:gdLst>
              <a:ahLst/>
              <a:cxnLst>
                <a:cxn ang="0">
                  <a:pos x="connsiteX0" y="connsiteY0"/>
                </a:cxn>
                <a:cxn ang="0">
                  <a:pos x="connsiteX1" y="connsiteY1"/>
                </a:cxn>
                <a:cxn ang="0">
                  <a:pos x="connsiteX2" y="connsiteY2"/>
                </a:cxn>
                <a:cxn ang="0">
                  <a:pos x="connsiteX3" y="connsiteY3"/>
                </a:cxn>
              </a:cxnLst>
              <a:rect l="l" t="t" r="r" b="b"/>
              <a:pathLst>
                <a:path w="11776915" h="2274570">
                  <a:moveTo>
                    <a:pt x="10359138" y="0"/>
                  </a:moveTo>
                  <a:cubicBezTo>
                    <a:pt x="11469753" y="220980"/>
                    <a:pt x="12580368" y="441960"/>
                    <a:pt x="10964928" y="662940"/>
                  </a:cubicBezTo>
                  <a:cubicBezTo>
                    <a:pt x="9349488" y="883920"/>
                    <a:pt x="2320038" y="1057275"/>
                    <a:pt x="666498" y="1325880"/>
                  </a:cubicBezTo>
                  <a:cubicBezTo>
                    <a:pt x="-987042" y="1594485"/>
                    <a:pt x="944628" y="2185035"/>
                    <a:pt x="1043688" y="2274570"/>
                  </a:cubicBezTo>
                </a:path>
              </a:pathLst>
            </a:custGeom>
            <a:ln w="41275">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sz="1350"/>
            </a:p>
          </p:txBody>
        </p:sp>
        <p:sp>
          <p:nvSpPr>
            <p:cNvPr id="301" name="TextBox 300"/>
            <p:cNvSpPr txBox="1"/>
            <p:nvPr/>
          </p:nvSpPr>
          <p:spPr>
            <a:xfrm>
              <a:off x="10814913" y="2748743"/>
              <a:ext cx="1096455" cy="1764586"/>
            </a:xfrm>
            <a:prstGeom prst="rect">
              <a:avLst/>
            </a:prstGeom>
            <a:noFill/>
          </p:spPr>
          <p:txBody>
            <a:bodyPr wrap="none" rtlCol="0">
              <a:spAutoFit/>
            </a:bodyPr>
            <a:lstStyle/>
            <a:p>
              <a:pPr algn="ctr"/>
              <a:r>
                <a:rPr lang="en-GB" sz="1600" dirty="0">
                  <a:solidFill>
                    <a:schemeClr val="bg1"/>
                  </a:solidFill>
                </a:rPr>
                <a:t>LinkTo</a:t>
              </a:r>
            </a:p>
            <a:p>
              <a:pPr algn="ctr"/>
              <a:endParaRPr lang="en-GB" sz="1600" dirty="0">
                <a:solidFill>
                  <a:schemeClr val="bg1"/>
                </a:solidFill>
              </a:endParaRPr>
            </a:p>
            <a:p>
              <a:pPr algn="ctr"/>
              <a:endParaRPr lang="en-GB" sz="1600" dirty="0">
                <a:solidFill>
                  <a:schemeClr val="bg1"/>
                </a:solidFill>
              </a:endParaRPr>
            </a:p>
            <a:p>
              <a:pPr algn="ctr"/>
              <a:r>
                <a:rPr lang="en-GB" sz="1600" dirty="0" err="1">
                  <a:solidFill>
                    <a:schemeClr val="bg1"/>
                  </a:solidFill>
                </a:rPr>
                <a:t>f</a:t>
              </a:r>
              <a:r>
                <a:rPr lang="en-GB" sz="1600" dirty="0" err="1">
                  <a:solidFill>
                    <a:schemeClr val="bg1"/>
                  </a:solidFill>
                </a:rPr>
                <a:t>ilepath</a:t>
              </a:r>
              <a:endParaRPr lang="en-GB" sz="1600" dirty="0">
                <a:solidFill>
                  <a:schemeClr val="bg1"/>
                </a:solidFill>
              </a:endParaRPr>
            </a:p>
            <a:p>
              <a:pPr algn="ctr"/>
              <a:r>
                <a:rPr lang="en-GB" sz="1600" dirty="0">
                  <a:solidFill>
                    <a:schemeClr val="bg1"/>
                  </a:solidFill>
                </a:rPr>
                <a:t>MD5</a:t>
              </a:r>
              <a:endParaRPr lang="en-GB" sz="900" dirty="0">
                <a:solidFill>
                  <a:schemeClr val="bg1"/>
                </a:solidFill>
              </a:endParaRPr>
            </a:p>
          </p:txBody>
        </p:sp>
        <p:sp>
          <p:nvSpPr>
            <p:cNvPr id="303" name="Rectangle 302"/>
            <p:cNvSpPr/>
            <p:nvPr/>
          </p:nvSpPr>
          <p:spPr>
            <a:xfrm>
              <a:off x="1659652" y="4872645"/>
              <a:ext cx="2117185" cy="678844"/>
            </a:xfrm>
            <a:prstGeom prst="rect">
              <a:avLst/>
            </a:prstGeom>
            <a:gradFill>
              <a:gsLst>
                <a:gs pos="0">
                  <a:srgbClr val="0089D0"/>
                </a:gs>
                <a:gs pos="100000">
                  <a:srgbClr val="00B0F0"/>
                </a:gs>
              </a:gsLst>
            </a:gradFill>
          </p:spPr>
          <p:style>
            <a:lnRef idx="1">
              <a:schemeClr val="accent3"/>
            </a:lnRef>
            <a:fillRef idx="3">
              <a:schemeClr val="accent3"/>
            </a:fillRef>
            <a:effectRef idx="2">
              <a:schemeClr val="accent3"/>
            </a:effectRef>
            <a:fontRef idx="minor">
              <a:schemeClr val="lt1"/>
            </a:fontRef>
          </p:style>
          <p:txBody>
            <a:bodyPr lIns="72000" rIns="72000" rtlCol="0" anchor="ctr"/>
            <a:lstStyle/>
            <a:p>
              <a:pPr algn="ctr"/>
              <a:r>
                <a:rPr lang="en-GB" dirty="0" err="1"/>
                <a:t>BroadcastBlock</a:t>
              </a:r>
              <a:endParaRPr lang="en-GB" dirty="0"/>
            </a:p>
          </p:txBody>
        </p:sp>
      </p:grpSp>
      <p:grpSp>
        <p:nvGrpSpPr>
          <p:cNvPr id="19" name="Group 18"/>
          <p:cNvGrpSpPr/>
          <p:nvPr/>
        </p:nvGrpSpPr>
        <p:grpSpPr>
          <a:xfrm>
            <a:off x="4839969" y="3915869"/>
            <a:ext cx="2918386" cy="1902537"/>
            <a:chOff x="6453291" y="4078159"/>
            <a:chExt cx="3891181" cy="2536715"/>
          </a:xfrm>
        </p:grpSpPr>
        <p:cxnSp>
          <p:nvCxnSpPr>
            <p:cNvPr id="362" name="Straight Arrow Connector 361"/>
            <p:cNvCxnSpPr>
              <a:stCxn id="354" idx="3"/>
            </p:cNvCxnSpPr>
            <p:nvPr/>
          </p:nvCxnSpPr>
          <p:spPr>
            <a:xfrm>
              <a:off x="6453291" y="5875614"/>
              <a:ext cx="1199180" cy="1"/>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cxnSp>
          <p:nvCxnSpPr>
            <p:cNvPr id="363" name="Straight Arrow Connector 362"/>
            <p:cNvCxnSpPr>
              <a:stCxn id="345" idx="3"/>
            </p:cNvCxnSpPr>
            <p:nvPr/>
          </p:nvCxnSpPr>
          <p:spPr>
            <a:xfrm flipV="1">
              <a:off x="6453291" y="4654772"/>
              <a:ext cx="1203563" cy="1"/>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grpSp>
          <p:nvGrpSpPr>
            <p:cNvPr id="7" name="Group 6"/>
            <p:cNvGrpSpPr/>
            <p:nvPr/>
          </p:nvGrpSpPr>
          <p:grpSpPr>
            <a:xfrm>
              <a:off x="6504654" y="4078159"/>
              <a:ext cx="3839818" cy="2536715"/>
              <a:chOff x="6504654" y="4078159"/>
              <a:chExt cx="3839818" cy="2536715"/>
            </a:xfrm>
          </p:grpSpPr>
          <p:grpSp>
            <p:nvGrpSpPr>
              <p:cNvPr id="317" name="Group 316"/>
              <p:cNvGrpSpPr/>
              <p:nvPr/>
            </p:nvGrpSpPr>
            <p:grpSpPr>
              <a:xfrm>
                <a:off x="7656855" y="4078159"/>
                <a:ext cx="2687617" cy="1079033"/>
                <a:chOff x="4738348" y="1341855"/>
                <a:chExt cx="2687617" cy="1079033"/>
              </a:xfrm>
            </p:grpSpPr>
            <p:grpSp>
              <p:nvGrpSpPr>
                <p:cNvPr id="318" name="Group 317"/>
                <p:cNvGrpSpPr/>
                <p:nvPr/>
              </p:nvGrpSpPr>
              <p:grpSpPr>
                <a:xfrm>
                  <a:off x="4738348" y="1341855"/>
                  <a:ext cx="2687617" cy="1079033"/>
                  <a:chOff x="4738348" y="1341855"/>
                  <a:chExt cx="2687617" cy="1079033"/>
                </a:xfrm>
              </p:grpSpPr>
              <p:sp>
                <p:nvSpPr>
                  <p:cNvPr id="320" name="Rectangle 319"/>
                  <p:cNvSpPr/>
                  <p:nvPr/>
                </p:nvSpPr>
                <p:spPr>
                  <a:xfrm>
                    <a:off x="4738348" y="1341855"/>
                    <a:ext cx="2687617" cy="1079033"/>
                  </a:xfrm>
                  <a:prstGeom prst="rect">
                    <a:avLst/>
                  </a:prstGeom>
                  <a:gradFill>
                    <a:gsLst>
                      <a:gs pos="0">
                        <a:srgbClr val="0089D0"/>
                      </a:gs>
                      <a:gs pos="100000">
                        <a:srgbClr val="00B0F0"/>
                      </a:gs>
                    </a:gsLst>
                  </a:gradFill>
                </p:spPr>
                <p:style>
                  <a:lnRef idx="1">
                    <a:schemeClr val="accent3"/>
                  </a:lnRef>
                  <a:fillRef idx="3">
                    <a:schemeClr val="accent3"/>
                  </a:fillRef>
                  <a:effectRef idx="2">
                    <a:schemeClr val="accent3"/>
                  </a:effectRef>
                  <a:fontRef idx="minor">
                    <a:schemeClr val="lt1"/>
                  </a:fontRef>
                </p:style>
                <p:txBody>
                  <a:bodyPr rtlCol="0" anchor="ctr"/>
                  <a:lstStyle/>
                  <a:p>
                    <a:r>
                      <a:rPr lang="en-GB" dirty="0" err="1"/>
                      <a:t>ActionBlock</a:t>
                    </a:r>
                    <a:endParaRPr lang="en-GB" dirty="0"/>
                  </a:p>
                  <a:p>
                    <a:pPr algn="ctr"/>
                    <a:endParaRPr lang="en-GB" dirty="0"/>
                  </a:p>
                  <a:p>
                    <a:pPr algn="ctr"/>
                    <a:r>
                      <a:rPr lang="en-GB" sz="1350" dirty="0"/>
                      <a:t>WriteMD5ToFilesystem</a:t>
                    </a:r>
                    <a:endParaRPr lang="en-GB" sz="1350" dirty="0"/>
                  </a:p>
                </p:txBody>
              </p:sp>
              <p:grpSp>
                <p:nvGrpSpPr>
                  <p:cNvPr id="321" name="Group 320"/>
                  <p:cNvGrpSpPr/>
                  <p:nvPr/>
                </p:nvGrpSpPr>
                <p:grpSpPr>
                  <a:xfrm>
                    <a:off x="5015880" y="1772816"/>
                    <a:ext cx="773120" cy="291307"/>
                    <a:chOff x="5447928" y="3356992"/>
                    <a:chExt cx="1296144" cy="432048"/>
                  </a:xfrm>
                </p:grpSpPr>
                <p:sp>
                  <p:nvSpPr>
                    <p:cNvPr id="323" name="Rectangle 322"/>
                    <p:cNvSpPr/>
                    <p:nvPr/>
                  </p:nvSpPr>
                  <p:spPr>
                    <a:xfrm>
                      <a:off x="5447928" y="3356992"/>
                      <a:ext cx="216024" cy="4320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324" name="Rectangle 323"/>
                    <p:cNvSpPr/>
                    <p:nvPr/>
                  </p:nvSpPr>
                  <p:spPr>
                    <a:xfrm>
                      <a:off x="5663952" y="3356992"/>
                      <a:ext cx="216024" cy="4320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325" name="Rectangle 324"/>
                    <p:cNvSpPr/>
                    <p:nvPr/>
                  </p:nvSpPr>
                  <p:spPr>
                    <a:xfrm>
                      <a:off x="5879976" y="3356992"/>
                      <a:ext cx="216024" cy="4320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326" name="Rectangle 325"/>
                    <p:cNvSpPr/>
                    <p:nvPr/>
                  </p:nvSpPr>
                  <p:spPr>
                    <a:xfrm>
                      <a:off x="6096000" y="3356992"/>
                      <a:ext cx="216024" cy="4320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327" name="Rectangle 326"/>
                    <p:cNvSpPr/>
                    <p:nvPr/>
                  </p:nvSpPr>
                  <p:spPr>
                    <a:xfrm>
                      <a:off x="6312024" y="3356992"/>
                      <a:ext cx="216024" cy="4320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328" name="Rectangle 327"/>
                    <p:cNvSpPr/>
                    <p:nvPr/>
                  </p:nvSpPr>
                  <p:spPr>
                    <a:xfrm>
                      <a:off x="6528048" y="3356992"/>
                      <a:ext cx="216024" cy="4320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grpSp>
              <p:sp>
                <p:nvSpPr>
                  <p:cNvPr id="322" name="Rectangle 321"/>
                  <p:cNvSpPr/>
                  <p:nvPr/>
                </p:nvSpPr>
                <p:spPr>
                  <a:xfrm>
                    <a:off x="6993236" y="1359984"/>
                    <a:ext cx="418112" cy="303534"/>
                  </a:xfrm>
                  <a:prstGeom prst="rect">
                    <a:avLst/>
                  </a:prstGeom>
                  <a:gradFill>
                    <a:gsLst>
                      <a:gs pos="0">
                        <a:srgbClr val="0089D0"/>
                      </a:gs>
                      <a:gs pos="100000">
                        <a:srgbClr val="00B0F0"/>
                      </a:gs>
                    </a:gsLst>
                  </a:gradFill>
                </p:spPr>
                <p:style>
                  <a:lnRef idx="1">
                    <a:schemeClr val="accent3"/>
                  </a:lnRef>
                  <a:fillRef idx="3">
                    <a:schemeClr val="accent3"/>
                  </a:fillRef>
                  <a:effectRef idx="2">
                    <a:schemeClr val="accent3"/>
                  </a:effectRef>
                  <a:fontRef idx="minor">
                    <a:schemeClr val="lt1"/>
                  </a:fontRef>
                </p:style>
                <p:txBody>
                  <a:bodyPr rtlCol="0" anchor="ctr"/>
                  <a:lstStyle/>
                  <a:p>
                    <a:pPr algn="ctr"/>
                    <a:r>
                      <a:rPr lang="en-GB" sz="1350" dirty="0"/>
                      <a:t>1</a:t>
                    </a:r>
                    <a:endParaRPr lang="en-GB" sz="1350" dirty="0"/>
                  </a:p>
                </p:txBody>
              </p:sp>
            </p:grpSp>
            <p:pic>
              <p:nvPicPr>
                <p:cNvPr id="319" name="Picture 318"/>
                <p:cNvPicPr>
                  <a:picLocks noChangeAspect="1"/>
                </p:cNvPicPr>
                <p:nvPr/>
              </p:nvPicPr>
              <p:blipFill>
                <a:blip r:embed="rId3"/>
                <a:stretch>
                  <a:fillRect/>
                </a:stretch>
              </p:blipFill>
              <p:spPr>
                <a:xfrm>
                  <a:off x="5901319" y="1756643"/>
                  <a:ext cx="333934" cy="319415"/>
                </a:xfrm>
                <a:prstGeom prst="rect">
                  <a:avLst/>
                </a:prstGeom>
                <a:ln w="25400">
                  <a:solidFill>
                    <a:schemeClr val="tx2"/>
                  </a:solidFill>
                </a:ln>
              </p:spPr>
            </p:pic>
          </p:grpSp>
          <p:grpSp>
            <p:nvGrpSpPr>
              <p:cNvPr id="329" name="Group 328"/>
              <p:cNvGrpSpPr/>
              <p:nvPr/>
            </p:nvGrpSpPr>
            <p:grpSpPr>
              <a:xfrm>
                <a:off x="7656855" y="5336098"/>
                <a:ext cx="2687617" cy="1079033"/>
                <a:chOff x="4738348" y="1341855"/>
                <a:chExt cx="2687617" cy="1079033"/>
              </a:xfrm>
            </p:grpSpPr>
            <p:grpSp>
              <p:nvGrpSpPr>
                <p:cNvPr id="330" name="Group 329"/>
                <p:cNvGrpSpPr/>
                <p:nvPr/>
              </p:nvGrpSpPr>
              <p:grpSpPr>
                <a:xfrm>
                  <a:off x="4738348" y="1341855"/>
                  <a:ext cx="2687617" cy="1079033"/>
                  <a:chOff x="4738348" y="1341855"/>
                  <a:chExt cx="2687617" cy="1079033"/>
                </a:xfrm>
              </p:grpSpPr>
              <p:sp>
                <p:nvSpPr>
                  <p:cNvPr id="332" name="Rectangle 331"/>
                  <p:cNvSpPr/>
                  <p:nvPr/>
                </p:nvSpPr>
                <p:spPr>
                  <a:xfrm>
                    <a:off x="4738348" y="1341855"/>
                    <a:ext cx="2687617" cy="1079033"/>
                  </a:xfrm>
                  <a:prstGeom prst="rect">
                    <a:avLst/>
                  </a:prstGeom>
                  <a:gradFill>
                    <a:gsLst>
                      <a:gs pos="0">
                        <a:srgbClr val="0089D0"/>
                      </a:gs>
                      <a:gs pos="100000">
                        <a:srgbClr val="00B0F0"/>
                      </a:gs>
                    </a:gsLst>
                  </a:gradFill>
                </p:spPr>
                <p:style>
                  <a:lnRef idx="1">
                    <a:schemeClr val="accent3"/>
                  </a:lnRef>
                  <a:fillRef idx="3">
                    <a:schemeClr val="accent3"/>
                  </a:fillRef>
                  <a:effectRef idx="2">
                    <a:schemeClr val="accent3"/>
                  </a:effectRef>
                  <a:fontRef idx="minor">
                    <a:schemeClr val="lt1"/>
                  </a:fontRef>
                </p:style>
                <p:txBody>
                  <a:bodyPr rtlCol="0" anchor="ctr"/>
                  <a:lstStyle/>
                  <a:p>
                    <a:r>
                      <a:rPr lang="en-GB" dirty="0" err="1"/>
                      <a:t>ActionBlock</a:t>
                    </a:r>
                    <a:endParaRPr lang="en-GB" dirty="0"/>
                  </a:p>
                  <a:p>
                    <a:pPr algn="ctr"/>
                    <a:endParaRPr lang="en-GB" dirty="0"/>
                  </a:p>
                  <a:p>
                    <a:pPr algn="ctr"/>
                    <a:r>
                      <a:rPr lang="en-GB" sz="1350" dirty="0"/>
                      <a:t>DisplayMD5WithFilename</a:t>
                    </a:r>
                  </a:p>
                </p:txBody>
              </p:sp>
              <p:grpSp>
                <p:nvGrpSpPr>
                  <p:cNvPr id="333" name="Group 332"/>
                  <p:cNvGrpSpPr/>
                  <p:nvPr/>
                </p:nvGrpSpPr>
                <p:grpSpPr>
                  <a:xfrm>
                    <a:off x="5015880" y="1772816"/>
                    <a:ext cx="773120" cy="291307"/>
                    <a:chOff x="5447928" y="3356992"/>
                    <a:chExt cx="1296144" cy="432048"/>
                  </a:xfrm>
                </p:grpSpPr>
                <p:sp>
                  <p:nvSpPr>
                    <p:cNvPr id="335" name="Rectangle 334"/>
                    <p:cNvSpPr/>
                    <p:nvPr/>
                  </p:nvSpPr>
                  <p:spPr>
                    <a:xfrm>
                      <a:off x="5447928" y="3356992"/>
                      <a:ext cx="216024" cy="4320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336" name="Rectangle 335"/>
                    <p:cNvSpPr/>
                    <p:nvPr/>
                  </p:nvSpPr>
                  <p:spPr>
                    <a:xfrm>
                      <a:off x="5663952" y="3356992"/>
                      <a:ext cx="216024" cy="4320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337" name="Rectangle 336"/>
                    <p:cNvSpPr/>
                    <p:nvPr/>
                  </p:nvSpPr>
                  <p:spPr>
                    <a:xfrm>
                      <a:off x="5879976" y="3356992"/>
                      <a:ext cx="216024" cy="4320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338" name="Rectangle 337"/>
                    <p:cNvSpPr/>
                    <p:nvPr/>
                  </p:nvSpPr>
                  <p:spPr>
                    <a:xfrm>
                      <a:off x="6096000" y="3356992"/>
                      <a:ext cx="216024" cy="4320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339" name="Rectangle 338"/>
                    <p:cNvSpPr/>
                    <p:nvPr/>
                  </p:nvSpPr>
                  <p:spPr>
                    <a:xfrm>
                      <a:off x="6312024" y="3356992"/>
                      <a:ext cx="216024" cy="4320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340" name="Rectangle 339"/>
                    <p:cNvSpPr/>
                    <p:nvPr/>
                  </p:nvSpPr>
                  <p:spPr>
                    <a:xfrm>
                      <a:off x="6528048" y="3356992"/>
                      <a:ext cx="216024" cy="4320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grpSp>
              <p:sp>
                <p:nvSpPr>
                  <p:cNvPr id="334" name="Rectangle 333"/>
                  <p:cNvSpPr/>
                  <p:nvPr/>
                </p:nvSpPr>
                <p:spPr>
                  <a:xfrm>
                    <a:off x="6993236" y="1359984"/>
                    <a:ext cx="418112" cy="303534"/>
                  </a:xfrm>
                  <a:prstGeom prst="rect">
                    <a:avLst/>
                  </a:prstGeom>
                  <a:gradFill>
                    <a:gsLst>
                      <a:gs pos="0">
                        <a:srgbClr val="0089D0"/>
                      </a:gs>
                      <a:gs pos="100000">
                        <a:srgbClr val="00B0F0"/>
                      </a:gs>
                    </a:gsLst>
                  </a:gradFill>
                </p:spPr>
                <p:style>
                  <a:lnRef idx="1">
                    <a:schemeClr val="accent3"/>
                  </a:lnRef>
                  <a:fillRef idx="3">
                    <a:schemeClr val="accent3"/>
                  </a:fillRef>
                  <a:effectRef idx="2">
                    <a:schemeClr val="accent3"/>
                  </a:effectRef>
                  <a:fontRef idx="minor">
                    <a:schemeClr val="lt1"/>
                  </a:fontRef>
                </p:style>
                <p:txBody>
                  <a:bodyPr rtlCol="0" anchor="ctr"/>
                  <a:lstStyle/>
                  <a:p>
                    <a:pPr algn="ctr"/>
                    <a:r>
                      <a:rPr lang="en-GB" sz="1350" dirty="0"/>
                      <a:t>1</a:t>
                    </a:r>
                    <a:endParaRPr lang="en-GB" sz="1350" dirty="0"/>
                  </a:p>
                </p:txBody>
              </p:sp>
            </p:grpSp>
            <p:pic>
              <p:nvPicPr>
                <p:cNvPr id="331" name="Picture 330"/>
                <p:cNvPicPr>
                  <a:picLocks noChangeAspect="1"/>
                </p:cNvPicPr>
                <p:nvPr/>
              </p:nvPicPr>
              <p:blipFill>
                <a:blip r:embed="rId3"/>
                <a:stretch>
                  <a:fillRect/>
                </a:stretch>
              </p:blipFill>
              <p:spPr>
                <a:xfrm>
                  <a:off x="5901319" y="1756643"/>
                  <a:ext cx="333934" cy="319415"/>
                </a:xfrm>
                <a:prstGeom prst="rect">
                  <a:avLst/>
                </a:prstGeom>
                <a:ln w="25400">
                  <a:solidFill>
                    <a:schemeClr val="tx2"/>
                  </a:solidFill>
                </a:ln>
              </p:spPr>
            </p:pic>
          </p:grpSp>
          <p:sp>
            <p:nvSpPr>
              <p:cNvPr id="364" name="TextBox 363"/>
              <p:cNvSpPr txBox="1"/>
              <p:nvPr/>
            </p:nvSpPr>
            <p:spPr>
              <a:xfrm>
                <a:off x="6504654" y="4193699"/>
                <a:ext cx="1096454" cy="2421175"/>
              </a:xfrm>
              <a:prstGeom prst="rect">
                <a:avLst/>
              </a:prstGeom>
              <a:noFill/>
            </p:spPr>
            <p:txBody>
              <a:bodyPr wrap="none" rtlCol="0">
                <a:spAutoFit/>
              </a:bodyPr>
              <a:lstStyle/>
              <a:p>
                <a:pPr algn="ctr"/>
                <a:r>
                  <a:rPr lang="en-GB" sz="1600" dirty="0" err="1">
                    <a:solidFill>
                      <a:schemeClr val="bg1"/>
                    </a:solidFill>
                  </a:rPr>
                  <a:t>LinkTo</a:t>
                </a:r>
                <a:endParaRPr lang="en-GB" sz="1600" dirty="0">
                  <a:solidFill>
                    <a:schemeClr val="bg1"/>
                  </a:solidFill>
                </a:endParaRPr>
              </a:p>
              <a:p>
                <a:pPr algn="ctr"/>
                <a:endParaRPr lang="en-GB" sz="1600" dirty="0">
                  <a:solidFill>
                    <a:schemeClr val="bg1"/>
                  </a:solidFill>
                </a:endParaRPr>
              </a:p>
              <a:p>
                <a:pPr algn="ctr"/>
                <a:endParaRPr lang="en-GB" sz="1600" dirty="0">
                  <a:solidFill>
                    <a:schemeClr val="bg1"/>
                  </a:solidFill>
                </a:endParaRPr>
              </a:p>
              <a:p>
                <a:pPr algn="ctr"/>
                <a:endParaRPr lang="en-GB" sz="1600" dirty="0">
                  <a:solidFill>
                    <a:schemeClr val="bg1"/>
                  </a:solidFill>
                </a:endParaRPr>
              </a:p>
              <a:p>
                <a:pPr algn="ctr"/>
                <a:endParaRPr lang="en-GB" sz="1600" dirty="0">
                  <a:solidFill>
                    <a:schemeClr val="bg1"/>
                  </a:solidFill>
                </a:endParaRPr>
              </a:p>
              <a:p>
                <a:pPr algn="ctr"/>
                <a:r>
                  <a:rPr lang="en-GB" sz="1600" dirty="0" err="1">
                    <a:solidFill>
                      <a:schemeClr val="bg1"/>
                    </a:solidFill>
                  </a:rPr>
                  <a:t>filepath</a:t>
                </a:r>
                <a:endParaRPr lang="en-GB" sz="1600" dirty="0">
                  <a:solidFill>
                    <a:schemeClr val="bg1"/>
                  </a:solidFill>
                </a:endParaRPr>
              </a:p>
              <a:p>
                <a:pPr algn="ctr"/>
                <a:r>
                  <a:rPr lang="en-GB" sz="1600" dirty="0">
                    <a:solidFill>
                      <a:schemeClr val="bg1"/>
                    </a:solidFill>
                  </a:rPr>
                  <a:t>MD5</a:t>
                </a:r>
              </a:p>
            </p:txBody>
          </p:sp>
        </p:grpSp>
      </p:grpSp>
      <p:grpSp>
        <p:nvGrpSpPr>
          <p:cNvPr id="9" name="Group 8"/>
          <p:cNvGrpSpPr/>
          <p:nvPr/>
        </p:nvGrpSpPr>
        <p:grpSpPr>
          <a:xfrm>
            <a:off x="2759830" y="1964898"/>
            <a:ext cx="2080140" cy="1570512"/>
            <a:chOff x="3679772" y="1476863"/>
            <a:chExt cx="2773520" cy="2094015"/>
          </a:xfrm>
        </p:grpSpPr>
        <p:cxnSp>
          <p:nvCxnSpPr>
            <p:cNvPr id="192" name="Straight Arrow Connector 191"/>
            <p:cNvCxnSpPr>
              <a:stCxn id="207" idx="3"/>
              <a:endCxn id="242" idx="1"/>
            </p:cNvCxnSpPr>
            <p:nvPr/>
          </p:nvCxnSpPr>
          <p:spPr>
            <a:xfrm flipV="1">
              <a:off x="3820697" y="1934479"/>
              <a:ext cx="979159" cy="594982"/>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cxnSp>
          <p:nvCxnSpPr>
            <p:cNvPr id="194" name="Straight Arrow Connector 193"/>
            <p:cNvCxnSpPr>
              <a:stCxn id="207" idx="3"/>
              <a:endCxn id="283" idx="1"/>
            </p:cNvCxnSpPr>
            <p:nvPr/>
          </p:nvCxnSpPr>
          <p:spPr>
            <a:xfrm>
              <a:off x="3820697" y="2529461"/>
              <a:ext cx="979159" cy="625859"/>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grpSp>
          <p:nvGrpSpPr>
            <p:cNvPr id="3" name="Group 2"/>
            <p:cNvGrpSpPr/>
            <p:nvPr/>
          </p:nvGrpSpPr>
          <p:grpSpPr>
            <a:xfrm>
              <a:off x="3679772" y="1476863"/>
              <a:ext cx="2773520" cy="2094015"/>
              <a:chOff x="3679772" y="1476863"/>
              <a:chExt cx="2773520" cy="2094015"/>
            </a:xfrm>
          </p:grpSpPr>
          <p:sp>
            <p:nvSpPr>
              <p:cNvPr id="225" name="TextBox 224"/>
              <p:cNvSpPr txBox="1"/>
              <p:nvPr/>
            </p:nvSpPr>
            <p:spPr>
              <a:xfrm>
                <a:off x="3679772" y="1476863"/>
                <a:ext cx="1096455" cy="2092879"/>
              </a:xfrm>
              <a:prstGeom prst="rect">
                <a:avLst/>
              </a:prstGeom>
              <a:noFill/>
            </p:spPr>
            <p:txBody>
              <a:bodyPr wrap="none" rtlCol="0">
                <a:spAutoFit/>
              </a:bodyPr>
              <a:lstStyle/>
              <a:p>
                <a:pPr algn="ctr"/>
                <a:r>
                  <a:rPr lang="en-GB" sz="1600" dirty="0" err="1">
                    <a:solidFill>
                      <a:schemeClr val="bg1"/>
                    </a:solidFill>
                  </a:rPr>
                  <a:t>LinkTo</a:t>
                </a:r>
                <a:endParaRPr lang="en-GB" sz="1600" dirty="0">
                  <a:solidFill>
                    <a:schemeClr val="bg1"/>
                  </a:solidFill>
                </a:endParaRPr>
              </a:p>
              <a:p>
                <a:pPr algn="ctr"/>
                <a:endParaRPr lang="en-GB" sz="1600" dirty="0">
                  <a:solidFill>
                    <a:schemeClr val="bg1"/>
                  </a:solidFill>
                </a:endParaRPr>
              </a:p>
              <a:p>
                <a:pPr algn="ctr"/>
                <a:endParaRPr lang="en-GB" sz="1600" dirty="0">
                  <a:solidFill>
                    <a:schemeClr val="bg1"/>
                  </a:solidFill>
                </a:endParaRPr>
              </a:p>
              <a:p>
                <a:pPr algn="ctr"/>
                <a:endParaRPr lang="en-GB" sz="1600" dirty="0">
                  <a:solidFill>
                    <a:schemeClr val="bg1"/>
                  </a:solidFill>
                </a:endParaRPr>
              </a:p>
              <a:p>
                <a:pPr algn="ctr"/>
                <a:endParaRPr lang="en-GB" sz="1600" dirty="0">
                  <a:solidFill>
                    <a:schemeClr val="bg1"/>
                  </a:solidFill>
                </a:endParaRPr>
              </a:p>
              <a:p>
                <a:pPr algn="ctr"/>
                <a:r>
                  <a:rPr lang="en-GB" sz="1600" dirty="0" err="1">
                    <a:solidFill>
                      <a:schemeClr val="bg1"/>
                    </a:solidFill>
                  </a:rPr>
                  <a:t>filepath</a:t>
                </a:r>
                <a:endParaRPr lang="en-GB" sz="1600" dirty="0">
                  <a:solidFill>
                    <a:schemeClr val="bg1"/>
                  </a:solidFill>
                </a:endParaRPr>
              </a:p>
            </p:txBody>
          </p:sp>
          <p:grpSp>
            <p:nvGrpSpPr>
              <p:cNvPr id="240" name="Group 239"/>
              <p:cNvGrpSpPr/>
              <p:nvPr/>
            </p:nvGrpSpPr>
            <p:grpSpPr>
              <a:xfrm>
                <a:off x="4799856" y="1518920"/>
                <a:ext cx="1653436" cy="831117"/>
                <a:chOff x="4738349" y="1341855"/>
                <a:chExt cx="1653436" cy="831117"/>
              </a:xfrm>
            </p:grpSpPr>
            <p:sp>
              <p:nvSpPr>
                <p:cNvPr id="242" name="Rectangle 241"/>
                <p:cNvSpPr/>
                <p:nvPr/>
              </p:nvSpPr>
              <p:spPr>
                <a:xfrm>
                  <a:off x="4738349" y="1341855"/>
                  <a:ext cx="1653436" cy="831117"/>
                </a:xfrm>
                <a:prstGeom prst="rect">
                  <a:avLst/>
                </a:prstGeom>
                <a:gradFill>
                  <a:gsLst>
                    <a:gs pos="0">
                      <a:srgbClr val="0089D0"/>
                    </a:gs>
                    <a:gs pos="100000">
                      <a:srgbClr val="00B0F0"/>
                    </a:gs>
                  </a:gsLst>
                </a:gradFill>
              </p:spPr>
              <p:style>
                <a:lnRef idx="1">
                  <a:schemeClr val="accent3"/>
                </a:lnRef>
                <a:fillRef idx="3">
                  <a:schemeClr val="accent3"/>
                </a:fillRef>
                <a:effectRef idx="2">
                  <a:schemeClr val="accent3"/>
                </a:effectRef>
                <a:fontRef idx="minor">
                  <a:schemeClr val="lt1"/>
                </a:fontRef>
              </p:style>
              <p:txBody>
                <a:bodyPr lIns="72000" rIns="72000" rtlCol="0" anchor="ctr"/>
                <a:lstStyle/>
                <a:p>
                  <a:r>
                    <a:rPr lang="en-GB" dirty="0" err="1"/>
                    <a:t>BufferBlock</a:t>
                  </a:r>
                  <a:endParaRPr lang="en-GB" dirty="0"/>
                </a:p>
                <a:p>
                  <a:pPr algn="ctr"/>
                  <a:endParaRPr lang="en-GB" sz="1500" dirty="0"/>
                </a:p>
              </p:txBody>
            </p:sp>
            <p:grpSp>
              <p:nvGrpSpPr>
                <p:cNvPr id="243" name="Group 242"/>
                <p:cNvGrpSpPr/>
                <p:nvPr/>
              </p:nvGrpSpPr>
              <p:grpSpPr>
                <a:xfrm>
                  <a:off x="5167648" y="1809665"/>
                  <a:ext cx="773120" cy="291309"/>
                  <a:chOff x="5702388" y="3411628"/>
                  <a:chExt cx="1296148" cy="432049"/>
                </a:xfrm>
              </p:grpSpPr>
              <p:sp>
                <p:nvSpPr>
                  <p:cNvPr id="245" name="Rectangle 244"/>
                  <p:cNvSpPr/>
                  <p:nvPr/>
                </p:nvSpPr>
                <p:spPr>
                  <a:xfrm>
                    <a:off x="5702388" y="3411628"/>
                    <a:ext cx="216024" cy="4320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246" name="Rectangle 245"/>
                  <p:cNvSpPr/>
                  <p:nvPr/>
                </p:nvSpPr>
                <p:spPr>
                  <a:xfrm>
                    <a:off x="5918404" y="3411629"/>
                    <a:ext cx="216024" cy="4320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247" name="Rectangle 246"/>
                  <p:cNvSpPr/>
                  <p:nvPr/>
                </p:nvSpPr>
                <p:spPr>
                  <a:xfrm>
                    <a:off x="6134438" y="3411629"/>
                    <a:ext cx="216024" cy="4320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248" name="Rectangle 247"/>
                  <p:cNvSpPr/>
                  <p:nvPr/>
                </p:nvSpPr>
                <p:spPr>
                  <a:xfrm>
                    <a:off x="6350462" y="3411629"/>
                    <a:ext cx="216024" cy="4320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249" name="Rectangle 248"/>
                  <p:cNvSpPr/>
                  <p:nvPr/>
                </p:nvSpPr>
                <p:spPr>
                  <a:xfrm>
                    <a:off x="6566486" y="3411629"/>
                    <a:ext cx="216024" cy="4320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250" name="Rectangle 249"/>
                  <p:cNvSpPr/>
                  <p:nvPr/>
                </p:nvSpPr>
                <p:spPr>
                  <a:xfrm>
                    <a:off x="6782512" y="3411629"/>
                    <a:ext cx="216024" cy="4320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grpSp>
          </p:grpSp>
          <p:grpSp>
            <p:nvGrpSpPr>
              <p:cNvPr id="282" name="Group 281"/>
              <p:cNvGrpSpPr/>
              <p:nvPr/>
            </p:nvGrpSpPr>
            <p:grpSpPr>
              <a:xfrm>
                <a:off x="4799856" y="2739761"/>
                <a:ext cx="1653436" cy="831117"/>
                <a:chOff x="4738349" y="1341855"/>
                <a:chExt cx="1653436" cy="831117"/>
              </a:xfrm>
            </p:grpSpPr>
            <p:sp>
              <p:nvSpPr>
                <p:cNvPr id="283" name="Rectangle 282"/>
                <p:cNvSpPr/>
                <p:nvPr/>
              </p:nvSpPr>
              <p:spPr>
                <a:xfrm>
                  <a:off x="4738349" y="1341855"/>
                  <a:ext cx="1653436" cy="831117"/>
                </a:xfrm>
                <a:prstGeom prst="rect">
                  <a:avLst/>
                </a:prstGeom>
                <a:gradFill>
                  <a:gsLst>
                    <a:gs pos="0">
                      <a:srgbClr val="0089D0"/>
                    </a:gs>
                    <a:gs pos="100000">
                      <a:srgbClr val="00B0F0"/>
                    </a:gs>
                  </a:gsLst>
                </a:gradFill>
              </p:spPr>
              <p:style>
                <a:lnRef idx="1">
                  <a:schemeClr val="accent3"/>
                </a:lnRef>
                <a:fillRef idx="3">
                  <a:schemeClr val="accent3"/>
                </a:fillRef>
                <a:effectRef idx="2">
                  <a:schemeClr val="accent3"/>
                </a:effectRef>
                <a:fontRef idx="minor">
                  <a:schemeClr val="lt1"/>
                </a:fontRef>
              </p:style>
              <p:txBody>
                <a:bodyPr lIns="72000" rIns="72000" rtlCol="0" anchor="ctr"/>
                <a:lstStyle/>
                <a:p>
                  <a:r>
                    <a:rPr lang="en-GB" dirty="0" err="1"/>
                    <a:t>BufferBlock</a:t>
                  </a:r>
                  <a:endParaRPr lang="en-GB" dirty="0"/>
                </a:p>
                <a:p>
                  <a:pPr algn="ctr"/>
                  <a:endParaRPr lang="en-GB" sz="1500" dirty="0"/>
                </a:p>
              </p:txBody>
            </p:sp>
            <p:grpSp>
              <p:nvGrpSpPr>
                <p:cNvPr id="284" name="Group 283"/>
                <p:cNvGrpSpPr/>
                <p:nvPr/>
              </p:nvGrpSpPr>
              <p:grpSpPr>
                <a:xfrm>
                  <a:off x="5167648" y="1809665"/>
                  <a:ext cx="773120" cy="291309"/>
                  <a:chOff x="5702388" y="3411628"/>
                  <a:chExt cx="1296148" cy="432049"/>
                </a:xfrm>
              </p:grpSpPr>
              <p:sp>
                <p:nvSpPr>
                  <p:cNvPr id="285" name="Rectangle 284"/>
                  <p:cNvSpPr/>
                  <p:nvPr/>
                </p:nvSpPr>
                <p:spPr>
                  <a:xfrm>
                    <a:off x="5702388" y="3411628"/>
                    <a:ext cx="216024" cy="4320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286" name="Rectangle 285"/>
                  <p:cNvSpPr/>
                  <p:nvPr/>
                </p:nvSpPr>
                <p:spPr>
                  <a:xfrm>
                    <a:off x="5918404" y="3411629"/>
                    <a:ext cx="216024" cy="4320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287" name="Rectangle 286"/>
                  <p:cNvSpPr/>
                  <p:nvPr/>
                </p:nvSpPr>
                <p:spPr>
                  <a:xfrm>
                    <a:off x="6134438" y="3411629"/>
                    <a:ext cx="216024" cy="4320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288" name="Rectangle 287"/>
                  <p:cNvSpPr/>
                  <p:nvPr/>
                </p:nvSpPr>
                <p:spPr>
                  <a:xfrm>
                    <a:off x="6350462" y="3411629"/>
                    <a:ext cx="216024" cy="4320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289" name="Rectangle 288"/>
                  <p:cNvSpPr/>
                  <p:nvPr/>
                </p:nvSpPr>
                <p:spPr>
                  <a:xfrm>
                    <a:off x="6566486" y="3411629"/>
                    <a:ext cx="216024" cy="4320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290" name="Rectangle 289"/>
                  <p:cNvSpPr/>
                  <p:nvPr/>
                </p:nvSpPr>
                <p:spPr>
                  <a:xfrm>
                    <a:off x="6782512" y="3411629"/>
                    <a:ext cx="216024" cy="4320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grpSp>
          </p:grpSp>
        </p:grpSp>
      </p:grpSp>
      <p:grpSp>
        <p:nvGrpSpPr>
          <p:cNvPr id="11" name="Group 10"/>
          <p:cNvGrpSpPr/>
          <p:nvPr/>
        </p:nvGrpSpPr>
        <p:grpSpPr>
          <a:xfrm>
            <a:off x="2759830" y="4005117"/>
            <a:ext cx="2080140" cy="1815882"/>
            <a:chOff x="3679771" y="4197157"/>
            <a:chExt cx="2773520" cy="2421175"/>
          </a:xfrm>
        </p:grpSpPr>
        <p:cxnSp>
          <p:nvCxnSpPr>
            <p:cNvPr id="341" name="Straight Arrow Connector 340"/>
            <p:cNvCxnSpPr>
              <a:endCxn id="345" idx="1"/>
            </p:cNvCxnSpPr>
            <p:nvPr/>
          </p:nvCxnSpPr>
          <p:spPr>
            <a:xfrm flipV="1">
              <a:off x="3820696" y="4654773"/>
              <a:ext cx="979159" cy="594982"/>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cxnSp>
          <p:nvCxnSpPr>
            <p:cNvPr id="342" name="Straight Arrow Connector 341"/>
            <p:cNvCxnSpPr>
              <a:endCxn id="354" idx="1"/>
            </p:cNvCxnSpPr>
            <p:nvPr/>
          </p:nvCxnSpPr>
          <p:spPr>
            <a:xfrm>
              <a:off x="3820696" y="5249755"/>
              <a:ext cx="979159" cy="625859"/>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grpSp>
          <p:nvGrpSpPr>
            <p:cNvPr id="6" name="Group 5"/>
            <p:cNvGrpSpPr/>
            <p:nvPr/>
          </p:nvGrpSpPr>
          <p:grpSpPr>
            <a:xfrm>
              <a:off x="3679771" y="4197157"/>
              <a:ext cx="2773520" cy="2421175"/>
              <a:chOff x="3679771" y="4197157"/>
              <a:chExt cx="2773520" cy="2421175"/>
            </a:xfrm>
          </p:grpSpPr>
          <p:sp>
            <p:nvSpPr>
              <p:cNvPr id="343" name="TextBox 342"/>
              <p:cNvSpPr txBox="1"/>
              <p:nvPr/>
            </p:nvSpPr>
            <p:spPr>
              <a:xfrm>
                <a:off x="3679771" y="4197157"/>
                <a:ext cx="1096455" cy="2421175"/>
              </a:xfrm>
              <a:prstGeom prst="rect">
                <a:avLst/>
              </a:prstGeom>
              <a:noFill/>
            </p:spPr>
            <p:txBody>
              <a:bodyPr wrap="none" rtlCol="0">
                <a:spAutoFit/>
              </a:bodyPr>
              <a:lstStyle/>
              <a:p>
                <a:pPr algn="ctr"/>
                <a:r>
                  <a:rPr lang="en-GB" sz="1600" dirty="0" err="1">
                    <a:solidFill>
                      <a:schemeClr val="bg1"/>
                    </a:solidFill>
                  </a:rPr>
                  <a:t>LinkTo</a:t>
                </a:r>
                <a:endParaRPr lang="en-GB" sz="1600" dirty="0">
                  <a:solidFill>
                    <a:schemeClr val="bg1"/>
                  </a:solidFill>
                </a:endParaRPr>
              </a:p>
              <a:p>
                <a:pPr algn="ctr"/>
                <a:endParaRPr lang="en-GB" sz="1600" dirty="0">
                  <a:solidFill>
                    <a:schemeClr val="bg1"/>
                  </a:solidFill>
                </a:endParaRPr>
              </a:p>
              <a:p>
                <a:pPr algn="ctr"/>
                <a:endParaRPr lang="en-GB" sz="1600" dirty="0">
                  <a:solidFill>
                    <a:schemeClr val="bg1"/>
                  </a:solidFill>
                </a:endParaRPr>
              </a:p>
              <a:p>
                <a:pPr algn="ctr"/>
                <a:endParaRPr lang="en-GB" sz="1600" dirty="0">
                  <a:solidFill>
                    <a:schemeClr val="bg1"/>
                  </a:solidFill>
                </a:endParaRPr>
              </a:p>
              <a:p>
                <a:pPr algn="ctr"/>
                <a:endParaRPr lang="en-GB" sz="1600" dirty="0">
                  <a:solidFill>
                    <a:schemeClr val="bg1"/>
                  </a:solidFill>
                </a:endParaRPr>
              </a:p>
              <a:p>
                <a:pPr algn="ctr"/>
                <a:r>
                  <a:rPr lang="en-GB" sz="1600" dirty="0" err="1">
                    <a:solidFill>
                      <a:schemeClr val="bg1"/>
                    </a:solidFill>
                  </a:rPr>
                  <a:t>filepath</a:t>
                </a:r>
                <a:endParaRPr lang="en-GB" sz="1600" dirty="0">
                  <a:solidFill>
                    <a:schemeClr val="bg1"/>
                  </a:solidFill>
                </a:endParaRPr>
              </a:p>
              <a:p>
                <a:pPr algn="ctr"/>
                <a:r>
                  <a:rPr lang="en-GB" sz="1600" dirty="0">
                    <a:solidFill>
                      <a:schemeClr val="bg1"/>
                    </a:solidFill>
                  </a:rPr>
                  <a:t>MD5</a:t>
                </a:r>
              </a:p>
            </p:txBody>
          </p:sp>
          <p:grpSp>
            <p:nvGrpSpPr>
              <p:cNvPr id="344" name="Group 343"/>
              <p:cNvGrpSpPr/>
              <p:nvPr/>
            </p:nvGrpSpPr>
            <p:grpSpPr>
              <a:xfrm>
                <a:off x="4799855" y="4239214"/>
                <a:ext cx="1653436" cy="831117"/>
                <a:chOff x="4738349" y="1341855"/>
                <a:chExt cx="1653436" cy="831117"/>
              </a:xfrm>
            </p:grpSpPr>
            <p:sp>
              <p:nvSpPr>
                <p:cNvPr id="345" name="Rectangle 344"/>
                <p:cNvSpPr/>
                <p:nvPr/>
              </p:nvSpPr>
              <p:spPr>
                <a:xfrm>
                  <a:off x="4738349" y="1341855"/>
                  <a:ext cx="1653436" cy="831117"/>
                </a:xfrm>
                <a:prstGeom prst="rect">
                  <a:avLst/>
                </a:prstGeom>
                <a:gradFill>
                  <a:gsLst>
                    <a:gs pos="0">
                      <a:srgbClr val="0089D0"/>
                    </a:gs>
                    <a:gs pos="100000">
                      <a:srgbClr val="00B0F0"/>
                    </a:gs>
                  </a:gsLst>
                </a:gradFill>
              </p:spPr>
              <p:style>
                <a:lnRef idx="1">
                  <a:schemeClr val="accent3"/>
                </a:lnRef>
                <a:fillRef idx="3">
                  <a:schemeClr val="accent3"/>
                </a:fillRef>
                <a:effectRef idx="2">
                  <a:schemeClr val="accent3"/>
                </a:effectRef>
                <a:fontRef idx="minor">
                  <a:schemeClr val="lt1"/>
                </a:fontRef>
              </p:style>
              <p:txBody>
                <a:bodyPr lIns="72000" rIns="72000" rtlCol="0" anchor="ctr"/>
                <a:lstStyle/>
                <a:p>
                  <a:r>
                    <a:rPr lang="en-GB" dirty="0" err="1"/>
                    <a:t>BufferBlock</a:t>
                  </a:r>
                  <a:endParaRPr lang="en-GB" dirty="0"/>
                </a:p>
                <a:p>
                  <a:pPr algn="ctr"/>
                  <a:endParaRPr lang="en-GB" sz="1500" dirty="0"/>
                </a:p>
              </p:txBody>
            </p:sp>
            <p:grpSp>
              <p:nvGrpSpPr>
                <p:cNvPr id="346" name="Group 345"/>
                <p:cNvGrpSpPr/>
                <p:nvPr/>
              </p:nvGrpSpPr>
              <p:grpSpPr>
                <a:xfrm>
                  <a:off x="5167648" y="1809665"/>
                  <a:ext cx="773120" cy="291309"/>
                  <a:chOff x="5702388" y="3411628"/>
                  <a:chExt cx="1296148" cy="432049"/>
                </a:xfrm>
              </p:grpSpPr>
              <p:sp>
                <p:nvSpPr>
                  <p:cNvPr id="347" name="Rectangle 346"/>
                  <p:cNvSpPr/>
                  <p:nvPr/>
                </p:nvSpPr>
                <p:spPr>
                  <a:xfrm>
                    <a:off x="5702388" y="3411628"/>
                    <a:ext cx="216024" cy="4320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348" name="Rectangle 347"/>
                  <p:cNvSpPr/>
                  <p:nvPr/>
                </p:nvSpPr>
                <p:spPr>
                  <a:xfrm>
                    <a:off x="5918404" y="3411629"/>
                    <a:ext cx="216024" cy="4320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349" name="Rectangle 348"/>
                  <p:cNvSpPr/>
                  <p:nvPr/>
                </p:nvSpPr>
                <p:spPr>
                  <a:xfrm>
                    <a:off x="6134438" y="3411629"/>
                    <a:ext cx="216024" cy="4320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350" name="Rectangle 349"/>
                  <p:cNvSpPr/>
                  <p:nvPr/>
                </p:nvSpPr>
                <p:spPr>
                  <a:xfrm>
                    <a:off x="6350462" y="3411629"/>
                    <a:ext cx="216024" cy="4320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351" name="Rectangle 350"/>
                  <p:cNvSpPr/>
                  <p:nvPr/>
                </p:nvSpPr>
                <p:spPr>
                  <a:xfrm>
                    <a:off x="6566486" y="3411629"/>
                    <a:ext cx="216024" cy="4320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352" name="Rectangle 351"/>
                  <p:cNvSpPr/>
                  <p:nvPr/>
                </p:nvSpPr>
                <p:spPr>
                  <a:xfrm>
                    <a:off x="6782512" y="3411629"/>
                    <a:ext cx="216024" cy="4320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grpSp>
          </p:grpSp>
          <p:grpSp>
            <p:nvGrpSpPr>
              <p:cNvPr id="353" name="Group 352"/>
              <p:cNvGrpSpPr/>
              <p:nvPr/>
            </p:nvGrpSpPr>
            <p:grpSpPr>
              <a:xfrm>
                <a:off x="4799855" y="5460055"/>
                <a:ext cx="1653436" cy="831117"/>
                <a:chOff x="4738349" y="1341855"/>
                <a:chExt cx="1653436" cy="831117"/>
              </a:xfrm>
            </p:grpSpPr>
            <p:sp>
              <p:nvSpPr>
                <p:cNvPr id="354" name="Rectangle 353"/>
                <p:cNvSpPr/>
                <p:nvPr/>
              </p:nvSpPr>
              <p:spPr>
                <a:xfrm>
                  <a:off x="4738349" y="1341855"/>
                  <a:ext cx="1653436" cy="831117"/>
                </a:xfrm>
                <a:prstGeom prst="rect">
                  <a:avLst/>
                </a:prstGeom>
                <a:gradFill>
                  <a:gsLst>
                    <a:gs pos="0">
                      <a:srgbClr val="0089D0"/>
                    </a:gs>
                    <a:gs pos="100000">
                      <a:srgbClr val="00B0F0"/>
                    </a:gs>
                  </a:gsLst>
                </a:gradFill>
              </p:spPr>
              <p:style>
                <a:lnRef idx="1">
                  <a:schemeClr val="accent3"/>
                </a:lnRef>
                <a:fillRef idx="3">
                  <a:schemeClr val="accent3"/>
                </a:fillRef>
                <a:effectRef idx="2">
                  <a:schemeClr val="accent3"/>
                </a:effectRef>
                <a:fontRef idx="minor">
                  <a:schemeClr val="lt1"/>
                </a:fontRef>
              </p:style>
              <p:txBody>
                <a:bodyPr lIns="72000" rIns="72000" rtlCol="0" anchor="ctr"/>
                <a:lstStyle/>
                <a:p>
                  <a:r>
                    <a:rPr lang="en-GB" dirty="0" err="1"/>
                    <a:t>BufferBlock</a:t>
                  </a:r>
                  <a:endParaRPr lang="en-GB" dirty="0"/>
                </a:p>
                <a:p>
                  <a:pPr algn="ctr"/>
                  <a:endParaRPr lang="en-GB" sz="1500" dirty="0"/>
                </a:p>
              </p:txBody>
            </p:sp>
            <p:grpSp>
              <p:nvGrpSpPr>
                <p:cNvPr id="355" name="Group 354"/>
                <p:cNvGrpSpPr/>
                <p:nvPr/>
              </p:nvGrpSpPr>
              <p:grpSpPr>
                <a:xfrm>
                  <a:off x="5167648" y="1809665"/>
                  <a:ext cx="773120" cy="291309"/>
                  <a:chOff x="5702388" y="3411628"/>
                  <a:chExt cx="1296148" cy="432049"/>
                </a:xfrm>
              </p:grpSpPr>
              <p:sp>
                <p:nvSpPr>
                  <p:cNvPr id="356" name="Rectangle 355"/>
                  <p:cNvSpPr/>
                  <p:nvPr/>
                </p:nvSpPr>
                <p:spPr>
                  <a:xfrm>
                    <a:off x="5702388" y="3411628"/>
                    <a:ext cx="216024" cy="4320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357" name="Rectangle 356"/>
                  <p:cNvSpPr/>
                  <p:nvPr/>
                </p:nvSpPr>
                <p:spPr>
                  <a:xfrm>
                    <a:off x="5918404" y="3411629"/>
                    <a:ext cx="216024" cy="4320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358" name="Rectangle 357"/>
                  <p:cNvSpPr/>
                  <p:nvPr/>
                </p:nvSpPr>
                <p:spPr>
                  <a:xfrm>
                    <a:off x="6134438" y="3411629"/>
                    <a:ext cx="216024" cy="4320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359" name="Rectangle 358"/>
                  <p:cNvSpPr/>
                  <p:nvPr/>
                </p:nvSpPr>
                <p:spPr>
                  <a:xfrm>
                    <a:off x="6350462" y="3411629"/>
                    <a:ext cx="216024" cy="4320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360" name="Rectangle 359"/>
                  <p:cNvSpPr/>
                  <p:nvPr/>
                </p:nvSpPr>
                <p:spPr>
                  <a:xfrm>
                    <a:off x="6566486" y="3411629"/>
                    <a:ext cx="216024" cy="4320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361" name="Rectangle 360"/>
                  <p:cNvSpPr/>
                  <p:nvPr/>
                </p:nvSpPr>
                <p:spPr>
                  <a:xfrm>
                    <a:off x="6782512" y="3411629"/>
                    <a:ext cx="216024" cy="4320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grpSp>
          </p:grpSp>
        </p:grpSp>
      </p:grpSp>
    </p:spTree>
    <p:extLst>
      <p:ext uri="{BB962C8B-B14F-4D97-AF65-F5344CB8AC3E}">
        <p14:creationId xmlns:p14="http://schemas.microsoft.com/office/powerpoint/2010/main" val="689388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3"/>
                                        </p:tgtEl>
                                        <p:attrNameLst>
                                          <p:attrName>style.visibility</p:attrName>
                                        </p:attrNameLst>
                                      </p:cBhvr>
                                      <p:to>
                                        <p:strVal val="visible"/>
                                      </p:to>
                                    </p:set>
                                    <p:animEffect transition="in" filter="fade">
                                      <p:cBhvr>
                                        <p:cTn id="7" dur="2000"/>
                                        <p:tgtEl>
                                          <p:spTgt spid="20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20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20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20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20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9"/>
                                        </p:tgtEl>
                                        <p:attrNameLst>
                                          <p:attrName>style.visibility</p:attrName>
                                        </p:attrNameLst>
                                      </p:cBhvr>
                                      <p:to>
                                        <p:strVal val="visible"/>
                                      </p:to>
                                    </p:set>
                                    <p:animEffect transition="in" filter="fade">
                                      <p:cBhvr>
                                        <p:cTn id="32" dur="20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29424" y="1643112"/>
            <a:ext cx="3285155" cy="3568087"/>
          </a:xfrm>
          <a:prstGeom prst="rect">
            <a:avLst/>
          </a:prstGeom>
        </p:spPr>
      </p:pic>
    </p:spTree>
    <p:extLst>
      <p:ext uri="{BB962C8B-B14F-4D97-AF65-F5344CB8AC3E}">
        <p14:creationId xmlns:p14="http://schemas.microsoft.com/office/powerpoint/2010/main" val="362143998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400" dirty="0" smtClean="0"/>
              <a:t>Other blocks</a:t>
            </a:r>
            <a:endParaRPr lang="en-GB" sz="4400" dirty="0"/>
          </a:p>
        </p:txBody>
      </p:sp>
      <p:sp>
        <p:nvSpPr>
          <p:cNvPr id="3" name="Content Placeholder 2"/>
          <p:cNvSpPr>
            <a:spLocks noGrp="1"/>
          </p:cNvSpPr>
          <p:nvPr>
            <p:ph idx="1"/>
          </p:nvPr>
        </p:nvSpPr>
        <p:spPr>
          <a:xfrm>
            <a:off x="457200" y="1412776"/>
            <a:ext cx="8229600" cy="4525963"/>
          </a:xfrm>
        </p:spPr>
        <p:txBody>
          <a:bodyPr>
            <a:noAutofit/>
          </a:bodyPr>
          <a:lstStyle/>
          <a:p>
            <a:pPr marL="0" indent="0">
              <a:buNone/>
            </a:pPr>
            <a:r>
              <a:rPr lang="en-GB" sz="2800" dirty="0" err="1" smtClean="0"/>
              <a:t>BatchBlock</a:t>
            </a:r>
            <a:endParaRPr lang="en-GB" sz="2800" dirty="0"/>
          </a:p>
          <a:p>
            <a:pPr marL="536972" indent="-263129"/>
            <a:r>
              <a:rPr lang="en-GB" sz="2800" dirty="0" smtClean="0"/>
              <a:t>batches inputs into blocks of outputs of a defined size</a:t>
            </a:r>
          </a:p>
          <a:p>
            <a:pPr marL="0" indent="0">
              <a:buNone/>
            </a:pPr>
            <a:r>
              <a:rPr lang="en-GB" sz="2800" dirty="0" err="1" smtClean="0"/>
              <a:t>JoinBlock</a:t>
            </a:r>
            <a:r>
              <a:rPr lang="en-GB" sz="2800" dirty="0" smtClean="0"/>
              <a:t>, </a:t>
            </a:r>
            <a:r>
              <a:rPr lang="en-GB" sz="2800" dirty="0" err="1" smtClean="0"/>
              <a:t>BatchedJoinBlock</a:t>
            </a:r>
            <a:endParaRPr lang="en-GB" sz="2800" dirty="0" smtClean="0"/>
          </a:p>
          <a:p>
            <a:pPr marL="536972" indent="-263129"/>
            <a:r>
              <a:rPr lang="en-GB" sz="2800" dirty="0" smtClean="0"/>
              <a:t>joins more than one inputs to then provide an output</a:t>
            </a:r>
            <a:endParaRPr lang="en-GB" sz="2800" dirty="0"/>
          </a:p>
          <a:p>
            <a:pPr marL="0" indent="0">
              <a:buNone/>
            </a:pPr>
            <a:r>
              <a:rPr lang="en-GB" sz="2800" dirty="0" err="1" smtClean="0"/>
              <a:t>WriteOnceBlock</a:t>
            </a:r>
            <a:endParaRPr lang="en-GB" sz="2800" dirty="0"/>
          </a:p>
          <a:p>
            <a:pPr marL="536972" indent="-263129"/>
            <a:r>
              <a:rPr lang="en-GB" sz="2800" dirty="0" smtClean="0"/>
              <a:t>a specialist block where the first input becomes the sole observable output for all subsequent linked blocks</a:t>
            </a:r>
            <a:endParaRPr lang="en-GB" sz="2800" dirty="0"/>
          </a:p>
          <a:p>
            <a:pPr marL="0" indent="0">
              <a:buNone/>
            </a:pPr>
            <a:endParaRPr lang="en-GB" sz="2800" dirty="0"/>
          </a:p>
        </p:txBody>
      </p:sp>
    </p:spTree>
    <p:extLst>
      <p:ext uri="{BB962C8B-B14F-4D97-AF65-F5344CB8AC3E}">
        <p14:creationId xmlns:p14="http://schemas.microsoft.com/office/powerpoint/2010/main" val="3124074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100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par>
                                <p:cTn id="8" presetID="10" presetClass="entr" presetSubtype="0" fill="hold" nodeType="withEffect">
                                  <p:stCondLst>
                                    <p:cond delay="100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2000"/>
                                        <p:tgtEl>
                                          <p:spTgt spid="3">
                                            <p:txEl>
                                              <p:pRg st="1" end="1"/>
                                            </p:txEl>
                                          </p:spTgt>
                                        </p:tgtEl>
                                      </p:cBhvr>
                                    </p:animEffect>
                                  </p:childTnLst>
                                </p:cTn>
                              </p:par>
                            </p:childTnLst>
                          </p:cTn>
                        </p:par>
                        <p:par>
                          <p:cTn id="11" fill="hold">
                            <p:stCondLst>
                              <p:cond delay="3000"/>
                            </p:stCondLst>
                            <p:childTnLst>
                              <p:par>
                                <p:cTn id="12" presetID="10" presetClass="entr" presetSubtype="0" fill="hold" nodeType="afterEffect">
                                  <p:stCondLst>
                                    <p:cond delay="100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2000"/>
                                        <p:tgtEl>
                                          <p:spTgt spid="3">
                                            <p:txEl>
                                              <p:pRg st="2" end="2"/>
                                            </p:txEl>
                                          </p:spTgt>
                                        </p:tgtEl>
                                      </p:cBhvr>
                                    </p:animEffect>
                                  </p:childTnLst>
                                </p:cTn>
                              </p:par>
                              <p:par>
                                <p:cTn id="15" presetID="10" presetClass="entr" presetSubtype="0" fill="hold" nodeType="withEffect">
                                  <p:stCondLst>
                                    <p:cond delay="100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2000"/>
                                        <p:tgtEl>
                                          <p:spTgt spid="3">
                                            <p:txEl>
                                              <p:pRg st="3" end="3"/>
                                            </p:txEl>
                                          </p:spTgt>
                                        </p:tgtEl>
                                      </p:cBhvr>
                                    </p:animEffect>
                                  </p:childTnLst>
                                </p:cTn>
                              </p:par>
                              <p:par>
                                <p:cTn id="18" presetID="10" presetClass="entr" presetSubtype="0" fill="hold" nodeType="withEffect">
                                  <p:stCondLst>
                                    <p:cond delay="400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fade">
                                      <p:cBhvr>
                                        <p:cTn id="20" dur="2000"/>
                                        <p:tgtEl>
                                          <p:spTgt spid="3">
                                            <p:txEl>
                                              <p:pRg st="4" end="4"/>
                                            </p:txEl>
                                          </p:spTgt>
                                        </p:tgtEl>
                                      </p:cBhvr>
                                    </p:animEffect>
                                  </p:childTnLst>
                                </p:cTn>
                              </p:par>
                              <p:par>
                                <p:cTn id="21" presetID="10" presetClass="entr" presetSubtype="0" fill="hold" nodeType="withEffect">
                                  <p:stCondLst>
                                    <p:cond delay="400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fade">
                                      <p:cBhvr>
                                        <p:cTn id="23" dur="2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400" dirty="0" smtClean="0"/>
              <a:t>Some block properties</a:t>
            </a:r>
            <a:endParaRPr lang="en-GB" sz="4400" dirty="0"/>
          </a:p>
        </p:txBody>
      </p:sp>
      <p:sp>
        <p:nvSpPr>
          <p:cNvPr id="3" name="Content Placeholder 2"/>
          <p:cNvSpPr>
            <a:spLocks noGrp="1"/>
          </p:cNvSpPr>
          <p:nvPr>
            <p:ph idx="1"/>
          </p:nvPr>
        </p:nvSpPr>
        <p:spPr>
          <a:xfrm>
            <a:off x="457200" y="1412776"/>
            <a:ext cx="8229600" cy="4525963"/>
          </a:xfrm>
        </p:spPr>
        <p:txBody>
          <a:bodyPr>
            <a:noAutofit/>
          </a:bodyPr>
          <a:lstStyle/>
          <a:p>
            <a:pPr marL="0" indent="0">
              <a:buNone/>
            </a:pPr>
            <a:r>
              <a:rPr lang="en-GB" sz="2800" dirty="0" smtClean="0"/>
              <a:t>Non-greedy blocks</a:t>
            </a:r>
          </a:p>
          <a:p>
            <a:pPr marL="536972" indent="-263129"/>
            <a:r>
              <a:rPr lang="en-GB" sz="2800" dirty="0" err="1"/>
              <a:t>BoundedCapacity</a:t>
            </a:r>
            <a:r>
              <a:rPr lang="en-GB" sz="2800" dirty="0"/>
              <a:t> </a:t>
            </a:r>
            <a:r>
              <a:rPr lang="en-GB" sz="2800" dirty="0" smtClean="0"/>
              <a:t>property; default </a:t>
            </a:r>
            <a:r>
              <a:rPr lang="en-GB" sz="2800" dirty="0"/>
              <a:t>is -1, very </a:t>
            </a:r>
            <a:r>
              <a:rPr lang="en-GB" sz="2800" dirty="0" smtClean="0"/>
              <a:t>greedy</a:t>
            </a:r>
          </a:p>
          <a:p>
            <a:pPr marL="0" indent="0">
              <a:buNone/>
            </a:pPr>
            <a:r>
              <a:rPr lang="en-GB" sz="2800" dirty="0" smtClean="0"/>
              <a:t>Cancellation and exceptions</a:t>
            </a:r>
            <a:endParaRPr lang="en-GB" sz="2800" dirty="0"/>
          </a:p>
          <a:p>
            <a:pPr marL="536972" indent="-263129"/>
            <a:r>
              <a:rPr lang="en-GB" sz="2800" dirty="0" smtClean="0"/>
              <a:t>can cancel using the TPL </a:t>
            </a:r>
            <a:r>
              <a:rPr lang="en-GB" sz="2800" dirty="0" err="1" smtClean="0"/>
              <a:t>CancellationToken</a:t>
            </a:r>
            <a:endParaRPr lang="en-GB" sz="2800" dirty="0" smtClean="0"/>
          </a:p>
          <a:p>
            <a:pPr marL="536972" indent="-263129"/>
            <a:r>
              <a:rPr lang="en-GB" sz="2800" dirty="0" err="1" smtClean="0"/>
              <a:t>PropagateCompletion</a:t>
            </a:r>
            <a:r>
              <a:rPr lang="en-GB" sz="2800" dirty="0" smtClean="0"/>
              <a:t> setting can propagate completion, cancellations and exceptions through a pipeline</a:t>
            </a:r>
          </a:p>
          <a:p>
            <a:pPr marL="536972" indent="-263129"/>
            <a:r>
              <a:rPr lang="en-GB" sz="2800" dirty="0" err="1"/>
              <a:t>AggregateException</a:t>
            </a:r>
            <a:r>
              <a:rPr lang="en-GB" sz="2800" dirty="0"/>
              <a:t> returned as a block may </a:t>
            </a:r>
            <a:r>
              <a:rPr lang="en-GB" sz="2800" dirty="0" smtClean="0"/>
              <a:t>have multiple tasks which may have raised exceptions</a:t>
            </a:r>
            <a:endParaRPr lang="en-GB" sz="2800" dirty="0"/>
          </a:p>
          <a:p>
            <a:pPr marL="536972" indent="-263129"/>
            <a:endParaRPr lang="en-GB" sz="2800" dirty="0"/>
          </a:p>
          <a:p>
            <a:pPr marL="536972" indent="-263129"/>
            <a:endParaRPr lang="en-GB" sz="2800" dirty="0" smtClean="0"/>
          </a:p>
          <a:p>
            <a:pPr marL="0" indent="0">
              <a:buNone/>
            </a:pPr>
            <a:endParaRPr lang="en-GB" sz="2800" dirty="0"/>
          </a:p>
          <a:p>
            <a:pPr marL="0" indent="0">
              <a:buNone/>
            </a:pPr>
            <a:endParaRPr lang="en-GB" sz="2800" dirty="0"/>
          </a:p>
        </p:txBody>
      </p:sp>
    </p:spTree>
    <p:extLst>
      <p:ext uri="{BB962C8B-B14F-4D97-AF65-F5344CB8AC3E}">
        <p14:creationId xmlns:p14="http://schemas.microsoft.com/office/powerpoint/2010/main" val="17650174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par>
                          <p:cTn id="8" fill="hold">
                            <p:stCondLst>
                              <p:cond delay="2000"/>
                            </p:stCondLst>
                            <p:childTnLst>
                              <p:par>
                                <p:cTn id="9" presetID="10" presetClass="entr" presetSubtype="0" fill="hold" nodeType="afterEffect">
                                  <p:stCondLst>
                                    <p:cond delay="100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2000"/>
                                        <p:tgtEl>
                                          <p:spTgt spid="3">
                                            <p:txEl>
                                              <p:pRg st="1" end="1"/>
                                            </p:txEl>
                                          </p:spTgt>
                                        </p:tgtEl>
                                      </p:cBhvr>
                                    </p:animEffect>
                                  </p:childTnLst>
                                </p:cTn>
                              </p:par>
                            </p:childTnLst>
                          </p:cTn>
                        </p:par>
                        <p:par>
                          <p:cTn id="12" fill="hold">
                            <p:stCondLst>
                              <p:cond delay="5000"/>
                            </p:stCondLst>
                            <p:childTnLst>
                              <p:par>
                                <p:cTn id="13" presetID="10" presetClass="entr" presetSubtype="0" fill="hold" nodeType="afterEffect">
                                  <p:stCondLst>
                                    <p:cond delay="100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2000"/>
                                        <p:tgtEl>
                                          <p:spTgt spid="3">
                                            <p:txEl>
                                              <p:pRg st="2" end="2"/>
                                            </p:txEl>
                                          </p:spTgt>
                                        </p:tgtEl>
                                      </p:cBhvr>
                                    </p:animEffect>
                                  </p:childTnLst>
                                </p:cTn>
                              </p:par>
                            </p:childTnLst>
                          </p:cTn>
                        </p:par>
                        <p:par>
                          <p:cTn id="16" fill="hold">
                            <p:stCondLst>
                              <p:cond delay="8000"/>
                            </p:stCondLst>
                            <p:childTnLst>
                              <p:par>
                                <p:cTn id="17" presetID="10" presetClass="entr" presetSubtype="0" fill="hold" nodeType="afterEffect">
                                  <p:stCondLst>
                                    <p:cond delay="100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2000"/>
                                        <p:tgtEl>
                                          <p:spTgt spid="3">
                                            <p:txEl>
                                              <p:pRg st="3" end="3"/>
                                            </p:txEl>
                                          </p:spTgt>
                                        </p:tgtEl>
                                      </p:cBhvr>
                                    </p:animEffect>
                                  </p:childTnLst>
                                </p:cTn>
                              </p:par>
                            </p:childTnLst>
                          </p:cTn>
                        </p:par>
                        <p:par>
                          <p:cTn id="20" fill="hold">
                            <p:stCondLst>
                              <p:cond delay="11000"/>
                            </p:stCondLst>
                            <p:childTnLst>
                              <p:par>
                                <p:cTn id="21" presetID="10" presetClass="entr" presetSubtype="0" fill="hold" nodeType="afterEffect">
                                  <p:stCondLst>
                                    <p:cond delay="100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2000"/>
                                        <p:tgtEl>
                                          <p:spTgt spid="3">
                                            <p:txEl>
                                              <p:pRg st="4" end="4"/>
                                            </p:txEl>
                                          </p:spTgt>
                                        </p:tgtEl>
                                      </p:cBhvr>
                                    </p:animEffect>
                                  </p:childTnLst>
                                </p:cTn>
                              </p:par>
                            </p:childTnLst>
                          </p:cTn>
                        </p:par>
                        <p:par>
                          <p:cTn id="24" fill="hold">
                            <p:stCondLst>
                              <p:cond delay="14000"/>
                            </p:stCondLst>
                            <p:childTnLst>
                              <p:par>
                                <p:cTn id="25" presetID="10" presetClass="entr" presetSubtype="0" fill="hold" nodeType="afterEffect">
                                  <p:stCondLst>
                                    <p:cond delay="100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2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400" dirty="0"/>
              <a:t>Resources</a:t>
            </a:r>
            <a:endParaRPr lang="en-GB" sz="4400" dirty="0"/>
          </a:p>
        </p:txBody>
      </p:sp>
      <p:sp>
        <p:nvSpPr>
          <p:cNvPr id="3" name="Content Placeholder 2"/>
          <p:cNvSpPr>
            <a:spLocks noGrp="1"/>
          </p:cNvSpPr>
          <p:nvPr>
            <p:ph idx="1"/>
          </p:nvPr>
        </p:nvSpPr>
        <p:spPr/>
        <p:txBody>
          <a:bodyPr>
            <a:normAutofit lnSpcReduction="10000"/>
          </a:bodyPr>
          <a:lstStyle/>
          <a:p>
            <a:r>
              <a:rPr lang="en-GB" sz="2800" dirty="0"/>
              <a:t>Laws for Communicating Parallel Processes, Carl Hewitt and Henry </a:t>
            </a:r>
            <a:r>
              <a:rPr lang="en-GB" sz="2800" dirty="0" smtClean="0"/>
              <a:t>Baker, May 1977</a:t>
            </a:r>
          </a:p>
          <a:p>
            <a:r>
              <a:rPr lang="en-US" altLang="zh-CN" sz="2800" dirty="0"/>
              <a:t>Analysis of Concurrent Software Models Using Partial Order </a:t>
            </a:r>
            <a:r>
              <a:rPr lang="en-US" altLang="zh-CN" sz="2800" dirty="0" smtClean="0"/>
              <a:t>Views, </a:t>
            </a:r>
            <a:r>
              <a:rPr lang="en-US" altLang="zh-CN" sz="2800" dirty="0" err="1" smtClean="0"/>
              <a:t>Yuting</a:t>
            </a:r>
            <a:r>
              <a:rPr lang="en-US" altLang="zh-CN" sz="2800" dirty="0" smtClean="0"/>
              <a:t> Chen, </a:t>
            </a:r>
            <a:r>
              <a:rPr lang="en-GB" sz="2800" dirty="0"/>
              <a:t>March </a:t>
            </a:r>
            <a:r>
              <a:rPr lang="en-GB" sz="2800" dirty="0" smtClean="0"/>
              <a:t>2010</a:t>
            </a:r>
          </a:p>
          <a:p>
            <a:r>
              <a:rPr lang="en-GB" sz="2800" dirty="0"/>
              <a:t>Pro Asynchronous Programming with .NET, Richard </a:t>
            </a:r>
            <a:r>
              <a:rPr lang="en-GB" sz="2800" dirty="0" err="1" smtClean="0"/>
              <a:t>Blewett</a:t>
            </a:r>
            <a:r>
              <a:rPr lang="en-GB" sz="2800" dirty="0" smtClean="0"/>
              <a:t> and </a:t>
            </a:r>
            <a:r>
              <a:rPr lang="en-GB" sz="2800" dirty="0"/>
              <a:t>Andrew </a:t>
            </a:r>
            <a:r>
              <a:rPr lang="en-GB" sz="2800" dirty="0" smtClean="0"/>
              <a:t>Clymer, </a:t>
            </a:r>
            <a:r>
              <a:rPr lang="en-GB" sz="2800" dirty="0" err="1" smtClean="0"/>
              <a:t>Apress</a:t>
            </a:r>
            <a:r>
              <a:rPr lang="en-GB" sz="2800" dirty="0" smtClean="0"/>
              <a:t>, December 2013</a:t>
            </a:r>
          </a:p>
          <a:p>
            <a:r>
              <a:rPr lang="en-US" sz="2800" dirty="0"/>
              <a:t>Introduction to TPL </a:t>
            </a:r>
            <a:r>
              <a:rPr lang="en-US" sz="2800" dirty="0" smtClean="0"/>
              <a:t>Dataflow, Stephen </a:t>
            </a:r>
            <a:r>
              <a:rPr lang="en-US" sz="2800" dirty="0" err="1" smtClean="0"/>
              <a:t>Toub</a:t>
            </a:r>
            <a:r>
              <a:rPr lang="en-US" sz="2800" dirty="0" smtClean="0"/>
              <a:t>, Microsoft, April 2011</a:t>
            </a:r>
            <a:endParaRPr lang="en-GB" sz="2800" dirty="0" smtClean="0"/>
          </a:p>
          <a:p>
            <a:r>
              <a:rPr lang="en-GB" sz="2800" dirty="0" smtClean="0"/>
              <a:t>Introduction </a:t>
            </a:r>
            <a:r>
              <a:rPr lang="en-GB" sz="2800" dirty="0"/>
              <a:t>to </a:t>
            </a:r>
            <a:r>
              <a:rPr lang="en-GB" sz="2800" dirty="0" smtClean="0"/>
              <a:t>Dataflow blog series, </a:t>
            </a:r>
            <a:r>
              <a:rPr lang="en-GB" sz="2800" dirty="0"/>
              <a:t>Stephen Clearly, </a:t>
            </a:r>
            <a:r>
              <a:rPr lang="en-GB" sz="2800" dirty="0" smtClean="0"/>
              <a:t>September 2012 (http</a:t>
            </a:r>
            <a:r>
              <a:rPr lang="en-GB" sz="2800" dirty="0"/>
              <a:t>://blog.stephencleary.com</a:t>
            </a:r>
            <a:r>
              <a:rPr lang="en-GB" sz="2800" dirty="0" smtClean="0"/>
              <a:t>/)</a:t>
            </a:r>
            <a:endParaRPr lang="en-GB" sz="2800" dirty="0"/>
          </a:p>
          <a:p>
            <a:endParaRPr lang="en-GB" sz="2800" dirty="0"/>
          </a:p>
          <a:p>
            <a:endParaRPr lang="en-GB" sz="2800" dirty="0" smtClean="0"/>
          </a:p>
        </p:txBody>
      </p:sp>
    </p:spTree>
    <p:extLst>
      <p:ext uri="{BB962C8B-B14F-4D97-AF65-F5344CB8AC3E}">
        <p14:creationId xmlns:p14="http://schemas.microsoft.com/office/powerpoint/2010/main" val="3118234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2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137508" y="1100009"/>
            <a:ext cx="6868984" cy="4657982"/>
          </a:xfrm>
          <a:prstGeom prst="rect">
            <a:avLst/>
          </a:prstGeom>
          <a:noFill/>
        </p:spPr>
        <p:txBody>
          <a:bodyPr vert="horz" lIns="68580" tIns="34290" rIns="68580" bIns="3429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GB" sz="5400" dirty="0">
                <a:solidFill>
                  <a:srgbClr val="0089D0"/>
                </a:solidFill>
              </a:rPr>
              <a:t>{ liam </a:t>
            </a:r>
            <a:r>
              <a:rPr lang="en-GB" sz="5400" dirty="0" err="1">
                <a:solidFill>
                  <a:srgbClr val="0089D0"/>
                </a:solidFill>
              </a:rPr>
              <a:t>westley</a:t>
            </a:r>
            <a:r>
              <a:rPr lang="en-GB" sz="5400" dirty="0">
                <a:solidFill>
                  <a:srgbClr val="0089D0"/>
                </a:solidFill>
              </a:rPr>
              <a:t> }</a:t>
            </a:r>
            <a:r>
              <a:rPr lang="en-GB" dirty="0">
                <a:solidFill>
                  <a:schemeClr val="bg1"/>
                </a:solidFill>
                <a:latin typeface="Courier New" pitchFamily="49" charset="0"/>
                <a:cs typeface="Courier New" pitchFamily="49" charset="0"/>
              </a:rPr>
              <a:t/>
            </a:r>
            <a:br>
              <a:rPr lang="en-GB" dirty="0">
                <a:solidFill>
                  <a:schemeClr val="bg1"/>
                </a:solidFill>
                <a:latin typeface="Courier New" pitchFamily="49" charset="0"/>
                <a:cs typeface="Courier New" pitchFamily="49" charset="0"/>
              </a:rPr>
            </a:br>
            <a:r>
              <a:rPr lang="en-GB" sz="2800" dirty="0">
                <a:solidFill>
                  <a:schemeClr val="bg1"/>
                </a:solidFill>
                <a:latin typeface="Courier New" pitchFamily="49" charset="0"/>
                <a:cs typeface="Courier New" pitchFamily="49" charset="0"/>
              </a:rPr>
              <a:t/>
            </a:r>
            <a:br>
              <a:rPr lang="en-GB" sz="2800" dirty="0">
                <a:solidFill>
                  <a:schemeClr val="bg1"/>
                </a:solidFill>
                <a:latin typeface="Courier New" pitchFamily="49" charset="0"/>
                <a:cs typeface="Courier New" pitchFamily="49" charset="0"/>
              </a:rPr>
            </a:br>
            <a:r>
              <a:rPr lang="en-GB" dirty="0">
                <a:solidFill>
                  <a:srgbClr val="0089D0"/>
                </a:solidFill>
                <a:latin typeface="Courier New" pitchFamily="49" charset="0"/>
                <a:cs typeface="Courier New" pitchFamily="49" charset="0"/>
              </a:rPr>
              <a:t>@</a:t>
            </a:r>
            <a:r>
              <a:rPr lang="en-GB" dirty="0">
                <a:solidFill>
                  <a:srgbClr val="0089D0"/>
                </a:solidFill>
                <a:latin typeface="Courier New" pitchFamily="49" charset="0"/>
                <a:cs typeface="Courier New" pitchFamily="49" charset="0"/>
              </a:rPr>
              <a:t>westleyl</a:t>
            </a:r>
            <a:endParaRPr lang="en-GB" dirty="0">
              <a:solidFill>
                <a:srgbClr val="0089D0"/>
              </a:solidFill>
              <a:latin typeface="Courier New" pitchFamily="49" charset="0"/>
              <a:cs typeface="Courier New" pitchFamily="49" charset="0"/>
            </a:endParaRPr>
          </a:p>
          <a:p>
            <a:endParaRPr lang="en-GB" sz="2800" dirty="0">
              <a:solidFill>
                <a:srgbClr val="609104"/>
              </a:solidFill>
              <a:latin typeface="Courier New" pitchFamily="49" charset="0"/>
              <a:cs typeface="Courier New" pitchFamily="49" charset="0"/>
            </a:endParaRPr>
          </a:p>
          <a:p>
            <a:endParaRPr lang="en-GB" sz="2800" dirty="0">
              <a:solidFill>
                <a:srgbClr val="609104"/>
              </a:solidFill>
              <a:latin typeface="Courier New" pitchFamily="49" charset="0"/>
              <a:cs typeface="Courier New" pitchFamily="49" charset="0"/>
            </a:endParaRPr>
          </a:p>
          <a:p>
            <a:r>
              <a:rPr lang="en-GB" sz="3200" dirty="0">
                <a:solidFill>
                  <a:srgbClr val="0089D0"/>
                </a:solidFill>
                <a:latin typeface="Courier New" pitchFamily="49" charset="0"/>
                <a:cs typeface="Courier New" pitchFamily="49" charset="0"/>
              </a:rPr>
              <a:t>liam.westley@huddle.com</a:t>
            </a:r>
            <a:r>
              <a:rPr lang="en-GB" sz="4000" dirty="0">
                <a:solidFill>
                  <a:srgbClr val="0089D0"/>
                </a:solidFill>
                <a:latin typeface="Calibari"/>
                <a:cs typeface="Courier New" pitchFamily="49" charset="0"/>
              </a:rPr>
              <a:t/>
            </a:r>
            <a:br>
              <a:rPr lang="en-GB" sz="4000" dirty="0">
                <a:solidFill>
                  <a:srgbClr val="0089D0"/>
                </a:solidFill>
                <a:latin typeface="Calibari"/>
                <a:cs typeface="Courier New" pitchFamily="49" charset="0"/>
              </a:rPr>
            </a:br>
            <a:endParaRPr lang="en-GB" sz="4000" dirty="0">
              <a:solidFill>
                <a:srgbClr val="0089D0"/>
              </a:solidFill>
              <a:latin typeface="Calibari"/>
              <a:cs typeface="Courier New" pitchFamily="49" charset="0"/>
            </a:endParaRPr>
          </a:p>
          <a:p>
            <a:r>
              <a:rPr lang="en-GB" sz="2800" dirty="0">
                <a:solidFill>
                  <a:srgbClr val="0089D0"/>
                </a:solidFill>
                <a:latin typeface="Calibari"/>
                <a:cs typeface="Courier New" pitchFamily="49" charset="0"/>
              </a:rPr>
              <a:t/>
            </a:r>
            <a:br>
              <a:rPr lang="en-GB" sz="2800" dirty="0">
                <a:solidFill>
                  <a:srgbClr val="0089D0"/>
                </a:solidFill>
                <a:latin typeface="Calibari"/>
                <a:cs typeface="Courier New" pitchFamily="49" charset="0"/>
              </a:rPr>
            </a:br>
            <a:r>
              <a:rPr lang="en-GB" sz="3200" dirty="0">
                <a:solidFill>
                  <a:srgbClr val="0089D0"/>
                </a:solidFill>
                <a:latin typeface="Calibari"/>
                <a:cs typeface="Courier New" pitchFamily="49" charset="0"/>
              </a:rPr>
              <a:t>http://geekswithblogs.net/twickers</a:t>
            </a:r>
          </a:p>
        </p:txBody>
      </p:sp>
    </p:spTree>
    <p:extLst>
      <p:ext uri="{BB962C8B-B14F-4D97-AF65-F5344CB8AC3E}">
        <p14:creationId xmlns:p14="http://schemas.microsoft.com/office/powerpoint/2010/main" val="919381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0089D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0" y="857250"/>
            <a:ext cx="9144000" cy="5143500"/>
          </a:xfrm>
        </p:spPr>
      </p:pic>
      <p:sp>
        <p:nvSpPr>
          <p:cNvPr id="3" name="Rectangle 2"/>
          <p:cNvSpPr/>
          <p:nvPr/>
        </p:nvSpPr>
        <p:spPr>
          <a:xfrm rot="21390801">
            <a:off x="521550" y="2313820"/>
            <a:ext cx="2538282" cy="369332"/>
          </a:xfrm>
          <a:prstGeom prst="rect">
            <a:avLst/>
          </a:prstGeom>
        </p:spPr>
        <p:txBody>
          <a:bodyPr wrap="square">
            <a:spAutoFit/>
          </a:bodyPr>
          <a:lstStyle/>
          <a:p>
            <a:r>
              <a:rPr lang="en-GB" b="1" dirty="0">
                <a:solidFill>
                  <a:schemeClr val="bg1"/>
                </a:solidFill>
                <a:latin typeface="Segoe Script" pitchFamily="34" charset="0"/>
              </a:rPr>
              <a:t>A </a:t>
            </a:r>
            <a:r>
              <a:rPr lang="en-GB" b="1">
                <a:solidFill>
                  <a:schemeClr val="bg1"/>
                </a:solidFill>
                <a:latin typeface="Segoe Script" pitchFamily="34" charset="0"/>
              </a:rPr>
              <a:t>big thanks to …</a:t>
            </a:r>
            <a:endParaRPr lang="en-GB" dirty="0">
              <a:solidFill>
                <a:schemeClr val="bg1"/>
              </a:solidFill>
            </a:endParaRPr>
          </a:p>
        </p:txBody>
      </p:sp>
    </p:spTree>
    <p:extLst>
      <p:ext uri="{BB962C8B-B14F-4D97-AF65-F5344CB8AC3E}">
        <p14:creationId xmlns:p14="http://schemas.microsoft.com/office/powerpoint/2010/main" val="349458040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71625" y="6308729"/>
            <a:ext cx="10715625" cy="600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itle 5"/>
          <p:cNvSpPr>
            <a:spLocks noGrp="1"/>
          </p:cNvSpPr>
          <p:nvPr>
            <p:ph type="title"/>
          </p:nvPr>
        </p:nvSpPr>
        <p:spPr/>
        <p:txBody>
          <a:bodyPr>
            <a:normAutofit/>
          </a:bodyPr>
          <a:lstStyle/>
          <a:p>
            <a:pPr algn="ctr"/>
            <a:r>
              <a:rPr lang="en-GB" b="0" dirty="0" smtClean="0">
                <a:solidFill>
                  <a:srgbClr val="0089D0"/>
                </a:solidFill>
              </a:rPr>
              <a:t>Huddle is Hiring!</a:t>
            </a:r>
            <a:endParaRPr lang="en-US" dirty="0">
              <a:solidFill>
                <a:srgbClr val="0089D0"/>
              </a:solidFill>
            </a:endParaRPr>
          </a:p>
        </p:txBody>
      </p:sp>
      <p:sp>
        <p:nvSpPr>
          <p:cNvPr id="7" name="Content Placeholder 6"/>
          <p:cNvSpPr>
            <a:spLocks noGrp="1"/>
          </p:cNvSpPr>
          <p:nvPr>
            <p:ph idx="1"/>
          </p:nvPr>
        </p:nvSpPr>
        <p:spPr>
          <a:xfrm>
            <a:off x="457200" y="1412776"/>
            <a:ext cx="8229600" cy="4525963"/>
          </a:xfrm>
        </p:spPr>
        <p:txBody>
          <a:bodyPr>
            <a:noAutofit/>
          </a:bodyPr>
          <a:lstStyle/>
          <a:p>
            <a:r>
              <a:rPr lang="en-GB" sz="3200" dirty="0">
                <a:solidFill>
                  <a:srgbClr val="595959"/>
                </a:solidFill>
              </a:rPr>
              <a:t>Currently looking for a range of developer, QA and designer roles</a:t>
            </a:r>
            <a:r>
              <a:rPr lang="en-GB" sz="3200" dirty="0" smtClean="0">
                <a:solidFill>
                  <a:srgbClr val="595959"/>
                </a:solidFill>
              </a:rPr>
              <a:t>.</a:t>
            </a:r>
          </a:p>
          <a:p>
            <a:endParaRPr lang="en-GB" sz="2000" dirty="0">
              <a:solidFill>
                <a:srgbClr val="595959"/>
              </a:solidFill>
            </a:endParaRPr>
          </a:p>
          <a:p>
            <a:r>
              <a:rPr lang="en-GB" sz="3200" dirty="0">
                <a:solidFill>
                  <a:srgbClr val="595959"/>
                </a:solidFill>
              </a:rPr>
              <a:t>The Product Engineering team work cross discipline with </a:t>
            </a:r>
            <a:r>
              <a:rPr lang="en-GB" sz="3200" dirty="0">
                <a:solidFill>
                  <a:srgbClr val="595959"/>
                </a:solidFill>
              </a:rPr>
              <a:t>self </a:t>
            </a:r>
            <a:r>
              <a:rPr lang="en-GB" sz="3200" dirty="0">
                <a:solidFill>
                  <a:srgbClr val="595959"/>
                </a:solidFill>
              </a:rPr>
              <a:t>contained development teams comprised of a mix of developers, QA and </a:t>
            </a:r>
            <a:r>
              <a:rPr lang="en-GB" sz="3200" dirty="0" smtClean="0">
                <a:solidFill>
                  <a:srgbClr val="595959"/>
                </a:solidFill>
              </a:rPr>
              <a:t>design</a:t>
            </a:r>
          </a:p>
          <a:p>
            <a:endParaRPr lang="en-GB" sz="1600" dirty="0">
              <a:solidFill>
                <a:srgbClr val="595959"/>
              </a:solidFill>
              <a:hlinkClick r:id="rId4"/>
            </a:endParaRPr>
          </a:p>
          <a:p>
            <a:pPr marL="0" indent="0" algn="ctr">
              <a:buNone/>
            </a:pPr>
            <a:r>
              <a:rPr lang="en-GB" sz="3200" dirty="0">
                <a:solidFill>
                  <a:srgbClr val="595959"/>
                </a:solidFill>
                <a:hlinkClick r:id="rId4"/>
              </a:rPr>
              <a:t>http://www.huddle.com/vacancies</a:t>
            </a:r>
            <a:endParaRPr lang="en-US" sz="3200" dirty="0">
              <a:solidFill>
                <a:srgbClr val="595959"/>
              </a:solidFill>
            </a:endParaRPr>
          </a:p>
        </p:txBody>
      </p:sp>
    </p:spTree>
    <p:extLst>
      <p:ext uri="{BB962C8B-B14F-4D97-AF65-F5344CB8AC3E}">
        <p14:creationId xmlns:p14="http://schemas.microsoft.com/office/powerpoint/2010/main" val="155646950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31640" y="2636912"/>
            <a:ext cx="6768752" cy="2376264"/>
          </a:xfrm>
        </p:spPr>
        <p:txBody>
          <a:bodyPr>
            <a:normAutofit/>
          </a:bodyPr>
          <a:lstStyle/>
          <a:p>
            <a:pPr algn="l"/>
            <a:r>
              <a:rPr lang="en-GB" sz="3200" dirty="0">
                <a:solidFill>
                  <a:schemeClr val="bg1"/>
                </a:solidFill>
              </a:rPr>
              <a:t>‘There is nothing </a:t>
            </a:r>
            <a:r>
              <a:rPr lang="en-GB" sz="3200" dirty="0">
                <a:solidFill>
                  <a:schemeClr val="bg1"/>
                </a:solidFill>
              </a:rPr>
              <a:t>new,</a:t>
            </a:r>
          </a:p>
          <a:p>
            <a:pPr algn="l"/>
            <a:r>
              <a:rPr lang="en-GB" sz="3200" dirty="0">
                <a:solidFill>
                  <a:schemeClr val="bg1"/>
                </a:solidFill>
              </a:rPr>
              <a:t>       except </a:t>
            </a:r>
            <a:r>
              <a:rPr lang="en-GB" sz="3200" dirty="0">
                <a:solidFill>
                  <a:schemeClr val="bg1"/>
                </a:solidFill>
              </a:rPr>
              <a:t>what has been forgotten</a:t>
            </a:r>
            <a:r>
              <a:rPr lang="en-GB" sz="3200" dirty="0">
                <a:solidFill>
                  <a:schemeClr val="bg1"/>
                </a:solidFill>
              </a:rPr>
              <a:t>.’</a:t>
            </a:r>
          </a:p>
          <a:p>
            <a:pPr algn="l"/>
            <a:endParaRPr lang="en-GB" sz="2800" dirty="0" smtClean="0">
              <a:solidFill>
                <a:schemeClr val="bg1"/>
              </a:solidFill>
            </a:endParaRPr>
          </a:p>
          <a:p>
            <a:pPr algn="l"/>
            <a:r>
              <a:rPr lang="en-GB" sz="2800" dirty="0" smtClean="0">
                <a:solidFill>
                  <a:schemeClr val="bg1"/>
                </a:solidFill>
              </a:rPr>
              <a:t>                                                 Marie Antoinette</a:t>
            </a:r>
            <a:endParaRPr lang="en-GB" sz="2800" dirty="0">
              <a:solidFill>
                <a:schemeClr val="bg1"/>
              </a:solidFill>
            </a:endParaRPr>
          </a:p>
        </p:txBody>
      </p:sp>
    </p:spTree>
    <p:extLst>
      <p:ext uri="{BB962C8B-B14F-4D97-AF65-F5344CB8AC3E}">
        <p14:creationId xmlns:p14="http://schemas.microsoft.com/office/powerpoint/2010/main" val="2378560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50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1000"/>
                            </p:stCondLst>
                            <p:childTnLst>
                              <p:par>
                                <p:cTn id="9" presetID="10" presetClass="entr" presetSubtype="0" fill="hold" nodeType="afterEffect">
                                  <p:stCondLst>
                                    <p:cond delay="100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par>
                          <p:cTn id="12" fill="hold">
                            <p:stCondLst>
                              <p:cond delay="2500"/>
                            </p:stCondLst>
                            <p:childTnLst>
                              <p:par>
                                <p:cTn id="13" presetID="10" presetClass="entr" presetSubtype="0" fill="hold" nodeType="afterEffect">
                                  <p:stCondLst>
                                    <p:cond delay="300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400" dirty="0" smtClean="0"/>
              <a:t>A little bit of h</a:t>
            </a:r>
            <a:r>
              <a:rPr lang="en-GB" sz="4400" dirty="0"/>
              <a:t>istory repeating …</a:t>
            </a:r>
            <a:endParaRPr lang="en-GB" sz="4400" dirty="0"/>
          </a:p>
        </p:txBody>
      </p:sp>
      <p:sp>
        <p:nvSpPr>
          <p:cNvPr id="3" name="Content Placeholder 2"/>
          <p:cNvSpPr>
            <a:spLocks noGrp="1"/>
          </p:cNvSpPr>
          <p:nvPr>
            <p:ph idx="1"/>
          </p:nvPr>
        </p:nvSpPr>
        <p:spPr/>
        <p:txBody>
          <a:bodyPr>
            <a:normAutofit/>
          </a:bodyPr>
          <a:lstStyle/>
          <a:p>
            <a:pPr marL="0" indent="0">
              <a:buNone/>
            </a:pPr>
            <a:r>
              <a:rPr lang="en-GB" sz="2800" dirty="0" smtClean="0"/>
              <a:t>The Actor model was described in a paper co-written by Carl Hewitt as early as 1973 - motivated by highly parallel computing, with 100’s or even 1000’s of individual processors, each with their own local memory and communications processor.</a:t>
            </a:r>
          </a:p>
          <a:p>
            <a:pPr marL="0" indent="0">
              <a:buNone/>
            </a:pPr>
            <a:endParaRPr lang="en-GB" sz="2800" dirty="0"/>
          </a:p>
          <a:p>
            <a:pPr marL="0" indent="0">
              <a:buNone/>
            </a:pPr>
            <a:r>
              <a:rPr lang="en-GB" sz="2800" dirty="0" smtClean="0"/>
              <a:t>This maps well onto the modern multi-core and multi-threaded CPU architecture, which has reintroduced high levels of concurrency and the issues that entails.</a:t>
            </a:r>
          </a:p>
        </p:txBody>
      </p:sp>
    </p:spTree>
    <p:extLst>
      <p:ext uri="{BB962C8B-B14F-4D97-AF65-F5344CB8AC3E}">
        <p14:creationId xmlns:p14="http://schemas.microsoft.com/office/powerpoint/2010/main" val="22192092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100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1500"/>
                            </p:stCondLst>
                            <p:childTnLst>
                              <p:par>
                                <p:cTn id="9" presetID="10" presetClass="entr" presetSubtype="0" fill="hold" nodeType="afterEffect">
                                  <p:stCondLst>
                                    <p:cond delay="1000"/>
                                  </p:stCondLst>
                                  <p:childTnLst>
                                    <p:set>
                                      <p:cBhvr>
                                        <p:cTn id="10" dur="1" fill="hold">
                                          <p:stCondLst>
                                            <p:cond delay="0"/>
                                          </p:stCondLst>
                                        </p:cTn>
                                        <p:tgtEl>
                                          <p:spTgt spid="3">
                                            <p:txEl>
                                              <p:pRg st="2" end="2"/>
                                            </p:txEl>
                                          </p:spTgt>
                                        </p:tgtEl>
                                        <p:attrNameLst>
                                          <p:attrName>style.visibility</p:attrName>
                                        </p:attrNameLst>
                                      </p:cBhvr>
                                      <p:to>
                                        <p:strVal val="visible"/>
                                      </p:to>
                                    </p:set>
                                    <p:animEffect transition="in" filter="fade">
                                      <p:cBhvr>
                                        <p:cTn id="11"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400" dirty="0"/>
              <a:t>Our dilemma</a:t>
            </a:r>
            <a:endParaRPr lang="en-GB" sz="4400" dirty="0"/>
          </a:p>
        </p:txBody>
      </p:sp>
      <p:sp>
        <p:nvSpPr>
          <p:cNvPr id="3" name="Content Placeholder 2"/>
          <p:cNvSpPr>
            <a:spLocks noGrp="1"/>
          </p:cNvSpPr>
          <p:nvPr>
            <p:ph idx="1"/>
          </p:nvPr>
        </p:nvSpPr>
        <p:spPr>
          <a:xfrm>
            <a:off x="390364" y="1600202"/>
            <a:ext cx="8363272" cy="4525963"/>
          </a:xfrm>
        </p:spPr>
        <p:txBody>
          <a:bodyPr>
            <a:normAutofit/>
          </a:bodyPr>
          <a:lstStyle/>
          <a:p>
            <a:pPr marL="0" indent="0">
              <a:buNone/>
            </a:pPr>
            <a:r>
              <a:rPr lang="en-GB" sz="2800" dirty="0" smtClean="0"/>
              <a:t>The issue with concurrent systems, and multiple threads of execution often centres around one key area.</a:t>
            </a:r>
          </a:p>
          <a:p>
            <a:pPr marL="0" indent="0">
              <a:buNone/>
            </a:pPr>
            <a:endParaRPr lang="en-GB" sz="2800" dirty="0"/>
          </a:p>
          <a:p>
            <a:pPr marL="0" indent="0" algn="ctr">
              <a:buNone/>
            </a:pPr>
            <a:r>
              <a:rPr lang="en-GB" sz="4000" dirty="0"/>
              <a:t>SHARED STATE</a:t>
            </a:r>
          </a:p>
          <a:p>
            <a:pPr marL="0" indent="0" algn="ctr">
              <a:buNone/>
            </a:pPr>
            <a:endParaRPr lang="en-GB" sz="2800" dirty="0"/>
          </a:p>
          <a:p>
            <a:pPr marL="0" indent="0">
              <a:buNone/>
            </a:pPr>
            <a:r>
              <a:rPr lang="en-GB" sz="2800" dirty="0" smtClean="0"/>
              <a:t>If state is shared between different processes it is guaranteed to reduce the ability to handle concurrent tasks without blocking.</a:t>
            </a:r>
          </a:p>
          <a:p>
            <a:pPr marL="0" indent="0">
              <a:buNone/>
            </a:pPr>
            <a:endParaRPr lang="en-GB" sz="2800" dirty="0"/>
          </a:p>
        </p:txBody>
      </p:sp>
    </p:spTree>
    <p:extLst>
      <p:ext uri="{BB962C8B-B14F-4D97-AF65-F5344CB8AC3E}">
        <p14:creationId xmlns:p14="http://schemas.microsoft.com/office/powerpoint/2010/main" val="3616099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100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par>
                          <p:cTn id="13" fill="hold">
                            <p:stCondLst>
                              <p:cond delay="500"/>
                            </p:stCondLst>
                            <p:childTnLst>
                              <p:par>
                                <p:cTn id="14" presetID="10" presetClass="entr" presetSubtype="0" fill="hold" grpId="0" nodeType="afterEffect">
                                  <p:stCondLst>
                                    <p:cond delay="200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fade">
                                      <p:cBhvr>
                                        <p:cTn id="16"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400" dirty="0"/>
              <a:t>A solution </a:t>
            </a:r>
            <a:r>
              <a:rPr lang="en-GB" sz="4400" dirty="0" smtClean="0"/>
              <a:t>– the</a:t>
            </a:r>
            <a:r>
              <a:rPr lang="en-GB" sz="4400" dirty="0"/>
              <a:t> Actor model</a:t>
            </a:r>
            <a:endParaRPr lang="en-GB" sz="4400" dirty="0"/>
          </a:p>
        </p:txBody>
      </p:sp>
      <p:sp>
        <p:nvSpPr>
          <p:cNvPr id="3" name="Content Placeholder 2"/>
          <p:cNvSpPr>
            <a:spLocks noGrp="1"/>
          </p:cNvSpPr>
          <p:nvPr>
            <p:ph idx="1"/>
          </p:nvPr>
        </p:nvSpPr>
        <p:spPr/>
        <p:txBody>
          <a:bodyPr>
            <a:normAutofit lnSpcReduction="10000"/>
          </a:bodyPr>
          <a:lstStyle/>
          <a:p>
            <a:r>
              <a:rPr lang="en-GB" sz="2800" dirty="0"/>
              <a:t>Computations in the actor model are partial order of </a:t>
            </a:r>
            <a:r>
              <a:rPr lang="en-GB" sz="2800" dirty="0" smtClean="0"/>
              <a:t>events</a:t>
            </a:r>
          </a:p>
          <a:p>
            <a:pPr lvl="1"/>
            <a:r>
              <a:rPr lang="en-GB" sz="2400" dirty="0" smtClean="0"/>
              <a:t>no </a:t>
            </a:r>
            <a:r>
              <a:rPr lang="en-GB" sz="2400" dirty="0"/>
              <a:t>longer a </a:t>
            </a:r>
            <a:r>
              <a:rPr lang="en-GB" sz="2400" dirty="0" smtClean="0"/>
              <a:t>sequence </a:t>
            </a:r>
            <a:r>
              <a:rPr lang="en-GB" sz="2400" dirty="0"/>
              <a:t>of </a:t>
            </a:r>
            <a:r>
              <a:rPr lang="en-GB" sz="2400" dirty="0" smtClean="0"/>
              <a:t>states</a:t>
            </a:r>
          </a:p>
          <a:p>
            <a:pPr lvl="1"/>
            <a:r>
              <a:rPr lang="en-GB" sz="2400" dirty="0" smtClean="0"/>
              <a:t>avoids </a:t>
            </a:r>
            <a:r>
              <a:rPr lang="en-GB" sz="2400" dirty="0"/>
              <a:t>sequential incremental changes to the global state of a </a:t>
            </a:r>
            <a:r>
              <a:rPr lang="en-GB" sz="2400" dirty="0" smtClean="0"/>
              <a:t>system</a:t>
            </a:r>
          </a:p>
          <a:p>
            <a:pPr lvl="1"/>
            <a:r>
              <a:rPr lang="en-GB" sz="2400" dirty="0"/>
              <a:t>w</a:t>
            </a:r>
            <a:r>
              <a:rPr lang="en-GB" sz="2400" dirty="0" smtClean="0"/>
              <a:t>ith no global </a:t>
            </a:r>
            <a:r>
              <a:rPr lang="en-GB" sz="2400" dirty="0"/>
              <a:t>state being shared, the number cases in proofs is considerably reduced</a:t>
            </a:r>
          </a:p>
          <a:p>
            <a:r>
              <a:rPr lang="en-US" altLang="zh-CN" sz="2800" dirty="0"/>
              <a:t>Analyzing a state model </a:t>
            </a:r>
            <a:r>
              <a:rPr lang="en-US" altLang="zh-CN" sz="2800" dirty="0" smtClean="0"/>
              <a:t>is difficult</a:t>
            </a:r>
            <a:endParaRPr lang="en-US" altLang="zh-CN" sz="2800" dirty="0"/>
          </a:p>
          <a:p>
            <a:pPr lvl="1"/>
            <a:r>
              <a:rPr lang="en-US" altLang="zh-CN" sz="2400" dirty="0"/>
              <a:t>Combination of state models leads to state space </a:t>
            </a:r>
            <a:r>
              <a:rPr lang="en-US" altLang="zh-CN" sz="2400" dirty="0" smtClean="0"/>
              <a:t>explosion*</a:t>
            </a:r>
          </a:p>
          <a:p>
            <a:pPr lvl="1"/>
            <a:endParaRPr lang="en-US" altLang="zh-CN" sz="2400" dirty="0"/>
          </a:p>
          <a:p>
            <a:pPr marL="342900" lvl="1" indent="0" algn="r">
              <a:buNone/>
            </a:pPr>
            <a:r>
              <a:rPr lang="en-GB" sz="1400" dirty="0"/>
              <a:t>*http</a:t>
            </a:r>
            <a:r>
              <a:rPr lang="en-GB" sz="1400" dirty="0"/>
              <a:t>://</a:t>
            </a:r>
            <a:r>
              <a:rPr lang="en-GB" sz="1400" dirty="0"/>
              <a:t>www.biglab.org/4th-Btrans/slides/YutingChen.ppt</a:t>
            </a:r>
            <a:endParaRPr lang="en-GB" sz="2400" dirty="0" smtClean="0"/>
          </a:p>
          <a:p>
            <a:pPr marL="0" indent="0">
              <a:buNone/>
            </a:pPr>
            <a:endParaRPr lang="en-GB" sz="2800" dirty="0"/>
          </a:p>
        </p:txBody>
      </p:sp>
    </p:spTree>
    <p:extLst>
      <p:ext uri="{BB962C8B-B14F-4D97-AF65-F5344CB8AC3E}">
        <p14:creationId xmlns:p14="http://schemas.microsoft.com/office/powerpoint/2010/main" val="5097774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par>
                          <p:cTn id="8" fill="hold">
                            <p:stCondLst>
                              <p:cond delay="2000"/>
                            </p:stCondLst>
                            <p:childTnLst>
                              <p:par>
                                <p:cTn id="9" presetID="10" presetClass="entr" presetSubtype="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2000"/>
                                        <p:tgtEl>
                                          <p:spTgt spid="3">
                                            <p:txEl>
                                              <p:pRg st="1" end="1"/>
                                            </p:txEl>
                                          </p:spTgt>
                                        </p:tgtEl>
                                      </p:cBhvr>
                                    </p:animEffect>
                                  </p:childTnLst>
                                </p:cTn>
                              </p:par>
                            </p:childTnLst>
                          </p:cTn>
                        </p:par>
                        <p:par>
                          <p:cTn id="12" fill="hold">
                            <p:stCondLst>
                              <p:cond delay="4000"/>
                            </p:stCondLst>
                            <p:childTnLst>
                              <p:par>
                                <p:cTn id="13" presetID="10" presetClass="entr" presetSubtype="0" fill="hold"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2000"/>
                                        <p:tgtEl>
                                          <p:spTgt spid="3">
                                            <p:txEl>
                                              <p:pRg st="2" end="2"/>
                                            </p:txEl>
                                          </p:spTgt>
                                        </p:tgtEl>
                                      </p:cBhvr>
                                    </p:animEffect>
                                  </p:childTnLst>
                                </p:cTn>
                              </p:par>
                            </p:childTnLst>
                          </p:cTn>
                        </p:par>
                        <p:par>
                          <p:cTn id="16" fill="hold">
                            <p:stCondLst>
                              <p:cond delay="6000"/>
                            </p:stCondLst>
                            <p:childTnLst>
                              <p:par>
                                <p:cTn id="17" presetID="10" presetClass="entr" presetSubtype="0" fill="hold"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2000"/>
                                        <p:tgtEl>
                                          <p:spTgt spid="3">
                                            <p:txEl>
                                              <p:pRg st="3" end="3"/>
                                            </p:txEl>
                                          </p:spTgt>
                                        </p:tgtEl>
                                      </p:cBhvr>
                                    </p:animEffect>
                                  </p:childTnLst>
                                </p:cTn>
                              </p:par>
                            </p:childTnLst>
                          </p:cTn>
                        </p:par>
                        <p:par>
                          <p:cTn id="20" fill="hold">
                            <p:stCondLst>
                              <p:cond delay="8000"/>
                            </p:stCondLst>
                            <p:childTnLst>
                              <p:par>
                                <p:cTn id="21" presetID="10" presetClass="entr" presetSubtype="0" fill="hold"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2000"/>
                                        <p:tgtEl>
                                          <p:spTgt spid="3">
                                            <p:txEl>
                                              <p:pRg st="4" end="4"/>
                                            </p:txEl>
                                          </p:spTgt>
                                        </p:tgtEl>
                                      </p:cBhvr>
                                    </p:animEffect>
                                  </p:childTnLst>
                                </p:cTn>
                              </p:par>
                            </p:childTnLst>
                          </p:cTn>
                        </p:par>
                        <p:par>
                          <p:cTn id="24" fill="hold">
                            <p:stCondLst>
                              <p:cond delay="10000"/>
                            </p:stCondLst>
                            <p:childTnLst>
                              <p:par>
                                <p:cTn id="25" presetID="10" presetClass="entr" presetSubtype="0" fill="hold" nodeType="after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2000"/>
                                        <p:tgtEl>
                                          <p:spTgt spid="3">
                                            <p:txEl>
                                              <p:pRg st="5" end="5"/>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20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400" dirty="0"/>
              <a:t>Example – State Space Explosion</a:t>
            </a:r>
            <a:endParaRPr lang="en-GB" sz="4400" dirty="0"/>
          </a:p>
        </p:txBody>
      </p:sp>
      <p:sp>
        <p:nvSpPr>
          <p:cNvPr id="3" name="Content Placeholder 2"/>
          <p:cNvSpPr>
            <a:spLocks noGrp="1"/>
          </p:cNvSpPr>
          <p:nvPr>
            <p:ph idx="1"/>
          </p:nvPr>
        </p:nvSpPr>
        <p:spPr>
          <a:xfrm>
            <a:off x="662880" y="6191212"/>
            <a:ext cx="8229600" cy="262124"/>
          </a:xfrm>
        </p:spPr>
        <p:txBody>
          <a:bodyPr>
            <a:noAutofit/>
          </a:bodyPr>
          <a:lstStyle/>
          <a:p>
            <a:pPr marL="342900" lvl="1" indent="0" algn="r">
              <a:buNone/>
            </a:pPr>
            <a:r>
              <a:rPr lang="en-GB" sz="1400" dirty="0"/>
              <a:t>http</a:t>
            </a:r>
            <a:r>
              <a:rPr lang="en-GB" sz="1400" dirty="0"/>
              <a:t>://</a:t>
            </a:r>
            <a:r>
              <a:rPr lang="en-GB" sz="1400" dirty="0"/>
              <a:t>www.biglab.org/4th-Btrans/slides/YutingChen.ppt</a:t>
            </a:r>
            <a:endParaRPr lang="en-GB" sz="2000" dirty="0" smtClean="0"/>
          </a:p>
          <a:p>
            <a:pPr marL="0" indent="0">
              <a:buNone/>
            </a:pPr>
            <a:endParaRPr lang="en-GB" dirty="0"/>
          </a:p>
        </p:txBody>
      </p:sp>
      <p:sp>
        <p:nvSpPr>
          <p:cNvPr id="5" name="Rectangle 4"/>
          <p:cNvSpPr/>
          <p:nvPr/>
        </p:nvSpPr>
        <p:spPr>
          <a:xfrm>
            <a:off x="2348769" y="1910622"/>
            <a:ext cx="356862" cy="371859"/>
          </a:xfrm>
          <a:prstGeom prst="rect">
            <a:avLst/>
          </a:prstGeom>
          <a:gradFill>
            <a:gsLst>
              <a:gs pos="0">
                <a:srgbClr val="0089D0"/>
              </a:gs>
              <a:gs pos="100000">
                <a:srgbClr val="00B0F0"/>
              </a:gs>
            </a:gsLst>
          </a:gradFill>
        </p:spPr>
        <p:style>
          <a:lnRef idx="1">
            <a:schemeClr val="accent3"/>
          </a:lnRef>
          <a:fillRef idx="3">
            <a:schemeClr val="accent3"/>
          </a:fillRef>
          <a:effectRef idx="2">
            <a:schemeClr val="accent3"/>
          </a:effectRef>
          <a:fontRef idx="minor">
            <a:schemeClr val="lt1"/>
          </a:fontRef>
        </p:style>
        <p:txBody>
          <a:bodyPr rtlCol="0" anchor="ctr"/>
          <a:lstStyle/>
          <a:p>
            <a:pPr algn="ctr"/>
            <a:r>
              <a:rPr lang="en-GB" sz="1350" dirty="0"/>
              <a:t>0</a:t>
            </a:r>
            <a:endParaRPr lang="en-GB" sz="1350" dirty="0"/>
          </a:p>
        </p:txBody>
      </p:sp>
      <p:cxnSp>
        <p:nvCxnSpPr>
          <p:cNvPr id="6" name="Straight Arrow Connector 5"/>
          <p:cNvCxnSpPr>
            <a:stCxn id="5" idx="3"/>
            <a:endCxn id="20" idx="1"/>
          </p:cNvCxnSpPr>
          <p:nvPr/>
        </p:nvCxnSpPr>
        <p:spPr>
          <a:xfrm flipV="1">
            <a:off x="2705631" y="2093173"/>
            <a:ext cx="686041" cy="3379"/>
          </a:xfrm>
          <a:prstGeom prst="straightConnector1">
            <a:avLst/>
          </a:prstGeom>
          <a:ln w="22225">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355204" y="1910622"/>
            <a:ext cx="1861087" cy="369332"/>
          </a:xfrm>
          <a:prstGeom prst="rect">
            <a:avLst/>
          </a:prstGeom>
          <a:noFill/>
        </p:spPr>
        <p:txBody>
          <a:bodyPr wrap="none" rtlCol="0">
            <a:spAutoFit/>
          </a:bodyPr>
          <a:lstStyle/>
          <a:p>
            <a:r>
              <a:rPr lang="en-GB" dirty="0">
                <a:solidFill>
                  <a:srgbClr val="0089D0"/>
                </a:solidFill>
              </a:rPr>
              <a:t>Make a cup of tea</a:t>
            </a:r>
            <a:endParaRPr lang="en-GB" sz="1350" dirty="0">
              <a:solidFill>
                <a:srgbClr val="0089D0"/>
              </a:solidFill>
            </a:endParaRPr>
          </a:p>
        </p:txBody>
      </p:sp>
      <p:sp>
        <p:nvSpPr>
          <p:cNvPr id="25" name="TextBox 24"/>
          <p:cNvSpPr txBox="1"/>
          <p:nvPr/>
        </p:nvSpPr>
        <p:spPr>
          <a:xfrm>
            <a:off x="2777579" y="1817250"/>
            <a:ext cx="600164" cy="523220"/>
          </a:xfrm>
          <a:prstGeom prst="rect">
            <a:avLst/>
          </a:prstGeom>
          <a:noFill/>
        </p:spPr>
        <p:txBody>
          <a:bodyPr wrap="none" rtlCol="0">
            <a:spAutoFit/>
          </a:bodyPr>
          <a:lstStyle/>
          <a:p>
            <a:pPr algn="ctr"/>
            <a:r>
              <a:rPr lang="en-GB" sz="1400" dirty="0">
                <a:solidFill>
                  <a:schemeClr val="bg1"/>
                </a:solidFill>
              </a:rPr>
              <a:t>Boil </a:t>
            </a:r>
          </a:p>
          <a:p>
            <a:pPr algn="ctr"/>
            <a:r>
              <a:rPr lang="en-GB" sz="1400" dirty="0">
                <a:solidFill>
                  <a:schemeClr val="bg1"/>
                </a:solidFill>
              </a:rPr>
              <a:t>kettle</a:t>
            </a:r>
            <a:endParaRPr lang="en-GB" sz="1000" dirty="0">
              <a:solidFill>
                <a:schemeClr val="bg1"/>
              </a:solidFill>
            </a:endParaRPr>
          </a:p>
        </p:txBody>
      </p:sp>
      <p:cxnSp>
        <p:nvCxnSpPr>
          <p:cNvPr id="26" name="Straight Arrow Connector 25"/>
          <p:cNvCxnSpPr>
            <a:endCxn id="27" idx="1"/>
          </p:cNvCxnSpPr>
          <p:nvPr/>
        </p:nvCxnSpPr>
        <p:spPr>
          <a:xfrm flipV="1">
            <a:off x="3748534" y="2085169"/>
            <a:ext cx="686041" cy="3379"/>
          </a:xfrm>
          <a:prstGeom prst="straightConnector1">
            <a:avLst/>
          </a:prstGeom>
          <a:ln w="22225">
            <a:tailEnd type="triangle"/>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4434575" y="1899239"/>
            <a:ext cx="356862" cy="371859"/>
          </a:xfrm>
          <a:prstGeom prst="rect">
            <a:avLst/>
          </a:prstGeom>
          <a:gradFill>
            <a:gsLst>
              <a:gs pos="0">
                <a:srgbClr val="0089D0"/>
              </a:gs>
              <a:gs pos="100000">
                <a:srgbClr val="00B0F0"/>
              </a:gs>
            </a:gsLst>
          </a:gradFill>
        </p:spPr>
        <p:style>
          <a:lnRef idx="1">
            <a:schemeClr val="accent3"/>
          </a:lnRef>
          <a:fillRef idx="3">
            <a:schemeClr val="accent3"/>
          </a:fillRef>
          <a:effectRef idx="2">
            <a:schemeClr val="accent3"/>
          </a:effectRef>
          <a:fontRef idx="minor">
            <a:schemeClr val="lt1"/>
          </a:fontRef>
        </p:style>
        <p:txBody>
          <a:bodyPr rtlCol="0" anchor="ctr"/>
          <a:lstStyle/>
          <a:p>
            <a:pPr algn="ctr"/>
            <a:r>
              <a:rPr lang="en-GB" sz="1350" dirty="0"/>
              <a:t>2</a:t>
            </a:r>
          </a:p>
        </p:txBody>
      </p:sp>
      <p:sp>
        <p:nvSpPr>
          <p:cNvPr id="28" name="TextBox 27"/>
          <p:cNvSpPr txBox="1"/>
          <p:nvPr/>
        </p:nvSpPr>
        <p:spPr>
          <a:xfrm>
            <a:off x="3776861" y="1817250"/>
            <a:ext cx="634917" cy="523220"/>
          </a:xfrm>
          <a:prstGeom prst="rect">
            <a:avLst/>
          </a:prstGeom>
          <a:noFill/>
        </p:spPr>
        <p:txBody>
          <a:bodyPr wrap="none" rtlCol="0">
            <a:spAutoFit/>
          </a:bodyPr>
          <a:lstStyle/>
          <a:p>
            <a:pPr algn="ctr"/>
            <a:r>
              <a:rPr lang="en-GB" sz="1400" dirty="0">
                <a:solidFill>
                  <a:schemeClr val="bg1"/>
                </a:solidFill>
              </a:rPr>
              <a:t>Pour</a:t>
            </a:r>
          </a:p>
          <a:p>
            <a:pPr algn="ctr"/>
            <a:r>
              <a:rPr lang="en-GB" sz="1400" dirty="0">
                <a:solidFill>
                  <a:schemeClr val="bg1"/>
                </a:solidFill>
              </a:rPr>
              <a:t>Water</a:t>
            </a:r>
            <a:endParaRPr lang="en-GB" sz="1000" dirty="0">
              <a:solidFill>
                <a:schemeClr val="bg1"/>
              </a:solidFill>
            </a:endParaRPr>
          </a:p>
        </p:txBody>
      </p:sp>
      <p:cxnSp>
        <p:nvCxnSpPr>
          <p:cNvPr id="29" name="Straight Arrow Connector 28"/>
          <p:cNvCxnSpPr/>
          <p:nvPr/>
        </p:nvCxnSpPr>
        <p:spPr>
          <a:xfrm flipV="1">
            <a:off x="4791437" y="2094862"/>
            <a:ext cx="686041" cy="3379"/>
          </a:xfrm>
          <a:prstGeom prst="straightConnector1">
            <a:avLst/>
          </a:prstGeom>
          <a:ln w="22225">
            <a:tailEnd type="triangle"/>
          </a:ln>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5485659" y="1915653"/>
            <a:ext cx="356862" cy="371859"/>
          </a:xfrm>
          <a:prstGeom prst="rect">
            <a:avLst/>
          </a:prstGeom>
          <a:gradFill>
            <a:gsLst>
              <a:gs pos="0">
                <a:srgbClr val="0089D0"/>
              </a:gs>
              <a:gs pos="100000">
                <a:srgbClr val="00B0F0"/>
              </a:gs>
            </a:gsLst>
          </a:gradFill>
        </p:spPr>
        <p:style>
          <a:lnRef idx="1">
            <a:schemeClr val="accent3"/>
          </a:lnRef>
          <a:fillRef idx="3">
            <a:schemeClr val="accent3"/>
          </a:fillRef>
          <a:effectRef idx="2">
            <a:schemeClr val="accent3"/>
          </a:effectRef>
          <a:fontRef idx="minor">
            <a:schemeClr val="lt1"/>
          </a:fontRef>
        </p:style>
        <p:txBody>
          <a:bodyPr rtlCol="0" anchor="ctr"/>
          <a:lstStyle/>
          <a:p>
            <a:pPr algn="ctr"/>
            <a:r>
              <a:rPr lang="en-GB" sz="1350" dirty="0"/>
              <a:t>3</a:t>
            </a:r>
            <a:endParaRPr lang="en-GB" sz="1350" dirty="0"/>
          </a:p>
        </p:txBody>
      </p:sp>
      <p:sp>
        <p:nvSpPr>
          <p:cNvPr id="31" name="TextBox 30"/>
          <p:cNvSpPr txBox="1"/>
          <p:nvPr/>
        </p:nvSpPr>
        <p:spPr>
          <a:xfrm>
            <a:off x="4888061" y="1825660"/>
            <a:ext cx="503664" cy="523220"/>
          </a:xfrm>
          <a:prstGeom prst="rect">
            <a:avLst/>
          </a:prstGeom>
          <a:noFill/>
        </p:spPr>
        <p:txBody>
          <a:bodyPr wrap="none" rtlCol="0">
            <a:spAutoFit/>
          </a:bodyPr>
          <a:lstStyle/>
          <a:p>
            <a:pPr algn="ctr"/>
            <a:r>
              <a:rPr lang="en-GB" sz="1400" dirty="0">
                <a:solidFill>
                  <a:schemeClr val="bg1"/>
                </a:solidFill>
              </a:rPr>
              <a:t>Add</a:t>
            </a:r>
          </a:p>
          <a:p>
            <a:pPr algn="ctr"/>
            <a:r>
              <a:rPr lang="en-GB" sz="1400" dirty="0">
                <a:solidFill>
                  <a:schemeClr val="bg1"/>
                </a:solidFill>
              </a:rPr>
              <a:t>Milk</a:t>
            </a:r>
            <a:endParaRPr lang="en-GB" sz="1000" dirty="0">
              <a:solidFill>
                <a:schemeClr val="bg1"/>
              </a:solidFill>
            </a:endParaRPr>
          </a:p>
        </p:txBody>
      </p:sp>
      <p:sp>
        <p:nvSpPr>
          <p:cNvPr id="37" name="Rectangle 36"/>
          <p:cNvSpPr/>
          <p:nvPr/>
        </p:nvSpPr>
        <p:spPr>
          <a:xfrm>
            <a:off x="7114673" y="1924849"/>
            <a:ext cx="356862" cy="371859"/>
          </a:xfrm>
          <a:prstGeom prst="rect">
            <a:avLst/>
          </a:prstGeom>
          <a:gradFill>
            <a:gsLst>
              <a:gs pos="0">
                <a:srgbClr val="0089D0"/>
              </a:gs>
              <a:gs pos="100000">
                <a:srgbClr val="00B0F0"/>
              </a:gs>
            </a:gsLst>
          </a:gradFill>
        </p:spPr>
        <p:style>
          <a:lnRef idx="1">
            <a:schemeClr val="accent3"/>
          </a:lnRef>
          <a:fillRef idx="3">
            <a:schemeClr val="accent3"/>
          </a:fillRef>
          <a:effectRef idx="2">
            <a:schemeClr val="accent3"/>
          </a:effectRef>
          <a:fontRef idx="minor">
            <a:schemeClr val="lt1"/>
          </a:fontRef>
        </p:style>
        <p:txBody>
          <a:bodyPr rtlCol="0" anchor="ctr"/>
          <a:lstStyle/>
          <a:p>
            <a:pPr algn="ctr"/>
            <a:r>
              <a:rPr lang="en-GB" sz="1350" dirty="0"/>
              <a:t>0</a:t>
            </a:r>
            <a:endParaRPr lang="en-GB" sz="1350" dirty="0"/>
          </a:p>
        </p:txBody>
      </p:sp>
      <p:cxnSp>
        <p:nvCxnSpPr>
          <p:cNvPr id="38" name="Straight Arrow Connector 37"/>
          <p:cNvCxnSpPr>
            <a:stCxn id="37" idx="3"/>
            <a:endCxn id="40" idx="1"/>
          </p:cNvCxnSpPr>
          <p:nvPr/>
        </p:nvCxnSpPr>
        <p:spPr>
          <a:xfrm flipV="1">
            <a:off x="7471536" y="2107400"/>
            <a:ext cx="686041" cy="3379"/>
          </a:xfrm>
          <a:prstGeom prst="straightConnector1">
            <a:avLst/>
          </a:prstGeom>
          <a:ln w="22225">
            <a:tailEnd type="triangle"/>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6434106" y="1924849"/>
            <a:ext cx="575863" cy="400110"/>
          </a:xfrm>
          <a:prstGeom prst="rect">
            <a:avLst/>
          </a:prstGeom>
          <a:noFill/>
        </p:spPr>
        <p:txBody>
          <a:bodyPr wrap="none" rtlCol="0">
            <a:spAutoFit/>
          </a:bodyPr>
          <a:lstStyle/>
          <a:p>
            <a:r>
              <a:rPr lang="en-GB" sz="2000" dirty="0">
                <a:solidFill>
                  <a:srgbClr val="0089D0"/>
                </a:solidFill>
              </a:rPr>
              <a:t>Itch</a:t>
            </a:r>
            <a:endParaRPr lang="en-GB" sz="1400" dirty="0">
              <a:solidFill>
                <a:srgbClr val="0089D0"/>
              </a:solidFill>
            </a:endParaRPr>
          </a:p>
        </p:txBody>
      </p:sp>
      <p:sp>
        <p:nvSpPr>
          <p:cNvPr id="41" name="TextBox 40"/>
          <p:cNvSpPr txBox="1"/>
          <p:nvPr/>
        </p:nvSpPr>
        <p:spPr>
          <a:xfrm>
            <a:off x="7449553" y="1895003"/>
            <a:ext cx="714170" cy="307777"/>
          </a:xfrm>
          <a:prstGeom prst="rect">
            <a:avLst/>
          </a:prstGeom>
          <a:noFill/>
        </p:spPr>
        <p:txBody>
          <a:bodyPr wrap="none" rtlCol="0">
            <a:spAutoFit/>
          </a:bodyPr>
          <a:lstStyle/>
          <a:p>
            <a:pPr algn="ctr"/>
            <a:r>
              <a:rPr lang="en-GB" sz="1400" dirty="0">
                <a:solidFill>
                  <a:schemeClr val="bg1"/>
                </a:solidFill>
              </a:rPr>
              <a:t>Scratch</a:t>
            </a:r>
            <a:endParaRPr lang="en-GB" sz="1000" dirty="0">
              <a:solidFill>
                <a:schemeClr val="bg1"/>
              </a:solidFill>
            </a:endParaRPr>
          </a:p>
        </p:txBody>
      </p:sp>
      <p:sp>
        <p:nvSpPr>
          <p:cNvPr id="40" name="Rectangle 39"/>
          <p:cNvSpPr/>
          <p:nvPr/>
        </p:nvSpPr>
        <p:spPr>
          <a:xfrm>
            <a:off x="8157576" y="1921470"/>
            <a:ext cx="356862" cy="371859"/>
          </a:xfrm>
          <a:prstGeom prst="rect">
            <a:avLst/>
          </a:prstGeom>
          <a:gradFill>
            <a:gsLst>
              <a:gs pos="0">
                <a:srgbClr val="0089D0"/>
              </a:gs>
              <a:gs pos="100000">
                <a:srgbClr val="00B0F0"/>
              </a:gs>
            </a:gsLst>
          </a:gradFill>
        </p:spPr>
        <p:style>
          <a:lnRef idx="1">
            <a:schemeClr val="accent3"/>
          </a:lnRef>
          <a:fillRef idx="3">
            <a:schemeClr val="accent3"/>
          </a:fillRef>
          <a:effectRef idx="2">
            <a:schemeClr val="accent3"/>
          </a:effectRef>
          <a:fontRef idx="minor">
            <a:schemeClr val="lt1"/>
          </a:fontRef>
        </p:style>
        <p:txBody>
          <a:bodyPr rtlCol="0" anchor="ctr"/>
          <a:lstStyle/>
          <a:p>
            <a:pPr algn="ctr"/>
            <a:r>
              <a:rPr lang="en-GB" sz="1350" dirty="0"/>
              <a:t>1</a:t>
            </a:r>
            <a:endParaRPr lang="en-GB" sz="1350" dirty="0"/>
          </a:p>
        </p:txBody>
      </p:sp>
      <p:sp>
        <p:nvSpPr>
          <p:cNvPr id="20" name="Rectangle 19"/>
          <p:cNvSpPr/>
          <p:nvPr/>
        </p:nvSpPr>
        <p:spPr>
          <a:xfrm>
            <a:off x="3391672" y="1907244"/>
            <a:ext cx="356862" cy="371859"/>
          </a:xfrm>
          <a:prstGeom prst="rect">
            <a:avLst/>
          </a:prstGeom>
          <a:gradFill>
            <a:gsLst>
              <a:gs pos="0">
                <a:srgbClr val="0089D0"/>
              </a:gs>
              <a:gs pos="100000">
                <a:srgbClr val="00B0F0"/>
              </a:gs>
            </a:gsLst>
          </a:gradFill>
        </p:spPr>
        <p:style>
          <a:lnRef idx="1">
            <a:schemeClr val="accent3"/>
          </a:lnRef>
          <a:fillRef idx="3">
            <a:schemeClr val="accent3"/>
          </a:fillRef>
          <a:effectRef idx="2">
            <a:schemeClr val="accent3"/>
          </a:effectRef>
          <a:fontRef idx="minor">
            <a:schemeClr val="lt1"/>
          </a:fontRef>
        </p:style>
        <p:txBody>
          <a:bodyPr rtlCol="0" anchor="ctr"/>
          <a:lstStyle/>
          <a:p>
            <a:pPr algn="ctr"/>
            <a:r>
              <a:rPr lang="en-GB" sz="1350" dirty="0"/>
              <a:t>1</a:t>
            </a:r>
            <a:endParaRPr lang="en-GB" sz="1350" dirty="0"/>
          </a:p>
        </p:txBody>
      </p:sp>
      <p:sp>
        <p:nvSpPr>
          <p:cNvPr id="53" name="TextBox 52"/>
          <p:cNvSpPr txBox="1"/>
          <p:nvPr/>
        </p:nvSpPr>
        <p:spPr>
          <a:xfrm>
            <a:off x="351331" y="2902208"/>
            <a:ext cx="3032537" cy="369332"/>
          </a:xfrm>
          <a:prstGeom prst="rect">
            <a:avLst/>
          </a:prstGeom>
          <a:noFill/>
        </p:spPr>
        <p:txBody>
          <a:bodyPr wrap="square" rtlCol="0">
            <a:spAutoFit/>
          </a:bodyPr>
          <a:lstStyle/>
          <a:p>
            <a:r>
              <a:rPr lang="en-GB" dirty="0">
                <a:solidFill>
                  <a:srgbClr val="0089D0"/>
                </a:solidFill>
              </a:rPr>
              <a:t>Make a cup of tea and itching</a:t>
            </a:r>
            <a:endParaRPr lang="en-GB" sz="1350" dirty="0">
              <a:solidFill>
                <a:srgbClr val="0089D0"/>
              </a:solidFill>
            </a:endParaRPr>
          </a:p>
        </p:txBody>
      </p:sp>
      <p:sp>
        <p:nvSpPr>
          <p:cNvPr id="54" name="Rectangle 53"/>
          <p:cNvSpPr/>
          <p:nvPr/>
        </p:nvSpPr>
        <p:spPr>
          <a:xfrm>
            <a:off x="518807" y="4628990"/>
            <a:ext cx="356862" cy="371859"/>
          </a:xfrm>
          <a:prstGeom prst="rect">
            <a:avLst/>
          </a:prstGeom>
          <a:gradFill>
            <a:gsLst>
              <a:gs pos="0">
                <a:srgbClr val="0089D0"/>
              </a:gs>
              <a:gs pos="100000">
                <a:srgbClr val="00B0F0"/>
              </a:gs>
            </a:gsLst>
          </a:gradFill>
        </p:spPr>
        <p:style>
          <a:lnRef idx="1">
            <a:schemeClr val="accent3"/>
          </a:lnRef>
          <a:fillRef idx="3">
            <a:schemeClr val="accent3"/>
          </a:fillRef>
          <a:effectRef idx="2">
            <a:schemeClr val="accent3"/>
          </a:effectRef>
          <a:fontRef idx="minor">
            <a:schemeClr val="lt1"/>
          </a:fontRef>
        </p:style>
        <p:txBody>
          <a:bodyPr rtlCol="0" anchor="ctr"/>
          <a:lstStyle/>
          <a:p>
            <a:pPr algn="ctr"/>
            <a:r>
              <a:rPr lang="en-GB" sz="1350" dirty="0"/>
              <a:t>0</a:t>
            </a:r>
            <a:endParaRPr lang="en-GB" sz="1350" dirty="0"/>
          </a:p>
        </p:txBody>
      </p:sp>
      <p:cxnSp>
        <p:nvCxnSpPr>
          <p:cNvPr id="55" name="Straight Arrow Connector 54"/>
          <p:cNvCxnSpPr>
            <a:stCxn id="54" idx="3"/>
            <a:endCxn id="63" idx="1"/>
          </p:cNvCxnSpPr>
          <p:nvPr/>
        </p:nvCxnSpPr>
        <p:spPr>
          <a:xfrm flipV="1">
            <a:off x="875669" y="4811541"/>
            <a:ext cx="686041" cy="3379"/>
          </a:xfrm>
          <a:prstGeom prst="straightConnector1">
            <a:avLst/>
          </a:prstGeom>
          <a:ln w="22225">
            <a:tailEnd type="triangle"/>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978201" y="4551984"/>
            <a:ext cx="538994" cy="492443"/>
          </a:xfrm>
          <a:prstGeom prst="rect">
            <a:avLst/>
          </a:prstGeom>
          <a:noFill/>
        </p:spPr>
        <p:txBody>
          <a:bodyPr wrap="none" rtlCol="0">
            <a:spAutoFit/>
          </a:bodyPr>
          <a:lstStyle/>
          <a:p>
            <a:pPr algn="ctr"/>
            <a:r>
              <a:rPr lang="en-GB" sz="1400" dirty="0">
                <a:solidFill>
                  <a:schemeClr val="bg1"/>
                </a:solidFill>
              </a:rPr>
              <a:t>Boil</a:t>
            </a:r>
            <a:r>
              <a:rPr lang="en-GB" sz="1200" dirty="0">
                <a:solidFill>
                  <a:schemeClr val="bg1"/>
                </a:solidFill>
              </a:rPr>
              <a:t> </a:t>
            </a:r>
          </a:p>
          <a:p>
            <a:pPr algn="ctr"/>
            <a:r>
              <a:rPr lang="en-GB" sz="1200" dirty="0">
                <a:solidFill>
                  <a:schemeClr val="bg1"/>
                </a:solidFill>
              </a:rPr>
              <a:t>kettle</a:t>
            </a:r>
            <a:endParaRPr lang="en-GB" sz="900" dirty="0">
              <a:solidFill>
                <a:schemeClr val="bg1"/>
              </a:solidFill>
            </a:endParaRPr>
          </a:p>
        </p:txBody>
      </p:sp>
      <p:cxnSp>
        <p:nvCxnSpPr>
          <p:cNvPr id="57" name="Straight Arrow Connector 56"/>
          <p:cNvCxnSpPr>
            <a:endCxn id="58" idx="1"/>
          </p:cNvCxnSpPr>
          <p:nvPr/>
        </p:nvCxnSpPr>
        <p:spPr>
          <a:xfrm flipV="1">
            <a:off x="1918572" y="4803536"/>
            <a:ext cx="686041" cy="3379"/>
          </a:xfrm>
          <a:prstGeom prst="straightConnector1">
            <a:avLst/>
          </a:prstGeom>
          <a:ln w="22225">
            <a:tailEnd type="triangle"/>
          </a:ln>
        </p:spPr>
        <p:style>
          <a:lnRef idx="1">
            <a:schemeClr val="accent1"/>
          </a:lnRef>
          <a:fillRef idx="0">
            <a:schemeClr val="accent1"/>
          </a:fillRef>
          <a:effectRef idx="0">
            <a:schemeClr val="accent1"/>
          </a:effectRef>
          <a:fontRef idx="minor">
            <a:schemeClr val="tx1"/>
          </a:fontRef>
        </p:style>
      </p:cxnSp>
      <p:sp>
        <p:nvSpPr>
          <p:cNvPr id="58" name="Rectangle 57"/>
          <p:cNvSpPr/>
          <p:nvPr/>
        </p:nvSpPr>
        <p:spPr>
          <a:xfrm>
            <a:off x="2604612" y="4617606"/>
            <a:ext cx="356862" cy="371859"/>
          </a:xfrm>
          <a:prstGeom prst="rect">
            <a:avLst/>
          </a:prstGeom>
          <a:gradFill>
            <a:gsLst>
              <a:gs pos="0">
                <a:srgbClr val="0089D0"/>
              </a:gs>
              <a:gs pos="100000">
                <a:srgbClr val="00B0F0"/>
              </a:gs>
            </a:gsLst>
          </a:gradFill>
        </p:spPr>
        <p:style>
          <a:lnRef idx="1">
            <a:schemeClr val="accent3"/>
          </a:lnRef>
          <a:fillRef idx="3">
            <a:schemeClr val="accent3"/>
          </a:fillRef>
          <a:effectRef idx="2">
            <a:schemeClr val="accent3"/>
          </a:effectRef>
          <a:fontRef idx="minor">
            <a:schemeClr val="lt1"/>
          </a:fontRef>
        </p:style>
        <p:txBody>
          <a:bodyPr rtlCol="0" anchor="ctr"/>
          <a:lstStyle/>
          <a:p>
            <a:pPr algn="ctr"/>
            <a:r>
              <a:rPr lang="en-GB" sz="1350" dirty="0"/>
              <a:t>2</a:t>
            </a:r>
          </a:p>
        </p:txBody>
      </p:sp>
      <p:sp>
        <p:nvSpPr>
          <p:cNvPr id="59" name="TextBox 58"/>
          <p:cNvSpPr txBox="1"/>
          <p:nvPr/>
        </p:nvSpPr>
        <p:spPr>
          <a:xfrm>
            <a:off x="1980657" y="4551984"/>
            <a:ext cx="567399" cy="492443"/>
          </a:xfrm>
          <a:prstGeom prst="rect">
            <a:avLst/>
          </a:prstGeom>
          <a:noFill/>
        </p:spPr>
        <p:txBody>
          <a:bodyPr wrap="none" rtlCol="0">
            <a:spAutoFit/>
          </a:bodyPr>
          <a:lstStyle/>
          <a:p>
            <a:pPr algn="ctr"/>
            <a:r>
              <a:rPr lang="en-GB" sz="1400" dirty="0">
                <a:solidFill>
                  <a:schemeClr val="bg1"/>
                </a:solidFill>
              </a:rPr>
              <a:t>Pour</a:t>
            </a:r>
            <a:endParaRPr lang="en-GB" sz="1200" dirty="0">
              <a:solidFill>
                <a:schemeClr val="bg1"/>
              </a:solidFill>
            </a:endParaRPr>
          </a:p>
          <a:p>
            <a:pPr algn="ctr"/>
            <a:r>
              <a:rPr lang="en-GB" sz="1200" dirty="0">
                <a:solidFill>
                  <a:schemeClr val="bg1"/>
                </a:solidFill>
              </a:rPr>
              <a:t>Water</a:t>
            </a:r>
            <a:endParaRPr lang="en-GB" sz="900" dirty="0">
              <a:solidFill>
                <a:schemeClr val="bg1"/>
              </a:solidFill>
            </a:endParaRPr>
          </a:p>
        </p:txBody>
      </p:sp>
      <p:cxnSp>
        <p:nvCxnSpPr>
          <p:cNvPr id="60" name="Straight Arrow Connector 59"/>
          <p:cNvCxnSpPr/>
          <p:nvPr/>
        </p:nvCxnSpPr>
        <p:spPr>
          <a:xfrm flipV="1">
            <a:off x="2961474" y="4813230"/>
            <a:ext cx="686041" cy="3379"/>
          </a:xfrm>
          <a:prstGeom prst="straightConnector1">
            <a:avLst/>
          </a:prstGeom>
          <a:ln w="22225">
            <a:tailEnd type="triangle"/>
          </a:ln>
        </p:spPr>
        <p:style>
          <a:lnRef idx="1">
            <a:schemeClr val="accent1"/>
          </a:lnRef>
          <a:fillRef idx="0">
            <a:schemeClr val="accent1"/>
          </a:fillRef>
          <a:effectRef idx="0">
            <a:schemeClr val="accent1"/>
          </a:effectRef>
          <a:fontRef idx="minor">
            <a:schemeClr val="tx1"/>
          </a:fontRef>
        </p:style>
      </p:cxnSp>
      <p:sp>
        <p:nvSpPr>
          <p:cNvPr id="61" name="Rectangle 60"/>
          <p:cNvSpPr/>
          <p:nvPr/>
        </p:nvSpPr>
        <p:spPr>
          <a:xfrm>
            <a:off x="3655697" y="4634021"/>
            <a:ext cx="356862" cy="371859"/>
          </a:xfrm>
          <a:prstGeom prst="rect">
            <a:avLst/>
          </a:prstGeom>
          <a:gradFill>
            <a:gsLst>
              <a:gs pos="0">
                <a:srgbClr val="0089D0"/>
              </a:gs>
              <a:gs pos="100000">
                <a:srgbClr val="00B0F0"/>
              </a:gs>
            </a:gsLst>
          </a:gradFill>
        </p:spPr>
        <p:style>
          <a:lnRef idx="1">
            <a:schemeClr val="accent3"/>
          </a:lnRef>
          <a:fillRef idx="3">
            <a:schemeClr val="accent3"/>
          </a:fillRef>
          <a:effectRef idx="2">
            <a:schemeClr val="accent3"/>
          </a:effectRef>
          <a:fontRef idx="minor">
            <a:schemeClr val="lt1"/>
          </a:fontRef>
        </p:style>
        <p:txBody>
          <a:bodyPr rtlCol="0" anchor="ctr"/>
          <a:lstStyle/>
          <a:p>
            <a:pPr algn="ctr"/>
            <a:r>
              <a:rPr lang="en-GB" sz="1350" dirty="0"/>
              <a:t>3</a:t>
            </a:r>
            <a:endParaRPr lang="en-GB" sz="1350" dirty="0"/>
          </a:p>
        </p:txBody>
      </p:sp>
      <p:sp>
        <p:nvSpPr>
          <p:cNvPr id="62" name="TextBox 61"/>
          <p:cNvSpPr txBox="1"/>
          <p:nvPr/>
        </p:nvSpPr>
        <p:spPr>
          <a:xfrm>
            <a:off x="3081341" y="4560393"/>
            <a:ext cx="457177" cy="461665"/>
          </a:xfrm>
          <a:prstGeom prst="rect">
            <a:avLst/>
          </a:prstGeom>
          <a:noFill/>
        </p:spPr>
        <p:txBody>
          <a:bodyPr wrap="none" rtlCol="0">
            <a:spAutoFit/>
          </a:bodyPr>
          <a:lstStyle/>
          <a:p>
            <a:pPr algn="ctr"/>
            <a:r>
              <a:rPr lang="en-GB" sz="1200" dirty="0">
                <a:solidFill>
                  <a:schemeClr val="bg1"/>
                </a:solidFill>
              </a:rPr>
              <a:t>Add</a:t>
            </a:r>
          </a:p>
          <a:p>
            <a:pPr algn="ctr"/>
            <a:r>
              <a:rPr lang="en-GB" sz="1200" dirty="0">
                <a:solidFill>
                  <a:schemeClr val="bg1"/>
                </a:solidFill>
              </a:rPr>
              <a:t>Milk</a:t>
            </a:r>
            <a:endParaRPr lang="en-GB" sz="900" dirty="0">
              <a:solidFill>
                <a:schemeClr val="bg1"/>
              </a:solidFill>
            </a:endParaRPr>
          </a:p>
        </p:txBody>
      </p:sp>
      <p:sp>
        <p:nvSpPr>
          <p:cNvPr id="63" name="Rectangle 62"/>
          <p:cNvSpPr/>
          <p:nvPr/>
        </p:nvSpPr>
        <p:spPr>
          <a:xfrm>
            <a:off x="1561709" y="4625611"/>
            <a:ext cx="356862" cy="371859"/>
          </a:xfrm>
          <a:prstGeom prst="rect">
            <a:avLst/>
          </a:prstGeom>
          <a:gradFill>
            <a:gsLst>
              <a:gs pos="0">
                <a:srgbClr val="0089D0"/>
              </a:gs>
              <a:gs pos="100000">
                <a:srgbClr val="00B0F0"/>
              </a:gs>
            </a:gsLst>
          </a:gradFill>
        </p:spPr>
        <p:style>
          <a:lnRef idx="1">
            <a:schemeClr val="accent3"/>
          </a:lnRef>
          <a:fillRef idx="3">
            <a:schemeClr val="accent3"/>
          </a:fillRef>
          <a:effectRef idx="2">
            <a:schemeClr val="accent3"/>
          </a:effectRef>
          <a:fontRef idx="minor">
            <a:schemeClr val="lt1"/>
          </a:fontRef>
        </p:style>
        <p:txBody>
          <a:bodyPr rtlCol="0" anchor="ctr"/>
          <a:lstStyle/>
          <a:p>
            <a:pPr algn="ctr"/>
            <a:r>
              <a:rPr lang="en-GB" sz="1350" dirty="0"/>
              <a:t>1</a:t>
            </a:r>
            <a:endParaRPr lang="en-GB" sz="1350" dirty="0"/>
          </a:p>
        </p:txBody>
      </p:sp>
      <p:sp>
        <p:nvSpPr>
          <p:cNvPr id="65" name="TextBox 64"/>
          <p:cNvSpPr txBox="1"/>
          <p:nvPr/>
        </p:nvSpPr>
        <p:spPr>
          <a:xfrm>
            <a:off x="432898" y="5037692"/>
            <a:ext cx="521297" cy="461665"/>
          </a:xfrm>
          <a:prstGeom prst="rect">
            <a:avLst/>
          </a:prstGeom>
          <a:noFill/>
        </p:spPr>
        <p:txBody>
          <a:bodyPr wrap="none" rtlCol="0">
            <a:spAutoFit/>
          </a:bodyPr>
          <a:lstStyle/>
          <a:p>
            <a:pPr algn="ctr"/>
            <a:r>
              <a:rPr lang="en-GB" sz="1400" dirty="0">
                <a:solidFill>
                  <a:schemeClr val="bg1"/>
                </a:solidFill>
              </a:rPr>
              <a:t>(0,0)</a:t>
            </a:r>
          </a:p>
          <a:p>
            <a:pPr algn="ctr"/>
            <a:endParaRPr lang="en-GB" sz="1000" dirty="0">
              <a:solidFill>
                <a:schemeClr val="bg1"/>
              </a:solidFill>
            </a:endParaRPr>
          </a:p>
        </p:txBody>
      </p:sp>
      <p:sp>
        <p:nvSpPr>
          <p:cNvPr id="66" name="TextBox 65"/>
          <p:cNvSpPr txBox="1"/>
          <p:nvPr/>
        </p:nvSpPr>
        <p:spPr>
          <a:xfrm>
            <a:off x="1486252" y="5037692"/>
            <a:ext cx="521297" cy="461665"/>
          </a:xfrm>
          <a:prstGeom prst="rect">
            <a:avLst/>
          </a:prstGeom>
          <a:noFill/>
        </p:spPr>
        <p:txBody>
          <a:bodyPr wrap="none" rtlCol="0">
            <a:spAutoFit/>
          </a:bodyPr>
          <a:lstStyle/>
          <a:p>
            <a:pPr algn="ctr"/>
            <a:r>
              <a:rPr lang="en-GB" sz="1400" dirty="0">
                <a:solidFill>
                  <a:schemeClr val="bg1"/>
                </a:solidFill>
              </a:rPr>
              <a:t>(0,1)</a:t>
            </a:r>
          </a:p>
          <a:p>
            <a:pPr algn="ctr"/>
            <a:endParaRPr lang="en-GB" sz="1000" dirty="0">
              <a:solidFill>
                <a:schemeClr val="bg1"/>
              </a:solidFill>
            </a:endParaRPr>
          </a:p>
        </p:txBody>
      </p:sp>
      <p:sp>
        <p:nvSpPr>
          <p:cNvPr id="67" name="TextBox 66"/>
          <p:cNvSpPr txBox="1"/>
          <p:nvPr/>
        </p:nvSpPr>
        <p:spPr>
          <a:xfrm>
            <a:off x="2529155" y="5037692"/>
            <a:ext cx="521297" cy="461665"/>
          </a:xfrm>
          <a:prstGeom prst="rect">
            <a:avLst/>
          </a:prstGeom>
          <a:noFill/>
        </p:spPr>
        <p:txBody>
          <a:bodyPr wrap="none" rtlCol="0">
            <a:spAutoFit/>
          </a:bodyPr>
          <a:lstStyle/>
          <a:p>
            <a:pPr algn="ctr"/>
            <a:r>
              <a:rPr lang="en-GB" sz="1400" dirty="0">
                <a:solidFill>
                  <a:schemeClr val="bg1"/>
                </a:solidFill>
              </a:rPr>
              <a:t>(0,2)</a:t>
            </a:r>
          </a:p>
          <a:p>
            <a:pPr algn="ctr"/>
            <a:endParaRPr lang="en-GB" sz="1000" dirty="0">
              <a:solidFill>
                <a:schemeClr val="bg1"/>
              </a:solidFill>
            </a:endParaRPr>
          </a:p>
        </p:txBody>
      </p:sp>
      <p:sp>
        <p:nvSpPr>
          <p:cNvPr id="68" name="TextBox 67"/>
          <p:cNvSpPr txBox="1"/>
          <p:nvPr/>
        </p:nvSpPr>
        <p:spPr>
          <a:xfrm>
            <a:off x="3594340" y="5037692"/>
            <a:ext cx="521297" cy="461665"/>
          </a:xfrm>
          <a:prstGeom prst="rect">
            <a:avLst/>
          </a:prstGeom>
          <a:noFill/>
        </p:spPr>
        <p:txBody>
          <a:bodyPr wrap="none" rtlCol="0">
            <a:spAutoFit/>
          </a:bodyPr>
          <a:lstStyle/>
          <a:p>
            <a:pPr algn="ctr"/>
            <a:r>
              <a:rPr lang="en-GB" sz="1400" dirty="0">
                <a:solidFill>
                  <a:schemeClr val="bg1"/>
                </a:solidFill>
              </a:rPr>
              <a:t>(0,3)</a:t>
            </a:r>
          </a:p>
          <a:p>
            <a:pPr algn="ctr"/>
            <a:endParaRPr lang="en-GB" sz="1000" dirty="0">
              <a:solidFill>
                <a:schemeClr val="bg1"/>
              </a:solidFill>
            </a:endParaRPr>
          </a:p>
        </p:txBody>
      </p:sp>
      <p:sp>
        <p:nvSpPr>
          <p:cNvPr id="83" name="Rectangle 82"/>
          <p:cNvSpPr/>
          <p:nvPr/>
        </p:nvSpPr>
        <p:spPr>
          <a:xfrm>
            <a:off x="4568888" y="4652334"/>
            <a:ext cx="356862" cy="371859"/>
          </a:xfrm>
          <a:prstGeom prst="rect">
            <a:avLst/>
          </a:prstGeom>
          <a:gradFill>
            <a:gsLst>
              <a:gs pos="0">
                <a:srgbClr val="0089D0"/>
              </a:gs>
              <a:gs pos="100000">
                <a:srgbClr val="00B0F0"/>
              </a:gs>
            </a:gsLst>
          </a:gradFill>
        </p:spPr>
        <p:style>
          <a:lnRef idx="1">
            <a:schemeClr val="accent3"/>
          </a:lnRef>
          <a:fillRef idx="3">
            <a:schemeClr val="accent3"/>
          </a:fillRef>
          <a:effectRef idx="2">
            <a:schemeClr val="accent3"/>
          </a:effectRef>
          <a:fontRef idx="minor">
            <a:schemeClr val="lt1"/>
          </a:fontRef>
        </p:style>
        <p:txBody>
          <a:bodyPr rtlCol="0" anchor="ctr"/>
          <a:lstStyle/>
          <a:p>
            <a:pPr algn="ctr"/>
            <a:r>
              <a:rPr lang="en-GB" sz="1350" dirty="0"/>
              <a:t>4</a:t>
            </a:r>
            <a:endParaRPr lang="en-GB" sz="1350" dirty="0"/>
          </a:p>
        </p:txBody>
      </p:sp>
      <p:cxnSp>
        <p:nvCxnSpPr>
          <p:cNvPr id="84" name="Straight Arrow Connector 83"/>
          <p:cNvCxnSpPr>
            <a:stCxn id="83" idx="3"/>
            <a:endCxn id="92" idx="1"/>
          </p:cNvCxnSpPr>
          <p:nvPr/>
        </p:nvCxnSpPr>
        <p:spPr>
          <a:xfrm flipV="1">
            <a:off x="4925750" y="4834885"/>
            <a:ext cx="686041" cy="3379"/>
          </a:xfrm>
          <a:prstGeom prst="straightConnector1">
            <a:avLst/>
          </a:prstGeom>
          <a:ln w="22225">
            <a:headEnd type="triangle"/>
            <a:tailEnd type="none"/>
          </a:ln>
        </p:spPr>
        <p:style>
          <a:lnRef idx="1">
            <a:schemeClr val="accent1"/>
          </a:lnRef>
          <a:fillRef idx="0">
            <a:schemeClr val="accent1"/>
          </a:fillRef>
          <a:effectRef idx="0">
            <a:schemeClr val="accent1"/>
          </a:effectRef>
          <a:fontRef idx="minor">
            <a:schemeClr val="tx1"/>
          </a:fontRef>
        </p:style>
      </p:cxnSp>
      <p:sp>
        <p:nvSpPr>
          <p:cNvPr id="85" name="TextBox 84"/>
          <p:cNvSpPr txBox="1"/>
          <p:nvPr/>
        </p:nvSpPr>
        <p:spPr>
          <a:xfrm>
            <a:off x="5058772" y="4575328"/>
            <a:ext cx="478016" cy="492443"/>
          </a:xfrm>
          <a:prstGeom prst="rect">
            <a:avLst/>
          </a:prstGeom>
          <a:noFill/>
        </p:spPr>
        <p:txBody>
          <a:bodyPr wrap="none" rtlCol="0">
            <a:spAutoFit/>
          </a:bodyPr>
          <a:lstStyle/>
          <a:p>
            <a:pPr algn="ctr"/>
            <a:r>
              <a:rPr lang="en-GB" sz="1400" dirty="0">
                <a:solidFill>
                  <a:schemeClr val="bg1"/>
                </a:solidFill>
              </a:rPr>
              <a:t>Add</a:t>
            </a:r>
            <a:endParaRPr lang="en-GB" sz="1200" dirty="0">
              <a:solidFill>
                <a:schemeClr val="bg1"/>
              </a:solidFill>
            </a:endParaRPr>
          </a:p>
          <a:p>
            <a:pPr algn="ctr"/>
            <a:r>
              <a:rPr lang="en-GB" sz="1200" dirty="0">
                <a:solidFill>
                  <a:schemeClr val="bg1"/>
                </a:solidFill>
              </a:rPr>
              <a:t>Milk</a:t>
            </a:r>
            <a:endParaRPr lang="en-GB" sz="900" dirty="0">
              <a:solidFill>
                <a:schemeClr val="bg1"/>
              </a:solidFill>
            </a:endParaRPr>
          </a:p>
        </p:txBody>
      </p:sp>
      <p:cxnSp>
        <p:nvCxnSpPr>
          <p:cNvPr id="86" name="Straight Arrow Connector 85"/>
          <p:cNvCxnSpPr>
            <a:endCxn id="87" idx="1"/>
          </p:cNvCxnSpPr>
          <p:nvPr/>
        </p:nvCxnSpPr>
        <p:spPr>
          <a:xfrm flipV="1">
            <a:off x="5968653" y="4826880"/>
            <a:ext cx="686041" cy="3379"/>
          </a:xfrm>
          <a:prstGeom prst="straightConnector1">
            <a:avLst/>
          </a:prstGeom>
          <a:ln w="22225">
            <a:headEnd type="triangle"/>
            <a:tailEnd type="none"/>
          </a:ln>
        </p:spPr>
        <p:style>
          <a:lnRef idx="1">
            <a:schemeClr val="accent1"/>
          </a:lnRef>
          <a:fillRef idx="0">
            <a:schemeClr val="accent1"/>
          </a:fillRef>
          <a:effectRef idx="0">
            <a:schemeClr val="accent1"/>
          </a:effectRef>
          <a:fontRef idx="minor">
            <a:schemeClr val="tx1"/>
          </a:fontRef>
        </p:style>
      </p:cxnSp>
      <p:sp>
        <p:nvSpPr>
          <p:cNvPr id="87" name="Rectangle 86"/>
          <p:cNvSpPr/>
          <p:nvPr/>
        </p:nvSpPr>
        <p:spPr>
          <a:xfrm>
            <a:off x="6654693" y="4640951"/>
            <a:ext cx="356862" cy="371859"/>
          </a:xfrm>
          <a:prstGeom prst="rect">
            <a:avLst/>
          </a:prstGeom>
          <a:gradFill>
            <a:gsLst>
              <a:gs pos="0">
                <a:srgbClr val="0089D0"/>
              </a:gs>
              <a:gs pos="100000">
                <a:srgbClr val="00B0F0"/>
              </a:gs>
            </a:gsLst>
          </a:gradFill>
        </p:spPr>
        <p:style>
          <a:lnRef idx="1">
            <a:schemeClr val="accent3"/>
          </a:lnRef>
          <a:fillRef idx="3">
            <a:schemeClr val="accent3"/>
          </a:fillRef>
          <a:effectRef idx="2">
            <a:schemeClr val="accent3"/>
          </a:effectRef>
          <a:fontRef idx="minor">
            <a:schemeClr val="lt1"/>
          </a:fontRef>
        </p:style>
        <p:txBody>
          <a:bodyPr rtlCol="0" anchor="ctr"/>
          <a:lstStyle/>
          <a:p>
            <a:pPr algn="ctr"/>
            <a:r>
              <a:rPr lang="en-GB" sz="1350" dirty="0"/>
              <a:t>6</a:t>
            </a:r>
            <a:endParaRPr lang="en-GB" sz="1350" dirty="0"/>
          </a:p>
        </p:txBody>
      </p:sp>
      <p:sp>
        <p:nvSpPr>
          <p:cNvPr id="88" name="TextBox 87"/>
          <p:cNvSpPr txBox="1"/>
          <p:nvPr/>
        </p:nvSpPr>
        <p:spPr>
          <a:xfrm>
            <a:off x="6030738" y="4575328"/>
            <a:ext cx="567399" cy="492443"/>
          </a:xfrm>
          <a:prstGeom prst="rect">
            <a:avLst/>
          </a:prstGeom>
          <a:noFill/>
        </p:spPr>
        <p:txBody>
          <a:bodyPr wrap="none" rtlCol="0">
            <a:spAutoFit/>
          </a:bodyPr>
          <a:lstStyle/>
          <a:p>
            <a:pPr algn="ctr"/>
            <a:r>
              <a:rPr lang="en-GB" sz="1400" dirty="0">
                <a:solidFill>
                  <a:schemeClr val="bg1"/>
                </a:solidFill>
              </a:rPr>
              <a:t>Pour</a:t>
            </a:r>
            <a:endParaRPr lang="en-GB" sz="1200" dirty="0">
              <a:solidFill>
                <a:schemeClr val="bg1"/>
              </a:solidFill>
            </a:endParaRPr>
          </a:p>
          <a:p>
            <a:pPr algn="ctr"/>
            <a:r>
              <a:rPr lang="en-GB" sz="1200" dirty="0">
                <a:solidFill>
                  <a:schemeClr val="bg1"/>
                </a:solidFill>
              </a:rPr>
              <a:t>Water</a:t>
            </a:r>
            <a:endParaRPr lang="en-GB" sz="900" dirty="0">
              <a:solidFill>
                <a:schemeClr val="bg1"/>
              </a:solidFill>
            </a:endParaRPr>
          </a:p>
        </p:txBody>
      </p:sp>
      <p:cxnSp>
        <p:nvCxnSpPr>
          <p:cNvPr id="89" name="Straight Arrow Connector 88"/>
          <p:cNvCxnSpPr/>
          <p:nvPr/>
        </p:nvCxnSpPr>
        <p:spPr>
          <a:xfrm flipV="1">
            <a:off x="7011555" y="4836574"/>
            <a:ext cx="686041" cy="3379"/>
          </a:xfrm>
          <a:prstGeom prst="straightConnector1">
            <a:avLst/>
          </a:prstGeom>
          <a:ln w="22225">
            <a:headEnd type="triangle"/>
            <a:tailEnd type="none"/>
          </a:ln>
        </p:spPr>
        <p:style>
          <a:lnRef idx="1">
            <a:schemeClr val="accent1"/>
          </a:lnRef>
          <a:fillRef idx="0">
            <a:schemeClr val="accent1"/>
          </a:fillRef>
          <a:effectRef idx="0">
            <a:schemeClr val="accent1"/>
          </a:effectRef>
          <a:fontRef idx="minor">
            <a:schemeClr val="tx1"/>
          </a:fontRef>
        </p:style>
      </p:cxnSp>
      <p:sp>
        <p:nvSpPr>
          <p:cNvPr id="90" name="Rectangle 89"/>
          <p:cNvSpPr/>
          <p:nvPr/>
        </p:nvSpPr>
        <p:spPr>
          <a:xfrm>
            <a:off x="7705778" y="4657365"/>
            <a:ext cx="356862" cy="371859"/>
          </a:xfrm>
          <a:prstGeom prst="rect">
            <a:avLst/>
          </a:prstGeom>
          <a:gradFill>
            <a:gsLst>
              <a:gs pos="0">
                <a:srgbClr val="0089D0"/>
              </a:gs>
              <a:gs pos="100000">
                <a:srgbClr val="00B0F0"/>
              </a:gs>
            </a:gsLst>
          </a:gradFill>
        </p:spPr>
        <p:style>
          <a:lnRef idx="1">
            <a:schemeClr val="accent3"/>
          </a:lnRef>
          <a:fillRef idx="3">
            <a:schemeClr val="accent3"/>
          </a:fillRef>
          <a:effectRef idx="2">
            <a:schemeClr val="accent3"/>
          </a:effectRef>
          <a:fontRef idx="minor">
            <a:schemeClr val="lt1"/>
          </a:fontRef>
        </p:style>
        <p:txBody>
          <a:bodyPr rtlCol="0" anchor="ctr"/>
          <a:lstStyle/>
          <a:p>
            <a:pPr algn="ctr"/>
            <a:r>
              <a:rPr lang="en-GB" sz="1350" dirty="0"/>
              <a:t>7</a:t>
            </a:r>
          </a:p>
        </p:txBody>
      </p:sp>
      <p:sp>
        <p:nvSpPr>
          <p:cNvPr id="91" name="TextBox 90"/>
          <p:cNvSpPr txBox="1"/>
          <p:nvPr/>
        </p:nvSpPr>
        <p:spPr>
          <a:xfrm>
            <a:off x="7084614" y="4583738"/>
            <a:ext cx="550792" cy="492443"/>
          </a:xfrm>
          <a:prstGeom prst="rect">
            <a:avLst/>
          </a:prstGeom>
          <a:noFill/>
        </p:spPr>
        <p:txBody>
          <a:bodyPr wrap="none" rtlCol="0">
            <a:spAutoFit/>
          </a:bodyPr>
          <a:lstStyle/>
          <a:p>
            <a:pPr algn="ctr"/>
            <a:r>
              <a:rPr lang="en-GB" sz="1400" dirty="0">
                <a:solidFill>
                  <a:schemeClr val="bg1"/>
                </a:solidFill>
              </a:rPr>
              <a:t>Boil</a:t>
            </a:r>
            <a:endParaRPr lang="en-GB" sz="1200" dirty="0">
              <a:solidFill>
                <a:schemeClr val="bg1"/>
              </a:solidFill>
            </a:endParaRPr>
          </a:p>
          <a:p>
            <a:pPr algn="ctr"/>
            <a:r>
              <a:rPr lang="en-GB" sz="1200" dirty="0">
                <a:solidFill>
                  <a:schemeClr val="bg1"/>
                </a:solidFill>
              </a:rPr>
              <a:t>Kettle</a:t>
            </a:r>
            <a:endParaRPr lang="en-GB" sz="900" dirty="0">
              <a:solidFill>
                <a:schemeClr val="bg1"/>
              </a:solidFill>
            </a:endParaRPr>
          </a:p>
        </p:txBody>
      </p:sp>
      <p:sp>
        <p:nvSpPr>
          <p:cNvPr id="92" name="Rectangle 91"/>
          <p:cNvSpPr/>
          <p:nvPr/>
        </p:nvSpPr>
        <p:spPr>
          <a:xfrm>
            <a:off x="5611790" y="4648955"/>
            <a:ext cx="356862" cy="371859"/>
          </a:xfrm>
          <a:prstGeom prst="rect">
            <a:avLst/>
          </a:prstGeom>
          <a:gradFill>
            <a:gsLst>
              <a:gs pos="0">
                <a:srgbClr val="0089D0"/>
              </a:gs>
              <a:gs pos="100000">
                <a:srgbClr val="00B0F0"/>
              </a:gs>
            </a:gsLst>
          </a:gradFill>
        </p:spPr>
        <p:style>
          <a:lnRef idx="1">
            <a:schemeClr val="accent3"/>
          </a:lnRef>
          <a:fillRef idx="3">
            <a:schemeClr val="accent3"/>
          </a:fillRef>
          <a:effectRef idx="2">
            <a:schemeClr val="accent3"/>
          </a:effectRef>
          <a:fontRef idx="minor">
            <a:schemeClr val="lt1"/>
          </a:fontRef>
        </p:style>
        <p:txBody>
          <a:bodyPr rtlCol="0" anchor="ctr"/>
          <a:lstStyle/>
          <a:p>
            <a:pPr algn="ctr"/>
            <a:r>
              <a:rPr lang="en-GB" sz="1350" dirty="0"/>
              <a:t>5</a:t>
            </a:r>
          </a:p>
        </p:txBody>
      </p:sp>
      <p:sp>
        <p:nvSpPr>
          <p:cNvPr id="93" name="TextBox 92"/>
          <p:cNvSpPr txBox="1"/>
          <p:nvPr/>
        </p:nvSpPr>
        <p:spPr>
          <a:xfrm>
            <a:off x="4482979" y="5061037"/>
            <a:ext cx="521297" cy="461665"/>
          </a:xfrm>
          <a:prstGeom prst="rect">
            <a:avLst/>
          </a:prstGeom>
          <a:noFill/>
        </p:spPr>
        <p:txBody>
          <a:bodyPr wrap="none" rtlCol="0">
            <a:spAutoFit/>
          </a:bodyPr>
          <a:lstStyle/>
          <a:p>
            <a:pPr algn="ctr"/>
            <a:r>
              <a:rPr lang="en-GB" sz="1400" dirty="0">
                <a:solidFill>
                  <a:schemeClr val="bg1"/>
                </a:solidFill>
              </a:rPr>
              <a:t>(1,3)</a:t>
            </a:r>
          </a:p>
          <a:p>
            <a:pPr algn="ctr"/>
            <a:endParaRPr lang="en-GB" sz="1000" dirty="0">
              <a:solidFill>
                <a:schemeClr val="bg1"/>
              </a:solidFill>
            </a:endParaRPr>
          </a:p>
        </p:txBody>
      </p:sp>
      <p:sp>
        <p:nvSpPr>
          <p:cNvPr id="94" name="TextBox 93"/>
          <p:cNvSpPr txBox="1"/>
          <p:nvPr/>
        </p:nvSpPr>
        <p:spPr>
          <a:xfrm>
            <a:off x="5536333" y="5061037"/>
            <a:ext cx="521297" cy="461665"/>
          </a:xfrm>
          <a:prstGeom prst="rect">
            <a:avLst/>
          </a:prstGeom>
          <a:noFill/>
        </p:spPr>
        <p:txBody>
          <a:bodyPr wrap="none" rtlCol="0">
            <a:spAutoFit/>
          </a:bodyPr>
          <a:lstStyle/>
          <a:p>
            <a:pPr algn="ctr"/>
            <a:r>
              <a:rPr lang="en-GB" sz="1400" dirty="0">
                <a:solidFill>
                  <a:schemeClr val="bg1"/>
                </a:solidFill>
              </a:rPr>
              <a:t>(1,2)</a:t>
            </a:r>
          </a:p>
          <a:p>
            <a:pPr algn="ctr"/>
            <a:endParaRPr lang="en-GB" sz="1000" dirty="0">
              <a:solidFill>
                <a:schemeClr val="bg1"/>
              </a:solidFill>
            </a:endParaRPr>
          </a:p>
        </p:txBody>
      </p:sp>
      <p:sp>
        <p:nvSpPr>
          <p:cNvPr id="95" name="TextBox 94"/>
          <p:cNvSpPr txBox="1"/>
          <p:nvPr/>
        </p:nvSpPr>
        <p:spPr>
          <a:xfrm>
            <a:off x="6579235" y="5061037"/>
            <a:ext cx="521297" cy="461665"/>
          </a:xfrm>
          <a:prstGeom prst="rect">
            <a:avLst/>
          </a:prstGeom>
          <a:noFill/>
        </p:spPr>
        <p:txBody>
          <a:bodyPr wrap="none" rtlCol="0">
            <a:spAutoFit/>
          </a:bodyPr>
          <a:lstStyle/>
          <a:p>
            <a:pPr algn="ctr"/>
            <a:r>
              <a:rPr lang="en-GB" sz="1400" dirty="0">
                <a:solidFill>
                  <a:schemeClr val="bg1"/>
                </a:solidFill>
              </a:rPr>
              <a:t>(1,1)</a:t>
            </a:r>
          </a:p>
          <a:p>
            <a:pPr algn="ctr"/>
            <a:endParaRPr lang="en-GB" sz="1000" dirty="0">
              <a:solidFill>
                <a:schemeClr val="bg1"/>
              </a:solidFill>
            </a:endParaRPr>
          </a:p>
        </p:txBody>
      </p:sp>
      <p:sp>
        <p:nvSpPr>
          <p:cNvPr id="96" name="TextBox 95"/>
          <p:cNvSpPr txBox="1"/>
          <p:nvPr/>
        </p:nvSpPr>
        <p:spPr>
          <a:xfrm>
            <a:off x="7644420" y="5061037"/>
            <a:ext cx="521297" cy="461665"/>
          </a:xfrm>
          <a:prstGeom prst="rect">
            <a:avLst/>
          </a:prstGeom>
          <a:noFill/>
        </p:spPr>
        <p:txBody>
          <a:bodyPr wrap="none" rtlCol="0">
            <a:spAutoFit/>
          </a:bodyPr>
          <a:lstStyle/>
          <a:p>
            <a:pPr algn="ctr"/>
            <a:r>
              <a:rPr lang="en-GB" sz="1400" dirty="0">
                <a:solidFill>
                  <a:schemeClr val="bg1"/>
                </a:solidFill>
              </a:rPr>
              <a:t>(1,0)</a:t>
            </a:r>
          </a:p>
          <a:p>
            <a:pPr algn="ctr"/>
            <a:endParaRPr lang="en-GB" sz="1000" dirty="0">
              <a:solidFill>
                <a:schemeClr val="bg1"/>
              </a:solidFill>
            </a:endParaRPr>
          </a:p>
        </p:txBody>
      </p:sp>
      <p:sp>
        <p:nvSpPr>
          <p:cNvPr id="99" name="TextBox 98"/>
          <p:cNvSpPr txBox="1"/>
          <p:nvPr/>
        </p:nvSpPr>
        <p:spPr>
          <a:xfrm>
            <a:off x="3972686" y="3047813"/>
            <a:ext cx="714170" cy="307777"/>
          </a:xfrm>
          <a:prstGeom prst="rect">
            <a:avLst/>
          </a:prstGeom>
          <a:noFill/>
        </p:spPr>
        <p:txBody>
          <a:bodyPr wrap="none" rtlCol="0">
            <a:spAutoFit/>
          </a:bodyPr>
          <a:lstStyle/>
          <a:p>
            <a:pPr algn="ctr"/>
            <a:r>
              <a:rPr lang="en-GB" sz="1400" dirty="0">
                <a:solidFill>
                  <a:schemeClr val="bg1"/>
                </a:solidFill>
              </a:rPr>
              <a:t>Scratch</a:t>
            </a:r>
            <a:endParaRPr lang="en-GB" sz="1000" dirty="0">
              <a:solidFill>
                <a:schemeClr val="bg1"/>
              </a:solidFill>
            </a:endParaRPr>
          </a:p>
        </p:txBody>
      </p:sp>
      <p:sp>
        <p:nvSpPr>
          <p:cNvPr id="102" name="Arc 101"/>
          <p:cNvSpPr/>
          <p:nvPr/>
        </p:nvSpPr>
        <p:spPr>
          <a:xfrm rot="10800000" flipV="1">
            <a:off x="683568" y="3341505"/>
            <a:ext cx="7182799" cy="2343766"/>
          </a:xfrm>
          <a:prstGeom prst="arc">
            <a:avLst>
              <a:gd name="adj1" fmla="val 10756720"/>
              <a:gd name="adj2" fmla="val 21565480"/>
            </a:avLst>
          </a:prstGeom>
          <a:ln w="22225">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sz="1350"/>
          </a:p>
        </p:txBody>
      </p:sp>
      <p:sp>
        <p:nvSpPr>
          <p:cNvPr id="103" name="Arc 102"/>
          <p:cNvSpPr/>
          <p:nvPr/>
        </p:nvSpPr>
        <p:spPr>
          <a:xfrm rot="10800000" flipV="1">
            <a:off x="1687517" y="3631668"/>
            <a:ext cx="5127764" cy="1863150"/>
          </a:xfrm>
          <a:prstGeom prst="arc">
            <a:avLst>
              <a:gd name="adj1" fmla="val 10839164"/>
              <a:gd name="adj2" fmla="val 21538781"/>
            </a:avLst>
          </a:prstGeom>
          <a:ln w="22225">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sz="1350"/>
          </a:p>
        </p:txBody>
      </p:sp>
      <p:sp>
        <p:nvSpPr>
          <p:cNvPr id="104" name="TextBox 103"/>
          <p:cNvSpPr txBox="1"/>
          <p:nvPr/>
        </p:nvSpPr>
        <p:spPr>
          <a:xfrm>
            <a:off x="3972686" y="3333957"/>
            <a:ext cx="714170" cy="307777"/>
          </a:xfrm>
          <a:prstGeom prst="rect">
            <a:avLst/>
          </a:prstGeom>
          <a:noFill/>
        </p:spPr>
        <p:txBody>
          <a:bodyPr wrap="none" rtlCol="0">
            <a:spAutoFit/>
          </a:bodyPr>
          <a:lstStyle/>
          <a:p>
            <a:pPr algn="ctr"/>
            <a:r>
              <a:rPr lang="en-GB" sz="1400" dirty="0">
                <a:solidFill>
                  <a:schemeClr val="bg1"/>
                </a:solidFill>
              </a:rPr>
              <a:t>Scratch</a:t>
            </a:r>
            <a:endParaRPr lang="en-GB" sz="1000" dirty="0">
              <a:solidFill>
                <a:schemeClr val="bg1"/>
              </a:solidFill>
            </a:endParaRPr>
          </a:p>
        </p:txBody>
      </p:sp>
      <p:sp>
        <p:nvSpPr>
          <p:cNvPr id="105" name="Arc 104"/>
          <p:cNvSpPr/>
          <p:nvPr/>
        </p:nvSpPr>
        <p:spPr>
          <a:xfrm rot="10800000" flipV="1">
            <a:off x="2800516" y="3962263"/>
            <a:ext cx="2960294" cy="1140923"/>
          </a:xfrm>
          <a:prstGeom prst="arc">
            <a:avLst>
              <a:gd name="adj1" fmla="val 10839164"/>
              <a:gd name="adj2" fmla="val 21524205"/>
            </a:avLst>
          </a:prstGeom>
          <a:ln w="22225">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sz="1350"/>
          </a:p>
        </p:txBody>
      </p:sp>
      <p:sp>
        <p:nvSpPr>
          <p:cNvPr id="106" name="TextBox 105"/>
          <p:cNvSpPr txBox="1"/>
          <p:nvPr/>
        </p:nvSpPr>
        <p:spPr>
          <a:xfrm>
            <a:off x="3972686" y="3671303"/>
            <a:ext cx="714170" cy="307777"/>
          </a:xfrm>
          <a:prstGeom prst="rect">
            <a:avLst/>
          </a:prstGeom>
          <a:noFill/>
        </p:spPr>
        <p:txBody>
          <a:bodyPr wrap="none" rtlCol="0">
            <a:spAutoFit/>
          </a:bodyPr>
          <a:lstStyle/>
          <a:p>
            <a:pPr algn="ctr"/>
            <a:r>
              <a:rPr lang="en-GB" sz="1400" dirty="0">
                <a:solidFill>
                  <a:schemeClr val="bg1"/>
                </a:solidFill>
              </a:rPr>
              <a:t>Scratch</a:t>
            </a:r>
            <a:endParaRPr lang="en-GB" sz="1000" dirty="0">
              <a:solidFill>
                <a:schemeClr val="bg1"/>
              </a:solidFill>
            </a:endParaRPr>
          </a:p>
        </p:txBody>
      </p:sp>
      <p:sp>
        <p:nvSpPr>
          <p:cNvPr id="107" name="Arc 106"/>
          <p:cNvSpPr/>
          <p:nvPr/>
        </p:nvSpPr>
        <p:spPr>
          <a:xfrm rot="10800000" flipV="1">
            <a:off x="3841111" y="4260248"/>
            <a:ext cx="950246" cy="572907"/>
          </a:xfrm>
          <a:prstGeom prst="arc">
            <a:avLst>
              <a:gd name="adj1" fmla="val 10839164"/>
              <a:gd name="adj2" fmla="val 21524205"/>
            </a:avLst>
          </a:prstGeom>
          <a:ln w="22225">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sz="1350"/>
          </a:p>
        </p:txBody>
      </p:sp>
      <p:sp>
        <p:nvSpPr>
          <p:cNvPr id="108" name="TextBox 107"/>
          <p:cNvSpPr txBox="1"/>
          <p:nvPr/>
        </p:nvSpPr>
        <p:spPr>
          <a:xfrm>
            <a:off x="3972686" y="3962199"/>
            <a:ext cx="714170" cy="307777"/>
          </a:xfrm>
          <a:prstGeom prst="rect">
            <a:avLst/>
          </a:prstGeom>
          <a:noFill/>
        </p:spPr>
        <p:txBody>
          <a:bodyPr wrap="none" rtlCol="0">
            <a:spAutoFit/>
          </a:bodyPr>
          <a:lstStyle/>
          <a:p>
            <a:pPr algn="ctr"/>
            <a:r>
              <a:rPr lang="en-GB" sz="1400" dirty="0">
                <a:solidFill>
                  <a:schemeClr val="bg1"/>
                </a:solidFill>
              </a:rPr>
              <a:t>Scratch</a:t>
            </a:r>
            <a:endParaRPr lang="en-GB" sz="1000" dirty="0">
              <a:solidFill>
                <a:schemeClr val="bg1"/>
              </a:solidFill>
            </a:endParaRPr>
          </a:p>
        </p:txBody>
      </p:sp>
    </p:spTree>
    <p:extLst>
      <p:ext uri="{BB962C8B-B14F-4D97-AF65-F5344CB8AC3E}">
        <p14:creationId xmlns:p14="http://schemas.microsoft.com/office/powerpoint/2010/main" val="20123472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5"/>
                                        </p:tgtEl>
                                        <p:attrNameLst>
                                          <p:attrName>style.visibility</p:attrName>
                                        </p:attrNameLst>
                                      </p:cBhvr>
                                      <p:to>
                                        <p:strVal val="visible"/>
                                      </p:to>
                                    </p:set>
                                    <p:animEffect transition="in" filter="fade">
                                      <p:cBhvr>
                                        <p:cTn id="20" dur="500"/>
                                        <p:tgtEl>
                                          <p:spTgt spid="25"/>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0"/>
                                        </p:tgtEl>
                                        <p:attrNameLst>
                                          <p:attrName>style.visibility</p:attrName>
                                        </p:attrNameLst>
                                      </p:cBhvr>
                                      <p:to>
                                        <p:strVal val="visible"/>
                                      </p:to>
                                    </p:set>
                                    <p:animEffect transition="in" filter="fade">
                                      <p:cBhvr>
                                        <p:cTn id="23" dur="500"/>
                                        <p:tgtEl>
                                          <p:spTgt spid="20"/>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26"/>
                                        </p:tgtEl>
                                        <p:attrNameLst>
                                          <p:attrName>style.visibility</p:attrName>
                                        </p:attrNameLst>
                                      </p:cBhvr>
                                      <p:to>
                                        <p:strVal val="visible"/>
                                      </p:to>
                                    </p:set>
                                    <p:animEffect transition="in" filter="fade">
                                      <p:cBhvr>
                                        <p:cTn id="28" dur="500"/>
                                        <p:tgtEl>
                                          <p:spTgt spid="26"/>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7"/>
                                        </p:tgtEl>
                                        <p:attrNameLst>
                                          <p:attrName>style.visibility</p:attrName>
                                        </p:attrNameLst>
                                      </p:cBhvr>
                                      <p:to>
                                        <p:strVal val="visible"/>
                                      </p:to>
                                    </p:set>
                                    <p:animEffect transition="in" filter="fade">
                                      <p:cBhvr>
                                        <p:cTn id="31" dur="500"/>
                                        <p:tgtEl>
                                          <p:spTgt spid="27"/>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8"/>
                                        </p:tgtEl>
                                        <p:attrNameLst>
                                          <p:attrName>style.visibility</p:attrName>
                                        </p:attrNameLst>
                                      </p:cBhvr>
                                      <p:to>
                                        <p:strVal val="visible"/>
                                      </p:to>
                                    </p:set>
                                    <p:animEffect transition="in" filter="fade">
                                      <p:cBhvr>
                                        <p:cTn id="34" dur="500"/>
                                        <p:tgtEl>
                                          <p:spTgt spid="28"/>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29"/>
                                        </p:tgtEl>
                                        <p:attrNameLst>
                                          <p:attrName>style.visibility</p:attrName>
                                        </p:attrNameLst>
                                      </p:cBhvr>
                                      <p:to>
                                        <p:strVal val="visible"/>
                                      </p:to>
                                    </p:set>
                                    <p:animEffect transition="in" filter="fade">
                                      <p:cBhvr>
                                        <p:cTn id="39" dur="500"/>
                                        <p:tgtEl>
                                          <p:spTgt spid="29"/>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30"/>
                                        </p:tgtEl>
                                        <p:attrNameLst>
                                          <p:attrName>style.visibility</p:attrName>
                                        </p:attrNameLst>
                                      </p:cBhvr>
                                      <p:to>
                                        <p:strVal val="visible"/>
                                      </p:to>
                                    </p:set>
                                    <p:animEffect transition="in" filter="fade">
                                      <p:cBhvr>
                                        <p:cTn id="42" dur="500"/>
                                        <p:tgtEl>
                                          <p:spTgt spid="30"/>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31"/>
                                        </p:tgtEl>
                                        <p:attrNameLst>
                                          <p:attrName>style.visibility</p:attrName>
                                        </p:attrNameLst>
                                      </p:cBhvr>
                                      <p:to>
                                        <p:strVal val="visible"/>
                                      </p:to>
                                    </p:set>
                                    <p:animEffect transition="in" filter="fade">
                                      <p:cBhvr>
                                        <p:cTn id="45" dur="500"/>
                                        <p:tgtEl>
                                          <p:spTgt spid="31"/>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39"/>
                                        </p:tgtEl>
                                        <p:attrNameLst>
                                          <p:attrName>style.visibility</p:attrName>
                                        </p:attrNameLst>
                                      </p:cBhvr>
                                      <p:to>
                                        <p:strVal val="visible"/>
                                      </p:to>
                                    </p:set>
                                    <p:animEffect transition="in" filter="fade">
                                      <p:cBhvr>
                                        <p:cTn id="50" dur="500"/>
                                        <p:tgtEl>
                                          <p:spTgt spid="39"/>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37"/>
                                        </p:tgtEl>
                                        <p:attrNameLst>
                                          <p:attrName>style.visibility</p:attrName>
                                        </p:attrNameLst>
                                      </p:cBhvr>
                                      <p:to>
                                        <p:strVal val="visible"/>
                                      </p:to>
                                    </p:set>
                                    <p:animEffect transition="in" filter="fade">
                                      <p:cBhvr>
                                        <p:cTn id="55" dur="500"/>
                                        <p:tgtEl>
                                          <p:spTgt spid="37"/>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38"/>
                                        </p:tgtEl>
                                        <p:attrNameLst>
                                          <p:attrName>style.visibility</p:attrName>
                                        </p:attrNameLst>
                                      </p:cBhvr>
                                      <p:to>
                                        <p:strVal val="visible"/>
                                      </p:to>
                                    </p:set>
                                    <p:animEffect transition="in" filter="fade">
                                      <p:cBhvr>
                                        <p:cTn id="60" dur="500"/>
                                        <p:tgtEl>
                                          <p:spTgt spid="38"/>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41"/>
                                        </p:tgtEl>
                                        <p:attrNameLst>
                                          <p:attrName>style.visibility</p:attrName>
                                        </p:attrNameLst>
                                      </p:cBhvr>
                                      <p:to>
                                        <p:strVal val="visible"/>
                                      </p:to>
                                    </p:set>
                                    <p:animEffect transition="in" filter="fade">
                                      <p:cBhvr>
                                        <p:cTn id="63" dur="500"/>
                                        <p:tgtEl>
                                          <p:spTgt spid="41"/>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40"/>
                                        </p:tgtEl>
                                        <p:attrNameLst>
                                          <p:attrName>style.visibility</p:attrName>
                                        </p:attrNameLst>
                                      </p:cBhvr>
                                      <p:to>
                                        <p:strVal val="visible"/>
                                      </p:to>
                                    </p:set>
                                    <p:animEffect transition="in" filter="fade">
                                      <p:cBhvr>
                                        <p:cTn id="66" dur="500"/>
                                        <p:tgtEl>
                                          <p:spTgt spid="40"/>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grpId="0" nodeType="clickEffect">
                                  <p:stCondLst>
                                    <p:cond delay="0"/>
                                  </p:stCondLst>
                                  <p:childTnLst>
                                    <p:set>
                                      <p:cBhvr>
                                        <p:cTn id="70" dur="1" fill="hold">
                                          <p:stCondLst>
                                            <p:cond delay="0"/>
                                          </p:stCondLst>
                                        </p:cTn>
                                        <p:tgtEl>
                                          <p:spTgt spid="53"/>
                                        </p:tgtEl>
                                        <p:attrNameLst>
                                          <p:attrName>style.visibility</p:attrName>
                                        </p:attrNameLst>
                                      </p:cBhvr>
                                      <p:to>
                                        <p:strVal val="visible"/>
                                      </p:to>
                                    </p:set>
                                    <p:animEffect transition="in" filter="fade">
                                      <p:cBhvr>
                                        <p:cTn id="71" dur="500"/>
                                        <p:tgtEl>
                                          <p:spTgt spid="53"/>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grpId="0" nodeType="clickEffect">
                                  <p:stCondLst>
                                    <p:cond delay="0"/>
                                  </p:stCondLst>
                                  <p:childTnLst>
                                    <p:set>
                                      <p:cBhvr>
                                        <p:cTn id="75" dur="1" fill="hold">
                                          <p:stCondLst>
                                            <p:cond delay="0"/>
                                          </p:stCondLst>
                                        </p:cTn>
                                        <p:tgtEl>
                                          <p:spTgt spid="54"/>
                                        </p:tgtEl>
                                        <p:attrNameLst>
                                          <p:attrName>style.visibility</p:attrName>
                                        </p:attrNameLst>
                                      </p:cBhvr>
                                      <p:to>
                                        <p:strVal val="visible"/>
                                      </p:to>
                                    </p:set>
                                    <p:animEffect transition="in" filter="fade">
                                      <p:cBhvr>
                                        <p:cTn id="76" dur="500"/>
                                        <p:tgtEl>
                                          <p:spTgt spid="54"/>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65"/>
                                        </p:tgtEl>
                                        <p:attrNameLst>
                                          <p:attrName>style.visibility</p:attrName>
                                        </p:attrNameLst>
                                      </p:cBhvr>
                                      <p:to>
                                        <p:strVal val="visible"/>
                                      </p:to>
                                    </p:set>
                                    <p:animEffect transition="in" filter="fade">
                                      <p:cBhvr>
                                        <p:cTn id="79" dur="500"/>
                                        <p:tgtEl>
                                          <p:spTgt spid="65"/>
                                        </p:tgtEl>
                                      </p:cBhvr>
                                    </p:animEffect>
                                  </p:childTnLst>
                                </p:cTn>
                              </p:par>
                            </p:childTnLst>
                          </p:cTn>
                        </p:par>
                      </p:childTnLst>
                    </p:cTn>
                  </p:par>
                  <p:par>
                    <p:cTn id="80" fill="hold">
                      <p:stCondLst>
                        <p:cond delay="indefinite"/>
                      </p:stCondLst>
                      <p:childTnLst>
                        <p:par>
                          <p:cTn id="81" fill="hold">
                            <p:stCondLst>
                              <p:cond delay="0"/>
                            </p:stCondLst>
                            <p:childTnLst>
                              <p:par>
                                <p:cTn id="82" presetID="10" presetClass="entr" presetSubtype="0" fill="hold" nodeType="clickEffect">
                                  <p:stCondLst>
                                    <p:cond delay="0"/>
                                  </p:stCondLst>
                                  <p:childTnLst>
                                    <p:set>
                                      <p:cBhvr>
                                        <p:cTn id="83" dur="1" fill="hold">
                                          <p:stCondLst>
                                            <p:cond delay="0"/>
                                          </p:stCondLst>
                                        </p:cTn>
                                        <p:tgtEl>
                                          <p:spTgt spid="55"/>
                                        </p:tgtEl>
                                        <p:attrNameLst>
                                          <p:attrName>style.visibility</p:attrName>
                                        </p:attrNameLst>
                                      </p:cBhvr>
                                      <p:to>
                                        <p:strVal val="visible"/>
                                      </p:to>
                                    </p:set>
                                    <p:animEffect transition="in" filter="fade">
                                      <p:cBhvr>
                                        <p:cTn id="84" dur="500"/>
                                        <p:tgtEl>
                                          <p:spTgt spid="55"/>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56"/>
                                        </p:tgtEl>
                                        <p:attrNameLst>
                                          <p:attrName>style.visibility</p:attrName>
                                        </p:attrNameLst>
                                      </p:cBhvr>
                                      <p:to>
                                        <p:strVal val="visible"/>
                                      </p:to>
                                    </p:set>
                                    <p:animEffect transition="in" filter="fade">
                                      <p:cBhvr>
                                        <p:cTn id="87" dur="500"/>
                                        <p:tgtEl>
                                          <p:spTgt spid="56"/>
                                        </p:tgtEl>
                                      </p:cBhvr>
                                    </p:animEffect>
                                  </p:childTnLst>
                                </p:cTn>
                              </p:par>
                              <p:par>
                                <p:cTn id="88" presetID="10" presetClass="entr" presetSubtype="0" fill="hold" grpId="0" nodeType="withEffect">
                                  <p:stCondLst>
                                    <p:cond delay="0"/>
                                  </p:stCondLst>
                                  <p:childTnLst>
                                    <p:set>
                                      <p:cBhvr>
                                        <p:cTn id="89" dur="1" fill="hold">
                                          <p:stCondLst>
                                            <p:cond delay="0"/>
                                          </p:stCondLst>
                                        </p:cTn>
                                        <p:tgtEl>
                                          <p:spTgt spid="63"/>
                                        </p:tgtEl>
                                        <p:attrNameLst>
                                          <p:attrName>style.visibility</p:attrName>
                                        </p:attrNameLst>
                                      </p:cBhvr>
                                      <p:to>
                                        <p:strVal val="visible"/>
                                      </p:to>
                                    </p:set>
                                    <p:animEffect transition="in" filter="fade">
                                      <p:cBhvr>
                                        <p:cTn id="90" dur="500"/>
                                        <p:tgtEl>
                                          <p:spTgt spid="63"/>
                                        </p:tgtEl>
                                      </p:cBhvr>
                                    </p:animEffect>
                                  </p:childTnLst>
                                </p:cTn>
                              </p:par>
                              <p:par>
                                <p:cTn id="91" presetID="10" presetClass="entr" presetSubtype="0" fill="hold" grpId="0" nodeType="withEffect">
                                  <p:stCondLst>
                                    <p:cond delay="0"/>
                                  </p:stCondLst>
                                  <p:childTnLst>
                                    <p:set>
                                      <p:cBhvr>
                                        <p:cTn id="92" dur="1" fill="hold">
                                          <p:stCondLst>
                                            <p:cond delay="0"/>
                                          </p:stCondLst>
                                        </p:cTn>
                                        <p:tgtEl>
                                          <p:spTgt spid="66"/>
                                        </p:tgtEl>
                                        <p:attrNameLst>
                                          <p:attrName>style.visibility</p:attrName>
                                        </p:attrNameLst>
                                      </p:cBhvr>
                                      <p:to>
                                        <p:strVal val="visible"/>
                                      </p:to>
                                    </p:set>
                                    <p:animEffect transition="in" filter="fade">
                                      <p:cBhvr>
                                        <p:cTn id="93" dur="500"/>
                                        <p:tgtEl>
                                          <p:spTgt spid="66"/>
                                        </p:tgtEl>
                                      </p:cBhvr>
                                    </p:animEffect>
                                  </p:childTnLst>
                                </p:cTn>
                              </p:par>
                            </p:childTnLst>
                          </p:cTn>
                        </p:par>
                      </p:childTnLst>
                    </p:cTn>
                  </p:par>
                  <p:par>
                    <p:cTn id="94" fill="hold">
                      <p:stCondLst>
                        <p:cond delay="indefinite"/>
                      </p:stCondLst>
                      <p:childTnLst>
                        <p:par>
                          <p:cTn id="95" fill="hold">
                            <p:stCondLst>
                              <p:cond delay="0"/>
                            </p:stCondLst>
                            <p:childTnLst>
                              <p:par>
                                <p:cTn id="96" presetID="10" presetClass="entr" presetSubtype="0" fill="hold" nodeType="clickEffect">
                                  <p:stCondLst>
                                    <p:cond delay="0"/>
                                  </p:stCondLst>
                                  <p:childTnLst>
                                    <p:set>
                                      <p:cBhvr>
                                        <p:cTn id="97" dur="1" fill="hold">
                                          <p:stCondLst>
                                            <p:cond delay="0"/>
                                          </p:stCondLst>
                                        </p:cTn>
                                        <p:tgtEl>
                                          <p:spTgt spid="57"/>
                                        </p:tgtEl>
                                        <p:attrNameLst>
                                          <p:attrName>style.visibility</p:attrName>
                                        </p:attrNameLst>
                                      </p:cBhvr>
                                      <p:to>
                                        <p:strVal val="visible"/>
                                      </p:to>
                                    </p:set>
                                    <p:animEffect transition="in" filter="fade">
                                      <p:cBhvr>
                                        <p:cTn id="98" dur="500"/>
                                        <p:tgtEl>
                                          <p:spTgt spid="57"/>
                                        </p:tgtEl>
                                      </p:cBhvr>
                                    </p:animEffect>
                                  </p:childTnLst>
                                </p:cTn>
                              </p:par>
                              <p:par>
                                <p:cTn id="99" presetID="10" presetClass="entr" presetSubtype="0" fill="hold" grpId="0" nodeType="withEffect">
                                  <p:stCondLst>
                                    <p:cond delay="0"/>
                                  </p:stCondLst>
                                  <p:childTnLst>
                                    <p:set>
                                      <p:cBhvr>
                                        <p:cTn id="100" dur="1" fill="hold">
                                          <p:stCondLst>
                                            <p:cond delay="0"/>
                                          </p:stCondLst>
                                        </p:cTn>
                                        <p:tgtEl>
                                          <p:spTgt spid="58"/>
                                        </p:tgtEl>
                                        <p:attrNameLst>
                                          <p:attrName>style.visibility</p:attrName>
                                        </p:attrNameLst>
                                      </p:cBhvr>
                                      <p:to>
                                        <p:strVal val="visible"/>
                                      </p:to>
                                    </p:set>
                                    <p:animEffect transition="in" filter="fade">
                                      <p:cBhvr>
                                        <p:cTn id="101" dur="500"/>
                                        <p:tgtEl>
                                          <p:spTgt spid="58"/>
                                        </p:tgtEl>
                                      </p:cBhvr>
                                    </p:animEffect>
                                  </p:childTnLst>
                                </p:cTn>
                              </p:par>
                              <p:par>
                                <p:cTn id="102" presetID="10" presetClass="entr" presetSubtype="0" fill="hold" grpId="0" nodeType="withEffect">
                                  <p:stCondLst>
                                    <p:cond delay="0"/>
                                  </p:stCondLst>
                                  <p:childTnLst>
                                    <p:set>
                                      <p:cBhvr>
                                        <p:cTn id="103" dur="1" fill="hold">
                                          <p:stCondLst>
                                            <p:cond delay="0"/>
                                          </p:stCondLst>
                                        </p:cTn>
                                        <p:tgtEl>
                                          <p:spTgt spid="59"/>
                                        </p:tgtEl>
                                        <p:attrNameLst>
                                          <p:attrName>style.visibility</p:attrName>
                                        </p:attrNameLst>
                                      </p:cBhvr>
                                      <p:to>
                                        <p:strVal val="visible"/>
                                      </p:to>
                                    </p:set>
                                    <p:animEffect transition="in" filter="fade">
                                      <p:cBhvr>
                                        <p:cTn id="104" dur="500"/>
                                        <p:tgtEl>
                                          <p:spTgt spid="59"/>
                                        </p:tgtEl>
                                      </p:cBhvr>
                                    </p:animEffect>
                                  </p:childTnLst>
                                </p:cTn>
                              </p:par>
                              <p:par>
                                <p:cTn id="105" presetID="10" presetClass="entr" presetSubtype="0" fill="hold" grpId="0" nodeType="withEffect">
                                  <p:stCondLst>
                                    <p:cond delay="0"/>
                                  </p:stCondLst>
                                  <p:childTnLst>
                                    <p:set>
                                      <p:cBhvr>
                                        <p:cTn id="106" dur="1" fill="hold">
                                          <p:stCondLst>
                                            <p:cond delay="0"/>
                                          </p:stCondLst>
                                        </p:cTn>
                                        <p:tgtEl>
                                          <p:spTgt spid="67"/>
                                        </p:tgtEl>
                                        <p:attrNameLst>
                                          <p:attrName>style.visibility</p:attrName>
                                        </p:attrNameLst>
                                      </p:cBhvr>
                                      <p:to>
                                        <p:strVal val="visible"/>
                                      </p:to>
                                    </p:set>
                                    <p:animEffect transition="in" filter="fade">
                                      <p:cBhvr>
                                        <p:cTn id="107" dur="500"/>
                                        <p:tgtEl>
                                          <p:spTgt spid="67"/>
                                        </p:tgtEl>
                                      </p:cBhvr>
                                    </p:animEffect>
                                  </p:childTnLst>
                                </p:cTn>
                              </p:par>
                            </p:childTnLst>
                          </p:cTn>
                        </p:par>
                      </p:childTnLst>
                    </p:cTn>
                  </p:par>
                  <p:par>
                    <p:cTn id="108" fill="hold">
                      <p:stCondLst>
                        <p:cond delay="indefinite"/>
                      </p:stCondLst>
                      <p:childTnLst>
                        <p:par>
                          <p:cTn id="109" fill="hold">
                            <p:stCondLst>
                              <p:cond delay="0"/>
                            </p:stCondLst>
                            <p:childTnLst>
                              <p:par>
                                <p:cTn id="110" presetID="10" presetClass="entr" presetSubtype="0" fill="hold" nodeType="clickEffect">
                                  <p:stCondLst>
                                    <p:cond delay="0"/>
                                  </p:stCondLst>
                                  <p:childTnLst>
                                    <p:set>
                                      <p:cBhvr>
                                        <p:cTn id="111" dur="1" fill="hold">
                                          <p:stCondLst>
                                            <p:cond delay="0"/>
                                          </p:stCondLst>
                                        </p:cTn>
                                        <p:tgtEl>
                                          <p:spTgt spid="60"/>
                                        </p:tgtEl>
                                        <p:attrNameLst>
                                          <p:attrName>style.visibility</p:attrName>
                                        </p:attrNameLst>
                                      </p:cBhvr>
                                      <p:to>
                                        <p:strVal val="visible"/>
                                      </p:to>
                                    </p:set>
                                    <p:animEffect transition="in" filter="fade">
                                      <p:cBhvr>
                                        <p:cTn id="112" dur="500"/>
                                        <p:tgtEl>
                                          <p:spTgt spid="60"/>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61"/>
                                        </p:tgtEl>
                                        <p:attrNameLst>
                                          <p:attrName>style.visibility</p:attrName>
                                        </p:attrNameLst>
                                      </p:cBhvr>
                                      <p:to>
                                        <p:strVal val="visible"/>
                                      </p:to>
                                    </p:set>
                                    <p:animEffect transition="in" filter="fade">
                                      <p:cBhvr>
                                        <p:cTn id="115" dur="500"/>
                                        <p:tgtEl>
                                          <p:spTgt spid="61"/>
                                        </p:tgtEl>
                                      </p:cBhvr>
                                    </p:animEffect>
                                  </p:childTnLst>
                                </p:cTn>
                              </p:par>
                              <p:par>
                                <p:cTn id="116" presetID="10" presetClass="entr" presetSubtype="0" fill="hold" grpId="0" nodeType="withEffect">
                                  <p:stCondLst>
                                    <p:cond delay="0"/>
                                  </p:stCondLst>
                                  <p:childTnLst>
                                    <p:set>
                                      <p:cBhvr>
                                        <p:cTn id="117" dur="1" fill="hold">
                                          <p:stCondLst>
                                            <p:cond delay="0"/>
                                          </p:stCondLst>
                                        </p:cTn>
                                        <p:tgtEl>
                                          <p:spTgt spid="62"/>
                                        </p:tgtEl>
                                        <p:attrNameLst>
                                          <p:attrName>style.visibility</p:attrName>
                                        </p:attrNameLst>
                                      </p:cBhvr>
                                      <p:to>
                                        <p:strVal val="visible"/>
                                      </p:to>
                                    </p:set>
                                    <p:animEffect transition="in" filter="fade">
                                      <p:cBhvr>
                                        <p:cTn id="118" dur="500"/>
                                        <p:tgtEl>
                                          <p:spTgt spid="62"/>
                                        </p:tgtEl>
                                      </p:cBhvr>
                                    </p:animEffect>
                                  </p:childTnLst>
                                </p:cTn>
                              </p:par>
                              <p:par>
                                <p:cTn id="119" presetID="10" presetClass="entr" presetSubtype="0" fill="hold" grpId="0" nodeType="withEffect">
                                  <p:stCondLst>
                                    <p:cond delay="0"/>
                                  </p:stCondLst>
                                  <p:childTnLst>
                                    <p:set>
                                      <p:cBhvr>
                                        <p:cTn id="120" dur="1" fill="hold">
                                          <p:stCondLst>
                                            <p:cond delay="0"/>
                                          </p:stCondLst>
                                        </p:cTn>
                                        <p:tgtEl>
                                          <p:spTgt spid="68"/>
                                        </p:tgtEl>
                                        <p:attrNameLst>
                                          <p:attrName>style.visibility</p:attrName>
                                        </p:attrNameLst>
                                      </p:cBhvr>
                                      <p:to>
                                        <p:strVal val="visible"/>
                                      </p:to>
                                    </p:set>
                                    <p:animEffect transition="in" filter="fade">
                                      <p:cBhvr>
                                        <p:cTn id="121" dur="500"/>
                                        <p:tgtEl>
                                          <p:spTgt spid="68"/>
                                        </p:tgtEl>
                                      </p:cBhvr>
                                    </p:animEffect>
                                  </p:childTnLst>
                                </p:cTn>
                              </p:par>
                            </p:childTnLst>
                          </p:cTn>
                        </p:par>
                      </p:childTnLst>
                    </p:cTn>
                  </p:par>
                  <p:par>
                    <p:cTn id="122" fill="hold">
                      <p:stCondLst>
                        <p:cond delay="indefinite"/>
                      </p:stCondLst>
                      <p:childTnLst>
                        <p:par>
                          <p:cTn id="123" fill="hold">
                            <p:stCondLst>
                              <p:cond delay="0"/>
                            </p:stCondLst>
                            <p:childTnLst>
                              <p:par>
                                <p:cTn id="124" presetID="10" presetClass="entr" presetSubtype="0" fill="hold" grpId="0" nodeType="clickEffect">
                                  <p:stCondLst>
                                    <p:cond delay="0"/>
                                  </p:stCondLst>
                                  <p:childTnLst>
                                    <p:set>
                                      <p:cBhvr>
                                        <p:cTn id="125" dur="1" fill="hold">
                                          <p:stCondLst>
                                            <p:cond delay="0"/>
                                          </p:stCondLst>
                                        </p:cTn>
                                        <p:tgtEl>
                                          <p:spTgt spid="102"/>
                                        </p:tgtEl>
                                        <p:attrNameLst>
                                          <p:attrName>style.visibility</p:attrName>
                                        </p:attrNameLst>
                                      </p:cBhvr>
                                      <p:to>
                                        <p:strVal val="visible"/>
                                      </p:to>
                                    </p:set>
                                    <p:animEffect transition="in" filter="fade">
                                      <p:cBhvr>
                                        <p:cTn id="126" dur="500"/>
                                        <p:tgtEl>
                                          <p:spTgt spid="102"/>
                                        </p:tgtEl>
                                      </p:cBhvr>
                                    </p:animEffect>
                                  </p:childTnLst>
                                </p:cTn>
                              </p:par>
                              <p:par>
                                <p:cTn id="127" presetID="10" presetClass="entr" presetSubtype="0" fill="hold" grpId="0" nodeType="withEffect">
                                  <p:stCondLst>
                                    <p:cond delay="0"/>
                                  </p:stCondLst>
                                  <p:childTnLst>
                                    <p:set>
                                      <p:cBhvr>
                                        <p:cTn id="128" dur="1" fill="hold">
                                          <p:stCondLst>
                                            <p:cond delay="0"/>
                                          </p:stCondLst>
                                        </p:cTn>
                                        <p:tgtEl>
                                          <p:spTgt spid="99"/>
                                        </p:tgtEl>
                                        <p:attrNameLst>
                                          <p:attrName>style.visibility</p:attrName>
                                        </p:attrNameLst>
                                      </p:cBhvr>
                                      <p:to>
                                        <p:strVal val="visible"/>
                                      </p:to>
                                    </p:set>
                                    <p:animEffect transition="in" filter="fade">
                                      <p:cBhvr>
                                        <p:cTn id="129" dur="500"/>
                                        <p:tgtEl>
                                          <p:spTgt spid="99"/>
                                        </p:tgtEl>
                                      </p:cBhvr>
                                    </p:animEffect>
                                  </p:childTnLst>
                                </p:cTn>
                              </p:par>
                              <p:par>
                                <p:cTn id="130" presetID="10" presetClass="entr" presetSubtype="0" fill="hold" grpId="0" nodeType="withEffect">
                                  <p:stCondLst>
                                    <p:cond delay="0"/>
                                  </p:stCondLst>
                                  <p:childTnLst>
                                    <p:set>
                                      <p:cBhvr>
                                        <p:cTn id="131" dur="1" fill="hold">
                                          <p:stCondLst>
                                            <p:cond delay="0"/>
                                          </p:stCondLst>
                                        </p:cTn>
                                        <p:tgtEl>
                                          <p:spTgt spid="90"/>
                                        </p:tgtEl>
                                        <p:attrNameLst>
                                          <p:attrName>style.visibility</p:attrName>
                                        </p:attrNameLst>
                                      </p:cBhvr>
                                      <p:to>
                                        <p:strVal val="visible"/>
                                      </p:to>
                                    </p:set>
                                    <p:animEffect transition="in" filter="fade">
                                      <p:cBhvr>
                                        <p:cTn id="132" dur="500"/>
                                        <p:tgtEl>
                                          <p:spTgt spid="90"/>
                                        </p:tgtEl>
                                      </p:cBhvr>
                                    </p:animEffect>
                                  </p:childTnLst>
                                </p:cTn>
                              </p:par>
                              <p:par>
                                <p:cTn id="133" presetID="10" presetClass="entr" presetSubtype="0" fill="hold" grpId="0" nodeType="withEffect">
                                  <p:stCondLst>
                                    <p:cond delay="0"/>
                                  </p:stCondLst>
                                  <p:childTnLst>
                                    <p:set>
                                      <p:cBhvr>
                                        <p:cTn id="134" dur="1" fill="hold">
                                          <p:stCondLst>
                                            <p:cond delay="0"/>
                                          </p:stCondLst>
                                        </p:cTn>
                                        <p:tgtEl>
                                          <p:spTgt spid="96"/>
                                        </p:tgtEl>
                                        <p:attrNameLst>
                                          <p:attrName>style.visibility</p:attrName>
                                        </p:attrNameLst>
                                      </p:cBhvr>
                                      <p:to>
                                        <p:strVal val="visible"/>
                                      </p:to>
                                    </p:set>
                                    <p:animEffect transition="in" filter="fade">
                                      <p:cBhvr>
                                        <p:cTn id="135" dur="500"/>
                                        <p:tgtEl>
                                          <p:spTgt spid="96"/>
                                        </p:tgtEl>
                                      </p:cBhvr>
                                    </p:animEffect>
                                  </p:childTnLst>
                                </p:cTn>
                              </p:par>
                            </p:childTnLst>
                          </p:cTn>
                        </p:par>
                      </p:childTnLst>
                    </p:cTn>
                  </p:par>
                  <p:par>
                    <p:cTn id="136" fill="hold">
                      <p:stCondLst>
                        <p:cond delay="indefinite"/>
                      </p:stCondLst>
                      <p:childTnLst>
                        <p:par>
                          <p:cTn id="137" fill="hold">
                            <p:stCondLst>
                              <p:cond delay="0"/>
                            </p:stCondLst>
                            <p:childTnLst>
                              <p:par>
                                <p:cTn id="138" presetID="10" presetClass="entr" presetSubtype="0" fill="hold" grpId="0" nodeType="clickEffect">
                                  <p:stCondLst>
                                    <p:cond delay="0"/>
                                  </p:stCondLst>
                                  <p:childTnLst>
                                    <p:set>
                                      <p:cBhvr>
                                        <p:cTn id="139" dur="1" fill="hold">
                                          <p:stCondLst>
                                            <p:cond delay="0"/>
                                          </p:stCondLst>
                                        </p:cTn>
                                        <p:tgtEl>
                                          <p:spTgt spid="87"/>
                                        </p:tgtEl>
                                        <p:attrNameLst>
                                          <p:attrName>style.visibility</p:attrName>
                                        </p:attrNameLst>
                                      </p:cBhvr>
                                      <p:to>
                                        <p:strVal val="visible"/>
                                      </p:to>
                                    </p:set>
                                    <p:animEffect transition="in" filter="fade">
                                      <p:cBhvr>
                                        <p:cTn id="140" dur="500"/>
                                        <p:tgtEl>
                                          <p:spTgt spid="87"/>
                                        </p:tgtEl>
                                      </p:cBhvr>
                                    </p:animEffect>
                                  </p:childTnLst>
                                </p:cTn>
                              </p:par>
                              <p:par>
                                <p:cTn id="141" presetID="10" presetClass="entr" presetSubtype="0" fill="hold" nodeType="withEffect">
                                  <p:stCondLst>
                                    <p:cond delay="0"/>
                                  </p:stCondLst>
                                  <p:childTnLst>
                                    <p:set>
                                      <p:cBhvr>
                                        <p:cTn id="142" dur="1" fill="hold">
                                          <p:stCondLst>
                                            <p:cond delay="0"/>
                                          </p:stCondLst>
                                        </p:cTn>
                                        <p:tgtEl>
                                          <p:spTgt spid="89"/>
                                        </p:tgtEl>
                                        <p:attrNameLst>
                                          <p:attrName>style.visibility</p:attrName>
                                        </p:attrNameLst>
                                      </p:cBhvr>
                                      <p:to>
                                        <p:strVal val="visible"/>
                                      </p:to>
                                    </p:set>
                                    <p:animEffect transition="in" filter="fade">
                                      <p:cBhvr>
                                        <p:cTn id="143" dur="500"/>
                                        <p:tgtEl>
                                          <p:spTgt spid="89"/>
                                        </p:tgtEl>
                                      </p:cBhvr>
                                    </p:animEffect>
                                  </p:childTnLst>
                                </p:cTn>
                              </p:par>
                              <p:par>
                                <p:cTn id="144" presetID="10" presetClass="entr" presetSubtype="0" fill="hold" grpId="0" nodeType="withEffect">
                                  <p:stCondLst>
                                    <p:cond delay="0"/>
                                  </p:stCondLst>
                                  <p:childTnLst>
                                    <p:set>
                                      <p:cBhvr>
                                        <p:cTn id="145" dur="1" fill="hold">
                                          <p:stCondLst>
                                            <p:cond delay="0"/>
                                          </p:stCondLst>
                                        </p:cTn>
                                        <p:tgtEl>
                                          <p:spTgt spid="91"/>
                                        </p:tgtEl>
                                        <p:attrNameLst>
                                          <p:attrName>style.visibility</p:attrName>
                                        </p:attrNameLst>
                                      </p:cBhvr>
                                      <p:to>
                                        <p:strVal val="visible"/>
                                      </p:to>
                                    </p:set>
                                    <p:animEffect transition="in" filter="fade">
                                      <p:cBhvr>
                                        <p:cTn id="146" dur="500"/>
                                        <p:tgtEl>
                                          <p:spTgt spid="91"/>
                                        </p:tgtEl>
                                      </p:cBhvr>
                                    </p:animEffect>
                                  </p:childTnLst>
                                </p:cTn>
                              </p:par>
                              <p:par>
                                <p:cTn id="147" presetID="10" presetClass="entr" presetSubtype="0" fill="hold" grpId="0" nodeType="withEffect">
                                  <p:stCondLst>
                                    <p:cond delay="0"/>
                                  </p:stCondLst>
                                  <p:childTnLst>
                                    <p:set>
                                      <p:cBhvr>
                                        <p:cTn id="148" dur="1" fill="hold">
                                          <p:stCondLst>
                                            <p:cond delay="0"/>
                                          </p:stCondLst>
                                        </p:cTn>
                                        <p:tgtEl>
                                          <p:spTgt spid="95"/>
                                        </p:tgtEl>
                                        <p:attrNameLst>
                                          <p:attrName>style.visibility</p:attrName>
                                        </p:attrNameLst>
                                      </p:cBhvr>
                                      <p:to>
                                        <p:strVal val="visible"/>
                                      </p:to>
                                    </p:set>
                                    <p:animEffect transition="in" filter="fade">
                                      <p:cBhvr>
                                        <p:cTn id="149" dur="500"/>
                                        <p:tgtEl>
                                          <p:spTgt spid="95"/>
                                        </p:tgtEl>
                                      </p:cBhvr>
                                    </p:animEffect>
                                  </p:childTnLst>
                                </p:cTn>
                              </p:par>
                              <p:par>
                                <p:cTn id="150" presetID="10" presetClass="entr" presetSubtype="0" fill="hold" grpId="0" nodeType="withEffect">
                                  <p:stCondLst>
                                    <p:cond delay="0"/>
                                  </p:stCondLst>
                                  <p:childTnLst>
                                    <p:set>
                                      <p:cBhvr>
                                        <p:cTn id="151" dur="1" fill="hold">
                                          <p:stCondLst>
                                            <p:cond delay="0"/>
                                          </p:stCondLst>
                                        </p:cTn>
                                        <p:tgtEl>
                                          <p:spTgt spid="103"/>
                                        </p:tgtEl>
                                        <p:attrNameLst>
                                          <p:attrName>style.visibility</p:attrName>
                                        </p:attrNameLst>
                                      </p:cBhvr>
                                      <p:to>
                                        <p:strVal val="visible"/>
                                      </p:to>
                                    </p:set>
                                    <p:animEffect transition="in" filter="fade">
                                      <p:cBhvr>
                                        <p:cTn id="152" dur="500"/>
                                        <p:tgtEl>
                                          <p:spTgt spid="103"/>
                                        </p:tgtEl>
                                      </p:cBhvr>
                                    </p:animEffect>
                                  </p:childTnLst>
                                </p:cTn>
                              </p:par>
                              <p:par>
                                <p:cTn id="153" presetID="10" presetClass="entr" presetSubtype="0" fill="hold" grpId="0" nodeType="withEffect">
                                  <p:stCondLst>
                                    <p:cond delay="0"/>
                                  </p:stCondLst>
                                  <p:childTnLst>
                                    <p:set>
                                      <p:cBhvr>
                                        <p:cTn id="154" dur="1" fill="hold">
                                          <p:stCondLst>
                                            <p:cond delay="0"/>
                                          </p:stCondLst>
                                        </p:cTn>
                                        <p:tgtEl>
                                          <p:spTgt spid="104"/>
                                        </p:tgtEl>
                                        <p:attrNameLst>
                                          <p:attrName>style.visibility</p:attrName>
                                        </p:attrNameLst>
                                      </p:cBhvr>
                                      <p:to>
                                        <p:strVal val="visible"/>
                                      </p:to>
                                    </p:set>
                                    <p:animEffect transition="in" filter="fade">
                                      <p:cBhvr>
                                        <p:cTn id="155" dur="500"/>
                                        <p:tgtEl>
                                          <p:spTgt spid="104"/>
                                        </p:tgtEl>
                                      </p:cBhvr>
                                    </p:animEffect>
                                  </p:childTnLst>
                                </p:cTn>
                              </p:par>
                            </p:childTnLst>
                          </p:cTn>
                        </p:par>
                      </p:childTnLst>
                    </p:cTn>
                  </p:par>
                  <p:par>
                    <p:cTn id="156" fill="hold">
                      <p:stCondLst>
                        <p:cond delay="indefinite"/>
                      </p:stCondLst>
                      <p:childTnLst>
                        <p:par>
                          <p:cTn id="157" fill="hold">
                            <p:stCondLst>
                              <p:cond delay="0"/>
                            </p:stCondLst>
                            <p:childTnLst>
                              <p:par>
                                <p:cTn id="158" presetID="10" presetClass="entr" presetSubtype="0" fill="hold" nodeType="clickEffect">
                                  <p:stCondLst>
                                    <p:cond delay="0"/>
                                  </p:stCondLst>
                                  <p:childTnLst>
                                    <p:set>
                                      <p:cBhvr>
                                        <p:cTn id="159" dur="1" fill="hold">
                                          <p:stCondLst>
                                            <p:cond delay="0"/>
                                          </p:stCondLst>
                                        </p:cTn>
                                        <p:tgtEl>
                                          <p:spTgt spid="86"/>
                                        </p:tgtEl>
                                        <p:attrNameLst>
                                          <p:attrName>style.visibility</p:attrName>
                                        </p:attrNameLst>
                                      </p:cBhvr>
                                      <p:to>
                                        <p:strVal val="visible"/>
                                      </p:to>
                                    </p:set>
                                    <p:animEffect transition="in" filter="fade">
                                      <p:cBhvr>
                                        <p:cTn id="160" dur="500"/>
                                        <p:tgtEl>
                                          <p:spTgt spid="86"/>
                                        </p:tgtEl>
                                      </p:cBhvr>
                                    </p:animEffect>
                                  </p:childTnLst>
                                </p:cTn>
                              </p:par>
                              <p:par>
                                <p:cTn id="161" presetID="10" presetClass="entr" presetSubtype="0" fill="hold" grpId="0" nodeType="withEffect">
                                  <p:stCondLst>
                                    <p:cond delay="0"/>
                                  </p:stCondLst>
                                  <p:childTnLst>
                                    <p:set>
                                      <p:cBhvr>
                                        <p:cTn id="162" dur="1" fill="hold">
                                          <p:stCondLst>
                                            <p:cond delay="0"/>
                                          </p:stCondLst>
                                        </p:cTn>
                                        <p:tgtEl>
                                          <p:spTgt spid="88"/>
                                        </p:tgtEl>
                                        <p:attrNameLst>
                                          <p:attrName>style.visibility</p:attrName>
                                        </p:attrNameLst>
                                      </p:cBhvr>
                                      <p:to>
                                        <p:strVal val="visible"/>
                                      </p:to>
                                    </p:set>
                                    <p:animEffect transition="in" filter="fade">
                                      <p:cBhvr>
                                        <p:cTn id="163" dur="500"/>
                                        <p:tgtEl>
                                          <p:spTgt spid="88"/>
                                        </p:tgtEl>
                                      </p:cBhvr>
                                    </p:animEffect>
                                  </p:childTnLst>
                                </p:cTn>
                              </p:par>
                              <p:par>
                                <p:cTn id="164" presetID="10" presetClass="entr" presetSubtype="0" fill="hold" grpId="0" nodeType="withEffect">
                                  <p:stCondLst>
                                    <p:cond delay="0"/>
                                  </p:stCondLst>
                                  <p:childTnLst>
                                    <p:set>
                                      <p:cBhvr>
                                        <p:cTn id="165" dur="1" fill="hold">
                                          <p:stCondLst>
                                            <p:cond delay="0"/>
                                          </p:stCondLst>
                                        </p:cTn>
                                        <p:tgtEl>
                                          <p:spTgt spid="92"/>
                                        </p:tgtEl>
                                        <p:attrNameLst>
                                          <p:attrName>style.visibility</p:attrName>
                                        </p:attrNameLst>
                                      </p:cBhvr>
                                      <p:to>
                                        <p:strVal val="visible"/>
                                      </p:to>
                                    </p:set>
                                    <p:animEffect transition="in" filter="fade">
                                      <p:cBhvr>
                                        <p:cTn id="166" dur="500"/>
                                        <p:tgtEl>
                                          <p:spTgt spid="92"/>
                                        </p:tgtEl>
                                      </p:cBhvr>
                                    </p:animEffect>
                                  </p:childTnLst>
                                </p:cTn>
                              </p:par>
                              <p:par>
                                <p:cTn id="167" presetID="10" presetClass="entr" presetSubtype="0" fill="hold" grpId="0" nodeType="withEffect">
                                  <p:stCondLst>
                                    <p:cond delay="0"/>
                                  </p:stCondLst>
                                  <p:childTnLst>
                                    <p:set>
                                      <p:cBhvr>
                                        <p:cTn id="168" dur="1" fill="hold">
                                          <p:stCondLst>
                                            <p:cond delay="0"/>
                                          </p:stCondLst>
                                        </p:cTn>
                                        <p:tgtEl>
                                          <p:spTgt spid="94"/>
                                        </p:tgtEl>
                                        <p:attrNameLst>
                                          <p:attrName>style.visibility</p:attrName>
                                        </p:attrNameLst>
                                      </p:cBhvr>
                                      <p:to>
                                        <p:strVal val="visible"/>
                                      </p:to>
                                    </p:set>
                                    <p:animEffect transition="in" filter="fade">
                                      <p:cBhvr>
                                        <p:cTn id="169" dur="500"/>
                                        <p:tgtEl>
                                          <p:spTgt spid="94"/>
                                        </p:tgtEl>
                                      </p:cBhvr>
                                    </p:animEffect>
                                  </p:childTnLst>
                                </p:cTn>
                              </p:par>
                              <p:par>
                                <p:cTn id="170" presetID="10" presetClass="entr" presetSubtype="0" fill="hold" grpId="0" nodeType="withEffect">
                                  <p:stCondLst>
                                    <p:cond delay="0"/>
                                  </p:stCondLst>
                                  <p:childTnLst>
                                    <p:set>
                                      <p:cBhvr>
                                        <p:cTn id="171" dur="1" fill="hold">
                                          <p:stCondLst>
                                            <p:cond delay="0"/>
                                          </p:stCondLst>
                                        </p:cTn>
                                        <p:tgtEl>
                                          <p:spTgt spid="105"/>
                                        </p:tgtEl>
                                        <p:attrNameLst>
                                          <p:attrName>style.visibility</p:attrName>
                                        </p:attrNameLst>
                                      </p:cBhvr>
                                      <p:to>
                                        <p:strVal val="visible"/>
                                      </p:to>
                                    </p:set>
                                    <p:animEffect transition="in" filter="fade">
                                      <p:cBhvr>
                                        <p:cTn id="172" dur="500"/>
                                        <p:tgtEl>
                                          <p:spTgt spid="105"/>
                                        </p:tgtEl>
                                      </p:cBhvr>
                                    </p:animEffect>
                                  </p:childTnLst>
                                </p:cTn>
                              </p:par>
                              <p:par>
                                <p:cTn id="173" presetID="10" presetClass="entr" presetSubtype="0" fill="hold" grpId="0" nodeType="withEffect">
                                  <p:stCondLst>
                                    <p:cond delay="0"/>
                                  </p:stCondLst>
                                  <p:childTnLst>
                                    <p:set>
                                      <p:cBhvr>
                                        <p:cTn id="174" dur="1" fill="hold">
                                          <p:stCondLst>
                                            <p:cond delay="0"/>
                                          </p:stCondLst>
                                        </p:cTn>
                                        <p:tgtEl>
                                          <p:spTgt spid="106"/>
                                        </p:tgtEl>
                                        <p:attrNameLst>
                                          <p:attrName>style.visibility</p:attrName>
                                        </p:attrNameLst>
                                      </p:cBhvr>
                                      <p:to>
                                        <p:strVal val="visible"/>
                                      </p:to>
                                    </p:set>
                                    <p:animEffect transition="in" filter="fade">
                                      <p:cBhvr>
                                        <p:cTn id="175" dur="500"/>
                                        <p:tgtEl>
                                          <p:spTgt spid="106"/>
                                        </p:tgtEl>
                                      </p:cBhvr>
                                    </p:animEffect>
                                  </p:childTnLst>
                                </p:cTn>
                              </p:par>
                            </p:childTnLst>
                          </p:cTn>
                        </p:par>
                      </p:childTnLst>
                    </p:cTn>
                  </p:par>
                  <p:par>
                    <p:cTn id="176" fill="hold">
                      <p:stCondLst>
                        <p:cond delay="indefinite"/>
                      </p:stCondLst>
                      <p:childTnLst>
                        <p:par>
                          <p:cTn id="177" fill="hold">
                            <p:stCondLst>
                              <p:cond delay="0"/>
                            </p:stCondLst>
                            <p:childTnLst>
                              <p:par>
                                <p:cTn id="178" presetID="10" presetClass="entr" presetSubtype="0" fill="hold" grpId="0" nodeType="clickEffect">
                                  <p:stCondLst>
                                    <p:cond delay="0"/>
                                  </p:stCondLst>
                                  <p:childTnLst>
                                    <p:set>
                                      <p:cBhvr>
                                        <p:cTn id="179" dur="1" fill="hold">
                                          <p:stCondLst>
                                            <p:cond delay="0"/>
                                          </p:stCondLst>
                                        </p:cTn>
                                        <p:tgtEl>
                                          <p:spTgt spid="83"/>
                                        </p:tgtEl>
                                        <p:attrNameLst>
                                          <p:attrName>style.visibility</p:attrName>
                                        </p:attrNameLst>
                                      </p:cBhvr>
                                      <p:to>
                                        <p:strVal val="visible"/>
                                      </p:to>
                                    </p:set>
                                    <p:animEffect transition="in" filter="fade">
                                      <p:cBhvr>
                                        <p:cTn id="180" dur="500"/>
                                        <p:tgtEl>
                                          <p:spTgt spid="83"/>
                                        </p:tgtEl>
                                      </p:cBhvr>
                                    </p:animEffect>
                                  </p:childTnLst>
                                </p:cTn>
                              </p:par>
                              <p:par>
                                <p:cTn id="181" presetID="10" presetClass="entr" presetSubtype="0" fill="hold" nodeType="withEffect">
                                  <p:stCondLst>
                                    <p:cond delay="0"/>
                                  </p:stCondLst>
                                  <p:childTnLst>
                                    <p:set>
                                      <p:cBhvr>
                                        <p:cTn id="182" dur="1" fill="hold">
                                          <p:stCondLst>
                                            <p:cond delay="0"/>
                                          </p:stCondLst>
                                        </p:cTn>
                                        <p:tgtEl>
                                          <p:spTgt spid="84"/>
                                        </p:tgtEl>
                                        <p:attrNameLst>
                                          <p:attrName>style.visibility</p:attrName>
                                        </p:attrNameLst>
                                      </p:cBhvr>
                                      <p:to>
                                        <p:strVal val="visible"/>
                                      </p:to>
                                    </p:set>
                                    <p:animEffect transition="in" filter="fade">
                                      <p:cBhvr>
                                        <p:cTn id="183" dur="500"/>
                                        <p:tgtEl>
                                          <p:spTgt spid="84"/>
                                        </p:tgtEl>
                                      </p:cBhvr>
                                    </p:animEffect>
                                  </p:childTnLst>
                                </p:cTn>
                              </p:par>
                              <p:par>
                                <p:cTn id="184" presetID="10" presetClass="entr" presetSubtype="0" fill="hold" grpId="0" nodeType="withEffect">
                                  <p:stCondLst>
                                    <p:cond delay="0"/>
                                  </p:stCondLst>
                                  <p:childTnLst>
                                    <p:set>
                                      <p:cBhvr>
                                        <p:cTn id="185" dur="1" fill="hold">
                                          <p:stCondLst>
                                            <p:cond delay="0"/>
                                          </p:stCondLst>
                                        </p:cTn>
                                        <p:tgtEl>
                                          <p:spTgt spid="85"/>
                                        </p:tgtEl>
                                        <p:attrNameLst>
                                          <p:attrName>style.visibility</p:attrName>
                                        </p:attrNameLst>
                                      </p:cBhvr>
                                      <p:to>
                                        <p:strVal val="visible"/>
                                      </p:to>
                                    </p:set>
                                    <p:animEffect transition="in" filter="fade">
                                      <p:cBhvr>
                                        <p:cTn id="186" dur="500"/>
                                        <p:tgtEl>
                                          <p:spTgt spid="85"/>
                                        </p:tgtEl>
                                      </p:cBhvr>
                                    </p:animEffect>
                                  </p:childTnLst>
                                </p:cTn>
                              </p:par>
                              <p:par>
                                <p:cTn id="187" presetID="10" presetClass="entr" presetSubtype="0" fill="hold" grpId="0" nodeType="withEffect">
                                  <p:stCondLst>
                                    <p:cond delay="0"/>
                                  </p:stCondLst>
                                  <p:childTnLst>
                                    <p:set>
                                      <p:cBhvr>
                                        <p:cTn id="188" dur="1" fill="hold">
                                          <p:stCondLst>
                                            <p:cond delay="0"/>
                                          </p:stCondLst>
                                        </p:cTn>
                                        <p:tgtEl>
                                          <p:spTgt spid="93"/>
                                        </p:tgtEl>
                                        <p:attrNameLst>
                                          <p:attrName>style.visibility</p:attrName>
                                        </p:attrNameLst>
                                      </p:cBhvr>
                                      <p:to>
                                        <p:strVal val="visible"/>
                                      </p:to>
                                    </p:set>
                                    <p:animEffect transition="in" filter="fade">
                                      <p:cBhvr>
                                        <p:cTn id="189" dur="500"/>
                                        <p:tgtEl>
                                          <p:spTgt spid="93"/>
                                        </p:tgtEl>
                                      </p:cBhvr>
                                    </p:animEffect>
                                  </p:childTnLst>
                                </p:cTn>
                              </p:par>
                              <p:par>
                                <p:cTn id="190" presetID="10" presetClass="entr" presetSubtype="0" fill="hold" grpId="0" nodeType="withEffect">
                                  <p:stCondLst>
                                    <p:cond delay="0"/>
                                  </p:stCondLst>
                                  <p:childTnLst>
                                    <p:set>
                                      <p:cBhvr>
                                        <p:cTn id="191" dur="1" fill="hold">
                                          <p:stCondLst>
                                            <p:cond delay="0"/>
                                          </p:stCondLst>
                                        </p:cTn>
                                        <p:tgtEl>
                                          <p:spTgt spid="108"/>
                                        </p:tgtEl>
                                        <p:attrNameLst>
                                          <p:attrName>style.visibility</p:attrName>
                                        </p:attrNameLst>
                                      </p:cBhvr>
                                      <p:to>
                                        <p:strVal val="visible"/>
                                      </p:to>
                                    </p:set>
                                    <p:animEffect transition="in" filter="fade">
                                      <p:cBhvr>
                                        <p:cTn id="192" dur="500"/>
                                        <p:tgtEl>
                                          <p:spTgt spid="108"/>
                                        </p:tgtEl>
                                      </p:cBhvr>
                                    </p:animEffect>
                                  </p:childTnLst>
                                </p:cTn>
                              </p:par>
                              <p:par>
                                <p:cTn id="193" presetID="10" presetClass="entr" presetSubtype="0" fill="hold" grpId="0" nodeType="withEffect">
                                  <p:stCondLst>
                                    <p:cond delay="0"/>
                                  </p:stCondLst>
                                  <p:childTnLst>
                                    <p:set>
                                      <p:cBhvr>
                                        <p:cTn id="194" dur="1" fill="hold">
                                          <p:stCondLst>
                                            <p:cond delay="0"/>
                                          </p:stCondLst>
                                        </p:cTn>
                                        <p:tgtEl>
                                          <p:spTgt spid="107"/>
                                        </p:tgtEl>
                                        <p:attrNameLst>
                                          <p:attrName>style.visibility</p:attrName>
                                        </p:attrNameLst>
                                      </p:cBhvr>
                                      <p:to>
                                        <p:strVal val="visible"/>
                                      </p:to>
                                    </p:set>
                                    <p:animEffect transition="in" filter="fade">
                                      <p:cBhvr>
                                        <p:cTn id="195" dur="500"/>
                                        <p:tgtEl>
                                          <p:spTgt spid="1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6" grpId="0"/>
      <p:bldP spid="25" grpId="0"/>
      <p:bldP spid="27" grpId="0" animBg="1"/>
      <p:bldP spid="28" grpId="0"/>
      <p:bldP spid="30" grpId="0" animBg="1"/>
      <p:bldP spid="31" grpId="0"/>
      <p:bldP spid="37" grpId="0" animBg="1"/>
      <p:bldP spid="39" grpId="0"/>
      <p:bldP spid="41" grpId="0"/>
      <p:bldP spid="40" grpId="0" animBg="1"/>
      <p:bldP spid="20" grpId="0" animBg="1"/>
      <p:bldP spid="53" grpId="0"/>
      <p:bldP spid="54" grpId="0" animBg="1"/>
      <p:bldP spid="56" grpId="0"/>
      <p:bldP spid="58" grpId="0" animBg="1"/>
      <p:bldP spid="59" grpId="0"/>
      <p:bldP spid="61" grpId="0" animBg="1"/>
      <p:bldP spid="62" grpId="0"/>
      <p:bldP spid="63" grpId="0" animBg="1"/>
      <p:bldP spid="65" grpId="0"/>
      <p:bldP spid="66" grpId="0"/>
      <p:bldP spid="67" grpId="0"/>
      <p:bldP spid="68" grpId="0"/>
      <p:bldP spid="83" grpId="0" animBg="1"/>
      <p:bldP spid="85" grpId="0"/>
      <p:bldP spid="87" grpId="0" animBg="1"/>
      <p:bldP spid="88" grpId="0"/>
      <p:bldP spid="90" grpId="0" animBg="1"/>
      <p:bldP spid="91" grpId="0"/>
      <p:bldP spid="92" grpId="0" animBg="1"/>
      <p:bldP spid="93" grpId="0"/>
      <p:bldP spid="94" grpId="0"/>
      <p:bldP spid="95" grpId="0"/>
      <p:bldP spid="96" grpId="0"/>
      <p:bldP spid="99" grpId="0"/>
      <p:bldP spid="102" grpId="0" animBg="1"/>
      <p:bldP spid="103" grpId="0" animBg="1"/>
      <p:bldP spid="104" grpId="0"/>
      <p:bldP spid="105" grpId="0" animBg="1"/>
      <p:bldP spid="106" grpId="0"/>
      <p:bldP spid="107" grpId="0" animBg="1"/>
      <p:bldP spid="10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400" dirty="0"/>
              <a:t>A solution </a:t>
            </a:r>
            <a:r>
              <a:rPr lang="en-GB" sz="4400" dirty="0" smtClean="0"/>
              <a:t>– the</a:t>
            </a:r>
            <a:r>
              <a:rPr lang="en-GB" sz="4400" dirty="0"/>
              <a:t> Actor model</a:t>
            </a:r>
            <a:endParaRPr lang="en-GB" sz="4400" dirty="0"/>
          </a:p>
        </p:txBody>
      </p:sp>
      <p:sp>
        <p:nvSpPr>
          <p:cNvPr id="3" name="Content Placeholder 2"/>
          <p:cNvSpPr>
            <a:spLocks noGrp="1"/>
          </p:cNvSpPr>
          <p:nvPr>
            <p:ph idx="1"/>
          </p:nvPr>
        </p:nvSpPr>
        <p:spPr/>
        <p:txBody>
          <a:bodyPr>
            <a:normAutofit/>
          </a:bodyPr>
          <a:lstStyle/>
          <a:p>
            <a:r>
              <a:rPr lang="en-GB" sz="2800" dirty="0" smtClean="0"/>
              <a:t>Avoid </a:t>
            </a:r>
            <a:r>
              <a:rPr lang="en-GB" sz="2800" dirty="0"/>
              <a:t>shared memory / shared </a:t>
            </a:r>
            <a:r>
              <a:rPr lang="en-GB" sz="2800" dirty="0" smtClean="0"/>
              <a:t>state</a:t>
            </a:r>
          </a:p>
          <a:p>
            <a:pPr lvl="1"/>
            <a:r>
              <a:rPr lang="en-GB" sz="2400" dirty="0"/>
              <a:t>b</a:t>
            </a:r>
            <a:r>
              <a:rPr lang="en-GB" sz="2400" dirty="0" smtClean="0"/>
              <a:t>ind </a:t>
            </a:r>
            <a:r>
              <a:rPr lang="en-GB" sz="2400" dirty="0"/>
              <a:t>control and data into messages, or </a:t>
            </a:r>
            <a:r>
              <a:rPr lang="en-GB" sz="2400" dirty="0" smtClean="0"/>
              <a:t>tokens</a:t>
            </a:r>
          </a:p>
          <a:p>
            <a:pPr lvl="1"/>
            <a:r>
              <a:rPr lang="en-GB" sz="2400" dirty="0"/>
              <a:t>p</a:t>
            </a:r>
            <a:r>
              <a:rPr lang="en-GB" sz="2400" dirty="0" smtClean="0"/>
              <a:t>rocess </a:t>
            </a:r>
            <a:r>
              <a:rPr lang="en-GB" sz="2400" dirty="0"/>
              <a:t>inputs, provide </a:t>
            </a:r>
            <a:r>
              <a:rPr lang="en-GB" sz="2400" dirty="0" smtClean="0"/>
              <a:t>outputs</a:t>
            </a:r>
          </a:p>
          <a:p>
            <a:pPr lvl="1"/>
            <a:r>
              <a:rPr lang="en-GB" sz="2400" dirty="0"/>
              <a:t>s</a:t>
            </a:r>
            <a:r>
              <a:rPr lang="en-GB" sz="2400" dirty="0" smtClean="0"/>
              <a:t>ay </a:t>
            </a:r>
            <a:r>
              <a:rPr lang="en-GB" sz="2400" dirty="0"/>
              <a:t>no to lock statements or </a:t>
            </a:r>
            <a:r>
              <a:rPr lang="en-GB" sz="2400" dirty="0" smtClean="0"/>
              <a:t>thread state</a:t>
            </a:r>
          </a:p>
          <a:p>
            <a:pPr lvl="1"/>
            <a:r>
              <a:rPr lang="en-GB" sz="2400" dirty="0" smtClean="0"/>
              <a:t>Information in </a:t>
            </a:r>
            <a:r>
              <a:rPr lang="en-GB" sz="2400" dirty="0"/>
              <a:t>an actor computation is intended to be transmitted by, and only by, </a:t>
            </a:r>
            <a:r>
              <a:rPr lang="en-GB" sz="2400" dirty="0" smtClean="0"/>
              <a:t>messages</a:t>
            </a:r>
            <a:endParaRPr lang="en-GB" sz="2400" dirty="0"/>
          </a:p>
          <a:p>
            <a:r>
              <a:rPr lang="en-GB" sz="2800" dirty="0" smtClean="0"/>
              <a:t>No </a:t>
            </a:r>
            <a:r>
              <a:rPr lang="en-GB" sz="2800" dirty="0"/>
              <a:t>concept of </a:t>
            </a:r>
            <a:r>
              <a:rPr lang="en-GB" sz="2800" dirty="0" smtClean="0"/>
              <a:t>broadcasting </a:t>
            </a:r>
            <a:r>
              <a:rPr lang="en-GB" sz="2800" dirty="0"/>
              <a:t>a </a:t>
            </a:r>
            <a:r>
              <a:rPr lang="en-GB" sz="2800" dirty="0" smtClean="0"/>
              <a:t>message</a:t>
            </a:r>
          </a:p>
          <a:p>
            <a:pPr lvl="1"/>
            <a:r>
              <a:rPr lang="en-GB" sz="2400" dirty="0" smtClean="0"/>
              <a:t>With no </a:t>
            </a:r>
            <a:r>
              <a:rPr lang="en-GB" sz="2400" dirty="0"/>
              <a:t>global state, </a:t>
            </a:r>
            <a:r>
              <a:rPr lang="en-GB" sz="2400" dirty="0" smtClean="0"/>
              <a:t>we cannot have a well-defined </a:t>
            </a:r>
            <a:r>
              <a:rPr lang="en-GB" sz="2400" dirty="0"/>
              <a:t>concept of "every actor</a:t>
            </a:r>
            <a:r>
              <a:rPr lang="en-GB" sz="2400" dirty="0" smtClean="0"/>
              <a:t>"</a:t>
            </a:r>
            <a:endParaRPr lang="en-US" altLang="zh-CN" sz="2400" dirty="0"/>
          </a:p>
        </p:txBody>
      </p:sp>
    </p:spTree>
    <p:extLst>
      <p:ext uri="{BB962C8B-B14F-4D97-AF65-F5344CB8AC3E}">
        <p14:creationId xmlns:p14="http://schemas.microsoft.com/office/powerpoint/2010/main" val="1930063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par>
                          <p:cTn id="8" fill="hold">
                            <p:stCondLst>
                              <p:cond delay="2000"/>
                            </p:stCondLst>
                            <p:childTnLst>
                              <p:par>
                                <p:cTn id="9" presetID="10" presetClass="entr" presetSubtype="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2000"/>
                                        <p:tgtEl>
                                          <p:spTgt spid="3">
                                            <p:txEl>
                                              <p:pRg st="1" end="1"/>
                                            </p:txEl>
                                          </p:spTgt>
                                        </p:tgtEl>
                                      </p:cBhvr>
                                    </p:animEffect>
                                  </p:childTnLst>
                                </p:cTn>
                              </p:par>
                            </p:childTnLst>
                          </p:cTn>
                        </p:par>
                        <p:par>
                          <p:cTn id="12" fill="hold">
                            <p:stCondLst>
                              <p:cond delay="4000"/>
                            </p:stCondLst>
                            <p:childTnLst>
                              <p:par>
                                <p:cTn id="13" presetID="10" presetClass="entr" presetSubtype="0" fill="hold"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2000"/>
                                        <p:tgtEl>
                                          <p:spTgt spid="3">
                                            <p:txEl>
                                              <p:pRg st="2" end="2"/>
                                            </p:txEl>
                                          </p:spTgt>
                                        </p:tgtEl>
                                      </p:cBhvr>
                                    </p:animEffect>
                                  </p:childTnLst>
                                </p:cTn>
                              </p:par>
                            </p:childTnLst>
                          </p:cTn>
                        </p:par>
                        <p:par>
                          <p:cTn id="16" fill="hold">
                            <p:stCondLst>
                              <p:cond delay="6000"/>
                            </p:stCondLst>
                            <p:childTnLst>
                              <p:par>
                                <p:cTn id="17" presetID="10" presetClass="entr" presetSubtype="0" fill="hold"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2000"/>
                                        <p:tgtEl>
                                          <p:spTgt spid="3">
                                            <p:txEl>
                                              <p:pRg st="3" end="3"/>
                                            </p:txEl>
                                          </p:spTgt>
                                        </p:tgtEl>
                                      </p:cBhvr>
                                    </p:animEffect>
                                  </p:childTnLst>
                                </p:cTn>
                              </p:par>
                            </p:childTnLst>
                          </p:cTn>
                        </p:par>
                        <p:par>
                          <p:cTn id="20" fill="hold">
                            <p:stCondLst>
                              <p:cond delay="8000"/>
                            </p:stCondLst>
                            <p:childTnLst>
                              <p:par>
                                <p:cTn id="21" presetID="10" presetClass="entr" presetSubtype="0" fill="hold"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2000"/>
                                        <p:tgtEl>
                                          <p:spTgt spid="3">
                                            <p:txEl>
                                              <p:pRg st="4" end="4"/>
                                            </p:txEl>
                                          </p:spTgt>
                                        </p:tgtEl>
                                      </p:cBhvr>
                                    </p:animEffect>
                                  </p:childTnLst>
                                </p:cTn>
                              </p:par>
                            </p:childTnLst>
                          </p:cTn>
                        </p:par>
                        <p:par>
                          <p:cTn id="24" fill="hold">
                            <p:stCondLst>
                              <p:cond delay="10000"/>
                            </p:stCondLst>
                            <p:childTnLst>
                              <p:par>
                                <p:cTn id="25" presetID="10" presetClass="entr" presetSubtype="0" fill="hold" nodeType="after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2000"/>
                                        <p:tgtEl>
                                          <p:spTgt spid="3">
                                            <p:txEl>
                                              <p:pRg st="5" end="5"/>
                                            </p:txEl>
                                          </p:spTgt>
                                        </p:tgtEl>
                                      </p:cBhvr>
                                    </p:animEffect>
                                  </p:childTnLst>
                                </p:cTn>
                              </p:par>
                            </p:childTnLst>
                          </p:cTn>
                        </p:par>
                        <p:par>
                          <p:cTn id="28" fill="hold">
                            <p:stCondLst>
                              <p:cond delay="12000"/>
                            </p:stCondLst>
                            <p:childTnLst>
                              <p:par>
                                <p:cTn id="29" presetID="10" presetClass="entr" presetSubtype="0" fill="hold" nodeType="after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2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19238</TotalTime>
  <Words>2362</Words>
  <Application>Microsoft Office PowerPoint</Application>
  <PresentationFormat>On-screen Show (4:3)</PresentationFormat>
  <Paragraphs>471</Paragraphs>
  <Slides>37</Slides>
  <Notes>37</Notes>
  <HiddenSlides>2</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37</vt:i4>
      </vt:variant>
    </vt:vector>
  </HeadingPairs>
  <TitlesOfParts>
    <vt:vector size="44" baseType="lpstr">
      <vt:lpstr>宋体</vt:lpstr>
      <vt:lpstr>Arial</vt:lpstr>
      <vt:lpstr>Calibari</vt:lpstr>
      <vt:lpstr>Calibri</vt:lpstr>
      <vt:lpstr>Courier New</vt:lpstr>
      <vt:lpstr>Segoe Script</vt:lpstr>
      <vt:lpstr>Office Theme</vt:lpstr>
      <vt:lpstr>An Actor’s Life For Me (an Introduction to the TPL Dataflow Library for .NET)</vt:lpstr>
      <vt:lpstr>Who is Liam Westley?</vt:lpstr>
      <vt:lpstr>The challenge</vt:lpstr>
      <vt:lpstr>PowerPoint Presentation</vt:lpstr>
      <vt:lpstr>A little bit of history repeating …</vt:lpstr>
      <vt:lpstr>Our dilemma</vt:lpstr>
      <vt:lpstr>A solution – the Actor model</vt:lpstr>
      <vt:lpstr>Example – State Space Explosion</vt:lpstr>
      <vt:lpstr>A solution – the Actor model</vt:lpstr>
      <vt:lpstr>The challenge - .NET </vt:lpstr>
      <vt:lpstr>A solution(s) - .NET</vt:lpstr>
      <vt:lpstr>TPL Dataflow</vt:lpstr>
      <vt:lpstr>Everything is awesome !!!!</vt:lpstr>
      <vt:lpstr>PowerPoint Presentation</vt:lpstr>
      <vt:lpstr>PowerPoint Presentation</vt:lpstr>
      <vt:lpstr>PowerPoint Presentation</vt:lpstr>
      <vt:lpstr>PowerPoint Presentation</vt:lpstr>
      <vt:lpstr>ActionBlock&lt;T&gt;</vt:lpstr>
      <vt:lpstr>ActionBlock&lt;T&gt;</vt:lpstr>
      <vt:lpstr>TransformBlock&lt;TInput, TOutput&gt;</vt:lpstr>
      <vt:lpstr>TransformBlock&lt;TInput, TOutput&gt;</vt:lpstr>
      <vt:lpstr>PowerPoint Presentation</vt:lpstr>
      <vt:lpstr>BufferBlock&lt;T&gt;</vt:lpstr>
      <vt:lpstr>Competing Consumers - BufferBlock</vt:lpstr>
      <vt:lpstr>PowerPoint Presentation</vt:lpstr>
      <vt:lpstr>Filtering with LinkTo</vt:lpstr>
      <vt:lpstr>Filtering with TransformManyBlock</vt:lpstr>
      <vt:lpstr>PowerPoint Presentation</vt:lpstr>
      <vt:lpstr>BroadcastBlock</vt:lpstr>
      <vt:lpstr>PubSub - BroadcastBlock + BufferBlock</vt:lpstr>
      <vt:lpstr>PowerPoint Presentation</vt:lpstr>
      <vt:lpstr>Other blocks</vt:lpstr>
      <vt:lpstr>Some block properties</vt:lpstr>
      <vt:lpstr>Resources</vt:lpstr>
      <vt:lpstr>PowerPoint Presentation</vt:lpstr>
      <vt:lpstr>PowerPoint Presentation</vt:lpstr>
      <vt:lpstr>Huddle is Hiring!</vt:lpstr>
    </vt:vector>
  </TitlesOfParts>
  <Company>huddle.com</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Actor's Life For Me</dc:title>
  <dc:subject>An Actor's Life For Me - Introduction to the TPL Dataflow Library</dc:subject>
  <dc:creator>liam.westley@tigernews.co.uk;liam.westley@huddle.com</dc:creator>
  <cp:lastModifiedBy>Liam Westley</cp:lastModifiedBy>
  <cp:revision>377</cp:revision>
  <dcterms:created xsi:type="dcterms:W3CDTF">2012-05-28T10:49:18Z</dcterms:created>
  <dcterms:modified xsi:type="dcterms:W3CDTF">2014-09-12T09:36:33Z</dcterms:modified>
</cp:coreProperties>
</file>