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59" r:id="rId5"/>
    <p:sldId id="258" r:id="rId6"/>
    <p:sldId id="262" r:id="rId7"/>
    <p:sldId id="264" r:id="rId8"/>
    <p:sldId id="265" r:id="rId9"/>
    <p:sldId id="275" r:id="rId10"/>
    <p:sldId id="281" r:id="rId11"/>
    <p:sldId id="280" r:id="rId12"/>
    <p:sldId id="269" r:id="rId13"/>
    <p:sldId id="276" r:id="rId14"/>
    <p:sldId id="273" r:id="rId15"/>
    <p:sldId id="277" r:id="rId16"/>
    <p:sldId id="268" r:id="rId17"/>
    <p:sldId id="278" r:id="rId18"/>
    <p:sldId id="272" r:id="rId19"/>
    <p:sldId id="279" r:id="rId20"/>
    <p:sldId id="274" r:id="rId21"/>
    <p:sldId id="270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6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4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9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35B2-88CA-49D3-8E4A-1D75786B8009}" type="datetimeFigureOut">
              <a:rPr lang="en-GB" smtClean="0"/>
              <a:t>12/10/2012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A6E-2BFC-427D-94E0-DF69719EC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 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patterns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709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or -</a:t>
            </a:r>
          </a:p>
          <a:p>
            <a:r>
              <a:rPr lang="en-GB" dirty="0">
                <a:solidFill>
                  <a:schemeClr val="bg1"/>
                </a:solidFill>
              </a:rPr>
              <a:t>u</a:t>
            </a:r>
            <a:r>
              <a:rPr lang="en-GB" dirty="0" smtClean="0">
                <a:solidFill>
                  <a:schemeClr val="bg1"/>
                </a:solidFill>
              </a:rPr>
              <a:t>sing the asynchronous library in the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4.5 Framework for </a:t>
            </a:r>
            <a:r>
              <a:rPr lang="en-GB" dirty="0" smtClean="0">
                <a:solidFill>
                  <a:schemeClr val="bg1"/>
                </a:solidFill>
              </a:rPr>
              <a:t>more than keeping your UI responsive.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Sample.Data</a:t>
            </a:r>
            <a:r>
              <a:rPr lang="en-GB" sz="5400" dirty="0">
                <a:solidFill>
                  <a:schemeClr val="bg1"/>
                </a:solidFill>
                <a:latin typeface="Courier New" pitchFamily="49" charset="0"/>
              </a:rPr>
              <a:t>*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51571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* Any resemblance to real 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frameworks, on 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github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or 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codeplex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, 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</a:rPr>
              <a:t>is purely 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coincidental even if they </a:t>
            </a:r>
            <a:r>
              <a:rPr lang="en-GB" sz="2000" b="1" dirty="0" smtClean="0">
                <a:solidFill>
                  <a:schemeClr val="bg1"/>
                </a:solidFill>
                <a:latin typeface="Courier New" pitchFamily="49" charset="0"/>
              </a:rPr>
              <a:t>are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written by @</a:t>
            </a:r>
            <a:r>
              <a:rPr lang="en-GB" sz="2000" dirty="0" err="1" smtClean="0">
                <a:solidFill>
                  <a:schemeClr val="bg1"/>
                </a:solidFill>
                <a:latin typeface="Courier New" pitchFamily="49" charset="0"/>
              </a:rPr>
              <a:t>markrendle</a:t>
            </a:r>
            <a:r>
              <a:rPr lang="en-GB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-26842" y="-41378"/>
            <a:ext cx="9144000" cy="6858000"/>
            <a:chOff x="-26842" y="-41378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-26842" y="-41378"/>
              <a:ext cx="9144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911422" y="140737"/>
              <a:ext cx="4392488" cy="565262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</a:t>
              </a:r>
              <a:endParaRPr lang="en-GB" dirty="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950640" y="2336981"/>
              <a:ext cx="1944216" cy="2088232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406516" y="5914562"/>
              <a:ext cx="576064" cy="4188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304798" y="597991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967206" y="6182816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3343470" y="3171666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4186334" y="284753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4136774" y="69709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3842453" y="494184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792893" y="906521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293099" y="3789040"/>
              <a:ext cx="288032" cy="2094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59167" y="4511356"/>
            <a:ext cx="2122969" cy="1051515"/>
            <a:chOff x="6359167" y="4511356"/>
            <a:chExt cx="2122969" cy="1051515"/>
          </a:xfrm>
        </p:grpSpPr>
        <p:sp>
          <p:nvSpPr>
            <p:cNvPr id="19" name="TextBox 18"/>
            <p:cNvSpPr txBox="1"/>
            <p:nvPr/>
          </p:nvSpPr>
          <p:spPr>
            <a:xfrm>
              <a:off x="7095762" y="4511356"/>
              <a:ext cx="1386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London</a:t>
              </a:r>
              <a:endParaRPr lang="en-GB" sz="2800" dirty="0"/>
            </a:p>
          </p:txBody>
        </p:sp>
        <p:sp>
          <p:nvSpPr>
            <p:cNvPr id="20" name="Bent Arrow 19"/>
            <p:cNvSpPr/>
            <p:nvPr/>
          </p:nvSpPr>
          <p:spPr>
            <a:xfrm flipH="1" flipV="1">
              <a:off x="6359167" y="4993400"/>
              <a:ext cx="1429782" cy="569471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73471" y="2216349"/>
            <a:ext cx="2154308" cy="1177361"/>
            <a:chOff x="3173471" y="2216349"/>
            <a:chExt cx="2154308" cy="1177361"/>
          </a:xfrm>
        </p:grpSpPr>
        <p:sp>
          <p:nvSpPr>
            <p:cNvPr id="24" name="Bent Arrow 23"/>
            <p:cNvSpPr/>
            <p:nvPr/>
          </p:nvSpPr>
          <p:spPr>
            <a:xfrm flipV="1">
              <a:off x="3842453" y="2817714"/>
              <a:ext cx="1485326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73471" y="2216349"/>
              <a:ext cx="150767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Bradford</a:t>
              </a:r>
              <a:endParaRPr lang="en-GB" sz="2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94548" y="2833772"/>
            <a:ext cx="2189820" cy="1164699"/>
            <a:chOff x="5694548" y="2833772"/>
            <a:chExt cx="2189820" cy="1164699"/>
          </a:xfrm>
        </p:grpSpPr>
        <p:sp>
          <p:nvSpPr>
            <p:cNvPr id="30" name="Bent Arrow 29"/>
            <p:cNvSpPr/>
            <p:nvPr/>
          </p:nvSpPr>
          <p:spPr>
            <a:xfrm flipH="1" flipV="1">
              <a:off x="5694548" y="3422475"/>
              <a:ext cx="1425228" cy="575996"/>
            </a:xfrm>
            <a:prstGeom prst="bentArrow">
              <a:avLst>
                <a:gd name="adj1" fmla="val 25000"/>
                <a:gd name="adj2" fmla="val 50000"/>
                <a:gd name="adj3" fmla="val 50000"/>
                <a:gd name="adj4" fmla="val 87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76695" y="2833772"/>
              <a:ext cx="150767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Sheffield</a:t>
              </a:r>
              <a:endParaRPr lang="en-GB" sz="28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0969" y="3645024"/>
            <a:ext cx="2989263" cy="1456098"/>
            <a:chOff x="3670969" y="3645024"/>
            <a:chExt cx="2989263" cy="1456098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262" y="3645024"/>
              <a:ext cx="1185858" cy="119675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3670969" y="4731790"/>
              <a:ext cx="29892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http://silents.bandcamp.com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9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WhenAll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Useful for batch processing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all</a:t>
            </a:r>
            <a:r>
              <a:rPr lang="en-GB" dirty="0" smtClean="0">
                <a:solidFill>
                  <a:schemeClr val="bg1"/>
                </a:solidFill>
              </a:rPr>
              <a:t> are important.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Sending a set of e-mails.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Batch lookups returning many values.</a:t>
            </a:r>
          </a:p>
        </p:txBody>
      </p:sp>
    </p:spTree>
    <p:extLst>
      <p:ext uri="{BB962C8B-B14F-4D97-AF65-F5344CB8AC3E}">
        <p14:creationId xmlns:p14="http://schemas.microsoft.com/office/powerpoint/2010/main" val="1174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70000" lnSpcReduction="20000"/>
          </a:bodyPr>
          <a:lstStyle/>
          <a:p>
            <a:r>
              <a:rPr lang="en-GB" sz="5700" i="1" dirty="0" smtClean="0">
                <a:solidFill>
                  <a:schemeClr val="bg1"/>
                </a:solidFill>
              </a:rPr>
              <a:t>- Throttling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800" dirty="0" smtClean="0">
                <a:solidFill>
                  <a:schemeClr val="bg1"/>
                </a:solidFill>
              </a:rPr>
              <a:t>Limiting network or file I/O, or preventing saturation of a CPU.</a:t>
            </a:r>
          </a:p>
          <a:p>
            <a:endParaRPr lang="en-GB" sz="3800" dirty="0" smtClean="0">
              <a:solidFill>
                <a:schemeClr val="bg1"/>
              </a:solidFill>
            </a:endParaRPr>
          </a:p>
          <a:p>
            <a:r>
              <a:rPr lang="en-GB" sz="3800" dirty="0" smtClean="0">
                <a:solidFill>
                  <a:schemeClr val="bg1"/>
                </a:solidFill>
              </a:rPr>
              <a:t>When encoding multiple MP3 files, you might use one or two less threads than the number of CPU cores</a:t>
            </a:r>
            <a:r>
              <a:rPr lang="en-GB" sz="3800" dirty="0">
                <a:solidFill>
                  <a:schemeClr val="bg1"/>
                </a:solidFill>
              </a:rPr>
              <a:t> </a:t>
            </a:r>
            <a:r>
              <a:rPr lang="en-GB" sz="3800" dirty="0" smtClean="0">
                <a:solidFill>
                  <a:schemeClr val="bg1"/>
                </a:solidFill>
              </a:rPr>
              <a:t>to allow other process access to the CPU.</a:t>
            </a:r>
            <a:endParaRPr lang="en-GB" sz="3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92500" lnSpcReduction="10000"/>
          </a:bodyPr>
          <a:lstStyle/>
          <a:p>
            <a:r>
              <a:rPr lang="en-GB" sz="4300" i="1" dirty="0" smtClean="0">
                <a:solidFill>
                  <a:schemeClr val="bg1"/>
                </a:solidFill>
              </a:rPr>
              <a:t>- Redundancy -</a:t>
            </a:r>
          </a:p>
          <a:p>
            <a:endParaRPr lang="en-GB" i="1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Useful for competing services where the </a:t>
            </a:r>
            <a:r>
              <a:rPr lang="en-GB" i="1" dirty="0" smtClean="0">
                <a:solidFill>
                  <a:schemeClr val="bg1"/>
                </a:solidFill>
              </a:rPr>
              <a:t>first </a:t>
            </a:r>
            <a:r>
              <a:rPr lang="en-GB" dirty="0" smtClean="0">
                <a:solidFill>
                  <a:schemeClr val="bg1"/>
                </a:solidFill>
              </a:rPr>
              <a:t>to return wins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Multiple lookups where all are expected to return the same value - stock prices, geo lookup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lnSpcReduction="10000"/>
          </a:bodyPr>
          <a:lstStyle/>
          <a:p>
            <a:r>
              <a:rPr lang="en-GB" sz="4000" i="1" dirty="0" smtClean="0">
                <a:solidFill>
                  <a:schemeClr val="bg1"/>
                </a:solidFill>
              </a:rPr>
              <a:t>- Interleaving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Perform additional processing on the results of tasks as they complete.</a:t>
            </a:r>
          </a:p>
          <a:p>
            <a:r>
              <a:rPr lang="en-GB" sz="3000" dirty="0" smtClean="0">
                <a:solidFill>
                  <a:schemeClr val="bg1"/>
                </a:solidFill>
              </a:rPr>
              <a:t>A web browser can make multiple HTTP requests, but will start building the page as each HTTP request returns data.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3056"/>
            <a:ext cx="6400800" cy="23042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- quick recap 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New </a:t>
            </a:r>
            <a:r>
              <a:rPr lang="en-GB" dirty="0" err="1" smtClean="0">
                <a:solidFill>
                  <a:schemeClr val="bg1"/>
                </a:solidFill>
              </a:rPr>
              <a:t>asyhcronous</a:t>
            </a:r>
            <a:r>
              <a:rPr lang="en-GB" dirty="0" smtClean="0">
                <a:solidFill>
                  <a:schemeClr val="bg1"/>
                </a:solidFill>
              </a:rPr>
              <a:t> library in </a:t>
            </a:r>
            <a:r>
              <a:rPr lang="en-GB" dirty="0" err="1" smtClean="0">
                <a:solidFill>
                  <a:schemeClr val="bg1"/>
                </a:solidFill>
              </a:rPr>
              <a:t>.Net</a:t>
            </a:r>
            <a:r>
              <a:rPr lang="en-GB" dirty="0" smtClean="0">
                <a:solidFill>
                  <a:schemeClr val="bg1"/>
                </a:solidFill>
              </a:rPr>
              <a:t> 4.5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Heavily used in </a:t>
            </a:r>
            <a:r>
              <a:rPr lang="en-GB" dirty="0" err="1" smtClean="0">
                <a:solidFill>
                  <a:schemeClr val="bg1"/>
                </a:solidFill>
              </a:rPr>
              <a:t>WinRT</a:t>
            </a:r>
            <a:r>
              <a:rPr lang="en-GB" dirty="0" smtClean="0">
                <a:solidFill>
                  <a:schemeClr val="bg1"/>
                </a:solidFill>
              </a:rPr>
              <a:t> and available from within Visual Studio 2012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4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636912"/>
            <a:ext cx="6728792" cy="3456384"/>
          </a:xfrm>
        </p:spPr>
        <p:txBody>
          <a:bodyPr anchor="b">
            <a:normAutofit fontScale="92500" lnSpcReduction="20000"/>
          </a:bodyPr>
          <a:lstStyle/>
          <a:p>
            <a:r>
              <a:rPr lang="en-GB" sz="4300" i="1" dirty="0" smtClean="0">
                <a:solidFill>
                  <a:schemeClr val="bg1"/>
                </a:solidFill>
              </a:rPr>
              <a:t>- Early bailout -</a:t>
            </a:r>
          </a:p>
          <a:p>
            <a:endParaRPr lang="en-GB" sz="3000" i="1" dirty="0" smtClean="0">
              <a:solidFill>
                <a:schemeClr val="bg1"/>
              </a:solidFill>
            </a:endParaRPr>
          </a:p>
          <a:p>
            <a:r>
              <a:rPr lang="en-GB" sz="3000" dirty="0" smtClean="0">
                <a:solidFill>
                  <a:schemeClr val="bg1"/>
                </a:solidFill>
              </a:rPr>
              <a:t>Ending a set of tasks if another tasks ends prematurely (not due to error).</a:t>
            </a:r>
          </a:p>
          <a:p>
            <a:r>
              <a:rPr lang="en-GB" sz="3000" dirty="0" smtClean="0">
                <a:solidFill>
                  <a:schemeClr val="bg1"/>
                </a:solidFill>
              </a:rPr>
              <a:t>Cancel remaining tasks when a task returns a result which meets pre-set criteria – obtaining offer to deal shares with a price below a ceiling price.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WhenAny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Resources</a:t>
            </a:r>
          </a:p>
          <a:p>
            <a:endParaRPr lang="en-GB" sz="4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3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GB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parallel team blog</a:t>
            </a:r>
          </a:p>
          <a:p>
            <a:endParaRPr lang="en-GB" sz="2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4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blogs.msdn.com/b/pfxteam</a:t>
            </a:r>
            <a:endParaRPr lang="en-GB" sz="2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Task-based Asynchronous </a:t>
            </a:r>
            <a:r>
              <a:rPr lang="en-GB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Pattern white paper (TAP.docx) </a:t>
            </a:r>
            <a:r>
              <a:rPr lang="en-GB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GB" sz="3200" i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Stephen </a:t>
            </a:r>
            <a:r>
              <a:rPr lang="en-GB" sz="3200" i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Toub</a:t>
            </a:r>
            <a:endParaRPr lang="en-GB" sz="3200" i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2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GB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http://www.microsoft.com/en-us/download/details.aspx?id=19957</a:t>
            </a:r>
            <a:endParaRPr lang="en-GB" sz="20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GB" sz="3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84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3041" y="674741"/>
            <a:ext cx="7717918" cy="550851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chemeClr val="bg1"/>
                </a:solidFill>
              </a:rPr>
              <a:t>{ </a:t>
            </a:r>
            <a:r>
              <a:rPr lang="en-GB" sz="5400" dirty="0" err="1" smtClean="0">
                <a:solidFill>
                  <a:schemeClr val="bg1"/>
                </a:solidFill>
              </a:rPr>
              <a:t>liam</a:t>
            </a:r>
            <a:r>
              <a:rPr lang="en-GB" sz="5400" dirty="0" smtClean="0">
                <a:solidFill>
                  <a:schemeClr val="bg1"/>
                </a:solidFill>
              </a:rPr>
              <a:t> </a:t>
            </a:r>
            <a:r>
              <a:rPr lang="en-GB" sz="5400" dirty="0" err="1" smtClean="0">
                <a:solidFill>
                  <a:schemeClr val="bg1"/>
                </a:solidFill>
              </a:rPr>
              <a:t>westley</a:t>
            </a:r>
            <a:r>
              <a:rPr lang="en-GB" sz="5400" dirty="0" smtClean="0">
                <a:solidFill>
                  <a:schemeClr val="bg1"/>
                </a:solidFill>
              </a:rPr>
              <a:t> }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@westleyl</a:t>
            </a:r>
          </a:p>
          <a:p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liam.westley@tigernews.co.uk</a:t>
            </a:r>
            <a:r>
              <a:rPr lang="en-GB" sz="40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sz="40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</a:br>
            <a:r>
              <a:rPr lang="en-GB" sz="2800" dirty="0" smtClean="0">
                <a:solidFill>
                  <a:schemeClr val="bg1"/>
                </a:solidFill>
                <a:latin typeface="Calibari"/>
                <a:cs typeface="Courier New" pitchFamily="49" charset="0"/>
              </a:rPr>
              <a:t>http://geekswithblogs.net/twickers</a:t>
            </a:r>
            <a:endParaRPr lang="en-GB" sz="4000" dirty="0">
              <a:solidFill>
                <a:schemeClr val="bg1"/>
              </a:solidFill>
              <a:latin typeface="Calibari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#1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15616" y="2636912"/>
            <a:ext cx="6912768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Identify long running process and handle them </a:t>
            </a:r>
            <a:r>
              <a:rPr lang="en-GB" dirty="0" err="1" smtClean="0">
                <a:solidFill>
                  <a:schemeClr val="bg1"/>
                </a:solidFill>
              </a:rPr>
              <a:t>asychronously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‘Long-running’ in </a:t>
            </a:r>
            <a:r>
              <a:rPr lang="en-GB" dirty="0">
                <a:solidFill>
                  <a:schemeClr val="bg1"/>
                </a:solidFill>
              </a:rPr>
              <a:t>the Windows Runtime it is specifically anything that could take longer than 50ms to execute</a:t>
            </a:r>
          </a:p>
        </p:txBody>
      </p:sp>
    </p:spTree>
    <p:extLst>
      <p:ext uri="{BB962C8B-B14F-4D97-AF65-F5344CB8AC3E}">
        <p14:creationId xmlns:p14="http://schemas.microsoft.com/office/powerpoint/2010/main" val="574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Key goals for </a:t>
            </a:r>
            <a:r>
              <a:rPr lang="en-GB" sz="5400" dirty="0" err="1" smtClean="0">
                <a:solidFill>
                  <a:schemeClr val="bg1"/>
                </a:solidFill>
              </a:rPr>
              <a:t>async</a:t>
            </a:r>
            <a:r>
              <a:rPr lang="en-GB" sz="5400" dirty="0" smtClean="0">
                <a:solidFill>
                  <a:schemeClr val="bg1"/>
                </a:solidFill>
              </a:rPr>
              <a:t> #2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636912"/>
            <a:ext cx="6400800" cy="345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An asynchronous programming model familiar to the way that you might write synchronous code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- lower barrier to entry</a:t>
            </a:r>
          </a:p>
        </p:txBody>
      </p:sp>
    </p:spTree>
    <p:extLst>
      <p:ext uri="{BB962C8B-B14F-4D97-AF65-F5344CB8AC3E}">
        <p14:creationId xmlns:p14="http://schemas.microsoft.com/office/powerpoint/2010/main" val="38561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err="1" smtClean="0">
                <a:solidFill>
                  <a:schemeClr val="bg1"/>
                </a:solidFill>
                <a:latin typeface="Courier New" pitchFamily="49" charset="0"/>
              </a:rPr>
              <a:t>async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Indicates that a method is likely to contain a control flow that involves awaiting asynchronous operations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6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await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await signs up the rest of the method as a continuation of the task and returns to the caller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Possible to include more than one await within a single </a:t>
            </a:r>
            <a:r>
              <a:rPr lang="en-GB" dirty="0" err="1" smtClean="0">
                <a:solidFill>
                  <a:schemeClr val="bg1"/>
                </a:solidFill>
              </a:rPr>
              <a:t>aync</a:t>
            </a:r>
            <a:r>
              <a:rPr lang="en-GB" dirty="0" smtClean="0">
                <a:solidFill>
                  <a:schemeClr val="bg1"/>
                </a:solidFill>
              </a:rPr>
              <a:t> method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   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 you would have had a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void</a:t>
            </a:r>
            <a:r>
              <a:rPr lang="en-GB" dirty="0" smtClean="0">
                <a:solidFill>
                  <a:schemeClr val="bg1"/>
                </a:solidFill>
              </a:rPr>
              <a:t> return value, use </a:t>
            </a:r>
            <a:r>
              <a:rPr lang="en-GB" dirty="0">
                <a:solidFill>
                  <a:schemeClr val="bg1"/>
                </a:solidFill>
                <a:latin typeface="Courier New" pitchFamily="49" charset="0"/>
              </a:rPr>
              <a:t>Task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Where you would have had a return </a:t>
            </a:r>
            <a:r>
              <a:rPr lang="en-GB" dirty="0" err="1" smtClean="0">
                <a:solidFill>
                  <a:schemeClr val="bg1"/>
                </a:solidFill>
              </a:rPr>
              <a:t>value,or</a:t>
            </a:r>
            <a:r>
              <a:rPr lang="en-GB" dirty="0" smtClean="0">
                <a:solidFill>
                  <a:schemeClr val="bg1"/>
                </a:solidFill>
              </a:rPr>
              <a:t> parameter output values, use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456384"/>
          </a:xfrm>
        </p:spPr>
        <p:txBody>
          <a:bodyPr anchor="b"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</a:rPr>
              <a:t>Task&lt;T&gt;</a:t>
            </a:r>
            <a:r>
              <a:rPr lang="en-GB" dirty="0" smtClean="0">
                <a:solidFill>
                  <a:schemeClr val="bg1"/>
                </a:solidFill>
              </a:rPr>
              <a:t> means we not only receive a return value, we can obtain additional information about the task performed by the </a:t>
            </a:r>
            <a:r>
              <a:rPr lang="en-GB" dirty="0" err="1" smtClean="0">
                <a:solidFill>
                  <a:schemeClr val="bg1"/>
                </a:solidFill>
              </a:rPr>
              <a:t>async</a:t>
            </a:r>
            <a:r>
              <a:rPr lang="en-GB" dirty="0" smtClean="0">
                <a:solidFill>
                  <a:schemeClr val="bg1"/>
                </a:solidFill>
              </a:rPr>
              <a:t> method, including detecting completion, exceptions and cancellation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Courier New" pitchFamily="49" charset="0"/>
              </a:rPr>
              <a:t>Timeout&lt;Code&gt;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477</Words>
  <Application>Microsoft Office PowerPoint</Application>
  <PresentationFormat>On-screen Show (4:3)</PresentationFormat>
  <Paragraphs>78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{ async patterns }</vt:lpstr>
      <vt:lpstr>{ async }</vt:lpstr>
      <vt:lpstr>Key goals for async #1</vt:lpstr>
      <vt:lpstr>Key goals for async #2</vt:lpstr>
      <vt:lpstr>async</vt:lpstr>
      <vt:lpstr>await</vt:lpstr>
      <vt:lpstr>Task   Task&lt;T&gt;</vt:lpstr>
      <vt:lpstr>Task&lt;T&gt;</vt:lpstr>
      <vt:lpstr>Timeout&lt;Code&gt;</vt:lpstr>
      <vt:lpstr>Sample.Data*</vt:lpstr>
      <vt:lpstr>PowerPoint Presentation</vt:lpstr>
      <vt:lpstr>WhenAll</vt:lpstr>
      <vt:lpstr>Timeout&lt;Code&gt;</vt:lpstr>
      <vt:lpstr>WhenAny</vt:lpstr>
      <vt:lpstr>Timeout&lt;Code&gt;</vt:lpstr>
      <vt:lpstr>WhenAny</vt:lpstr>
      <vt:lpstr>Timeout&lt;Code&gt;</vt:lpstr>
      <vt:lpstr>WhenAny</vt:lpstr>
      <vt:lpstr>Timeout&lt;Code&gt;</vt:lpstr>
      <vt:lpstr>WhenAny</vt:lpstr>
      <vt:lpstr>PowerPoint Presentation</vt:lpstr>
      <vt:lpstr>PowerPoint Presentation</vt:lpstr>
    </vt:vector>
  </TitlesOfParts>
  <Company>Tiger Computer Services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async } patterns</dc:title>
  <dc:subject>Async Patterns</dc:subject>
  <dc:creator>liam.westley@tigernews.co.uk</dc:creator>
  <cp:lastModifiedBy>Liam Westley</cp:lastModifiedBy>
  <cp:revision>65</cp:revision>
  <dcterms:created xsi:type="dcterms:W3CDTF">2012-05-28T10:49:18Z</dcterms:created>
  <dcterms:modified xsi:type="dcterms:W3CDTF">2012-10-12T15:13:45Z</dcterms:modified>
</cp:coreProperties>
</file>