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5" r:id="rId2"/>
    <p:sldId id="286" r:id="rId3"/>
    <p:sldId id="312" r:id="rId4"/>
    <p:sldId id="306" r:id="rId5"/>
    <p:sldId id="309" r:id="rId6"/>
    <p:sldId id="310" r:id="rId7"/>
    <p:sldId id="311" r:id="rId8"/>
    <p:sldId id="313" r:id="rId9"/>
    <p:sldId id="314" r:id="rId10"/>
    <p:sldId id="307" r:id="rId11"/>
    <p:sldId id="308" r:id="rId12"/>
    <p:sldId id="315" r:id="rId13"/>
    <p:sldId id="317" r:id="rId14"/>
    <p:sldId id="318" r:id="rId15"/>
    <p:sldId id="319" r:id="rId16"/>
    <p:sldId id="320" r:id="rId17"/>
    <p:sldId id="291" r:id="rId18"/>
    <p:sldId id="330" r:id="rId19"/>
    <p:sldId id="321" r:id="rId20"/>
    <p:sldId id="322" r:id="rId21"/>
    <p:sldId id="331" r:id="rId22"/>
    <p:sldId id="323" r:id="rId23"/>
    <p:sldId id="326" r:id="rId24"/>
    <p:sldId id="333" r:id="rId25"/>
    <p:sldId id="327" r:id="rId26"/>
    <p:sldId id="335" r:id="rId27"/>
    <p:sldId id="334" r:id="rId28"/>
    <p:sldId id="336" r:id="rId29"/>
    <p:sldId id="339" r:id="rId30"/>
    <p:sldId id="337" r:id="rId31"/>
    <p:sldId id="338" r:id="rId32"/>
    <p:sldId id="328" r:id="rId33"/>
    <p:sldId id="324" r:id="rId34"/>
    <p:sldId id="325" r:id="rId35"/>
    <p:sldId id="284" r:id="rId36"/>
    <p:sldId id="303" r:id="rId37"/>
    <p:sldId id="30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9D0"/>
    <a:srgbClr val="595959"/>
    <a:srgbClr val="609104"/>
    <a:srgbClr val="222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0" autoAdjust="0"/>
    <p:restoredTop sz="68681" autoAdjust="0"/>
  </p:normalViewPr>
  <p:slideViewPr>
    <p:cSldViewPr>
      <p:cViewPr varScale="1">
        <p:scale>
          <a:sx n="67" d="100"/>
          <a:sy n="67" d="100"/>
        </p:scale>
        <p:origin x="1734" y="4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D304-7667-4398-B622-91A56A0E2E60}" type="datetimeFigureOut">
              <a:rPr lang="en-GB" smtClean="0"/>
              <a:t>17/10/2014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FAF54-EA53-44A9-8BB7-1A5C8EAE01B9}" type="slidenum">
              <a:rPr lang="en-GB" smtClean="0"/>
              <a:t>‹#›</a:t>
            </a:fld>
            <a:endParaRPr lang="en-GB"/>
          </a:p>
        </p:txBody>
      </p:sp>
    </p:spTree>
    <p:extLst>
      <p:ext uri="{BB962C8B-B14F-4D97-AF65-F5344CB8AC3E}">
        <p14:creationId xmlns:p14="http://schemas.microsoft.com/office/powerpoint/2010/main" val="3463423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a:t>
            </a:fld>
            <a:endParaRPr lang="en-GB"/>
          </a:p>
        </p:txBody>
      </p:sp>
    </p:spTree>
    <p:extLst>
      <p:ext uri="{BB962C8B-B14F-4D97-AF65-F5344CB8AC3E}">
        <p14:creationId xmlns:p14="http://schemas.microsoft.com/office/powerpoint/2010/main" val="3351600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Intel Pentium (1993) was the first widely available SMP processors in the x86</a:t>
            </a:r>
            <a:r>
              <a:rPr lang="en-GB" baseline="0" dirty="0" smtClean="0"/>
              <a:t> world,</a:t>
            </a:r>
          </a:p>
          <a:p>
            <a:r>
              <a:rPr lang="en-GB" baseline="0" dirty="0" smtClean="0"/>
              <a:t>http://en.wikipedia.org/wiki/Symmetric_multiprocessing#Entry-level_systems </a:t>
            </a:r>
          </a:p>
          <a:p>
            <a:endParaRPr lang="en-GB" baseline="0" dirty="0" smtClean="0"/>
          </a:p>
          <a:p>
            <a:r>
              <a:rPr lang="en-GB" baseline="0" dirty="0" smtClean="0"/>
              <a:t>Knights Landing – 72 core Atom CPU, http://www.realworldtech.com/knights-landing-details/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Shared state in .NET surfaces through such items as the lock/unlock keywords, storing data in thread local storage, as well as synchronization objects to co-ordinate with a UI.</a:t>
            </a:r>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10</a:t>
            </a:fld>
            <a:endParaRPr lang="en-GB"/>
          </a:p>
        </p:txBody>
      </p:sp>
    </p:spTree>
    <p:extLst>
      <p:ext uri="{BB962C8B-B14F-4D97-AF65-F5344CB8AC3E}">
        <p14:creationId xmlns:p14="http://schemas.microsoft.com/office/powerpoint/2010/main" val="306881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.NET 1.0 – </a:t>
            </a:r>
            <a:r>
              <a:rPr lang="en-GB" baseline="0" dirty="0" err="1" smtClean="0"/>
              <a:t>ThreadPool</a:t>
            </a:r>
            <a:endParaRPr lang="en-GB" baseline="0" dirty="0" smtClean="0"/>
          </a:p>
          <a:p>
            <a:r>
              <a:rPr lang="en-GB" baseline="0" dirty="0" smtClean="0"/>
              <a:t>.NET 2.0 – </a:t>
            </a:r>
            <a:r>
              <a:rPr lang="en-GB" baseline="0" dirty="0" err="1" smtClean="0"/>
              <a:t>SynchronizationContext</a:t>
            </a:r>
            <a:r>
              <a:rPr lang="en-GB" baseline="0" dirty="0" smtClean="0"/>
              <a:t> meant we could marshal information between a UI and background threads</a:t>
            </a:r>
          </a:p>
          <a:p>
            <a:r>
              <a:rPr lang="en-GB" baseline="0" dirty="0" smtClean="0"/>
              <a:t>.NET 4.0 – The TPL arrives, with </a:t>
            </a:r>
            <a:r>
              <a:rPr lang="en-GB" baseline="0" dirty="0" err="1" smtClean="0"/>
              <a:t>System.Collections.Concurrent</a:t>
            </a:r>
            <a:r>
              <a:rPr lang="en-GB" baseline="0" dirty="0" smtClean="0"/>
              <a:t> to provide thread-safe data structures and underneath the thread pool queue architecture was completely overhauled.</a:t>
            </a:r>
          </a:p>
          <a:p>
            <a:r>
              <a:rPr lang="en-GB" baseline="0" dirty="0" smtClean="0"/>
              <a:t>.NET 4.5 – </a:t>
            </a:r>
            <a:r>
              <a:rPr lang="en-GB" baseline="0" dirty="0" err="1" smtClean="0"/>
              <a:t>async</a:t>
            </a:r>
            <a:r>
              <a:rPr lang="en-GB" baseline="0" dirty="0" smtClean="0"/>
              <a:t> … await – a good solution for responsive designs, and I/O bound operations, but it really is thread sharing, rather than true multi-threading.  The aim of </a:t>
            </a:r>
            <a:r>
              <a:rPr lang="en-GB" baseline="0" dirty="0" err="1" smtClean="0"/>
              <a:t>async</a:t>
            </a:r>
            <a:r>
              <a:rPr lang="en-GB" baseline="0" dirty="0" smtClean="0"/>
              <a:t> … await is to reduce blocked threads.</a:t>
            </a:r>
          </a:p>
        </p:txBody>
      </p:sp>
      <p:sp>
        <p:nvSpPr>
          <p:cNvPr id="4" name="Slide Number Placeholder 3"/>
          <p:cNvSpPr>
            <a:spLocks noGrp="1"/>
          </p:cNvSpPr>
          <p:nvPr>
            <p:ph type="sldNum" sz="quarter" idx="10"/>
          </p:nvPr>
        </p:nvSpPr>
        <p:spPr/>
        <p:txBody>
          <a:bodyPr/>
          <a:lstStyle/>
          <a:p>
            <a:fld id="{F25FAF54-EA53-44A9-8BB7-1A5C8EAE01B9}" type="slidenum">
              <a:rPr lang="en-GB" smtClean="0"/>
              <a:t>11</a:t>
            </a:fld>
            <a:endParaRPr lang="en-GB"/>
          </a:p>
        </p:txBody>
      </p:sp>
    </p:spTree>
    <p:extLst>
      <p:ext uri="{BB962C8B-B14F-4D97-AF65-F5344CB8AC3E}">
        <p14:creationId xmlns:p14="http://schemas.microsoft.com/office/powerpoint/2010/main" val="259600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12</a:t>
            </a:fld>
            <a:endParaRPr lang="en-GB"/>
          </a:p>
        </p:txBody>
      </p:sp>
    </p:spTree>
    <p:extLst>
      <p:ext uri="{BB962C8B-B14F-4D97-AF65-F5344CB8AC3E}">
        <p14:creationId xmlns:p14="http://schemas.microsoft.com/office/powerpoint/2010/main" val="192724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13</a:t>
            </a:fld>
            <a:endParaRPr lang="en-GB"/>
          </a:p>
        </p:txBody>
      </p:sp>
    </p:spTree>
    <p:extLst>
      <p:ext uri="{BB962C8B-B14F-4D97-AF65-F5344CB8AC3E}">
        <p14:creationId xmlns:p14="http://schemas.microsoft.com/office/powerpoint/2010/main" val="2734298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14</a:t>
            </a:fld>
            <a:endParaRPr lang="en-GB"/>
          </a:p>
        </p:txBody>
      </p:sp>
    </p:spTree>
    <p:extLst>
      <p:ext uri="{BB962C8B-B14F-4D97-AF65-F5344CB8AC3E}">
        <p14:creationId xmlns:p14="http://schemas.microsoft.com/office/powerpoint/2010/main" val="2590371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15</a:t>
            </a:fld>
            <a:endParaRPr lang="en-GB"/>
          </a:p>
        </p:txBody>
      </p:sp>
    </p:spTree>
    <p:extLst>
      <p:ext uri="{BB962C8B-B14F-4D97-AF65-F5344CB8AC3E}">
        <p14:creationId xmlns:p14="http://schemas.microsoft.com/office/powerpoint/2010/main" val="248786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16</a:t>
            </a:fld>
            <a:endParaRPr lang="en-GB"/>
          </a:p>
        </p:txBody>
      </p:sp>
    </p:spTree>
    <p:extLst>
      <p:ext uri="{BB962C8B-B14F-4D97-AF65-F5344CB8AC3E}">
        <p14:creationId xmlns:p14="http://schemas.microsoft.com/office/powerpoint/2010/main" val="148903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MD5 calculations within a folder – calculating MD5 for really big video files.</a:t>
            </a:r>
          </a:p>
          <a:p>
            <a:endParaRPr lang="en-GB" baseline="0" dirty="0" smtClean="0"/>
          </a:p>
          <a:p>
            <a:pPr marL="228600" indent="-228600">
              <a:buAutoNum type="arabicParenR"/>
            </a:pPr>
            <a:r>
              <a:rPr lang="en-GB" baseline="0" dirty="0" smtClean="0"/>
              <a:t>No Dataflow pixie dust. </a:t>
            </a:r>
            <a:r>
              <a:rPr lang="en-GB" b="1" baseline="0" dirty="0" smtClean="0"/>
              <a:t>(Snippet 1.1)</a:t>
            </a:r>
          </a:p>
          <a:p>
            <a:pPr marL="228600" indent="-228600">
              <a:buAutoNum type="arabicParenR"/>
            </a:pPr>
            <a:endParaRPr lang="en-GB" baseline="0" dirty="0" smtClean="0"/>
          </a:p>
          <a:p>
            <a:pPr marL="228600" indent="-228600">
              <a:buAutoNum type="arabicParenR"/>
            </a:pPr>
            <a:r>
              <a:rPr lang="en-GB" baseline="0" dirty="0" smtClean="0"/>
              <a:t>Let’s add some Dataflow logic – a single </a:t>
            </a:r>
            <a:r>
              <a:rPr lang="en-GB" baseline="0" dirty="0" err="1" smtClean="0"/>
              <a:t>ActionBlock</a:t>
            </a:r>
            <a:r>
              <a:rPr lang="en-GB" baseline="0" dirty="0" smtClean="0"/>
              <a:t> replacing operation, same speed.  Add thread IDs.</a:t>
            </a:r>
          </a:p>
          <a:p>
            <a:pPr marL="228600" indent="-228600">
              <a:buAutoNum type="arabicParenR"/>
            </a:pPr>
            <a:endParaRPr lang="en-GB"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GB" baseline="0" dirty="0" smtClean="0"/>
              <a:t>Let’s add </a:t>
            </a:r>
            <a:r>
              <a:rPr lang="en-GB" sz="1200" kern="1200" dirty="0" err="1" smtClean="0">
                <a:solidFill>
                  <a:schemeClr val="tx1"/>
                </a:solidFill>
                <a:latin typeface="+mn-lt"/>
                <a:ea typeface="+mn-ea"/>
                <a:cs typeface="+mn-cs"/>
              </a:rPr>
              <a:t>ExecutionDataflowBlockOptions</a:t>
            </a:r>
            <a:r>
              <a:rPr lang="en-GB" sz="1200" kern="1200" dirty="0" smtClean="0">
                <a:solidFill>
                  <a:schemeClr val="tx1"/>
                </a:solidFill>
                <a:latin typeface="+mn-lt"/>
                <a:ea typeface="+mn-ea"/>
                <a:cs typeface="+mn-cs"/>
              </a:rPr>
              <a:t> with </a:t>
            </a:r>
            <a:r>
              <a:rPr lang="en-GB" sz="1200" kern="1200" dirty="0" err="1" smtClean="0">
                <a:solidFill>
                  <a:schemeClr val="tx1"/>
                </a:solidFill>
                <a:latin typeface="+mn-lt"/>
                <a:ea typeface="+mn-ea"/>
                <a:cs typeface="+mn-cs"/>
              </a:rPr>
              <a:t>MaxDegreeOfParallelism</a:t>
            </a:r>
            <a:r>
              <a:rPr lang="en-GB" sz="1200" kern="1200" dirty="0" smtClean="0">
                <a:solidFill>
                  <a:schemeClr val="tx1"/>
                </a:solidFill>
                <a:latin typeface="+mn-lt"/>
                <a:ea typeface="+mn-ea"/>
                <a:cs typeface="+mn-cs"/>
              </a:rPr>
              <a:t> of 4 – now we have multi threaded operation. Thread IDs clearly show thread reuse from thread pool. </a:t>
            </a:r>
            <a:r>
              <a:rPr lang="en-GB" b="1" baseline="0" dirty="0" smtClean="0"/>
              <a:t>(Snippet 1.2)</a:t>
            </a:r>
          </a:p>
          <a:p>
            <a:pPr marL="228600" indent="-228600">
              <a:buAutoNum type="arabicParenR"/>
            </a:pPr>
            <a:endParaRPr lang="en-GB" baseline="0" dirty="0" smtClean="0"/>
          </a:p>
          <a:p>
            <a:pPr marL="228600" indent="-228600">
              <a:buAutoNum type="arabicParenR"/>
            </a:pPr>
            <a:endParaRPr lang="en-GB" baseline="0" dirty="0" smtClean="0"/>
          </a:p>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17</a:t>
            </a:fld>
            <a:endParaRPr lang="en-GB"/>
          </a:p>
        </p:txBody>
      </p:sp>
    </p:spTree>
    <p:extLst>
      <p:ext uri="{BB962C8B-B14F-4D97-AF65-F5344CB8AC3E}">
        <p14:creationId xmlns:p14="http://schemas.microsoft.com/office/powerpoint/2010/main" val="3672939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18</a:t>
            </a:fld>
            <a:endParaRPr lang="en-GB"/>
          </a:p>
        </p:txBody>
      </p:sp>
    </p:spTree>
    <p:extLst>
      <p:ext uri="{BB962C8B-B14F-4D97-AF65-F5344CB8AC3E}">
        <p14:creationId xmlns:p14="http://schemas.microsoft.com/office/powerpoint/2010/main" val="401439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19</a:t>
            </a:fld>
            <a:endParaRPr lang="en-GB"/>
          </a:p>
        </p:txBody>
      </p:sp>
    </p:spTree>
    <p:extLst>
      <p:ext uri="{BB962C8B-B14F-4D97-AF65-F5344CB8AC3E}">
        <p14:creationId xmlns:p14="http://schemas.microsoft.com/office/powerpoint/2010/main" val="379782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a:t>
            </a:fld>
            <a:endParaRPr lang="en-GB"/>
          </a:p>
        </p:txBody>
      </p:sp>
    </p:spTree>
    <p:extLst>
      <p:ext uri="{BB962C8B-B14F-4D97-AF65-F5344CB8AC3E}">
        <p14:creationId xmlns:p14="http://schemas.microsoft.com/office/powerpoint/2010/main" val="1471905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20</a:t>
            </a:fld>
            <a:endParaRPr lang="en-GB"/>
          </a:p>
        </p:txBody>
      </p:sp>
    </p:spTree>
    <p:extLst>
      <p:ext uri="{BB962C8B-B14F-4D97-AF65-F5344CB8AC3E}">
        <p14:creationId xmlns:p14="http://schemas.microsoft.com/office/powerpoint/2010/main" val="450476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21</a:t>
            </a:fld>
            <a:endParaRPr lang="en-GB"/>
          </a:p>
        </p:txBody>
      </p:sp>
    </p:spTree>
    <p:extLst>
      <p:ext uri="{BB962C8B-B14F-4D97-AF65-F5344CB8AC3E}">
        <p14:creationId xmlns:p14="http://schemas.microsoft.com/office/powerpoint/2010/main" val="345469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MD5 calculations within a folder – calculating MD5 for really big video files.</a:t>
            </a:r>
          </a:p>
          <a:p>
            <a:endParaRPr lang="en-GB" baseline="0" dirty="0" smtClean="0"/>
          </a:p>
          <a:p>
            <a:pPr marL="228600" indent="-228600">
              <a:buAutoNum type="arabicParenR"/>
            </a:pPr>
            <a:r>
              <a:rPr lang="en-GB" baseline="0" dirty="0" smtClean="0"/>
              <a:t>Take the MD5 example and separate the calculation (</a:t>
            </a:r>
            <a:r>
              <a:rPr lang="en-GB" baseline="0" dirty="0" err="1" smtClean="0"/>
              <a:t>TransformBlock</a:t>
            </a:r>
            <a:r>
              <a:rPr lang="en-GB" baseline="0" dirty="0" smtClean="0"/>
              <a:t>) from the console output (</a:t>
            </a:r>
            <a:r>
              <a:rPr lang="en-GB" baseline="0" dirty="0" err="1" smtClean="0"/>
              <a:t>ActionBlock</a:t>
            </a:r>
            <a:r>
              <a:rPr lang="en-GB" baseline="0" dirty="0" smtClean="0"/>
              <a:t>).  Need to link the items together, and we can also reduce the concurrency in the </a:t>
            </a:r>
            <a:r>
              <a:rPr lang="en-GB" baseline="0" dirty="0" err="1" smtClean="0"/>
              <a:t>ActionBlock</a:t>
            </a:r>
            <a:r>
              <a:rPr lang="en-GB" baseline="0" dirty="0" smtClean="0"/>
              <a:t>. </a:t>
            </a:r>
            <a:r>
              <a:rPr lang="en-GB" b="1" baseline="0" dirty="0" smtClean="0"/>
              <a:t>(Snippet 1.3)</a:t>
            </a:r>
            <a:endParaRPr lang="en-GB" baseline="0" dirty="0" smtClean="0"/>
          </a:p>
          <a:p>
            <a:pPr marL="228600" indent="-228600">
              <a:buAutoNum type="arabicParenR"/>
            </a:pPr>
            <a:endParaRPr lang="en-GB" baseline="0" dirty="0" smtClean="0"/>
          </a:p>
          <a:p>
            <a:pPr marL="228600" indent="-228600">
              <a:buAutoNum type="arabicParenR"/>
            </a:pPr>
            <a:r>
              <a:rPr lang="en-GB" baseline="0" dirty="0" smtClean="0"/>
              <a:t>Should note that the order is now being preserved by the </a:t>
            </a:r>
            <a:r>
              <a:rPr lang="en-GB" baseline="0" dirty="0" err="1" smtClean="0"/>
              <a:t>TransformBlock</a:t>
            </a:r>
            <a:r>
              <a:rPr lang="en-GB" baseline="0" dirty="0" smtClean="0"/>
              <a:t> – the order of console output matches that of the inputs.</a:t>
            </a:r>
          </a:p>
          <a:p>
            <a:pPr marL="228600" indent="-228600">
              <a:buAutoNum type="arabicParenR"/>
            </a:pPr>
            <a:endParaRPr lang="en-GB" baseline="0" dirty="0" smtClean="0"/>
          </a:p>
          <a:p>
            <a:pPr marL="0" indent="0">
              <a:buNone/>
            </a:pPr>
            <a:r>
              <a:rPr lang="en-GB" baseline="0" dirty="0" smtClean="0"/>
              <a:t>To mention </a:t>
            </a:r>
            <a:r>
              <a:rPr lang="en-GB" baseline="0" dirty="0" err="1" smtClean="0"/>
              <a:t>TransformBlock</a:t>
            </a:r>
            <a:r>
              <a:rPr lang="en-GB" baseline="0" dirty="0" smtClean="0"/>
              <a:t> is effectively an </a:t>
            </a:r>
            <a:r>
              <a:rPr lang="en-GB" baseline="0" dirty="0" err="1" smtClean="0"/>
              <a:t>ActionBlock</a:t>
            </a:r>
            <a:r>
              <a:rPr lang="en-GB" baseline="0" dirty="0" smtClean="0"/>
              <a:t> with an output </a:t>
            </a:r>
            <a:r>
              <a:rPr lang="en-GB" baseline="0" dirty="0" err="1" smtClean="0"/>
              <a:t>BufferBlock</a:t>
            </a:r>
            <a:r>
              <a:rPr lang="en-GB" baseline="0" dirty="0" smtClean="0"/>
              <a:t> for results (which is how the order is preserved – in this buffer).</a:t>
            </a:r>
          </a:p>
          <a:p>
            <a:pPr marL="228600" indent="-228600">
              <a:buAutoNum type="arabicParenR"/>
            </a:pPr>
            <a:endParaRPr lang="en-GB" baseline="0" dirty="0" smtClean="0"/>
          </a:p>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22</a:t>
            </a:fld>
            <a:endParaRPr lang="en-GB"/>
          </a:p>
        </p:txBody>
      </p:sp>
    </p:spTree>
    <p:extLst>
      <p:ext uri="{BB962C8B-B14F-4D97-AF65-F5344CB8AC3E}">
        <p14:creationId xmlns:p14="http://schemas.microsoft.com/office/powerpoint/2010/main" val="346205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23</a:t>
            </a:fld>
            <a:endParaRPr lang="en-GB"/>
          </a:p>
        </p:txBody>
      </p:sp>
    </p:spTree>
    <p:extLst>
      <p:ext uri="{BB962C8B-B14F-4D97-AF65-F5344CB8AC3E}">
        <p14:creationId xmlns:p14="http://schemas.microsoft.com/office/powerpoint/2010/main" val="105746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Demo – buffer first, distributes to FOUR </a:t>
            </a:r>
            <a:r>
              <a:rPr lang="en-GB" baseline="0" dirty="0" err="1" smtClean="0"/>
              <a:t>TransformBlock</a:t>
            </a:r>
            <a:r>
              <a:rPr lang="en-GB" baseline="0" dirty="0" smtClean="0"/>
              <a:t> and they link to as single </a:t>
            </a:r>
            <a:r>
              <a:rPr lang="en-GB" baseline="0" dirty="0" err="1" smtClean="0"/>
              <a:t>ActionBlock</a:t>
            </a:r>
            <a:r>
              <a:rPr lang="en-GB" baseline="0" dirty="0" smtClean="0"/>
              <a:t> handling console output.  Each </a:t>
            </a:r>
            <a:r>
              <a:rPr lang="en-GB" baseline="0" dirty="0" err="1" smtClean="0"/>
              <a:t>TransformBlock</a:t>
            </a:r>
            <a:r>
              <a:rPr lang="en-GB" baseline="0" dirty="0" smtClean="0"/>
              <a:t> can have a buffer set at 1 and concurrency of 1 and we now have out of order execution and collation.</a:t>
            </a:r>
          </a:p>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24</a:t>
            </a:fld>
            <a:endParaRPr lang="en-GB"/>
          </a:p>
        </p:txBody>
      </p:sp>
    </p:spTree>
    <p:extLst>
      <p:ext uri="{BB962C8B-B14F-4D97-AF65-F5344CB8AC3E}">
        <p14:creationId xmlns:p14="http://schemas.microsoft.com/office/powerpoint/2010/main" val="1573340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Demo – buffer first, distributes to FOUR </a:t>
            </a:r>
            <a:r>
              <a:rPr lang="en-GB" baseline="0" dirty="0" err="1" smtClean="0"/>
              <a:t>TransformBlock</a:t>
            </a:r>
            <a:r>
              <a:rPr lang="en-GB" baseline="0" dirty="0" smtClean="0"/>
              <a:t> and they link to as single </a:t>
            </a:r>
            <a:r>
              <a:rPr lang="en-GB" baseline="0" dirty="0" err="1" smtClean="0"/>
              <a:t>ActionBlock</a:t>
            </a:r>
            <a:r>
              <a:rPr lang="en-GB" baseline="0" dirty="0" smtClean="0"/>
              <a:t> handling console output.  Each </a:t>
            </a:r>
            <a:r>
              <a:rPr lang="en-GB" baseline="0" dirty="0" err="1" smtClean="0"/>
              <a:t>TransformBlock</a:t>
            </a:r>
            <a:r>
              <a:rPr lang="en-GB" baseline="0" dirty="0" smtClean="0"/>
              <a:t> can have a buffer set at 1 and concurrency of 1 and we now have out of order execution and collation.</a:t>
            </a:r>
          </a:p>
          <a:p>
            <a:pPr marL="0" indent="0">
              <a:buNone/>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25</a:t>
            </a:fld>
            <a:endParaRPr lang="en-GB"/>
          </a:p>
        </p:txBody>
      </p:sp>
    </p:spTree>
    <p:extLst>
      <p:ext uri="{BB962C8B-B14F-4D97-AF65-F5344CB8AC3E}">
        <p14:creationId xmlns:p14="http://schemas.microsoft.com/office/powerpoint/2010/main" val="165106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Demo – </a:t>
            </a:r>
            <a:r>
              <a:rPr lang="en-GB" baseline="0" dirty="0" err="1" smtClean="0"/>
              <a:t>TransformManyBlock</a:t>
            </a:r>
            <a:r>
              <a:rPr lang="en-GB" baseline="0" dirty="0" smtClean="0"/>
              <a:t> to return folder contents, link that to itself for directories, otherwise link to the </a:t>
            </a:r>
            <a:r>
              <a:rPr lang="en-GB" baseline="0" dirty="0" err="1" smtClean="0"/>
              <a:t>TransformBlock</a:t>
            </a:r>
            <a:r>
              <a:rPr lang="en-GB" baseline="0" dirty="0" smtClean="0"/>
              <a:t> we already have to perform MD5, linking to the </a:t>
            </a:r>
            <a:r>
              <a:rPr lang="en-GB" baseline="0" dirty="0" err="1" smtClean="0"/>
              <a:t>ActionBlock</a:t>
            </a:r>
            <a:r>
              <a:rPr lang="en-GB" baseline="0" dirty="0" smtClean="0"/>
              <a:t> that displays the MD5 and filename on the console window.</a:t>
            </a:r>
          </a:p>
        </p:txBody>
      </p:sp>
      <p:sp>
        <p:nvSpPr>
          <p:cNvPr id="4" name="Slide Number Placeholder 3"/>
          <p:cNvSpPr>
            <a:spLocks noGrp="1"/>
          </p:cNvSpPr>
          <p:nvPr>
            <p:ph type="sldNum" sz="quarter" idx="10"/>
          </p:nvPr>
        </p:nvSpPr>
        <p:spPr/>
        <p:txBody>
          <a:bodyPr/>
          <a:lstStyle/>
          <a:p>
            <a:fld id="{F25FAF54-EA53-44A9-8BB7-1A5C8EAE01B9}" type="slidenum">
              <a:rPr lang="en-GB" smtClean="0"/>
              <a:t>26</a:t>
            </a:fld>
            <a:endParaRPr lang="en-GB"/>
          </a:p>
        </p:txBody>
      </p:sp>
    </p:spTree>
    <p:extLst>
      <p:ext uri="{BB962C8B-B14F-4D97-AF65-F5344CB8AC3E}">
        <p14:creationId xmlns:p14="http://schemas.microsoft.com/office/powerpoint/2010/main" val="3171894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27</a:t>
            </a:fld>
            <a:endParaRPr lang="en-GB"/>
          </a:p>
        </p:txBody>
      </p:sp>
    </p:spTree>
    <p:extLst>
      <p:ext uri="{BB962C8B-B14F-4D97-AF65-F5344CB8AC3E}">
        <p14:creationId xmlns:p14="http://schemas.microsoft.com/office/powerpoint/2010/main" val="890044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Demo – </a:t>
            </a:r>
            <a:r>
              <a:rPr lang="en-GB" baseline="0" dirty="0" err="1" smtClean="0"/>
              <a:t>TransformManyBlock</a:t>
            </a:r>
            <a:r>
              <a:rPr lang="en-GB" baseline="0" dirty="0" smtClean="0"/>
              <a:t> to return folder contents, link that to itself for directories, otherwise link to the </a:t>
            </a:r>
            <a:r>
              <a:rPr lang="en-GB" baseline="0" dirty="0" err="1" smtClean="0"/>
              <a:t>TransformBlock</a:t>
            </a:r>
            <a:r>
              <a:rPr lang="en-GB" baseline="0" dirty="0" smtClean="0"/>
              <a:t> we already have to perform MD5, linking to the </a:t>
            </a:r>
            <a:r>
              <a:rPr lang="en-GB" baseline="0" dirty="0" err="1" smtClean="0"/>
              <a:t>ActionBlock</a:t>
            </a:r>
            <a:r>
              <a:rPr lang="en-GB" baseline="0" dirty="0" smtClean="0"/>
              <a:t> that displays the MD5 and filename on the console window.</a:t>
            </a:r>
          </a:p>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28</a:t>
            </a:fld>
            <a:endParaRPr lang="en-GB"/>
          </a:p>
        </p:txBody>
      </p:sp>
    </p:spTree>
    <p:extLst>
      <p:ext uri="{BB962C8B-B14F-4D97-AF65-F5344CB8AC3E}">
        <p14:creationId xmlns:p14="http://schemas.microsoft.com/office/powerpoint/2010/main" val="3351428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29</a:t>
            </a:fld>
            <a:endParaRPr lang="en-GB"/>
          </a:p>
        </p:txBody>
      </p:sp>
    </p:spTree>
    <p:extLst>
      <p:ext uri="{BB962C8B-B14F-4D97-AF65-F5344CB8AC3E}">
        <p14:creationId xmlns:p14="http://schemas.microsoft.com/office/powerpoint/2010/main" val="185175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a:t>
            </a:fld>
            <a:endParaRPr lang="en-GB"/>
          </a:p>
        </p:txBody>
      </p:sp>
    </p:spTree>
    <p:extLst>
      <p:ext uri="{BB962C8B-B14F-4D97-AF65-F5344CB8AC3E}">
        <p14:creationId xmlns:p14="http://schemas.microsoft.com/office/powerpoint/2010/main" val="3276698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Publish-Subscribe or </a:t>
            </a:r>
            <a:r>
              <a:rPr lang="en-GB" baseline="0" dirty="0" err="1" smtClean="0"/>
              <a:t>PubSub</a:t>
            </a:r>
            <a:r>
              <a:rPr lang="en-GB" baseline="0" dirty="0" smtClean="0"/>
              <a:t> is the pattern (http://www.eaipatterns.com/PublishSubscribeChannel.html) but also known as </a:t>
            </a:r>
            <a:r>
              <a:rPr lang="en-GB" baseline="0" dirty="0" err="1" smtClean="0"/>
              <a:t>FanOut</a:t>
            </a:r>
            <a:r>
              <a:rPr lang="en-GB" baseline="0" dirty="0" smtClean="0"/>
              <a:t>.</a:t>
            </a:r>
          </a:p>
          <a:p>
            <a:endParaRPr lang="en-GB" baseline="0" dirty="0" smtClean="0"/>
          </a:p>
          <a:p>
            <a:r>
              <a:rPr lang="en-GB" baseline="0" dirty="0" smtClean="0"/>
              <a:t>Note: initial input is a LinkTo from the </a:t>
            </a:r>
            <a:r>
              <a:rPr lang="en-GB" baseline="0" dirty="0" err="1" smtClean="0"/>
              <a:t>TransformManyBlock</a:t>
            </a:r>
            <a:r>
              <a:rPr lang="en-GB" baseline="0" dirty="0" smtClean="0"/>
              <a:t> detailed in the slide, ‘Filtering with </a:t>
            </a:r>
            <a:r>
              <a:rPr lang="en-GB" baseline="0" dirty="0" err="1" smtClean="0"/>
              <a:t>TransformManyBlock</a:t>
            </a:r>
            <a:r>
              <a:rPr lang="en-GB" baseline="0" dirty="0" smtClean="0"/>
              <a:t>’, but has been omitted because this slide is already rather crowded.</a:t>
            </a:r>
          </a:p>
        </p:txBody>
      </p:sp>
      <p:sp>
        <p:nvSpPr>
          <p:cNvPr id="4" name="Slide Number Placeholder 3"/>
          <p:cNvSpPr>
            <a:spLocks noGrp="1"/>
          </p:cNvSpPr>
          <p:nvPr>
            <p:ph type="sldNum" sz="quarter" idx="10"/>
          </p:nvPr>
        </p:nvSpPr>
        <p:spPr/>
        <p:txBody>
          <a:bodyPr/>
          <a:lstStyle/>
          <a:p>
            <a:fld id="{F25FAF54-EA53-44A9-8BB7-1A5C8EAE01B9}" type="slidenum">
              <a:rPr lang="en-GB" smtClean="0"/>
              <a:t>30</a:t>
            </a:fld>
            <a:endParaRPr lang="en-GB"/>
          </a:p>
        </p:txBody>
      </p:sp>
    </p:spTree>
    <p:extLst>
      <p:ext uri="{BB962C8B-B14F-4D97-AF65-F5344CB8AC3E}">
        <p14:creationId xmlns:p14="http://schemas.microsoft.com/office/powerpoint/2010/main" val="890044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31</a:t>
            </a:fld>
            <a:endParaRPr lang="en-GB"/>
          </a:p>
        </p:txBody>
      </p:sp>
    </p:spTree>
    <p:extLst>
      <p:ext uri="{BB962C8B-B14F-4D97-AF65-F5344CB8AC3E}">
        <p14:creationId xmlns:p14="http://schemas.microsoft.com/office/powerpoint/2010/main" val="3351428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32</a:t>
            </a:fld>
            <a:endParaRPr lang="en-GB"/>
          </a:p>
        </p:txBody>
      </p:sp>
    </p:spTree>
    <p:extLst>
      <p:ext uri="{BB962C8B-B14F-4D97-AF65-F5344CB8AC3E}">
        <p14:creationId xmlns:p14="http://schemas.microsoft.com/office/powerpoint/2010/main" val="1851758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33</a:t>
            </a:fld>
            <a:endParaRPr lang="en-GB"/>
          </a:p>
        </p:txBody>
      </p:sp>
    </p:spTree>
    <p:extLst>
      <p:ext uri="{BB962C8B-B14F-4D97-AF65-F5344CB8AC3E}">
        <p14:creationId xmlns:p14="http://schemas.microsoft.com/office/powerpoint/2010/main" val="3311058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34</a:t>
            </a:fld>
            <a:endParaRPr lang="en-GB"/>
          </a:p>
        </p:txBody>
      </p:sp>
    </p:spTree>
    <p:extLst>
      <p:ext uri="{BB962C8B-B14F-4D97-AF65-F5344CB8AC3E}">
        <p14:creationId xmlns:p14="http://schemas.microsoft.com/office/powerpoint/2010/main" val="956512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35</a:t>
            </a:fld>
            <a:endParaRPr lang="en-GB"/>
          </a:p>
        </p:txBody>
      </p:sp>
    </p:spTree>
    <p:extLst>
      <p:ext uri="{BB962C8B-B14F-4D97-AF65-F5344CB8AC3E}">
        <p14:creationId xmlns:p14="http://schemas.microsoft.com/office/powerpoint/2010/main" val="3851631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25FAF54-EA53-44A9-8BB7-1A5C8EAE01B9}" type="slidenum">
              <a:rPr lang="en-GB" smtClean="0"/>
              <a:t>36</a:t>
            </a:fld>
            <a:endParaRPr lang="en-GB"/>
          </a:p>
        </p:txBody>
      </p:sp>
    </p:spTree>
    <p:extLst>
      <p:ext uri="{BB962C8B-B14F-4D97-AF65-F5344CB8AC3E}">
        <p14:creationId xmlns:p14="http://schemas.microsoft.com/office/powerpoint/2010/main" val="2527126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37</a:t>
            </a:fld>
            <a:endParaRPr lang="en-GB"/>
          </a:p>
        </p:txBody>
      </p:sp>
    </p:spTree>
    <p:extLst>
      <p:ext uri="{BB962C8B-B14F-4D97-AF65-F5344CB8AC3E}">
        <p14:creationId xmlns:p14="http://schemas.microsoft.com/office/powerpoint/2010/main" val="427783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Allegedly</a:t>
            </a:r>
            <a:r>
              <a:rPr lang="en-GB" baseline="0" dirty="0" smtClean="0"/>
              <a:t> said by Marie Antoinette.</a:t>
            </a:r>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4</a:t>
            </a:fld>
            <a:endParaRPr lang="en-GB"/>
          </a:p>
        </p:txBody>
      </p:sp>
    </p:spTree>
    <p:extLst>
      <p:ext uri="{BB962C8B-B14F-4D97-AF65-F5344CB8AC3E}">
        <p14:creationId xmlns:p14="http://schemas.microsoft.com/office/powerpoint/2010/main" val="339192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(imagine </a:t>
            </a:r>
            <a:r>
              <a:rPr lang="en-GB" baseline="0" dirty="0" err="1" smtClean="0"/>
              <a:t>Propellerheads</a:t>
            </a:r>
            <a:r>
              <a:rPr lang="en-GB" baseline="0" dirty="0" smtClean="0"/>
              <a:t> feat Shirley </a:t>
            </a:r>
            <a:r>
              <a:rPr lang="en-GB" baseline="0" dirty="0" err="1" smtClean="0"/>
              <a:t>Bassey</a:t>
            </a:r>
            <a:r>
              <a:rPr lang="en-GB" baseline="0" dirty="0" smtClean="0"/>
              <a:t> at this point, http://www.youtube.com/watch?v=yzLT6_TQmq8)</a:t>
            </a:r>
          </a:p>
          <a:p>
            <a:endParaRPr lang="en-GB" baseline="0" dirty="0" smtClean="0"/>
          </a:p>
          <a:p>
            <a:r>
              <a:rPr lang="en-GB" baseline="0" dirty="0" smtClean="0"/>
              <a:t>The Actor based model was first described in 1973, and by 1973 the white paper, </a:t>
            </a:r>
            <a:r>
              <a:rPr lang="en-GB" sz="1200" b="0" i="1" kern="1200" dirty="0" smtClean="0">
                <a:solidFill>
                  <a:schemeClr val="tx1"/>
                </a:solidFill>
                <a:effectLst/>
                <a:latin typeface="+mn-lt"/>
                <a:ea typeface="+mn-ea"/>
                <a:cs typeface="+mn-cs"/>
              </a:rPr>
              <a:t>Laws for Communicating Parallel Processes</a:t>
            </a:r>
            <a:r>
              <a:rPr lang="en-GB" sz="1200" b="0" i="0" kern="1200" dirty="0" smtClean="0">
                <a:solidFill>
                  <a:schemeClr val="tx1"/>
                </a:solidFill>
                <a:effectLst/>
                <a:latin typeface="+mn-lt"/>
                <a:ea typeface="+mn-ea"/>
                <a:cs typeface="+mn-cs"/>
              </a:rPr>
              <a:t>, was published discussing an Actor based pattern for handling concurrency </a:t>
            </a:r>
            <a:r>
              <a:rPr lang="en-GB" baseline="0" dirty="0" smtClean="0"/>
              <a:t>- http://en.wikipedia.org/wiki/Actor_model</a:t>
            </a:r>
          </a:p>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5</a:t>
            </a:fld>
            <a:endParaRPr lang="en-GB"/>
          </a:p>
        </p:txBody>
      </p:sp>
    </p:spTree>
    <p:extLst>
      <p:ext uri="{BB962C8B-B14F-4D97-AF65-F5344CB8AC3E}">
        <p14:creationId xmlns:p14="http://schemas.microsoft.com/office/powerpoint/2010/main" val="244374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In person demo: </a:t>
            </a:r>
          </a:p>
          <a:p>
            <a:endParaRPr lang="en-GB" baseline="0" dirty="0" smtClean="0"/>
          </a:p>
          <a:p>
            <a:r>
              <a:rPr lang="en-GB" baseline="0" dirty="0" smtClean="0"/>
              <a:t>STEP 1 – hand a single notebook out for people to write the name of their favourite food, we have a single shared state we lock as we write, during which we block the next person</a:t>
            </a:r>
          </a:p>
          <a:p>
            <a:endParaRPr lang="en-GB" baseline="0" dirty="0" smtClean="0"/>
          </a:p>
          <a:p>
            <a:r>
              <a:rPr lang="en-GB" baseline="0" dirty="0" smtClean="0"/>
              <a:t>STEP 2 – hand out a notebook again, person tears of first sheet, passes the rest of the book on and then writes the name of their favourite food.  At the end we have to collate in some meaningful manner, but we reduced blocking to that final task of collation.</a:t>
            </a:r>
          </a:p>
        </p:txBody>
      </p:sp>
      <p:sp>
        <p:nvSpPr>
          <p:cNvPr id="4" name="Slide Number Placeholder 3"/>
          <p:cNvSpPr>
            <a:spLocks noGrp="1"/>
          </p:cNvSpPr>
          <p:nvPr>
            <p:ph type="sldNum" sz="quarter" idx="10"/>
          </p:nvPr>
        </p:nvSpPr>
        <p:spPr/>
        <p:txBody>
          <a:bodyPr/>
          <a:lstStyle/>
          <a:p>
            <a:fld id="{F25FAF54-EA53-44A9-8BB7-1A5C8EAE01B9}" type="slidenum">
              <a:rPr lang="en-GB" smtClean="0"/>
              <a:t>6</a:t>
            </a:fld>
            <a:endParaRPr lang="en-GB"/>
          </a:p>
        </p:txBody>
      </p:sp>
    </p:spTree>
    <p:extLst>
      <p:ext uri="{BB962C8B-B14F-4D97-AF65-F5344CB8AC3E}">
        <p14:creationId xmlns:p14="http://schemas.microsoft.com/office/powerpoint/2010/main" val="144312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From March 2010 - 4th International Workshop on Bidirectional Transformation in Architecture-Based Component Composition</a:t>
            </a:r>
          </a:p>
          <a:p>
            <a:r>
              <a:rPr lang="en-GB" baseline="0" dirty="0" smtClean="0"/>
              <a:t>http://www.biglab.org/4th-Btrans/slides/YutingChen.ppt</a:t>
            </a:r>
          </a:p>
        </p:txBody>
      </p:sp>
      <p:sp>
        <p:nvSpPr>
          <p:cNvPr id="4" name="Slide Number Placeholder 3"/>
          <p:cNvSpPr>
            <a:spLocks noGrp="1"/>
          </p:cNvSpPr>
          <p:nvPr>
            <p:ph type="sldNum" sz="quarter" idx="10"/>
          </p:nvPr>
        </p:nvSpPr>
        <p:spPr/>
        <p:txBody>
          <a:bodyPr/>
          <a:lstStyle/>
          <a:p>
            <a:fld id="{F25FAF54-EA53-44A9-8BB7-1A5C8EAE01B9}" type="slidenum">
              <a:rPr lang="en-GB" smtClean="0"/>
              <a:t>7</a:t>
            </a:fld>
            <a:endParaRPr lang="en-GB"/>
          </a:p>
        </p:txBody>
      </p:sp>
    </p:spTree>
    <p:extLst>
      <p:ext uri="{BB962C8B-B14F-4D97-AF65-F5344CB8AC3E}">
        <p14:creationId xmlns:p14="http://schemas.microsoft.com/office/powerpoint/2010/main" val="27163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From March 2010 - 4th International Workshop on Bidirectional Transformation in Architecture-Based Component Composition</a:t>
            </a:r>
          </a:p>
          <a:p>
            <a:endParaRPr lang="en-GB" baseline="0" dirty="0" smtClean="0"/>
          </a:p>
          <a:p>
            <a:r>
              <a:rPr lang="en-GB" baseline="0" dirty="0" smtClean="0"/>
              <a:t>State Space Explosion diagram extended from example in http://www.biglab.org/4th-Btrans/slides/YutingChen.ppt</a:t>
            </a:r>
            <a:endParaRPr lang="en-GB" b="1"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8</a:t>
            </a:fld>
            <a:endParaRPr lang="en-GB"/>
          </a:p>
        </p:txBody>
      </p:sp>
    </p:spTree>
    <p:extLst>
      <p:ext uri="{BB962C8B-B14F-4D97-AF65-F5344CB8AC3E}">
        <p14:creationId xmlns:p14="http://schemas.microsoft.com/office/powerpoint/2010/main" val="219698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From 1977 paper:</a:t>
            </a:r>
          </a:p>
          <a:p>
            <a:endParaRPr lang="en-GB" baseline="0" dirty="0" smtClean="0"/>
          </a:p>
          <a:p>
            <a:r>
              <a:rPr lang="en-GB" baseline="0" dirty="0" smtClean="0"/>
              <a:t>' A crude analogy from physics may make activation more clear.</a:t>
            </a:r>
          </a:p>
          <a:p>
            <a:endParaRPr lang="en-GB" baseline="0" dirty="0" smtClean="0"/>
          </a:p>
          <a:p>
            <a:r>
              <a:rPr lang="en-GB" baseline="0" dirty="0" smtClean="0"/>
              <a:t>A photon (message) is received by an atom (target) which puts it into an</a:t>
            </a:r>
          </a:p>
          <a:p>
            <a:r>
              <a:rPr lang="en-GB" baseline="0" dirty="0" smtClean="0"/>
              <a:t>excited state. After a while, the atom gives off one or more photons and returns to its ground state.</a:t>
            </a:r>
          </a:p>
          <a:p>
            <a:endParaRPr lang="en-GB" baseline="0" dirty="0" smtClean="0"/>
          </a:p>
          <a:p>
            <a:r>
              <a:rPr lang="en-GB" baseline="0" dirty="0" smtClean="0"/>
              <a:t>These emitted photons may then be received by other atoms, and these secondary events are said to</a:t>
            </a:r>
          </a:p>
          <a:p>
            <a:r>
              <a:rPr lang="en-GB" baseline="0" dirty="0" smtClean="0"/>
              <a:t>be activated by the first event.'</a:t>
            </a:r>
          </a:p>
        </p:txBody>
      </p:sp>
      <p:sp>
        <p:nvSpPr>
          <p:cNvPr id="4" name="Slide Number Placeholder 3"/>
          <p:cNvSpPr>
            <a:spLocks noGrp="1"/>
          </p:cNvSpPr>
          <p:nvPr>
            <p:ph type="sldNum" sz="quarter" idx="10"/>
          </p:nvPr>
        </p:nvSpPr>
        <p:spPr/>
        <p:txBody>
          <a:bodyPr/>
          <a:lstStyle/>
          <a:p>
            <a:fld id="{F25FAF54-EA53-44A9-8BB7-1A5C8EAE01B9}" type="slidenum">
              <a:rPr lang="en-GB" smtClean="0"/>
              <a:t>9</a:t>
            </a:fld>
            <a:endParaRPr lang="en-GB"/>
          </a:p>
        </p:txBody>
      </p:sp>
    </p:spTree>
    <p:extLst>
      <p:ext uri="{BB962C8B-B14F-4D97-AF65-F5344CB8AC3E}">
        <p14:creationId xmlns:p14="http://schemas.microsoft.com/office/powerpoint/2010/main" val="106169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17/10/2014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3055634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17/10/2014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2904407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17/10/2014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75404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50"/>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17/10/2014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363493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C35B2-88CA-49D3-8E4A-1D75786B8009}" type="datetimeFigureOut">
              <a:rPr lang="en-GB" smtClean="0"/>
              <a:t>17/10/2014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583607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2C35B2-88CA-49D3-8E4A-1D75786B8009}" type="datetimeFigureOut">
              <a:rPr lang="en-GB" smtClean="0"/>
              <a:t>17/10/2014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171828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2C35B2-88CA-49D3-8E4A-1D75786B8009}" type="datetimeFigureOut">
              <a:rPr lang="en-GB" smtClean="0"/>
              <a:t>17/10/2014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39015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091597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C35B2-88CA-49D3-8E4A-1D75786B8009}" type="datetimeFigureOut">
              <a:rPr lang="en-GB" smtClean="0"/>
              <a:t>17/10/2014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03485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C35B2-88CA-49D3-8E4A-1D75786B8009}" type="datetimeFigureOut">
              <a:rPr lang="en-GB" smtClean="0"/>
              <a:t>17/10/2014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59870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C35B2-88CA-49D3-8E4A-1D75786B8009}" type="datetimeFigureOut">
              <a:rPr lang="en-GB" smtClean="0"/>
              <a:t>17/10/2014</a:t>
            </a:fld>
            <a:endParaRPr lang="en-GB"/>
          </a:p>
        </p:txBody>
      </p:sp>
      <p:sp>
        <p:nvSpPr>
          <p:cNvPr id="6" name="Footer Placeholder 5"/>
          <p:cNvSpPr>
            <a:spLocks noGrp="1"/>
          </p:cNvSpPr>
          <p:nvPr>
            <p:ph type="ftr" sz="quarter" idx="11"/>
          </p:nvPr>
        </p:nvSpPr>
        <p:spPr/>
        <p:txBody>
          <a:bodyPr/>
          <a:lstStyle>
            <a:lvl1pPr>
              <a:defRPr>
                <a:solidFill>
                  <a:srgbClr val="609104"/>
                </a:solidFill>
              </a:defRPr>
            </a:lvl1pPr>
          </a:lstStyle>
          <a:p>
            <a:endParaRPr lang="en-GB" dirty="0"/>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6397562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42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baseline="0">
                <a:solidFill>
                  <a:srgbClr val="609104"/>
                </a:solidFill>
              </a:defRPr>
            </a:lvl1pPr>
          </a:lstStyle>
          <a:p>
            <a:fld id="{062C35B2-88CA-49D3-8E4A-1D75786B8009}" type="datetimeFigureOut">
              <a:rPr lang="en-GB" smtClean="0"/>
              <a:pPr/>
              <a:t>17/10/2014</a:t>
            </a:fld>
            <a:endParaRPr lang="en-GB"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baseline="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baseline="0">
                <a:solidFill>
                  <a:srgbClr val="609104"/>
                </a:solidFill>
              </a:defRPr>
            </a:lvl1pPr>
          </a:lstStyle>
          <a:p>
            <a:fld id="{611C9A6E-2BFC-427D-94E0-DF69719EC520}" type="slidenum">
              <a:rPr lang="en-GB" smtClean="0"/>
              <a:pPr/>
              <a:t>‹#›</a:t>
            </a:fld>
            <a:endParaRPr lang="en-GB" dirty="0"/>
          </a:p>
        </p:txBody>
      </p:sp>
    </p:spTree>
    <p:extLst>
      <p:ext uri="{BB962C8B-B14F-4D97-AF65-F5344CB8AC3E}">
        <p14:creationId xmlns:p14="http://schemas.microsoft.com/office/powerpoint/2010/main" val="219814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685800" rtl="0" eaLnBrk="1" latinLnBrk="0" hangingPunct="1">
        <a:spcBef>
          <a:spcPct val="0"/>
        </a:spcBef>
        <a:buNone/>
        <a:defRPr sz="3300" kern="1200" baseline="0">
          <a:solidFill>
            <a:srgbClr val="0089D0"/>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baseline="0">
          <a:solidFill>
            <a:srgbClr val="0089D0"/>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baseline="0">
          <a:solidFill>
            <a:srgbClr val="0089D0"/>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baseline="0">
          <a:solidFill>
            <a:srgbClr val="0089D0"/>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baseline="0">
          <a:solidFill>
            <a:srgbClr val="0089D0"/>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baseline="0">
          <a:solidFill>
            <a:srgbClr val="0089D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huddle.com/vacanci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492896"/>
            <a:ext cx="9144000" cy="3024336"/>
          </a:xfrm>
        </p:spPr>
        <p:txBody>
          <a:bodyPr>
            <a:normAutofit lnSpcReduction="10000"/>
          </a:bodyPr>
          <a:lstStyle/>
          <a:p>
            <a:r>
              <a:rPr lang="en-GB" sz="2800" dirty="0" smtClean="0">
                <a:solidFill>
                  <a:srgbClr val="0089D0"/>
                </a:solidFill>
              </a:rPr>
              <a:t>Liam </a:t>
            </a:r>
            <a:r>
              <a:rPr lang="en-GB" sz="2800" dirty="0">
                <a:solidFill>
                  <a:srgbClr val="0089D0"/>
                </a:solidFill>
              </a:rPr>
              <a:t>Westley</a:t>
            </a:r>
          </a:p>
          <a:p>
            <a:endParaRPr lang="en-GB" sz="2800" dirty="0" smtClean="0">
              <a:solidFill>
                <a:srgbClr val="609104"/>
              </a:solidFill>
            </a:endParaRPr>
          </a:p>
          <a:p>
            <a:r>
              <a:rPr lang="en-GB" sz="2800" dirty="0" smtClean="0">
                <a:solidFill>
                  <a:srgbClr val="0089D0"/>
                </a:solidFill>
              </a:rPr>
              <a:t>DDD North 2014, Leeds</a:t>
            </a:r>
          </a:p>
          <a:p>
            <a:r>
              <a:rPr lang="en-GB" sz="2800" dirty="0" smtClean="0">
                <a:solidFill>
                  <a:srgbClr val="0089D0"/>
                </a:solidFill>
              </a:rPr>
              <a:t> </a:t>
            </a:r>
            <a:endParaRPr lang="en-GB" sz="2800" dirty="0">
              <a:solidFill>
                <a:srgbClr val="0089D0"/>
              </a:solidFill>
            </a:endParaRPr>
          </a:p>
          <a:p>
            <a:r>
              <a:rPr lang="en-GB" sz="2800" dirty="0" smtClean="0">
                <a:solidFill>
                  <a:srgbClr val="0089D0"/>
                </a:solidFill>
              </a:rPr>
              <a:t>All code and slides will be available at</a:t>
            </a:r>
          </a:p>
          <a:p>
            <a:r>
              <a:rPr lang="en-GB" sz="2800" dirty="0">
                <a:solidFill>
                  <a:srgbClr val="0089D0"/>
                </a:solidFill>
              </a:rPr>
              <a:t>https</a:t>
            </a:r>
            <a:r>
              <a:rPr lang="en-GB" sz="2800">
                <a:solidFill>
                  <a:srgbClr val="0089D0"/>
                </a:solidFill>
              </a:rPr>
              <a:t>://</a:t>
            </a:r>
            <a:r>
              <a:rPr lang="en-GB" sz="2800" smtClean="0">
                <a:solidFill>
                  <a:srgbClr val="0089D0"/>
                </a:solidFill>
              </a:rPr>
              <a:t>github.com/westleyl/DDDNorth2014-Actor</a:t>
            </a:r>
            <a:endParaRPr lang="en-GB" sz="2800" dirty="0" smtClean="0">
              <a:solidFill>
                <a:srgbClr val="0089D0"/>
              </a:solidFill>
            </a:endParaRPr>
          </a:p>
        </p:txBody>
      </p:sp>
      <p:sp>
        <p:nvSpPr>
          <p:cNvPr id="2" name="Title 1"/>
          <p:cNvSpPr>
            <a:spLocks noGrp="1"/>
          </p:cNvSpPr>
          <p:nvPr>
            <p:ph type="ctrTitle"/>
          </p:nvPr>
        </p:nvSpPr>
        <p:spPr>
          <a:xfrm>
            <a:off x="0" y="908720"/>
            <a:ext cx="9144000" cy="1102519"/>
          </a:xfrm>
        </p:spPr>
        <p:txBody>
          <a:bodyPr>
            <a:noAutofit/>
          </a:bodyPr>
          <a:lstStyle/>
          <a:p>
            <a:r>
              <a:rPr lang="en-GB" sz="4400" dirty="0"/>
              <a:t>An Actor’s Life For Me</a:t>
            </a:r>
            <a:br>
              <a:rPr lang="en-GB" sz="4400" dirty="0"/>
            </a:br>
            <a:r>
              <a:rPr lang="en-GB" sz="2400" dirty="0"/>
              <a:t>(an Introduction to the TPL Dataflow Library for .NET)</a:t>
            </a:r>
            <a:endParaRPr lang="en-GB" sz="4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6219" y="5988422"/>
            <a:ext cx="1071563" cy="39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4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childTnLst>
                          </p:cTn>
                        </p:par>
                        <p:par>
                          <p:cTn id="12" fill="hold">
                            <p:stCondLst>
                              <p:cond delay="2000"/>
                            </p:stCondLst>
                            <p:childTnLst>
                              <p:par>
                                <p:cTn id="13" presetID="10" presetClass="entr" presetSubtype="0" fill="hold" nodeType="afterEffect">
                                  <p:stCondLst>
                                    <p:cond delay="500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The challenge - .NET </a:t>
            </a:r>
          </a:p>
        </p:txBody>
      </p:sp>
      <p:sp>
        <p:nvSpPr>
          <p:cNvPr id="3" name="Content Placeholder 2"/>
          <p:cNvSpPr>
            <a:spLocks noGrp="1"/>
          </p:cNvSpPr>
          <p:nvPr>
            <p:ph idx="1"/>
          </p:nvPr>
        </p:nvSpPr>
        <p:spPr/>
        <p:txBody>
          <a:bodyPr>
            <a:noAutofit/>
          </a:bodyPr>
          <a:lstStyle/>
          <a:p>
            <a:pPr marL="0" indent="0">
              <a:buNone/>
            </a:pPr>
            <a:r>
              <a:rPr lang="en-GB" sz="2800" dirty="0" smtClean="0"/>
              <a:t>In terms of x86 hardware we have seen the move from single CPU to dual CPU, to multi-core, to multi-threaded multi-core, all in less than 20 years.  Intel is getting ready to launch a 72-core CPU called Knights Landing in 2015.</a:t>
            </a:r>
          </a:p>
          <a:p>
            <a:pPr marL="0" indent="0">
              <a:buNone/>
            </a:pPr>
            <a:endParaRPr lang="en-GB" sz="2800" dirty="0"/>
          </a:p>
          <a:p>
            <a:pPr marL="0" indent="0">
              <a:buNone/>
            </a:pPr>
            <a:r>
              <a:rPr lang="en-GB" sz="2800" dirty="0" smtClean="0"/>
              <a:t>In the same time, our software tools have not really updated to the same degree. </a:t>
            </a:r>
            <a:r>
              <a:rPr lang="en-GB" sz="2800" dirty="0"/>
              <a:t> </a:t>
            </a:r>
            <a:r>
              <a:rPr lang="en-GB" sz="2800" dirty="0" smtClean="0"/>
              <a:t>Remember, multi-core CPUs only appeared at the same time as the version 1.0 of the .NET framework.</a:t>
            </a:r>
          </a:p>
          <a:p>
            <a:pPr marL="0" indent="0">
              <a:buNone/>
            </a:pPr>
            <a:endParaRPr lang="en-GB" sz="2800" dirty="0"/>
          </a:p>
        </p:txBody>
      </p:sp>
    </p:spTree>
    <p:extLst>
      <p:ext uri="{BB962C8B-B14F-4D97-AF65-F5344CB8AC3E}">
        <p14:creationId xmlns:p14="http://schemas.microsoft.com/office/powerpoint/2010/main" val="15829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5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A solution(s</a:t>
            </a:r>
            <a:r>
              <a:rPr lang="en-GB" sz="4400" dirty="0" smtClean="0"/>
              <a:t>) -</a:t>
            </a:r>
            <a:r>
              <a:rPr lang="en-GB" sz="4400" dirty="0"/>
              <a:t> .NET</a:t>
            </a:r>
          </a:p>
        </p:txBody>
      </p:sp>
      <p:sp>
        <p:nvSpPr>
          <p:cNvPr id="3" name="Content Placeholder 2"/>
          <p:cNvSpPr>
            <a:spLocks noGrp="1"/>
          </p:cNvSpPr>
          <p:nvPr>
            <p:ph idx="1"/>
          </p:nvPr>
        </p:nvSpPr>
        <p:spPr/>
        <p:txBody>
          <a:bodyPr>
            <a:noAutofit/>
          </a:bodyPr>
          <a:lstStyle/>
          <a:p>
            <a:r>
              <a:rPr lang="en-GB" sz="2800" dirty="0" smtClean="0"/>
              <a:t>.NET has always had access to a </a:t>
            </a:r>
            <a:r>
              <a:rPr lang="en-GB" sz="2800" dirty="0" err="1" smtClean="0"/>
              <a:t>ThreadPool</a:t>
            </a:r>
            <a:r>
              <a:rPr lang="en-GB" sz="2800" dirty="0" smtClean="0"/>
              <a:t> but really it was up to you as a programmer to work out what was going on</a:t>
            </a:r>
          </a:p>
          <a:p>
            <a:r>
              <a:rPr lang="en-GB" sz="2800" dirty="0" smtClean="0"/>
              <a:t>In .NET 2.0 we got a </a:t>
            </a:r>
            <a:r>
              <a:rPr lang="en-GB" sz="2800" dirty="0" err="1" smtClean="0"/>
              <a:t>SynchronizationContext</a:t>
            </a:r>
            <a:r>
              <a:rPr lang="en-GB" sz="2800" dirty="0" smtClean="0"/>
              <a:t> for thread work and the Event-Based Synchronisation Pattern (EAP)</a:t>
            </a:r>
          </a:p>
          <a:p>
            <a:r>
              <a:rPr lang="en-GB" sz="2800" dirty="0" smtClean="0"/>
              <a:t>For .NET 4.0 the Task Parallel Library (TPL) greatly helped, and introduced the Concurrent collections; thread-safe data structures</a:t>
            </a:r>
          </a:p>
          <a:p>
            <a:r>
              <a:rPr lang="en-GB" sz="2800" dirty="0" smtClean="0"/>
              <a:t>With .NET 4.5 the introduction of </a:t>
            </a:r>
            <a:r>
              <a:rPr lang="en-GB" b="1" dirty="0" err="1">
                <a:solidFill>
                  <a:schemeClr val="bg1"/>
                </a:solidFill>
                <a:latin typeface="Courier New" panose="02070309020205020404" pitchFamily="49" charset="0"/>
                <a:cs typeface="Courier New" panose="02070309020205020404" pitchFamily="49" charset="0"/>
              </a:rPr>
              <a:t>async</a:t>
            </a:r>
            <a:r>
              <a:rPr lang="en-GB" b="1" dirty="0">
                <a:solidFill>
                  <a:schemeClr val="bg1"/>
                </a:solidFill>
                <a:latin typeface="Courier New" panose="02070309020205020404" pitchFamily="49" charset="0"/>
                <a:cs typeface="Courier New" panose="02070309020205020404" pitchFamily="49" charset="0"/>
              </a:rPr>
              <a:t> … await</a:t>
            </a:r>
            <a:r>
              <a:rPr lang="en-GB" sz="2800" dirty="0" smtClean="0"/>
              <a:t> made responsive designs easier, especially in the UI</a:t>
            </a:r>
            <a:endParaRPr lang="en-GB" sz="2800" dirty="0"/>
          </a:p>
        </p:txBody>
      </p:sp>
    </p:spTree>
    <p:extLst>
      <p:ext uri="{BB962C8B-B14F-4D97-AF65-F5344CB8AC3E}">
        <p14:creationId xmlns:p14="http://schemas.microsoft.com/office/powerpoint/2010/main" val="22238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10000"/>
                            </p:stCondLst>
                            <p:childTnLst>
                              <p:par>
                                <p:cTn id="17" presetID="10" presetClass="entr" presetSubtype="0" fill="hold" nodeType="after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TPL Dataflow</a:t>
            </a:r>
            <a:endParaRPr lang="en-GB" sz="4400" dirty="0"/>
          </a:p>
        </p:txBody>
      </p:sp>
      <p:sp>
        <p:nvSpPr>
          <p:cNvPr id="3" name="Content Placeholder 2"/>
          <p:cNvSpPr>
            <a:spLocks noGrp="1"/>
          </p:cNvSpPr>
          <p:nvPr>
            <p:ph idx="1"/>
          </p:nvPr>
        </p:nvSpPr>
        <p:spPr/>
        <p:txBody>
          <a:bodyPr>
            <a:normAutofit/>
          </a:bodyPr>
          <a:lstStyle/>
          <a:p>
            <a:pPr marL="0" indent="0">
              <a:buNone/>
            </a:pPr>
            <a:r>
              <a:rPr lang="en-GB" sz="2800" dirty="0" smtClean="0"/>
              <a:t>Built on top of the functionality of the TPL, we now have the TPL Dataflow Library (a </a:t>
            </a:r>
            <a:r>
              <a:rPr lang="en-GB" sz="2800" dirty="0" err="1" smtClean="0"/>
              <a:t>Nuget</a:t>
            </a:r>
            <a:r>
              <a:rPr lang="en-GB" sz="2800" dirty="0" smtClean="0"/>
              <a:t> 2.5 package) providing C# and VB.NET with an Actor based pattern for concurrent programming.</a:t>
            </a:r>
          </a:p>
          <a:p>
            <a:pPr marL="0" indent="0">
              <a:buNone/>
            </a:pPr>
            <a:endParaRPr lang="en-GB" sz="2800" dirty="0" smtClean="0"/>
          </a:p>
          <a:p>
            <a:r>
              <a:rPr lang="en-GB" sz="2800" dirty="0" smtClean="0"/>
              <a:t>.NET </a:t>
            </a:r>
            <a:r>
              <a:rPr lang="en-GB" sz="2800" dirty="0"/>
              <a:t>Framework 4.5</a:t>
            </a:r>
          </a:p>
          <a:p>
            <a:pPr lvl="1"/>
            <a:r>
              <a:rPr lang="en-GB" sz="2400" dirty="0" smtClean="0"/>
              <a:t>Windows 8 and Windows </a:t>
            </a:r>
            <a:r>
              <a:rPr lang="en-GB" sz="2400" dirty="0"/>
              <a:t>Phone </a:t>
            </a:r>
            <a:r>
              <a:rPr lang="en-GB" sz="2400" dirty="0" smtClean="0"/>
              <a:t>8.1</a:t>
            </a:r>
          </a:p>
          <a:p>
            <a:pPr lvl="1"/>
            <a:r>
              <a:rPr lang="en-GB" sz="2400" dirty="0" smtClean="0"/>
              <a:t>Windows </a:t>
            </a:r>
            <a:r>
              <a:rPr lang="en-GB" sz="2400" dirty="0"/>
              <a:t>Phone Silverlight </a:t>
            </a:r>
            <a:r>
              <a:rPr lang="en-GB" sz="2400" dirty="0" smtClean="0"/>
              <a:t>8</a:t>
            </a:r>
          </a:p>
          <a:p>
            <a:pPr lvl="1"/>
            <a:r>
              <a:rPr lang="en-GB" sz="2400" dirty="0" smtClean="0"/>
              <a:t>Portable </a:t>
            </a:r>
            <a:r>
              <a:rPr lang="en-GB" sz="2400" dirty="0"/>
              <a:t>Class </a:t>
            </a:r>
            <a:r>
              <a:rPr lang="en-GB" sz="2400" dirty="0" smtClean="0"/>
              <a:t>Libraries, this ensures non-Windows support for TPL Dataflow</a:t>
            </a:r>
            <a:endParaRPr lang="en-GB" sz="2400" dirty="0"/>
          </a:p>
        </p:txBody>
      </p:sp>
    </p:spTree>
    <p:extLst>
      <p:ext uri="{BB962C8B-B14F-4D97-AF65-F5344CB8AC3E}">
        <p14:creationId xmlns:p14="http://schemas.microsoft.com/office/powerpoint/2010/main" val="381363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1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10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10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Everything is awesome !!!!</a:t>
            </a:r>
            <a:endParaRPr lang="en-GB" sz="4400" dirty="0"/>
          </a:p>
        </p:txBody>
      </p:sp>
      <p:sp>
        <p:nvSpPr>
          <p:cNvPr id="3" name="Content Placeholder 2"/>
          <p:cNvSpPr>
            <a:spLocks noGrp="1"/>
          </p:cNvSpPr>
          <p:nvPr>
            <p:ph idx="1"/>
          </p:nvPr>
        </p:nvSpPr>
        <p:spPr/>
        <p:txBody>
          <a:bodyPr>
            <a:noAutofit/>
          </a:bodyPr>
          <a:lstStyle/>
          <a:p>
            <a:pPr marL="0" indent="0">
              <a:buNone/>
            </a:pPr>
            <a:r>
              <a:rPr lang="en-GB" sz="2800" dirty="0" smtClean="0"/>
              <a:t>OK – so it’s all about </a:t>
            </a:r>
            <a:r>
              <a:rPr lang="en-GB" sz="2800" i="1" dirty="0" smtClean="0"/>
              <a:t>Blocks</a:t>
            </a:r>
            <a:r>
              <a:rPr lang="en-GB" sz="2800" dirty="0" smtClean="0"/>
              <a:t>, which we can connect to one another to form a processing pipeline.</a:t>
            </a:r>
          </a:p>
          <a:p>
            <a:pPr marL="536972" indent="-263129"/>
            <a:r>
              <a:rPr lang="en-GB" sz="2800" dirty="0" smtClean="0"/>
              <a:t>sources, targets and propagators (both a source and target)</a:t>
            </a:r>
          </a:p>
          <a:p>
            <a:pPr marL="536972" indent="-263129"/>
            <a:r>
              <a:rPr lang="en-GB" sz="2800" dirty="0"/>
              <a:t>c</a:t>
            </a:r>
            <a:r>
              <a:rPr lang="en-GB" sz="2800" dirty="0" smtClean="0"/>
              <a:t>onnect blocks together</a:t>
            </a:r>
          </a:p>
          <a:p>
            <a:pPr marL="536972" indent="-263129"/>
            <a:r>
              <a:rPr lang="en-GB" sz="2800" dirty="0" smtClean="0"/>
              <a:t>filtering</a:t>
            </a:r>
          </a:p>
          <a:p>
            <a:pPr marL="536972" indent="-263129"/>
            <a:r>
              <a:rPr lang="en-GB" sz="2800" dirty="0" smtClean="0"/>
              <a:t>completion, cancellation and exception handling</a:t>
            </a:r>
          </a:p>
          <a:p>
            <a:pPr marL="0" indent="0">
              <a:buNone/>
            </a:pPr>
            <a:r>
              <a:rPr lang="en-GB" sz="2800" dirty="0" smtClean="0"/>
              <a:t>Abstracts the actual messages so that we focus on input and output parameters and configuring how blocks are connected.</a:t>
            </a:r>
            <a:endParaRPr lang="en-GB" sz="2800" dirty="0"/>
          </a:p>
        </p:txBody>
      </p:sp>
    </p:spTree>
    <p:extLst>
      <p:ext uri="{BB962C8B-B14F-4D97-AF65-F5344CB8AC3E}">
        <p14:creationId xmlns:p14="http://schemas.microsoft.com/office/powerpoint/2010/main" val="31923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1000"/>
                            </p:stCondLst>
                            <p:childTnLst>
                              <p:par>
                                <p:cTn id="21" presetID="10" presetClass="entr" presetSubtype="0" fill="hold"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3862"/>
            <a:ext cx="9144000" cy="4770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2736"/>
            <a:ext cx="9116466" cy="47319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spTree>
    <p:extLst>
      <p:ext uri="{BB962C8B-B14F-4D97-AF65-F5344CB8AC3E}">
        <p14:creationId xmlns:p14="http://schemas.microsoft.com/office/powerpoint/2010/main" val="29582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50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50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3862"/>
            <a:ext cx="9144000" cy="4770275"/>
          </a:xfrm>
          <a:prstGeom prst="rect">
            <a:avLst/>
          </a:prstGeom>
        </p:spPr>
      </p:pic>
    </p:spTree>
    <p:extLst>
      <p:ext uri="{BB962C8B-B14F-4D97-AF65-F5344CB8AC3E}">
        <p14:creationId xmlns:p14="http://schemas.microsoft.com/office/powerpoint/2010/main" val="497728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9116466" cy="4731990"/>
          </a:xfrm>
          <a:prstGeom prst="rect">
            <a:avLst/>
          </a:prstGeom>
        </p:spPr>
      </p:pic>
    </p:spTree>
    <p:extLst>
      <p:ext uri="{BB962C8B-B14F-4D97-AF65-F5344CB8AC3E}">
        <p14:creationId xmlns:p14="http://schemas.microsoft.com/office/powerpoint/2010/main" val="381339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3573313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ActionBlock</a:t>
            </a:r>
            <a:r>
              <a:rPr lang="en-GB" sz="4400" dirty="0" smtClean="0"/>
              <a:t>&lt;T&gt;</a:t>
            </a:r>
            <a:endParaRPr lang="en-GB" sz="4400" dirty="0"/>
          </a:p>
        </p:txBody>
      </p:sp>
      <p:grpSp>
        <p:nvGrpSpPr>
          <p:cNvPr id="3" name="Group 2"/>
          <p:cNvGrpSpPr/>
          <p:nvPr/>
        </p:nvGrpSpPr>
        <p:grpSpPr>
          <a:xfrm>
            <a:off x="2249742" y="2780928"/>
            <a:ext cx="4539916" cy="1350150"/>
            <a:chOff x="2999656" y="2564904"/>
            <a:chExt cx="6053221" cy="1800200"/>
          </a:xfrm>
        </p:grpSpPr>
        <p:sp>
          <p:nvSpPr>
            <p:cNvPr id="4" name="Rectangle 3"/>
            <p:cNvSpPr/>
            <p:nvPr/>
          </p:nvSpPr>
          <p:spPr>
            <a:xfrm>
              <a:off x="4876413" y="2564904"/>
              <a:ext cx="4176464"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dirty="0"/>
            </a:p>
            <a:p>
              <a:pPr algn="ctr"/>
              <a:r>
                <a:rPr lang="en-GB" dirty="0"/>
                <a:t>DisplayMD5FromFileOnConsole</a:t>
              </a:r>
            </a:p>
          </p:txBody>
        </p:sp>
        <p:cxnSp>
          <p:nvCxnSpPr>
            <p:cNvPr id="6" name="Straight Arrow Connector 5"/>
            <p:cNvCxnSpPr/>
            <p:nvPr/>
          </p:nvCxnSpPr>
          <p:spPr>
            <a:xfrm>
              <a:off x="2999656" y="3456700"/>
              <a:ext cx="1876757" cy="166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79293" y="2781489"/>
              <a:ext cx="1316001" cy="1354217"/>
            </a:xfrm>
            <a:prstGeom prst="rect">
              <a:avLst/>
            </a:prstGeom>
            <a:noFill/>
          </p:spPr>
          <p:txBody>
            <a:bodyPr wrap="none" rtlCol="0">
              <a:spAutoFit/>
            </a:bodyPr>
            <a:lstStyle/>
            <a:p>
              <a:pPr algn="ctr"/>
              <a:r>
                <a:rPr lang="en-GB" sz="2000" dirty="0">
                  <a:solidFill>
                    <a:schemeClr val="bg1"/>
                  </a:solidFill>
                </a:rPr>
                <a:t>Post</a:t>
              </a:r>
            </a:p>
            <a:p>
              <a:pPr algn="ctr"/>
              <a:endParaRPr lang="en-GB" sz="2000" dirty="0">
                <a:solidFill>
                  <a:schemeClr val="bg1"/>
                </a:solidFill>
              </a:endParaRPr>
            </a:p>
            <a:p>
              <a:pPr algn="ctr"/>
              <a:r>
                <a:rPr lang="en-GB" sz="2000" dirty="0" err="1">
                  <a:solidFill>
                    <a:schemeClr val="bg1"/>
                  </a:solidFill>
                </a:rPr>
                <a:t>filepath</a:t>
              </a:r>
              <a:endParaRPr lang="en-GB" sz="1000" dirty="0">
                <a:solidFill>
                  <a:schemeClr val="bg1"/>
                </a:solidFill>
              </a:endParaRPr>
            </a:p>
          </p:txBody>
        </p:sp>
        <p:grpSp>
          <p:nvGrpSpPr>
            <p:cNvPr id="5" name="Group 4"/>
            <p:cNvGrpSpPr/>
            <p:nvPr/>
          </p:nvGrpSpPr>
          <p:grpSpPr>
            <a:xfrm>
              <a:off x="5092437" y="3248980"/>
              <a:ext cx="1296144" cy="432048"/>
              <a:chOff x="5447928" y="3356992"/>
              <a:chExt cx="1296144" cy="432048"/>
            </a:xfrm>
          </p:grpSpPr>
          <p:sp>
            <p:nvSpPr>
              <p:cNvPr id="20" name="Rectangle 1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1" name="Rectangle 20"/>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2" name="Rectangle 2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3" name="Rectangle 2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4" name="Rectangle 2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5" name="Rectangle 2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p:pic>
          <p:nvPicPr>
            <p:cNvPr id="14" name="Picture 13"/>
            <p:cNvPicPr>
              <a:picLocks noChangeAspect="1"/>
            </p:cNvPicPr>
            <p:nvPr/>
          </p:nvPicPr>
          <p:blipFill>
            <a:blip r:embed="rId3"/>
            <a:stretch>
              <a:fillRect/>
            </a:stretch>
          </p:blipFill>
          <p:spPr>
            <a:xfrm>
              <a:off x="6797678" y="3305297"/>
              <a:ext cx="333934" cy="319415"/>
            </a:xfrm>
            <a:prstGeom prst="rect">
              <a:avLst/>
            </a:prstGeom>
            <a:ln w="25400">
              <a:solidFill>
                <a:schemeClr val="tx2"/>
              </a:solidFill>
            </a:ln>
          </p:spPr>
        </p:pic>
      </p:grpSp>
      <p:sp>
        <p:nvSpPr>
          <p:cNvPr id="15" name="Rectangle 14"/>
          <p:cNvSpPr/>
          <p:nvPr/>
        </p:nvSpPr>
        <p:spPr>
          <a:xfrm>
            <a:off x="6476074" y="2787157"/>
            <a:ext cx="313584" cy="227651"/>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p>
        </p:txBody>
      </p:sp>
    </p:spTree>
    <p:extLst>
      <p:ext uri="{BB962C8B-B14F-4D97-AF65-F5344CB8AC3E}">
        <p14:creationId xmlns:p14="http://schemas.microsoft.com/office/powerpoint/2010/main" val="5188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ActionBlock</a:t>
            </a:r>
            <a:r>
              <a:rPr lang="en-GB" sz="4400" dirty="0" smtClean="0"/>
              <a:t>&lt;T&gt;</a:t>
            </a:r>
            <a:endParaRPr lang="en-GB" sz="4400" dirty="0"/>
          </a:p>
        </p:txBody>
      </p:sp>
      <p:sp>
        <p:nvSpPr>
          <p:cNvPr id="3" name="Content Placeholder 2"/>
          <p:cNvSpPr>
            <a:spLocks noGrp="1"/>
          </p:cNvSpPr>
          <p:nvPr>
            <p:ph idx="1"/>
          </p:nvPr>
        </p:nvSpPr>
        <p:spPr/>
        <p:txBody>
          <a:bodyPr>
            <a:normAutofit/>
          </a:bodyPr>
          <a:lstStyle/>
          <a:p>
            <a:pPr marL="0" indent="0">
              <a:buNone/>
            </a:pPr>
            <a:r>
              <a:rPr lang="en-GB" sz="2800" dirty="0" smtClean="0"/>
              <a:t>The most simple of the blocks in the dataflow library.</a:t>
            </a:r>
          </a:p>
          <a:p>
            <a:pPr marL="536972" indent="-263129"/>
            <a:r>
              <a:rPr lang="en-GB" sz="2800" dirty="0" smtClean="0"/>
              <a:t>target only (no output)</a:t>
            </a:r>
            <a:endParaRPr lang="en-GB" sz="2800" dirty="0"/>
          </a:p>
          <a:p>
            <a:pPr marL="536972" indent="-263129"/>
            <a:r>
              <a:rPr lang="en-GB" sz="2800" dirty="0" smtClean="0"/>
              <a:t>by default, has an unbounded buffer (‘greedy’)</a:t>
            </a:r>
            <a:endParaRPr lang="en-GB" sz="2800" dirty="0"/>
          </a:p>
          <a:p>
            <a:pPr marL="536972" indent="-263129"/>
            <a:r>
              <a:rPr lang="en-GB" sz="2800" dirty="0" smtClean="0"/>
              <a:t>can easily increase concurrency</a:t>
            </a:r>
          </a:p>
          <a:p>
            <a:pPr marL="837010" lvl="1" indent="-263129"/>
            <a:r>
              <a:rPr lang="en-GB" sz="2400" dirty="0" smtClean="0"/>
              <a:t>results not necessarily in order in which messages were posted</a:t>
            </a:r>
          </a:p>
          <a:p>
            <a:pPr marL="536972" indent="-263129"/>
            <a:r>
              <a:rPr lang="en-GB" sz="2800" dirty="0" smtClean="0"/>
              <a:t>This is an ‘execution block’; user-provided code is executed in response to data being provided to the block</a:t>
            </a:r>
            <a:endParaRPr lang="en-GB" sz="2800" dirty="0"/>
          </a:p>
          <a:p>
            <a:pPr marL="0" indent="0">
              <a:buNone/>
            </a:pPr>
            <a:endParaRPr lang="en-GB" sz="2800" dirty="0"/>
          </a:p>
        </p:txBody>
      </p:sp>
    </p:spTree>
    <p:extLst>
      <p:ext uri="{BB962C8B-B14F-4D97-AF65-F5344CB8AC3E}">
        <p14:creationId xmlns:p14="http://schemas.microsoft.com/office/powerpoint/2010/main" val="11093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5500"/>
                            </p:stCondLst>
                            <p:childTnLst>
                              <p:par>
                                <p:cTn id="17" presetID="10" presetClass="entr" presetSubtype="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500"/>
                            </p:stCondLst>
                            <p:childTnLst>
                              <p:par>
                                <p:cTn id="25" presetID="10" presetClass="entr" presetSubtype="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4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solidFill>
                  <a:srgbClr val="0089D0"/>
                </a:solidFill>
              </a:rPr>
              <a:t>Who is Liam Westley?</a:t>
            </a:r>
            <a:endParaRPr lang="en-GB" sz="4400" dirty="0">
              <a:solidFill>
                <a:srgbClr val="0089D0"/>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562" y="1920479"/>
            <a:ext cx="2521649" cy="36785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1652" y="1927268"/>
            <a:ext cx="3439001" cy="2080260"/>
          </a:xfrm>
          <a:prstGeom prst="rect">
            <a:avLst/>
          </a:prstGeom>
        </p:spPr>
      </p:pic>
      <p:sp>
        <p:nvSpPr>
          <p:cNvPr id="9" name="Content Placeholder 2"/>
          <p:cNvSpPr>
            <a:spLocks noGrp="1"/>
          </p:cNvSpPr>
          <p:nvPr>
            <p:ph idx="1"/>
          </p:nvPr>
        </p:nvSpPr>
        <p:spPr>
          <a:xfrm>
            <a:off x="3275856" y="5059234"/>
            <a:ext cx="1191415" cy="453497"/>
          </a:xfrm>
        </p:spPr>
        <p:txBody>
          <a:bodyPr>
            <a:normAutofit fontScale="92500" lnSpcReduction="10000"/>
          </a:bodyPr>
          <a:lstStyle/>
          <a:p>
            <a:pPr marL="0" indent="0">
              <a:buNone/>
            </a:pPr>
            <a:r>
              <a:rPr lang="en-GB" sz="2800" dirty="0" smtClean="0">
                <a:solidFill>
                  <a:srgbClr val="0089D0"/>
                </a:solidFill>
              </a:rPr>
              <a:t>&lt; work</a:t>
            </a:r>
            <a:endParaRPr lang="en-GB" sz="2800" dirty="0">
              <a:solidFill>
                <a:srgbClr val="0089D0"/>
              </a:solidFill>
            </a:endParaRPr>
          </a:p>
        </p:txBody>
      </p:sp>
      <p:sp>
        <p:nvSpPr>
          <p:cNvPr id="10" name="Content Placeholder 2"/>
          <p:cNvSpPr txBox="1">
            <a:spLocks/>
          </p:cNvSpPr>
          <p:nvPr/>
        </p:nvSpPr>
        <p:spPr>
          <a:xfrm>
            <a:off x="7056275" y="1893318"/>
            <a:ext cx="1925999" cy="671586"/>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baseline="0">
                <a:solidFill>
                  <a:srgbClr val="6BA3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6BA3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6BA3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solidFill>
                  <a:srgbClr val="0089D0"/>
                </a:solidFill>
              </a:rPr>
              <a:t>&lt; commute</a:t>
            </a:r>
          </a:p>
        </p:txBody>
      </p:sp>
      <p:sp>
        <p:nvSpPr>
          <p:cNvPr id="11" name="Content Placeholder 2"/>
          <p:cNvSpPr txBox="1">
            <a:spLocks/>
          </p:cNvSpPr>
          <p:nvPr/>
        </p:nvSpPr>
        <p:spPr>
          <a:xfrm>
            <a:off x="4060066" y="4444904"/>
            <a:ext cx="1191415" cy="453497"/>
          </a:xfrm>
          <a:prstGeom prst="rect">
            <a:avLst/>
          </a:prstGeom>
        </p:spPr>
        <p:txBody>
          <a:bodyPr vert="horz" lIns="68580" tIns="34290" rIns="68580" bIns="34290" rtlCol="0">
            <a:normAutofit lnSpcReduction="10000"/>
          </a:bodyPr>
          <a:lstStyle>
            <a:lvl1pPr marL="342900" indent="-342900" algn="l" defTabSz="914400" rtl="0" eaLnBrk="1" latinLnBrk="0" hangingPunct="1">
              <a:spcBef>
                <a:spcPct val="20000"/>
              </a:spcBef>
              <a:buFont typeface="Arial" pitchFamily="34" charset="0"/>
              <a:buChar char="•"/>
              <a:defRPr sz="3200" kern="1200" baseline="0">
                <a:solidFill>
                  <a:srgbClr val="6BA3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6BA3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6BA3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sz="2800" dirty="0">
                <a:solidFill>
                  <a:srgbClr val="0089D0"/>
                </a:solidFill>
              </a:rPr>
              <a:t>play &gt;</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2090" y="3759758"/>
            <a:ext cx="3600185" cy="2029516"/>
          </a:xfrm>
          <a:prstGeom prst="rect">
            <a:avLst/>
          </a:prstGeom>
        </p:spPr>
      </p:pic>
    </p:spTree>
    <p:extLst>
      <p:ext uri="{BB962C8B-B14F-4D97-AF65-F5344CB8AC3E}">
        <p14:creationId xmlns:p14="http://schemas.microsoft.com/office/powerpoint/2010/main" val="2520711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2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20000">
                                          <p:cBhvr additive="base">
                                            <p:cTn id="7" dur="1000" fill="hold"/>
                                            <p:tgtEl>
                                              <p:spTgt spid="5"/>
                                            </p:tgtEl>
                                            <p:attrNameLst>
                                              <p:attrName>ppt_x</p:attrName>
                                            </p:attrNameLst>
                                          </p:cBhvr>
                                          <p:tavLst>
                                            <p:tav tm="0">
                                              <p:val>
                                                <p:strVal val="1+#ppt_w/2"/>
                                              </p:val>
                                            </p:tav>
                                            <p:tav tm="100000">
                                              <p:val>
                                                <p:strVal val="#ppt_x"/>
                                              </p:val>
                                            </p:tav>
                                          </p:tavLst>
                                        </p:anim>
                                        <p:anim calcmode="lin" valueType="num" p14:bounceEnd="20000">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1500"/>
                                </p:stCondLst>
                                <p:childTnLst>
                                  <p:par>
                                    <p:cTn id="14" presetID="2" presetClass="entr" presetSubtype="2" fill="hold" nodeType="afterEffect" p14:presetBounceEnd="20000">
                                      <p:stCondLst>
                                        <p:cond delay="3000"/>
                                      </p:stCondLst>
                                      <p:childTnLst>
                                        <p:set>
                                          <p:cBhvr>
                                            <p:cTn id="15" dur="1" fill="hold">
                                              <p:stCondLst>
                                                <p:cond delay="0"/>
                                              </p:stCondLst>
                                            </p:cTn>
                                            <p:tgtEl>
                                              <p:spTgt spid="6"/>
                                            </p:tgtEl>
                                            <p:attrNameLst>
                                              <p:attrName>style.visibility</p:attrName>
                                            </p:attrNameLst>
                                          </p:cBhvr>
                                          <p:to>
                                            <p:strVal val="visible"/>
                                          </p:to>
                                        </p:set>
                                        <p:anim calcmode="lin" valueType="num" p14:bounceEnd="20000">
                                          <p:cBhvr additive="base">
                                            <p:cTn id="16" dur="10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5500"/>
                                </p:stCondLst>
                                <p:childTnLst>
                                  <p:par>
                                    <p:cTn id="19" presetID="10"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par>
                              <p:cTn id="22" fill="hold">
                                <p:stCondLst>
                                  <p:cond delay="6000"/>
                                </p:stCondLst>
                                <p:childTnLst>
                                  <p:par>
                                    <p:cTn id="23" presetID="2" presetClass="entr" presetSubtype="2" fill="hold" nodeType="afterEffect" p14:presetBounceEnd="40000">
                                      <p:stCondLst>
                                        <p:cond delay="3000"/>
                                      </p:stCondLst>
                                      <p:childTnLst>
                                        <p:set>
                                          <p:cBhvr>
                                            <p:cTn id="24" dur="1" fill="hold">
                                              <p:stCondLst>
                                                <p:cond delay="0"/>
                                              </p:stCondLst>
                                            </p:cTn>
                                            <p:tgtEl>
                                              <p:spTgt spid="3"/>
                                            </p:tgtEl>
                                            <p:attrNameLst>
                                              <p:attrName>style.visibility</p:attrName>
                                            </p:attrNameLst>
                                          </p:cBhvr>
                                          <p:to>
                                            <p:strVal val="visible"/>
                                          </p:to>
                                        </p:set>
                                        <p:anim calcmode="lin" valueType="num" p14:bounceEnd="40000">
                                          <p:cBhvr additive="base">
                                            <p:cTn id="25" dur="1000" fill="hold"/>
                                            <p:tgtEl>
                                              <p:spTgt spid="3"/>
                                            </p:tgtEl>
                                            <p:attrNameLst>
                                              <p:attrName>ppt_x</p:attrName>
                                            </p:attrNameLst>
                                          </p:cBhvr>
                                          <p:tavLst>
                                            <p:tav tm="0">
                                              <p:val>
                                                <p:strVal val="1+#ppt_w/2"/>
                                              </p:val>
                                            </p:tav>
                                            <p:tav tm="100000">
                                              <p:val>
                                                <p:strVal val="#ppt_x"/>
                                              </p:val>
                                            </p:tav>
                                          </p:tavLst>
                                        </p:anim>
                                        <p:anim calcmode="lin" valueType="num" p14:bounceEnd="40000">
                                          <p:cBhvr additive="base">
                                            <p:cTn id="26" dur="10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1500"/>
                                </p:stCondLst>
                                <p:childTnLst>
                                  <p:par>
                                    <p:cTn id="14" presetID="2" presetClass="entr" presetSubtype="2" fill="hold" nodeType="afterEffect">
                                      <p:stCondLst>
                                        <p:cond delay="30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1+#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5500"/>
                                </p:stCondLst>
                                <p:childTnLst>
                                  <p:par>
                                    <p:cTn id="19" presetID="10"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par>
                              <p:cTn id="22" fill="hold">
                                <p:stCondLst>
                                  <p:cond delay="6000"/>
                                </p:stCondLst>
                                <p:childTnLst>
                                  <p:par>
                                    <p:cTn id="23" presetID="2" presetClass="entr" presetSubtype="2" fill="hold" nodeType="afterEffect">
                                      <p:stCondLst>
                                        <p:cond delay="300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1000" fill="hold"/>
                                            <p:tgtEl>
                                              <p:spTgt spid="3"/>
                                            </p:tgtEl>
                                            <p:attrNameLst>
                                              <p:attrName>ppt_x</p:attrName>
                                            </p:attrNameLst>
                                          </p:cBhvr>
                                          <p:tavLst>
                                            <p:tav tm="0">
                                              <p:val>
                                                <p:strVal val="1+#ppt_w/2"/>
                                              </p:val>
                                            </p:tav>
                                            <p:tav tm="100000">
                                              <p:val>
                                                <p:strVal val="#ppt_x"/>
                                              </p:val>
                                            </p:tav>
                                          </p:tavLst>
                                        </p:anim>
                                        <p:anim calcmode="lin" valueType="num">
                                          <p:cBhvr additive="base">
                                            <p:cTn id="26" dur="10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TransformBlock</a:t>
            </a:r>
            <a:r>
              <a:rPr lang="en-GB" sz="4400" dirty="0" smtClean="0"/>
              <a:t>&lt;</a:t>
            </a:r>
            <a:r>
              <a:rPr lang="en-GB" sz="4400" dirty="0" err="1" smtClean="0"/>
              <a:t>TInput</a:t>
            </a:r>
            <a:r>
              <a:rPr lang="en-GB" sz="4400" dirty="0" smtClean="0"/>
              <a:t>, </a:t>
            </a:r>
            <a:r>
              <a:rPr lang="en-GB" sz="4400" dirty="0" err="1" smtClean="0"/>
              <a:t>TOutput</a:t>
            </a:r>
            <a:r>
              <a:rPr lang="en-GB" sz="4400" dirty="0" smtClean="0"/>
              <a:t>&gt;</a:t>
            </a:r>
            <a:endParaRPr lang="en-GB" sz="4400" dirty="0"/>
          </a:p>
        </p:txBody>
      </p:sp>
      <p:sp>
        <p:nvSpPr>
          <p:cNvPr id="3" name="Content Placeholder 2"/>
          <p:cNvSpPr>
            <a:spLocks noGrp="1"/>
          </p:cNvSpPr>
          <p:nvPr>
            <p:ph idx="1"/>
          </p:nvPr>
        </p:nvSpPr>
        <p:spPr>
          <a:xfrm>
            <a:off x="457200" y="1412776"/>
            <a:ext cx="8229600" cy="4525963"/>
          </a:xfrm>
        </p:spPr>
        <p:txBody>
          <a:bodyPr>
            <a:noAutofit/>
          </a:bodyPr>
          <a:lstStyle/>
          <a:p>
            <a:pPr marL="0" indent="0">
              <a:buNone/>
            </a:pPr>
            <a:r>
              <a:rPr lang="en-GB" sz="2600" dirty="0" smtClean="0"/>
              <a:t>Transforms an input to a different output</a:t>
            </a:r>
            <a:r>
              <a:rPr lang="en-GB" sz="2600" dirty="0"/>
              <a:t> (think LINQ </a:t>
            </a:r>
            <a:r>
              <a:rPr lang="en-GB" sz="2600" dirty="0" smtClean="0"/>
              <a:t>Select)</a:t>
            </a:r>
          </a:p>
          <a:p>
            <a:pPr marL="536972" indent="-263129"/>
            <a:r>
              <a:rPr lang="en-GB" sz="2600" dirty="0" smtClean="0"/>
              <a:t>a propagator; acts as both a target and a source</a:t>
            </a:r>
          </a:p>
          <a:p>
            <a:pPr marL="536972" indent="-263129"/>
            <a:r>
              <a:rPr lang="en-GB" sz="2600" dirty="0" smtClean="0"/>
              <a:t>can be useful in separating concerns within an </a:t>
            </a:r>
            <a:r>
              <a:rPr lang="en-GB" sz="2600" dirty="0" err="1" smtClean="0"/>
              <a:t>ActionBlock</a:t>
            </a:r>
            <a:endParaRPr lang="en-GB" sz="2600" dirty="0" smtClean="0"/>
          </a:p>
          <a:p>
            <a:pPr marL="837010" lvl="1" indent="-263129"/>
            <a:r>
              <a:rPr lang="en-GB" sz="2200" dirty="0" smtClean="0"/>
              <a:t>this is important if you have a UI - the processing can use a thread pool thread within a </a:t>
            </a:r>
            <a:r>
              <a:rPr lang="en-GB" sz="2200" dirty="0" err="1" smtClean="0"/>
              <a:t>TransformBlock</a:t>
            </a:r>
            <a:r>
              <a:rPr lang="en-GB" sz="2200" dirty="0" smtClean="0"/>
              <a:t> with the output passing to an </a:t>
            </a:r>
            <a:r>
              <a:rPr lang="en-GB" sz="2200" dirty="0" err="1" smtClean="0"/>
              <a:t>ActionBlock</a:t>
            </a:r>
            <a:r>
              <a:rPr lang="en-GB" sz="2200" dirty="0" smtClean="0"/>
              <a:t> to raise an event on the UI thread</a:t>
            </a:r>
          </a:p>
          <a:p>
            <a:pPr marL="536972" indent="-263129"/>
            <a:r>
              <a:rPr lang="en-GB" sz="2600" dirty="0" smtClean="0"/>
              <a:t>another type of ‘execution’ block with user-provided code</a:t>
            </a:r>
            <a:endParaRPr lang="en-GB" sz="2600" dirty="0"/>
          </a:p>
          <a:p>
            <a:pPr marL="0" indent="0">
              <a:buNone/>
            </a:pPr>
            <a:r>
              <a:rPr lang="en-GB" sz="2600" dirty="0" smtClean="0"/>
              <a:t>A variant of this block, </a:t>
            </a:r>
            <a:r>
              <a:rPr lang="en-GB" sz="2600" dirty="0" err="1" smtClean="0"/>
              <a:t>TransformManyBlock</a:t>
            </a:r>
            <a:r>
              <a:rPr lang="en-GB" sz="2600" dirty="0" smtClean="0"/>
              <a:t>, transforms an input into many outputs (think LINQ </a:t>
            </a:r>
            <a:r>
              <a:rPr lang="en-GB" sz="2600" dirty="0" err="1" smtClean="0"/>
              <a:t>SelectMany</a:t>
            </a:r>
            <a:r>
              <a:rPr lang="en-GB" sz="2600" dirty="0"/>
              <a:t>)</a:t>
            </a:r>
            <a:endParaRPr lang="en-GB" sz="2600" dirty="0" smtClean="0"/>
          </a:p>
          <a:p>
            <a:pPr marL="0" indent="0">
              <a:buNone/>
            </a:pPr>
            <a:endParaRPr lang="en-GB" sz="2800" dirty="0"/>
          </a:p>
          <a:p>
            <a:pPr marL="0" indent="0">
              <a:buNone/>
            </a:pPr>
            <a:endParaRPr lang="en-GB" sz="2800" dirty="0"/>
          </a:p>
        </p:txBody>
      </p:sp>
    </p:spTree>
    <p:extLst>
      <p:ext uri="{BB962C8B-B14F-4D97-AF65-F5344CB8AC3E}">
        <p14:creationId xmlns:p14="http://schemas.microsoft.com/office/powerpoint/2010/main" val="403062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9500"/>
                            </p:stCondLst>
                            <p:childTnLst>
                              <p:par>
                                <p:cTn id="21" presetID="10" presetClass="entr" presetSubtype="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2000"/>
                            </p:stCondLst>
                            <p:childTnLst>
                              <p:par>
                                <p:cTn id="25" presetID="10" presetClass="entr" presetSubtype="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TransformBlock</a:t>
            </a:r>
            <a:r>
              <a:rPr lang="en-GB" sz="4400" dirty="0" smtClean="0"/>
              <a:t>&lt;</a:t>
            </a:r>
            <a:r>
              <a:rPr lang="en-GB" sz="4400" dirty="0" err="1" smtClean="0"/>
              <a:t>TInput</a:t>
            </a:r>
            <a:r>
              <a:rPr lang="en-GB" sz="4400" dirty="0" smtClean="0"/>
              <a:t>, </a:t>
            </a:r>
            <a:r>
              <a:rPr lang="en-GB" sz="4400" dirty="0" err="1" smtClean="0"/>
              <a:t>TOutput</a:t>
            </a:r>
            <a:r>
              <a:rPr lang="en-GB" sz="4400" dirty="0" smtClean="0"/>
              <a:t>&gt;</a:t>
            </a:r>
            <a:endParaRPr lang="en-GB" sz="4400" dirty="0"/>
          </a:p>
        </p:txBody>
      </p:sp>
      <p:grpSp>
        <p:nvGrpSpPr>
          <p:cNvPr id="3" name="Group 2"/>
          <p:cNvGrpSpPr/>
          <p:nvPr/>
        </p:nvGrpSpPr>
        <p:grpSpPr>
          <a:xfrm>
            <a:off x="568006" y="2861937"/>
            <a:ext cx="4000583" cy="1350150"/>
            <a:chOff x="757341" y="2672916"/>
            <a:chExt cx="5334110" cy="1800200"/>
          </a:xfrm>
        </p:grpSpPr>
        <p:sp>
          <p:nvSpPr>
            <p:cNvPr id="8" name="Rectangle 7"/>
            <p:cNvSpPr/>
            <p:nvPr/>
          </p:nvSpPr>
          <p:spPr>
            <a:xfrm>
              <a:off x="2567608" y="2672916"/>
              <a:ext cx="3523843"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TransformBlock</a:t>
              </a:r>
              <a:endParaRPr lang="en-GB" dirty="0"/>
            </a:p>
            <a:p>
              <a:pPr algn="ctr"/>
              <a:endParaRPr lang="en-GB" dirty="0"/>
            </a:p>
            <a:p>
              <a:pPr algn="ctr"/>
              <a:endParaRPr lang="en-GB" dirty="0"/>
            </a:p>
            <a:p>
              <a:pPr algn="ctr"/>
              <a:r>
                <a:rPr lang="en-GB" dirty="0"/>
                <a:t>MD5WithFilename</a:t>
              </a:r>
            </a:p>
          </p:txBody>
        </p:sp>
        <p:sp>
          <p:nvSpPr>
            <p:cNvPr id="11" name="TextBox 10"/>
            <p:cNvSpPr txBox="1"/>
            <p:nvPr/>
          </p:nvSpPr>
          <p:spPr>
            <a:xfrm>
              <a:off x="970488" y="2927603"/>
              <a:ext cx="1316001" cy="1272143"/>
            </a:xfrm>
            <a:prstGeom prst="rect">
              <a:avLst/>
            </a:prstGeom>
            <a:noFill/>
          </p:spPr>
          <p:txBody>
            <a:bodyPr wrap="none" rtlCol="0">
              <a:spAutoFit/>
            </a:bodyPr>
            <a:lstStyle/>
            <a:p>
              <a:pPr algn="ctr"/>
              <a:r>
                <a:rPr lang="en-GB" dirty="0">
                  <a:solidFill>
                    <a:schemeClr val="bg1"/>
                  </a:solidFill>
                </a:rPr>
                <a:t>Post</a:t>
              </a:r>
            </a:p>
            <a:p>
              <a:pPr algn="ctr"/>
              <a:endParaRPr lang="en-GB" dirty="0">
                <a:solidFill>
                  <a:schemeClr val="bg1"/>
                </a:solidFill>
              </a:endParaRPr>
            </a:p>
            <a:p>
              <a:pPr algn="ctr"/>
              <a:r>
                <a:rPr lang="en-GB" sz="2000" dirty="0" err="1">
                  <a:solidFill>
                    <a:schemeClr val="bg1"/>
                  </a:solidFill>
                </a:rPr>
                <a:t>filepath</a:t>
              </a:r>
              <a:endParaRPr lang="en-GB" sz="900" dirty="0">
                <a:solidFill>
                  <a:schemeClr val="bg1"/>
                </a:solidFill>
              </a:endParaRPr>
            </a:p>
          </p:txBody>
        </p:sp>
        <p:grpSp>
          <p:nvGrpSpPr>
            <p:cNvPr id="12" name="Group 11"/>
            <p:cNvGrpSpPr/>
            <p:nvPr/>
          </p:nvGrpSpPr>
          <p:grpSpPr>
            <a:xfrm>
              <a:off x="2783632" y="3356992"/>
              <a:ext cx="1296144" cy="432048"/>
              <a:chOff x="5447928" y="3356992"/>
              <a:chExt cx="1296144" cy="432048"/>
            </a:xfrm>
          </p:grpSpPr>
          <p:sp>
            <p:nvSpPr>
              <p:cNvPr id="13" name="Rectangle 1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1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9" name="Group 18"/>
            <p:cNvGrpSpPr/>
            <p:nvPr/>
          </p:nvGrpSpPr>
          <p:grpSpPr>
            <a:xfrm>
              <a:off x="4579283" y="3356992"/>
              <a:ext cx="1296144" cy="432048"/>
              <a:chOff x="5447928" y="3356992"/>
              <a:chExt cx="1296144" cy="432048"/>
            </a:xfrm>
          </p:grpSpPr>
          <p:sp>
            <p:nvSpPr>
              <p:cNvPr id="20" name="Rectangle 1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1" name="Rectangle 20"/>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2" name="Rectangle 2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3" name="Rectangle 2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 name="Rectangle 2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 name="Rectangle 2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39" name="Straight Arrow Connector 38"/>
            <p:cNvCxnSpPr/>
            <p:nvPr/>
          </p:nvCxnSpPr>
          <p:spPr>
            <a:xfrm>
              <a:off x="757341" y="3547360"/>
              <a:ext cx="1804749" cy="830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59404" y="2681221"/>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p>
          </p:txBody>
        </p:sp>
        <p:pic>
          <p:nvPicPr>
            <p:cNvPr id="36" name="Picture 35"/>
            <p:cNvPicPr>
              <a:picLocks noChangeAspect="1"/>
            </p:cNvPicPr>
            <p:nvPr/>
          </p:nvPicPr>
          <p:blipFill>
            <a:blip r:embed="rId3"/>
            <a:stretch>
              <a:fillRect/>
            </a:stretch>
          </p:blipFill>
          <p:spPr>
            <a:xfrm>
              <a:off x="4163867" y="3421613"/>
              <a:ext cx="333934" cy="319415"/>
            </a:xfrm>
            <a:prstGeom prst="rect">
              <a:avLst/>
            </a:prstGeom>
            <a:ln w="25400">
              <a:solidFill>
                <a:schemeClr val="tx2"/>
              </a:solidFill>
            </a:ln>
          </p:spPr>
        </p:pic>
      </p:grpSp>
      <p:grpSp>
        <p:nvGrpSpPr>
          <p:cNvPr id="4" name="Group 3"/>
          <p:cNvGrpSpPr/>
          <p:nvPr/>
        </p:nvGrpSpPr>
        <p:grpSpPr>
          <a:xfrm>
            <a:off x="4568588" y="2868167"/>
            <a:ext cx="3996445" cy="1470280"/>
            <a:chOff x="6091451" y="2681221"/>
            <a:chExt cx="5328592" cy="1960372"/>
          </a:xfrm>
        </p:grpSpPr>
        <p:sp>
          <p:nvSpPr>
            <p:cNvPr id="26" name="Rectangle 25"/>
            <p:cNvSpPr/>
            <p:nvPr/>
          </p:nvSpPr>
          <p:spPr>
            <a:xfrm>
              <a:off x="7896200" y="2681221"/>
              <a:ext cx="3523843"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dirty="0"/>
            </a:p>
            <a:p>
              <a:pPr algn="ctr"/>
              <a:r>
                <a:rPr lang="en-GB" dirty="0"/>
                <a:t>DisplayMD5WithFilename</a:t>
              </a:r>
            </a:p>
          </p:txBody>
        </p:sp>
        <p:grpSp>
          <p:nvGrpSpPr>
            <p:cNvPr id="27" name="Group 26"/>
            <p:cNvGrpSpPr/>
            <p:nvPr/>
          </p:nvGrpSpPr>
          <p:grpSpPr>
            <a:xfrm>
              <a:off x="8112224" y="3339641"/>
              <a:ext cx="1296144" cy="432048"/>
              <a:chOff x="5447928" y="3356992"/>
              <a:chExt cx="1296144" cy="432048"/>
            </a:xfrm>
          </p:grpSpPr>
          <p:sp>
            <p:nvSpPr>
              <p:cNvPr id="28" name="Rectangle 2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Rectangle 2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0" name="Rectangle 2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1" name="Rectangle 3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 name="Rectangle 3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 name="Rectangle 3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34" name="Straight Arrow Connector 33"/>
            <p:cNvCxnSpPr>
              <a:stCxn id="8" idx="3"/>
              <a:endCxn id="26" idx="1"/>
            </p:cNvCxnSpPr>
            <p:nvPr/>
          </p:nvCxnSpPr>
          <p:spPr>
            <a:xfrm>
              <a:off x="6091451" y="3573016"/>
              <a:ext cx="1804749" cy="830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61431" y="2877009"/>
              <a:ext cx="1316001" cy="1764584"/>
            </a:xfrm>
            <a:prstGeom prst="rect">
              <a:avLst/>
            </a:prstGeom>
            <a:noFill/>
          </p:spPr>
          <p:txBody>
            <a:bodyPr wrap="none" rtlCol="0">
              <a:spAutoFit/>
            </a:bodyPr>
            <a:lstStyle/>
            <a:p>
              <a:pPr algn="ctr"/>
              <a:r>
                <a:rPr lang="en-GB" sz="2000" dirty="0" err="1">
                  <a:solidFill>
                    <a:schemeClr val="bg1"/>
                  </a:solidFill>
                </a:rPr>
                <a:t>LinkTo</a:t>
              </a:r>
              <a:endParaRPr lang="en-GB" sz="2000" dirty="0">
                <a:solidFill>
                  <a:schemeClr val="bg1"/>
                </a:solidFill>
              </a:endParaRPr>
            </a:p>
            <a:p>
              <a:pPr algn="ctr"/>
              <a:endParaRPr lang="en-GB" sz="2000" dirty="0">
                <a:solidFill>
                  <a:schemeClr val="bg1"/>
                </a:solidFill>
              </a:endParaRPr>
            </a:p>
            <a:p>
              <a:pPr algn="ctr"/>
              <a:r>
                <a:rPr lang="en-GB" sz="2000" dirty="0" err="1">
                  <a:solidFill>
                    <a:schemeClr val="bg1"/>
                  </a:solidFill>
                </a:rPr>
                <a:t>filepath</a:t>
              </a:r>
              <a:endParaRPr lang="en-GB" sz="2000" dirty="0">
                <a:solidFill>
                  <a:schemeClr val="bg1"/>
                </a:solidFill>
              </a:endParaRPr>
            </a:p>
            <a:p>
              <a:pPr algn="ctr"/>
              <a:r>
                <a:rPr lang="en-GB" sz="2000" dirty="0">
                  <a:solidFill>
                    <a:schemeClr val="bg1"/>
                  </a:solidFill>
                </a:rPr>
                <a:t>MD5</a:t>
              </a:r>
              <a:endParaRPr lang="en-GB" sz="1000" dirty="0">
                <a:solidFill>
                  <a:schemeClr val="bg1"/>
                </a:solidFill>
              </a:endParaRPr>
            </a:p>
          </p:txBody>
        </p:sp>
        <p:pic>
          <p:nvPicPr>
            <p:cNvPr id="37" name="Picture 36"/>
            <p:cNvPicPr>
              <a:picLocks noChangeAspect="1"/>
            </p:cNvPicPr>
            <p:nvPr/>
          </p:nvPicPr>
          <p:blipFill>
            <a:blip r:embed="rId3"/>
            <a:stretch>
              <a:fillRect/>
            </a:stretch>
          </p:blipFill>
          <p:spPr>
            <a:xfrm>
              <a:off x="9491971" y="3387652"/>
              <a:ext cx="333934" cy="319415"/>
            </a:xfrm>
            <a:prstGeom prst="rect">
              <a:avLst/>
            </a:prstGeom>
            <a:ln w="25400">
              <a:solidFill>
                <a:schemeClr val="tx2"/>
              </a:solidFill>
            </a:ln>
          </p:spPr>
        </p:pic>
      </p:grpSp>
    </p:spTree>
    <p:extLst>
      <p:ext uri="{BB962C8B-B14F-4D97-AF65-F5344CB8AC3E}">
        <p14:creationId xmlns:p14="http://schemas.microsoft.com/office/powerpoint/2010/main" val="23849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4165580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BufferBlock</a:t>
            </a:r>
            <a:r>
              <a:rPr lang="en-GB" sz="4400" dirty="0" smtClean="0"/>
              <a:t>&lt;T&gt;</a:t>
            </a:r>
            <a:endParaRPr lang="en-GB" sz="4400" dirty="0"/>
          </a:p>
        </p:txBody>
      </p:sp>
      <p:sp>
        <p:nvSpPr>
          <p:cNvPr id="3" name="Content Placeholder 2"/>
          <p:cNvSpPr>
            <a:spLocks noGrp="1"/>
          </p:cNvSpPr>
          <p:nvPr>
            <p:ph idx="1"/>
          </p:nvPr>
        </p:nvSpPr>
        <p:spPr>
          <a:xfrm>
            <a:off x="457200" y="1600202"/>
            <a:ext cx="8229600" cy="4781126"/>
          </a:xfrm>
        </p:spPr>
        <p:txBody>
          <a:bodyPr>
            <a:noAutofit/>
          </a:bodyPr>
          <a:lstStyle/>
          <a:p>
            <a:pPr marL="0" indent="0">
              <a:buNone/>
            </a:pPr>
            <a:r>
              <a:rPr lang="en-GB" sz="2800" dirty="0" smtClean="0"/>
              <a:t>Buffers inputs to outputs</a:t>
            </a:r>
          </a:p>
          <a:p>
            <a:pPr marL="536972" indent="-263129"/>
            <a:r>
              <a:rPr lang="en-GB" sz="2800" dirty="0" smtClean="0"/>
              <a:t>a propagator; acts as both a target and a source</a:t>
            </a:r>
          </a:p>
          <a:p>
            <a:pPr marL="536972" indent="-263129"/>
            <a:r>
              <a:rPr lang="en-GB" sz="2800" dirty="0" smtClean="0"/>
              <a:t>FIFO queue of data</a:t>
            </a:r>
          </a:p>
          <a:p>
            <a:pPr marL="536972" indent="-263129"/>
            <a:r>
              <a:rPr lang="en-GB" sz="2800" dirty="0" smtClean="0"/>
              <a:t>no execution of user-provided code</a:t>
            </a:r>
          </a:p>
          <a:p>
            <a:pPr marL="536972" indent="-263129"/>
            <a:r>
              <a:rPr lang="en-GB" sz="2800" dirty="0" smtClean="0"/>
              <a:t>if linked to multiple targets, it will offer a message to each in turn, allowing only one target to consume each message</a:t>
            </a:r>
          </a:p>
          <a:p>
            <a:pPr marL="0" indent="0">
              <a:buNone/>
            </a:pPr>
            <a:r>
              <a:rPr lang="en-GB" sz="2800" dirty="0" smtClean="0"/>
              <a:t>The whole goal of this block is </a:t>
            </a:r>
            <a:r>
              <a:rPr lang="en-GB" sz="2800" dirty="0"/>
              <a:t>to buffer an </a:t>
            </a:r>
            <a:r>
              <a:rPr lang="en-GB" sz="2800" dirty="0" smtClean="0"/>
              <a:t>arbitrary number of messages </a:t>
            </a:r>
            <a:r>
              <a:rPr lang="en-GB" sz="2800" dirty="0"/>
              <a:t>provided to it, and to make that data available later for </a:t>
            </a:r>
            <a:r>
              <a:rPr lang="en-GB" sz="2800" dirty="0" smtClean="0"/>
              <a:t>consumption.</a:t>
            </a:r>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21688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9500"/>
                            </p:stCondLst>
                            <p:childTnLst>
                              <p:par>
                                <p:cTn id="21" presetID="10" presetClass="entr" presetSubtype="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2000"/>
                            </p:stCondLst>
                            <p:childTnLst>
                              <p:par>
                                <p:cTn id="25" presetID="10" presetClass="entr" presetSubtype="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Competing </a:t>
            </a:r>
            <a:r>
              <a:rPr lang="en-GB" sz="4400" dirty="0" smtClean="0"/>
              <a:t>Consumers</a:t>
            </a:r>
            <a:r>
              <a:rPr lang="en-GB" dirty="0" smtClean="0"/>
              <a:t> - </a:t>
            </a:r>
            <a:r>
              <a:rPr lang="en-GB" dirty="0" err="1" smtClean="0"/>
              <a:t>BufferBlock</a:t>
            </a:r>
            <a:endParaRPr lang="en-GB" dirty="0"/>
          </a:p>
        </p:txBody>
      </p:sp>
      <p:grpSp>
        <p:nvGrpSpPr>
          <p:cNvPr id="3" name="Group 2"/>
          <p:cNvGrpSpPr/>
          <p:nvPr/>
        </p:nvGrpSpPr>
        <p:grpSpPr>
          <a:xfrm>
            <a:off x="390189" y="2999183"/>
            <a:ext cx="2076868" cy="1350150"/>
            <a:chOff x="520251" y="2855910"/>
            <a:chExt cx="2769157" cy="1800200"/>
          </a:xfrm>
        </p:grpSpPr>
        <p:sp>
          <p:nvSpPr>
            <p:cNvPr id="11" name="TextBox 10"/>
            <p:cNvSpPr txBox="1"/>
            <p:nvPr/>
          </p:nvSpPr>
          <p:spPr>
            <a:xfrm>
              <a:off x="522915" y="3224057"/>
              <a:ext cx="1096455" cy="1107996"/>
            </a:xfrm>
            <a:prstGeom prst="rect">
              <a:avLst/>
            </a:prstGeom>
            <a:noFill/>
          </p:spPr>
          <p:txBody>
            <a:bodyPr wrap="none" rtlCol="0">
              <a:spAutoFit/>
            </a:bodyPr>
            <a:lstStyle/>
            <a:p>
              <a:pPr algn="ctr"/>
              <a:r>
                <a:rPr lang="en-GB" sz="1600" dirty="0">
                  <a:solidFill>
                    <a:schemeClr val="bg1"/>
                  </a:solidFill>
                </a:rPr>
                <a:t>Post</a:t>
              </a:r>
            </a:p>
            <a:p>
              <a:pPr algn="ctr"/>
              <a:endParaRPr lang="en-GB" sz="1600" dirty="0">
                <a:solidFill>
                  <a:schemeClr val="bg1"/>
                </a:solidFill>
              </a:endParaRPr>
            </a:p>
            <a:p>
              <a:pPr algn="ctr"/>
              <a:r>
                <a:rPr lang="en-GB" sz="1600" dirty="0" err="1">
                  <a:solidFill>
                    <a:schemeClr val="bg1"/>
                  </a:solidFill>
                </a:rPr>
                <a:t>filepath</a:t>
              </a:r>
              <a:endParaRPr lang="en-GB" sz="900" dirty="0">
                <a:solidFill>
                  <a:schemeClr val="bg1"/>
                </a:solidFill>
              </a:endParaRPr>
            </a:p>
          </p:txBody>
        </p:sp>
        <p:cxnSp>
          <p:nvCxnSpPr>
            <p:cNvPr id="39" name="Straight Arrow Connector 38"/>
            <p:cNvCxnSpPr/>
            <p:nvPr/>
          </p:nvCxnSpPr>
          <p:spPr>
            <a:xfrm flipV="1">
              <a:off x="520251" y="3756010"/>
              <a:ext cx="1089352" cy="359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51557" y="2855910"/>
              <a:ext cx="1637851"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pPr algn="ctr"/>
              <a:r>
                <a:rPr lang="en-GB" dirty="0" err="1"/>
                <a:t>BufferBlock</a:t>
              </a:r>
              <a:endParaRPr lang="en-GB" dirty="0"/>
            </a:p>
            <a:p>
              <a:pPr algn="ctr"/>
              <a:endParaRPr lang="en-GB" dirty="0"/>
            </a:p>
            <a:p>
              <a:pPr algn="ctr"/>
              <a:endParaRPr lang="en-GB" dirty="0"/>
            </a:p>
            <a:p>
              <a:pPr algn="ctr"/>
              <a:endParaRPr lang="en-GB" dirty="0"/>
            </a:p>
          </p:txBody>
        </p:sp>
        <p:grpSp>
          <p:nvGrpSpPr>
            <p:cNvPr id="37" name="Group 36"/>
            <p:cNvGrpSpPr/>
            <p:nvPr/>
          </p:nvGrpSpPr>
          <p:grpSpPr>
            <a:xfrm>
              <a:off x="1825627" y="3721036"/>
              <a:ext cx="1296144" cy="432048"/>
              <a:chOff x="5447928" y="3356992"/>
              <a:chExt cx="1296144" cy="432048"/>
            </a:xfrm>
          </p:grpSpPr>
          <p:sp>
            <p:nvSpPr>
              <p:cNvPr id="38" name="Rectangle 3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Rectangle 39"/>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1" name="Rectangle 40"/>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2" name="Rectangle 41"/>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3" name="Rectangle 42"/>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4" name="Rectangle 43"/>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nvGrpSpPr>
          <p:cNvPr id="5" name="Group 4"/>
          <p:cNvGrpSpPr/>
          <p:nvPr/>
        </p:nvGrpSpPr>
        <p:grpSpPr>
          <a:xfrm>
            <a:off x="5583795" y="2268279"/>
            <a:ext cx="3200674" cy="3107804"/>
            <a:chOff x="7445059" y="1881372"/>
            <a:chExt cx="4267565" cy="4143738"/>
          </a:xfrm>
        </p:grpSpPr>
        <p:grpSp>
          <p:nvGrpSpPr>
            <p:cNvPr id="133" name="Group 132"/>
            <p:cNvGrpSpPr/>
            <p:nvPr/>
          </p:nvGrpSpPr>
          <p:grpSpPr>
            <a:xfrm>
              <a:off x="9019489" y="2852936"/>
              <a:ext cx="2693135" cy="1800200"/>
              <a:chOff x="8877785" y="2672916"/>
              <a:chExt cx="2693135" cy="1800200"/>
            </a:xfrm>
          </p:grpSpPr>
          <p:sp>
            <p:nvSpPr>
              <p:cNvPr id="26" name="Rectangle 25"/>
              <p:cNvSpPr/>
              <p:nvPr/>
            </p:nvSpPr>
            <p:spPr>
              <a:xfrm>
                <a:off x="8877785" y="2672916"/>
                <a:ext cx="2693135"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sz="2400" dirty="0"/>
              </a:p>
              <a:p>
                <a:pPr algn="ctr"/>
                <a:r>
                  <a:rPr lang="en-GB" sz="1350" dirty="0"/>
                  <a:t>DisplayMD5WithFilename</a:t>
                </a:r>
              </a:p>
            </p:txBody>
          </p:sp>
          <p:grpSp>
            <p:nvGrpSpPr>
              <p:cNvPr id="27" name="Group 26"/>
              <p:cNvGrpSpPr/>
              <p:nvPr/>
            </p:nvGrpSpPr>
            <p:grpSpPr>
              <a:xfrm>
                <a:off x="9336360" y="3323962"/>
                <a:ext cx="1296144" cy="432048"/>
                <a:chOff x="5447928" y="3356992"/>
                <a:chExt cx="1296144" cy="432048"/>
              </a:xfrm>
            </p:grpSpPr>
            <p:sp>
              <p:nvSpPr>
                <p:cNvPr id="28" name="Rectangle 2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Rectangle 2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0" name="Rectangle 2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1" name="Rectangle 3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 name="Rectangle 3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 name="Rectangle 3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132" name="Picture 131"/>
              <p:cNvPicPr>
                <a:picLocks noChangeAspect="1"/>
              </p:cNvPicPr>
              <p:nvPr/>
            </p:nvPicPr>
            <p:blipFill>
              <a:blip r:embed="rId3"/>
              <a:stretch>
                <a:fillRect/>
              </a:stretch>
            </p:blipFill>
            <p:spPr>
              <a:xfrm>
                <a:off x="10848528" y="3380278"/>
                <a:ext cx="333934" cy="319415"/>
              </a:xfrm>
              <a:prstGeom prst="rect">
                <a:avLst/>
              </a:prstGeom>
              <a:ln w="25400">
                <a:solidFill>
                  <a:schemeClr val="tx2"/>
                </a:solidFill>
              </a:ln>
            </p:spPr>
          </p:pic>
        </p:grpSp>
        <p:cxnSp>
          <p:nvCxnSpPr>
            <p:cNvPr id="209" name="Straight Arrow Connector 208"/>
            <p:cNvCxnSpPr>
              <a:stCxn id="8" idx="3"/>
              <a:endCxn id="26" idx="1"/>
            </p:cNvCxnSpPr>
            <p:nvPr/>
          </p:nvCxnSpPr>
          <p:spPr>
            <a:xfrm>
              <a:off x="7445059" y="1881372"/>
              <a:ext cx="1574430" cy="18716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38" idx="3"/>
              <a:endCxn id="26" idx="1"/>
            </p:cNvCxnSpPr>
            <p:nvPr/>
          </p:nvCxnSpPr>
          <p:spPr>
            <a:xfrm>
              <a:off x="7445059" y="3137192"/>
              <a:ext cx="1574430" cy="61584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57" idx="3"/>
              <a:endCxn id="26" idx="1"/>
            </p:cNvCxnSpPr>
            <p:nvPr/>
          </p:nvCxnSpPr>
          <p:spPr>
            <a:xfrm flipV="1">
              <a:off x="7445059" y="3753036"/>
              <a:ext cx="1574430" cy="63127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176" idx="3"/>
              <a:endCxn id="26" idx="1"/>
            </p:cNvCxnSpPr>
            <p:nvPr/>
          </p:nvCxnSpPr>
          <p:spPr>
            <a:xfrm flipV="1">
              <a:off x="7445059" y="3753036"/>
              <a:ext cx="1574430" cy="187275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7749899" y="1962460"/>
              <a:ext cx="1096455" cy="4062650"/>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endParaRPr lang="en-GB" sz="900" dirty="0">
                <a:solidFill>
                  <a:schemeClr val="bg1"/>
                </a:solidFill>
              </a:endParaRPr>
            </a:p>
          </p:txBody>
        </p:sp>
      </p:grpSp>
      <p:grpSp>
        <p:nvGrpSpPr>
          <p:cNvPr id="4" name="Group 3"/>
          <p:cNvGrpSpPr/>
          <p:nvPr/>
        </p:nvGrpSpPr>
        <p:grpSpPr>
          <a:xfrm>
            <a:off x="2467057" y="1863642"/>
            <a:ext cx="3116738" cy="3617587"/>
            <a:chOff x="3289408" y="1341855"/>
            <a:chExt cx="4155651" cy="4823449"/>
          </a:xfrm>
        </p:grpSpPr>
        <p:grpSp>
          <p:nvGrpSpPr>
            <p:cNvPr id="134" name="Group 133"/>
            <p:cNvGrpSpPr/>
            <p:nvPr/>
          </p:nvGrpSpPr>
          <p:grpSpPr>
            <a:xfrm>
              <a:off x="4757442" y="1341855"/>
              <a:ext cx="2687617" cy="1079033"/>
              <a:chOff x="4738348" y="1341855"/>
              <a:chExt cx="2687617" cy="1079033"/>
            </a:xfrm>
          </p:grpSpPr>
          <p:grpSp>
            <p:nvGrpSpPr>
              <p:cNvPr id="129" name="Group 128"/>
              <p:cNvGrpSpPr/>
              <p:nvPr/>
            </p:nvGrpSpPr>
            <p:grpSpPr>
              <a:xfrm>
                <a:off x="4738348" y="1341855"/>
                <a:ext cx="2687617" cy="1079033"/>
                <a:chOff x="4738348" y="1341855"/>
                <a:chExt cx="2687617" cy="1079033"/>
              </a:xfrm>
            </p:grpSpPr>
            <p:sp>
              <p:nvSpPr>
                <p:cNvPr id="8" name="Rectangle 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5" name="Rectangle 14"/>
                <p:cNvSpPr/>
                <p:nvPr/>
              </p:nvSpPr>
              <p:spPr>
                <a:xfrm>
                  <a:off x="5349346"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45" name="Group 44"/>
                <p:cNvGrpSpPr/>
                <p:nvPr/>
              </p:nvGrpSpPr>
              <p:grpSpPr>
                <a:xfrm>
                  <a:off x="6330712" y="1776091"/>
                  <a:ext cx="773120" cy="284756"/>
                  <a:chOff x="5447928" y="3356992"/>
                  <a:chExt cx="1296144" cy="432048"/>
                </a:xfrm>
              </p:grpSpPr>
              <p:sp>
                <p:nvSpPr>
                  <p:cNvPr id="46" name="Rectangle 45"/>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Rectangle 46"/>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8" name="Rectangle 47"/>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9" name="Rectangle 48"/>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0" name="Rectangle 49"/>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1" name="Rectangle 50"/>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60" name="Rectangle 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31" name="Picture 1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35" name="Group 134"/>
            <p:cNvGrpSpPr/>
            <p:nvPr/>
          </p:nvGrpSpPr>
          <p:grpSpPr>
            <a:xfrm>
              <a:off x="4757442" y="2597675"/>
              <a:ext cx="2687617" cy="1079033"/>
              <a:chOff x="4738348" y="1341855"/>
              <a:chExt cx="2687617" cy="1079033"/>
            </a:xfrm>
          </p:grpSpPr>
          <p:grpSp>
            <p:nvGrpSpPr>
              <p:cNvPr id="136" name="Group 135"/>
              <p:cNvGrpSpPr/>
              <p:nvPr/>
            </p:nvGrpSpPr>
            <p:grpSpPr>
              <a:xfrm>
                <a:off x="4738348" y="1341855"/>
                <a:ext cx="2687617" cy="1079033"/>
                <a:chOff x="4738348" y="1341855"/>
                <a:chExt cx="2687617" cy="1079033"/>
              </a:xfrm>
            </p:grpSpPr>
            <p:sp>
              <p:nvSpPr>
                <p:cNvPr id="138" name="Rectangle 13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50" name="Rectangle 149"/>
                <p:cNvSpPr/>
                <p:nvPr/>
              </p:nvSpPr>
              <p:spPr>
                <a:xfrm>
                  <a:off x="5349346"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40" name="Group 139"/>
                <p:cNvGrpSpPr/>
                <p:nvPr/>
              </p:nvGrpSpPr>
              <p:grpSpPr>
                <a:xfrm>
                  <a:off x="6330712" y="1776091"/>
                  <a:ext cx="773120" cy="284756"/>
                  <a:chOff x="5447928" y="3356992"/>
                  <a:chExt cx="1296144" cy="432048"/>
                </a:xfrm>
              </p:grpSpPr>
              <p:sp>
                <p:nvSpPr>
                  <p:cNvPr id="142" name="Rectangle 141"/>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3" name="Rectangle 142"/>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4" name="Rectangle 143"/>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5" name="Rectangle 144"/>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6" name="Rectangle 145"/>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7" name="Rectangle 146"/>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41" name="Rectangle 140"/>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37" name="Picture 136"/>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54" name="Group 153"/>
            <p:cNvGrpSpPr/>
            <p:nvPr/>
          </p:nvGrpSpPr>
          <p:grpSpPr>
            <a:xfrm>
              <a:off x="4757442" y="3844796"/>
              <a:ext cx="2687617" cy="1079033"/>
              <a:chOff x="4738348" y="1341855"/>
              <a:chExt cx="2687617" cy="1079033"/>
            </a:xfrm>
          </p:grpSpPr>
          <p:grpSp>
            <p:nvGrpSpPr>
              <p:cNvPr id="155" name="Group 154"/>
              <p:cNvGrpSpPr/>
              <p:nvPr/>
            </p:nvGrpSpPr>
            <p:grpSpPr>
              <a:xfrm>
                <a:off x="4738348" y="1341855"/>
                <a:ext cx="2687617" cy="1079033"/>
                <a:chOff x="4738348" y="1341855"/>
                <a:chExt cx="2687617" cy="1079033"/>
              </a:xfrm>
            </p:grpSpPr>
            <p:sp>
              <p:nvSpPr>
                <p:cNvPr id="157" name="Rectangle 156"/>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69" name="Rectangle 168"/>
                <p:cNvSpPr/>
                <p:nvPr/>
              </p:nvSpPr>
              <p:spPr>
                <a:xfrm>
                  <a:off x="5360558"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59" name="Group 158"/>
                <p:cNvGrpSpPr/>
                <p:nvPr/>
              </p:nvGrpSpPr>
              <p:grpSpPr>
                <a:xfrm>
                  <a:off x="6330712" y="1776091"/>
                  <a:ext cx="773120" cy="284756"/>
                  <a:chOff x="5447928" y="3356992"/>
                  <a:chExt cx="1296144" cy="432048"/>
                </a:xfrm>
              </p:grpSpPr>
              <p:sp>
                <p:nvSpPr>
                  <p:cNvPr id="161" name="Rectangle 160"/>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2" name="Rectangle 161"/>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3" name="Rectangle 162"/>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4" name="Rectangle 163"/>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5" name="Rectangle 164"/>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6" name="Rectangle 165"/>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60" name="Rectangle 1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56" name="Picture 155"/>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73" name="Group 172"/>
            <p:cNvGrpSpPr/>
            <p:nvPr/>
          </p:nvGrpSpPr>
          <p:grpSpPr>
            <a:xfrm>
              <a:off x="4757442" y="5086271"/>
              <a:ext cx="2687617" cy="1079033"/>
              <a:chOff x="4738348" y="1341855"/>
              <a:chExt cx="2687617" cy="1079033"/>
            </a:xfrm>
          </p:grpSpPr>
          <p:grpSp>
            <p:nvGrpSpPr>
              <p:cNvPr id="174" name="Group 173"/>
              <p:cNvGrpSpPr/>
              <p:nvPr/>
            </p:nvGrpSpPr>
            <p:grpSpPr>
              <a:xfrm>
                <a:off x="4738348" y="1341855"/>
                <a:ext cx="2687617" cy="1079033"/>
                <a:chOff x="4738348" y="1341855"/>
                <a:chExt cx="2687617" cy="1079033"/>
              </a:xfrm>
            </p:grpSpPr>
            <p:sp>
              <p:nvSpPr>
                <p:cNvPr id="176" name="Rectangle 175"/>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86" name="Rectangle 185"/>
                <p:cNvSpPr/>
                <p:nvPr/>
              </p:nvSpPr>
              <p:spPr>
                <a:xfrm>
                  <a:off x="5360558"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78" name="Group 177"/>
                <p:cNvGrpSpPr/>
                <p:nvPr/>
              </p:nvGrpSpPr>
              <p:grpSpPr>
                <a:xfrm>
                  <a:off x="6330712" y="1776091"/>
                  <a:ext cx="773120" cy="284756"/>
                  <a:chOff x="5447928" y="3356992"/>
                  <a:chExt cx="1296144" cy="432048"/>
                </a:xfrm>
              </p:grpSpPr>
              <p:sp>
                <p:nvSpPr>
                  <p:cNvPr id="180" name="Rectangle 17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1" name="Rectangle 180"/>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2" name="Rectangle 18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3" name="Rectangle 18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4" name="Rectangle 18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5" name="Rectangle 18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79" name="Rectangle 178"/>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75" name="Picture 174"/>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cxnSp>
          <p:nvCxnSpPr>
            <p:cNvPr id="192" name="Straight Arrow Connector 191"/>
            <p:cNvCxnSpPr>
              <a:stCxn id="36" idx="3"/>
              <a:endCxn id="8" idx="1"/>
            </p:cNvCxnSpPr>
            <p:nvPr/>
          </p:nvCxnSpPr>
          <p:spPr>
            <a:xfrm flipV="1">
              <a:off x="3289408" y="1881372"/>
              <a:ext cx="1468034" cy="187463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36" idx="3"/>
              <a:endCxn id="138" idx="1"/>
            </p:cNvCxnSpPr>
            <p:nvPr/>
          </p:nvCxnSpPr>
          <p:spPr>
            <a:xfrm flipV="1">
              <a:off x="3289408" y="3137192"/>
              <a:ext cx="1468034" cy="61881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36" idx="3"/>
              <a:endCxn id="157" idx="1"/>
            </p:cNvCxnSpPr>
            <p:nvPr/>
          </p:nvCxnSpPr>
          <p:spPr>
            <a:xfrm>
              <a:off x="3289408" y="3756010"/>
              <a:ext cx="1468034" cy="628303"/>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36" idx="3"/>
              <a:endCxn id="176" idx="1"/>
            </p:cNvCxnSpPr>
            <p:nvPr/>
          </p:nvCxnSpPr>
          <p:spPr>
            <a:xfrm>
              <a:off x="3289408" y="3756010"/>
              <a:ext cx="1468034" cy="186977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3316263" y="1962460"/>
              <a:ext cx="1096455" cy="3734356"/>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p:txBody>
        </p:sp>
      </p:grpSp>
    </p:spTree>
    <p:extLst>
      <p:ext uri="{BB962C8B-B14F-4D97-AF65-F5344CB8AC3E}">
        <p14:creationId xmlns:p14="http://schemas.microsoft.com/office/powerpoint/2010/main" val="29543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558217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Filtering </a:t>
            </a:r>
            <a:r>
              <a:rPr lang="en-GB" sz="4400" dirty="0" smtClean="0"/>
              <a:t>with LinkTo</a:t>
            </a:r>
            <a:endParaRPr lang="en-GB" sz="4400" dirty="0"/>
          </a:p>
        </p:txBody>
      </p:sp>
      <p:sp>
        <p:nvSpPr>
          <p:cNvPr id="3" name="Content Placeholder 2"/>
          <p:cNvSpPr>
            <a:spLocks noGrp="1"/>
          </p:cNvSpPr>
          <p:nvPr>
            <p:ph idx="1"/>
          </p:nvPr>
        </p:nvSpPr>
        <p:spPr>
          <a:xfrm>
            <a:off x="457200" y="1400174"/>
            <a:ext cx="8229600" cy="4525963"/>
          </a:xfrm>
        </p:spPr>
        <p:txBody>
          <a:bodyPr>
            <a:noAutofit/>
          </a:bodyPr>
          <a:lstStyle/>
          <a:p>
            <a:pPr marL="0" indent="0">
              <a:buNone/>
            </a:pPr>
            <a:r>
              <a:rPr lang="en-GB" sz="2800" dirty="0" smtClean="0"/>
              <a:t>With </a:t>
            </a:r>
            <a:r>
              <a:rPr lang="en-GB" sz="2800" dirty="0" err="1" smtClean="0"/>
              <a:t>LinkTo</a:t>
            </a:r>
            <a:r>
              <a:rPr lang="en-GB" sz="2800" dirty="0" smtClean="0"/>
              <a:t> we can use a predicate </a:t>
            </a:r>
          </a:p>
          <a:p>
            <a:pPr marL="536972" indent="-263129"/>
            <a:r>
              <a:rPr lang="en-GB" sz="2800" dirty="0" smtClean="0"/>
              <a:t>case … select to map one output to many blocks</a:t>
            </a:r>
          </a:p>
          <a:p>
            <a:pPr marL="837010" lvl="1" indent="-263129"/>
            <a:r>
              <a:rPr lang="en-GB" sz="2400" dirty="0" smtClean="0"/>
              <a:t>i.e. transcoding could map differently for images, audio, video etc.</a:t>
            </a:r>
          </a:p>
          <a:p>
            <a:pPr marL="536972" indent="-263129"/>
            <a:r>
              <a:rPr lang="en-GB" sz="2800" dirty="0" smtClean="0"/>
              <a:t>supports recursion</a:t>
            </a:r>
          </a:p>
          <a:p>
            <a:pPr marL="837010" lvl="1" indent="-263129"/>
            <a:r>
              <a:rPr lang="en-GB" sz="2400" dirty="0" smtClean="0"/>
              <a:t>can link a block to itself with a predicate</a:t>
            </a:r>
          </a:p>
          <a:p>
            <a:pPr marL="536972" indent="-263129"/>
            <a:r>
              <a:rPr lang="en-GB" sz="2800" dirty="0" smtClean="0"/>
              <a:t>here be dragons</a:t>
            </a:r>
          </a:p>
          <a:p>
            <a:pPr marL="837010" lvl="1" indent="-263129"/>
            <a:r>
              <a:rPr lang="en-GB" sz="2400" dirty="0"/>
              <a:t>a</a:t>
            </a:r>
            <a:r>
              <a:rPr lang="en-GB" sz="2400" dirty="0" smtClean="0"/>
              <a:t>dvisable to one non-predicate </a:t>
            </a:r>
            <a:r>
              <a:rPr lang="en-GB" sz="2400" dirty="0" err="1" smtClean="0"/>
              <a:t>LinkTo</a:t>
            </a:r>
            <a:r>
              <a:rPr lang="en-GB" sz="2400" dirty="0" smtClean="0"/>
              <a:t> (default in case … select)</a:t>
            </a:r>
          </a:p>
          <a:p>
            <a:pPr marL="837010" lvl="1" indent="-263129"/>
            <a:r>
              <a:rPr lang="en-GB" sz="2400" dirty="0" smtClean="0"/>
              <a:t>setting complete on a block that recursively links can prevent completion propagation</a:t>
            </a:r>
          </a:p>
          <a:p>
            <a:pPr marL="837010" lvl="1" indent="-263129"/>
            <a:endParaRPr lang="en-GB" sz="2400" dirty="0" smtClean="0"/>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285580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Filtering with </a:t>
            </a:r>
            <a:r>
              <a:rPr lang="en-GB" sz="4400" dirty="0" err="1" smtClean="0"/>
              <a:t>TransformManyBlock</a:t>
            </a:r>
            <a:endParaRPr lang="en-GB" dirty="0"/>
          </a:p>
        </p:txBody>
      </p:sp>
      <p:grpSp>
        <p:nvGrpSpPr>
          <p:cNvPr id="5" name="Group 4"/>
          <p:cNvGrpSpPr/>
          <p:nvPr/>
        </p:nvGrpSpPr>
        <p:grpSpPr>
          <a:xfrm>
            <a:off x="6024014" y="2268279"/>
            <a:ext cx="2690954" cy="3107804"/>
            <a:chOff x="8032018" y="1881372"/>
            <a:chExt cx="3587939" cy="4143738"/>
          </a:xfrm>
        </p:grpSpPr>
        <p:grpSp>
          <p:nvGrpSpPr>
            <p:cNvPr id="133" name="Group 132"/>
            <p:cNvGrpSpPr/>
            <p:nvPr/>
          </p:nvGrpSpPr>
          <p:grpSpPr>
            <a:xfrm>
              <a:off x="8926822" y="2865731"/>
              <a:ext cx="2693135" cy="1800200"/>
              <a:chOff x="8877785" y="2672916"/>
              <a:chExt cx="2693135" cy="1800200"/>
            </a:xfrm>
          </p:grpSpPr>
          <p:sp>
            <p:nvSpPr>
              <p:cNvPr id="26" name="Rectangle 25"/>
              <p:cNvSpPr/>
              <p:nvPr/>
            </p:nvSpPr>
            <p:spPr>
              <a:xfrm>
                <a:off x="8877785" y="2672916"/>
                <a:ext cx="2693135"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sz="2400" dirty="0"/>
              </a:p>
              <a:p>
                <a:pPr algn="ctr"/>
                <a:r>
                  <a:rPr lang="en-GB" sz="1350" dirty="0"/>
                  <a:t>DisplayMD5WithFilename</a:t>
                </a:r>
              </a:p>
            </p:txBody>
          </p:sp>
          <p:grpSp>
            <p:nvGrpSpPr>
              <p:cNvPr id="27" name="Group 26"/>
              <p:cNvGrpSpPr/>
              <p:nvPr/>
            </p:nvGrpSpPr>
            <p:grpSpPr>
              <a:xfrm>
                <a:off x="9336360" y="3323962"/>
                <a:ext cx="1296144" cy="432048"/>
                <a:chOff x="5447928" y="3356992"/>
                <a:chExt cx="1296144" cy="432048"/>
              </a:xfrm>
            </p:grpSpPr>
            <p:sp>
              <p:nvSpPr>
                <p:cNvPr id="28" name="Rectangle 2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Rectangle 2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0" name="Rectangle 2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1" name="Rectangle 3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 name="Rectangle 3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 name="Rectangle 3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132" name="Picture 131"/>
              <p:cNvPicPr>
                <a:picLocks noChangeAspect="1"/>
              </p:cNvPicPr>
              <p:nvPr/>
            </p:nvPicPr>
            <p:blipFill>
              <a:blip r:embed="rId3"/>
              <a:stretch>
                <a:fillRect/>
              </a:stretch>
            </p:blipFill>
            <p:spPr>
              <a:xfrm>
                <a:off x="10848528" y="3380278"/>
                <a:ext cx="333934" cy="319415"/>
              </a:xfrm>
              <a:prstGeom prst="rect">
                <a:avLst/>
              </a:prstGeom>
              <a:ln w="25400">
                <a:solidFill>
                  <a:schemeClr val="tx2"/>
                </a:solidFill>
              </a:ln>
            </p:spPr>
          </p:pic>
        </p:grpSp>
        <p:cxnSp>
          <p:nvCxnSpPr>
            <p:cNvPr id="209" name="Straight Arrow Connector 208"/>
            <p:cNvCxnSpPr>
              <a:stCxn id="8" idx="3"/>
              <a:endCxn id="26" idx="1"/>
            </p:cNvCxnSpPr>
            <p:nvPr/>
          </p:nvCxnSpPr>
          <p:spPr>
            <a:xfrm>
              <a:off x="8032018" y="1881372"/>
              <a:ext cx="894804" cy="188445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38" idx="3"/>
              <a:endCxn id="26" idx="1"/>
            </p:cNvCxnSpPr>
            <p:nvPr/>
          </p:nvCxnSpPr>
          <p:spPr>
            <a:xfrm>
              <a:off x="8032018" y="3137192"/>
              <a:ext cx="894804" cy="62863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57" idx="3"/>
              <a:endCxn id="26" idx="1"/>
            </p:cNvCxnSpPr>
            <p:nvPr/>
          </p:nvCxnSpPr>
          <p:spPr>
            <a:xfrm flipV="1">
              <a:off x="8032018" y="3765831"/>
              <a:ext cx="894804" cy="61848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176" idx="3"/>
              <a:endCxn id="26" idx="1"/>
            </p:cNvCxnSpPr>
            <p:nvPr/>
          </p:nvCxnSpPr>
          <p:spPr>
            <a:xfrm flipV="1">
              <a:off x="8032018" y="3765831"/>
              <a:ext cx="894804" cy="185995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8212409" y="1962460"/>
              <a:ext cx="1096455" cy="4062650"/>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endParaRPr lang="en-GB" sz="900" dirty="0">
                <a:solidFill>
                  <a:schemeClr val="bg1"/>
                </a:solidFill>
              </a:endParaRPr>
            </a:p>
          </p:txBody>
        </p:sp>
      </p:grpSp>
      <p:grpSp>
        <p:nvGrpSpPr>
          <p:cNvPr id="9" name="Group 8"/>
          <p:cNvGrpSpPr/>
          <p:nvPr/>
        </p:nvGrpSpPr>
        <p:grpSpPr>
          <a:xfrm>
            <a:off x="3359754" y="1863642"/>
            <a:ext cx="2664260" cy="3617587"/>
            <a:chOff x="4479671" y="1341855"/>
            <a:chExt cx="3552347" cy="4823449"/>
          </a:xfrm>
        </p:grpSpPr>
        <p:grpSp>
          <p:nvGrpSpPr>
            <p:cNvPr id="134" name="Group 133"/>
            <p:cNvGrpSpPr/>
            <p:nvPr/>
          </p:nvGrpSpPr>
          <p:grpSpPr>
            <a:xfrm>
              <a:off x="5344401" y="1341855"/>
              <a:ext cx="2687617" cy="1079033"/>
              <a:chOff x="4738348" y="1341855"/>
              <a:chExt cx="2687617" cy="1079033"/>
            </a:xfrm>
          </p:grpSpPr>
          <p:grpSp>
            <p:nvGrpSpPr>
              <p:cNvPr id="129" name="Group 128"/>
              <p:cNvGrpSpPr/>
              <p:nvPr/>
            </p:nvGrpSpPr>
            <p:grpSpPr>
              <a:xfrm>
                <a:off x="4738348" y="1341855"/>
                <a:ext cx="2687617" cy="1079033"/>
                <a:chOff x="4738348" y="1341855"/>
                <a:chExt cx="2687617" cy="1079033"/>
              </a:xfrm>
            </p:grpSpPr>
            <p:sp>
              <p:nvSpPr>
                <p:cNvPr id="8" name="Rectangle 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2" name="Group 11"/>
                <p:cNvGrpSpPr/>
                <p:nvPr/>
              </p:nvGrpSpPr>
              <p:grpSpPr>
                <a:xfrm>
                  <a:off x="5015880" y="1772816"/>
                  <a:ext cx="773120" cy="291307"/>
                  <a:chOff x="5447928" y="3356992"/>
                  <a:chExt cx="1296144" cy="432048"/>
                </a:xfrm>
              </p:grpSpPr>
              <p:sp>
                <p:nvSpPr>
                  <p:cNvPr id="13" name="Rectangle 1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1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45" name="Group 44"/>
                <p:cNvGrpSpPr/>
                <p:nvPr/>
              </p:nvGrpSpPr>
              <p:grpSpPr>
                <a:xfrm>
                  <a:off x="6330712" y="1776091"/>
                  <a:ext cx="773120" cy="284756"/>
                  <a:chOff x="5447928" y="3356992"/>
                  <a:chExt cx="1296144" cy="432048"/>
                </a:xfrm>
              </p:grpSpPr>
              <p:sp>
                <p:nvSpPr>
                  <p:cNvPr id="46" name="Rectangle 45"/>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Rectangle 46"/>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8" name="Rectangle 47"/>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9" name="Rectangle 48"/>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0" name="Rectangle 49"/>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1" name="Rectangle 50"/>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60" name="Rectangle 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31" name="Picture 1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35" name="Group 134"/>
            <p:cNvGrpSpPr/>
            <p:nvPr/>
          </p:nvGrpSpPr>
          <p:grpSpPr>
            <a:xfrm>
              <a:off x="5344401" y="2597675"/>
              <a:ext cx="2687617" cy="1079033"/>
              <a:chOff x="4738348" y="1341855"/>
              <a:chExt cx="2687617" cy="1079033"/>
            </a:xfrm>
          </p:grpSpPr>
          <p:grpSp>
            <p:nvGrpSpPr>
              <p:cNvPr id="136" name="Group 135"/>
              <p:cNvGrpSpPr/>
              <p:nvPr/>
            </p:nvGrpSpPr>
            <p:grpSpPr>
              <a:xfrm>
                <a:off x="4738348" y="1341855"/>
                <a:ext cx="2687617" cy="1079033"/>
                <a:chOff x="4738348" y="1341855"/>
                <a:chExt cx="2687617" cy="1079033"/>
              </a:xfrm>
            </p:grpSpPr>
            <p:sp>
              <p:nvSpPr>
                <p:cNvPr id="138" name="Rectangle 13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39" name="Group 138"/>
                <p:cNvGrpSpPr/>
                <p:nvPr/>
              </p:nvGrpSpPr>
              <p:grpSpPr>
                <a:xfrm>
                  <a:off x="5015880" y="1772816"/>
                  <a:ext cx="773120" cy="291307"/>
                  <a:chOff x="5447928" y="3356992"/>
                  <a:chExt cx="1296144" cy="432048"/>
                </a:xfrm>
              </p:grpSpPr>
              <p:sp>
                <p:nvSpPr>
                  <p:cNvPr id="148" name="Rectangle 14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9" name="Rectangle 14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0" name="Rectangle 14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1" name="Rectangle 15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2" name="Rectangle 15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3" name="Rectangle 15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40" name="Group 139"/>
                <p:cNvGrpSpPr/>
                <p:nvPr/>
              </p:nvGrpSpPr>
              <p:grpSpPr>
                <a:xfrm>
                  <a:off x="6330712" y="1776091"/>
                  <a:ext cx="773120" cy="284756"/>
                  <a:chOff x="5447928" y="3356992"/>
                  <a:chExt cx="1296144" cy="432048"/>
                </a:xfrm>
              </p:grpSpPr>
              <p:sp>
                <p:nvSpPr>
                  <p:cNvPr id="142" name="Rectangle 141"/>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3" name="Rectangle 142"/>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4" name="Rectangle 143"/>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5" name="Rectangle 144"/>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6" name="Rectangle 145"/>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7" name="Rectangle 146"/>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41" name="Rectangle 140"/>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37" name="Picture 136"/>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54" name="Group 153"/>
            <p:cNvGrpSpPr/>
            <p:nvPr/>
          </p:nvGrpSpPr>
          <p:grpSpPr>
            <a:xfrm>
              <a:off x="5344401" y="3844796"/>
              <a:ext cx="2687617" cy="1079033"/>
              <a:chOff x="4738348" y="1341855"/>
              <a:chExt cx="2687617" cy="1079033"/>
            </a:xfrm>
          </p:grpSpPr>
          <p:grpSp>
            <p:nvGrpSpPr>
              <p:cNvPr id="155" name="Group 154"/>
              <p:cNvGrpSpPr/>
              <p:nvPr/>
            </p:nvGrpSpPr>
            <p:grpSpPr>
              <a:xfrm>
                <a:off x="4738348" y="1341855"/>
                <a:ext cx="2687617" cy="1079033"/>
                <a:chOff x="4738348" y="1341855"/>
                <a:chExt cx="2687617" cy="1079033"/>
              </a:xfrm>
            </p:grpSpPr>
            <p:sp>
              <p:nvSpPr>
                <p:cNvPr id="157" name="Rectangle 156"/>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58" name="Group 157"/>
                <p:cNvGrpSpPr/>
                <p:nvPr/>
              </p:nvGrpSpPr>
              <p:grpSpPr>
                <a:xfrm>
                  <a:off x="5015880" y="1772816"/>
                  <a:ext cx="773120" cy="291307"/>
                  <a:chOff x="5447928" y="3356992"/>
                  <a:chExt cx="1296144" cy="432048"/>
                </a:xfrm>
              </p:grpSpPr>
              <p:sp>
                <p:nvSpPr>
                  <p:cNvPr id="167" name="Rectangle 166"/>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8" name="Rectangle 167"/>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9" name="Rectangle 168"/>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0" name="Rectangle 169"/>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1" name="Rectangle 170"/>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2" name="Rectangle 171"/>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59" name="Group 158"/>
                <p:cNvGrpSpPr/>
                <p:nvPr/>
              </p:nvGrpSpPr>
              <p:grpSpPr>
                <a:xfrm>
                  <a:off x="6330712" y="1776091"/>
                  <a:ext cx="773120" cy="284756"/>
                  <a:chOff x="5447928" y="3356992"/>
                  <a:chExt cx="1296144" cy="432048"/>
                </a:xfrm>
              </p:grpSpPr>
              <p:sp>
                <p:nvSpPr>
                  <p:cNvPr id="161" name="Rectangle 160"/>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2" name="Rectangle 161"/>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3" name="Rectangle 162"/>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4" name="Rectangle 163"/>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5" name="Rectangle 164"/>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6" name="Rectangle 165"/>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60" name="Rectangle 1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56" name="Picture 155"/>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73" name="Group 172"/>
            <p:cNvGrpSpPr/>
            <p:nvPr/>
          </p:nvGrpSpPr>
          <p:grpSpPr>
            <a:xfrm>
              <a:off x="5344401" y="5086271"/>
              <a:ext cx="2687617" cy="1079033"/>
              <a:chOff x="4738348" y="1341855"/>
              <a:chExt cx="2687617" cy="1079033"/>
            </a:xfrm>
          </p:grpSpPr>
          <p:grpSp>
            <p:nvGrpSpPr>
              <p:cNvPr id="174" name="Group 173"/>
              <p:cNvGrpSpPr/>
              <p:nvPr/>
            </p:nvGrpSpPr>
            <p:grpSpPr>
              <a:xfrm>
                <a:off x="4738348" y="1341855"/>
                <a:ext cx="2687617" cy="1079033"/>
                <a:chOff x="4738348" y="1341855"/>
                <a:chExt cx="2687617" cy="1079033"/>
              </a:xfrm>
            </p:grpSpPr>
            <p:sp>
              <p:nvSpPr>
                <p:cNvPr id="176" name="Rectangle 175"/>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77" name="Group 176"/>
                <p:cNvGrpSpPr/>
                <p:nvPr/>
              </p:nvGrpSpPr>
              <p:grpSpPr>
                <a:xfrm>
                  <a:off x="5015880" y="1772816"/>
                  <a:ext cx="773120" cy="291307"/>
                  <a:chOff x="5447928" y="3356992"/>
                  <a:chExt cx="1296144" cy="432048"/>
                </a:xfrm>
              </p:grpSpPr>
              <p:sp>
                <p:nvSpPr>
                  <p:cNvPr id="186" name="Rectangle 185"/>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7" name="Rectangle 186"/>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8" name="Rectangle 187"/>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9" name="Rectangle 188"/>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0" name="Rectangle 189"/>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1" name="Rectangle 190"/>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78" name="Group 177"/>
                <p:cNvGrpSpPr/>
                <p:nvPr/>
              </p:nvGrpSpPr>
              <p:grpSpPr>
                <a:xfrm>
                  <a:off x="6330712" y="1776091"/>
                  <a:ext cx="773120" cy="284756"/>
                  <a:chOff x="5447928" y="3356992"/>
                  <a:chExt cx="1296144" cy="432048"/>
                </a:xfrm>
              </p:grpSpPr>
              <p:sp>
                <p:nvSpPr>
                  <p:cNvPr id="180" name="Rectangle 17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1" name="Rectangle 180"/>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2" name="Rectangle 18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3" name="Rectangle 18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4" name="Rectangle 18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5" name="Rectangle 18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79" name="Rectangle 178"/>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75" name="Picture 174"/>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cxnSp>
          <p:nvCxnSpPr>
            <p:cNvPr id="192" name="Straight Arrow Connector 191"/>
            <p:cNvCxnSpPr>
              <a:stCxn id="119" idx="3"/>
              <a:endCxn id="8" idx="1"/>
            </p:cNvCxnSpPr>
            <p:nvPr/>
          </p:nvCxnSpPr>
          <p:spPr>
            <a:xfrm flipV="1">
              <a:off x="4479671" y="1881372"/>
              <a:ext cx="864730" cy="188479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19" idx="3"/>
              <a:endCxn id="138" idx="1"/>
            </p:cNvCxnSpPr>
            <p:nvPr/>
          </p:nvCxnSpPr>
          <p:spPr>
            <a:xfrm flipV="1">
              <a:off x="4479671" y="3137192"/>
              <a:ext cx="864730" cy="6289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19" idx="3"/>
              <a:endCxn id="157" idx="1"/>
            </p:cNvCxnSpPr>
            <p:nvPr/>
          </p:nvCxnSpPr>
          <p:spPr>
            <a:xfrm>
              <a:off x="4479671" y="3766164"/>
              <a:ext cx="864730" cy="61814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19" idx="3"/>
              <a:endCxn id="176" idx="1"/>
            </p:cNvCxnSpPr>
            <p:nvPr/>
          </p:nvCxnSpPr>
          <p:spPr>
            <a:xfrm>
              <a:off x="4479671" y="3766164"/>
              <a:ext cx="864730" cy="185962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3088627" y="2314807"/>
            <a:ext cx="822341" cy="3046988"/>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IsFile</a:t>
            </a:r>
            <a:r>
              <a:rPr lang="en-GB" sz="1600" dirty="0">
                <a:solidFill>
                  <a:schemeClr val="bg1"/>
                </a:solidFill>
              </a:rPr>
              <a:t> -&gt;</a:t>
            </a:r>
          </a:p>
          <a:p>
            <a:pPr algn="ctr"/>
            <a:r>
              <a:rPr lang="en-GB" sz="1600" dirty="0" err="1">
                <a:solidFill>
                  <a:schemeClr val="bg1"/>
                </a:solidFill>
              </a:rPr>
              <a:t>filepath</a:t>
            </a:r>
            <a:endParaRPr lang="en-GB" sz="1600" dirty="0">
              <a:solidFill>
                <a:schemeClr val="bg1"/>
              </a:solidFill>
            </a:endParaRPr>
          </a:p>
        </p:txBody>
      </p:sp>
      <p:grpSp>
        <p:nvGrpSpPr>
          <p:cNvPr id="6" name="Group 5"/>
          <p:cNvGrpSpPr/>
          <p:nvPr/>
        </p:nvGrpSpPr>
        <p:grpSpPr>
          <a:xfrm>
            <a:off x="491851" y="3277236"/>
            <a:ext cx="2867903" cy="832758"/>
            <a:chOff x="655800" y="3226647"/>
            <a:chExt cx="3823871" cy="1110344"/>
          </a:xfrm>
        </p:grpSpPr>
        <p:sp>
          <p:nvSpPr>
            <p:cNvPr id="11" name="TextBox 10"/>
            <p:cNvSpPr txBox="1"/>
            <p:nvPr/>
          </p:nvSpPr>
          <p:spPr>
            <a:xfrm>
              <a:off x="736484" y="3228995"/>
              <a:ext cx="907343" cy="1107996"/>
            </a:xfrm>
            <a:prstGeom prst="rect">
              <a:avLst/>
            </a:prstGeom>
            <a:noFill/>
          </p:spPr>
          <p:txBody>
            <a:bodyPr wrap="none" rtlCol="0">
              <a:spAutoFit/>
            </a:bodyPr>
            <a:lstStyle/>
            <a:p>
              <a:pPr algn="ctr"/>
              <a:r>
                <a:rPr lang="en-GB" sz="1600" dirty="0">
                  <a:solidFill>
                    <a:schemeClr val="bg1"/>
                  </a:solidFill>
                </a:rPr>
                <a:t>Post</a:t>
              </a:r>
            </a:p>
            <a:p>
              <a:pPr algn="ctr"/>
              <a:endParaRPr lang="en-GB" sz="1600" dirty="0">
                <a:solidFill>
                  <a:schemeClr val="bg1"/>
                </a:solidFill>
              </a:endParaRPr>
            </a:p>
            <a:p>
              <a:pPr algn="ctr"/>
              <a:r>
                <a:rPr lang="en-GB" sz="1600" dirty="0">
                  <a:solidFill>
                    <a:schemeClr val="bg1"/>
                  </a:solidFill>
                </a:rPr>
                <a:t>folder</a:t>
              </a:r>
              <a:endParaRPr lang="en-GB" sz="900" dirty="0">
                <a:solidFill>
                  <a:schemeClr val="bg1"/>
                </a:solidFill>
              </a:endParaRPr>
            </a:p>
          </p:txBody>
        </p:sp>
        <p:cxnSp>
          <p:nvCxnSpPr>
            <p:cNvPr id="39" name="Straight Arrow Connector 38"/>
            <p:cNvCxnSpPr>
              <a:endCxn id="119" idx="1"/>
            </p:cNvCxnSpPr>
            <p:nvPr/>
          </p:nvCxnSpPr>
          <p:spPr>
            <a:xfrm flipV="1">
              <a:off x="655800" y="3766164"/>
              <a:ext cx="1136254" cy="1151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1792054" y="3226647"/>
              <a:ext cx="2687617" cy="1079033"/>
              <a:chOff x="4738348" y="1341855"/>
              <a:chExt cx="2687617" cy="1079033"/>
            </a:xfrm>
          </p:grpSpPr>
          <p:grpSp>
            <p:nvGrpSpPr>
              <p:cNvPr id="117" name="Group 116"/>
              <p:cNvGrpSpPr/>
              <p:nvPr/>
            </p:nvGrpSpPr>
            <p:grpSpPr>
              <a:xfrm>
                <a:off x="4738348" y="1341855"/>
                <a:ext cx="2687617" cy="1079033"/>
                <a:chOff x="4738348" y="1341855"/>
                <a:chExt cx="2687617" cy="1079033"/>
              </a:xfrm>
            </p:grpSpPr>
            <p:sp>
              <p:nvSpPr>
                <p:cNvPr id="119" name="Rectangle 118"/>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500" dirty="0"/>
                    <a:t> </a:t>
                  </a:r>
                  <a:r>
                    <a:rPr lang="en-GB" sz="1500" dirty="0" err="1"/>
                    <a:t>TransformManyBlock</a:t>
                  </a:r>
                  <a:endParaRPr lang="en-GB" sz="1500" dirty="0"/>
                </a:p>
                <a:p>
                  <a:pPr algn="ctr"/>
                  <a:endParaRPr lang="en-GB" sz="2100" dirty="0"/>
                </a:p>
                <a:p>
                  <a:pPr algn="ctr"/>
                  <a:r>
                    <a:rPr lang="en-GB" sz="1500" dirty="0" err="1"/>
                    <a:t>GetFolderContents</a:t>
                  </a:r>
                  <a:endParaRPr lang="en-GB" sz="1500" dirty="0"/>
                </a:p>
              </p:txBody>
            </p:sp>
            <p:grpSp>
              <p:nvGrpSpPr>
                <p:cNvPr id="120" name="Group 119"/>
                <p:cNvGrpSpPr/>
                <p:nvPr/>
              </p:nvGrpSpPr>
              <p:grpSpPr>
                <a:xfrm>
                  <a:off x="5015880" y="1772816"/>
                  <a:ext cx="773120" cy="291307"/>
                  <a:chOff x="5447928" y="3356992"/>
                  <a:chExt cx="1296144" cy="432048"/>
                </a:xfrm>
              </p:grpSpPr>
              <p:sp>
                <p:nvSpPr>
                  <p:cNvPr id="130" name="Rectangle 12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3" name="Rectangle 192"/>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5" name="Rectangle 19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6" name="Rectangle 19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8" name="Rectangle 197"/>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9" name="Rectangle 198"/>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21" name="Group 120"/>
                <p:cNvGrpSpPr/>
                <p:nvPr/>
              </p:nvGrpSpPr>
              <p:grpSpPr>
                <a:xfrm>
                  <a:off x="6330712" y="1776091"/>
                  <a:ext cx="773120" cy="284756"/>
                  <a:chOff x="5447928" y="3356992"/>
                  <a:chExt cx="1296144" cy="432048"/>
                </a:xfrm>
              </p:grpSpPr>
              <p:sp>
                <p:nvSpPr>
                  <p:cNvPr id="123" name="Rectangle 12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4" name="Rectangle 123"/>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5" name="Rectangle 12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6" name="Rectangle 12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7" name="Rectangle 12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8" name="Rectangle 12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pic>
            <p:nvPicPr>
              <p:cNvPr id="118" name="Picture 117"/>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grpSp>
        <p:nvGrpSpPr>
          <p:cNvPr id="7" name="Group 6"/>
          <p:cNvGrpSpPr/>
          <p:nvPr/>
        </p:nvGrpSpPr>
        <p:grpSpPr>
          <a:xfrm>
            <a:off x="1675872" y="3537070"/>
            <a:ext cx="1329955" cy="1887251"/>
            <a:chOff x="2234495" y="3573093"/>
            <a:chExt cx="1773273" cy="2516334"/>
          </a:xfrm>
        </p:grpSpPr>
        <p:sp>
          <p:nvSpPr>
            <p:cNvPr id="202" name="Arc 201"/>
            <p:cNvSpPr/>
            <p:nvPr/>
          </p:nvSpPr>
          <p:spPr>
            <a:xfrm flipV="1">
              <a:off x="2234495" y="3573093"/>
              <a:ext cx="1773273" cy="1706872"/>
            </a:xfrm>
            <a:prstGeom prst="arc">
              <a:avLst>
                <a:gd name="adj1" fmla="val 10839164"/>
                <a:gd name="adj2" fmla="val 21524205"/>
              </a:avLst>
            </a:prstGeom>
            <a:ln w="4127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204" name="TextBox 203"/>
            <p:cNvSpPr txBox="1"/>
            <p:nvPr/>
          </p:nvSpPr>
          <p:spPr>
            <a:xfrm>
              <a:off x="2351584" y="4653137"/>
              <a:ext cx="1557250" cy="1436290"/>
            </a:xfrm>
            <a:prstGeom prst="rect">
              <a:avLst/>
            </a:prstGeom>
            <a:noFill/>
          </p:spPr>
          <p:txBody>
            <a:bodyPr wrap="squar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IsDirectory</a:t>
              </a:r>
              <a:endParaRPr lang="en-GB" sz="1600" dirty="0">
                <a:solidFill>
                  <a:schemeClr val="bg1"/>
                </a:solidFill>
              </a:endParaRPr>
            </a:p>
            <a:p>
              <a:pPr algn="ctr"/>
              <a:r>
                <a:rPr lang="en-GB" sz="1600" dirty="0">
                  <a:solidFill>
                    <a:schemeClr val="bg1"/>
                  </a:solidFill>
                </a:rPr>
                <a:t>-&gt; folder</a:t>
              </a:r>
            </a:p>
          </p:txBody>
        </p:sp>
      </p:grpSp>
    </p:spTree>
    <p:extLst>
      <p:ext uri="{BB962C8B-B14F-4D97-AF65-F5344CB8AC3E}">
        <p14:creationId xmlns:p14="http://schemas.microsoft.com/office/powerpoint/2010/main" val="7336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
                                        </p:tgtEl>
                                        <p:attrNameLst>
                                          <p:attrName>style.visibility</p:attrName>
                                        </p:attrNameLst>
                                      </p:cBhvr>
                                      <p:to>
                                        <p:strVal val="visible"/>
                                      </p:to>
                                    </p:set>
                                    <p:animEffect transition="in" filter="fade">
                                      <p:cBhvr>
                                        <p:cTn id="17" dur="2000"/>
                                        <p:tgtEl>
                                          <p:spTgt spid="2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1587669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BroadcastBlock</a:t>
            </a:r>
            <a:endParaRPr lang="en-GB" sz="4400" dirty="0"/>
          </a:p>
        </p:txBody>
      </p:sp>
      <p:sp>
        <p:nvSpPr>
          <p:cNvPr id="3" name="Content Placeholder 2"/>
          <p:cNvSpPr>
            <a:spLocks noGrp="1"/>
          </p:cNvSpPr>
          <p:nvPr>
            <p:ph idx="1"/>
          </p:nvPr>
        </p:nvSpPr>
        <p:spPr>
          <a:xfrm>
            <a:off x="457200" y="1400172"/>
            <a:ext cx="8229600" cy="4525963"/>
          </a:xfrm>
        </p:spPr>
        <p:txBody>
          <a:bodyPr>
            <a:noAutofit/>
          </a:bodyPr>
          <a:lstStyle/>
          <a:p>
            <a:pPr marL="0" indent="0">
              <a:buNone/>
            </a:pPr>
            <a:r>
              <a:rPr lang="en-GB" sz="2800" dirty="0" err="1" smtClean="0"/>
              <a:t>BroadcastBlock</a:t>
            </a:r>
            <a:endParaRPr lang="en-GB" sz="2800" dirty="0"/>
          </a:p>
          <a:p>
            <a:pPr marL="536972" indent="-263129"/>
            <a:r>
              <a:rPr lang="en-GB" sz="2800" dirty="0" smtClean="0"/>
              <a:t>takes an stream of input</a:t>
            </a:r>
          </a:p>
          <a:p>
            <a:pPr marL="536972" indent="-263129"/>
            <a:r>
              <a:rPr lang="en-GB" sz="2800" dirty="0" smtClean="0"/>
              <a:t>the output is the </a:t>
            </a:r>
            <a:r>
              <a:rPr lang="en-GB" sz="2800" i="1" dirty="0" smtClean="0"/>
              <a:t>most recent</a:t>
            </a:r>
            <a:r>
              <a:rPr lang="en-GB" sz="2800" dirty="0" smtClean="0"/>
              <a:t> input provided</a:t>
            </a:r>
          </a:p>
          <a:p>
            <a:pPr marL="0" indent="0">
              <a:buNone/>
            </a:pPr>
            <a:r>
              <a:rPr lang="en-GB" sz="2800" dirty="0" smtClean="0"/>
              <a:t>Why would you want this?</a:t>
            </a:r>
            <a:endParaRPr lang="en-GB" sz="2800" dirty="0"/>
          </a:p>
          <a:p>
            <a:pPr marL="536972" indent="-263129"/>
            <a:r>
              <a:rPr lang="en-GB" sz="2800" dirty="0" smtClean="0"/>
              <a:t>example is a webcam being monitored on a web page; you only want the latest image, if you show all 20 per second you would never catch up with current input</a:t>
            </a:r>
          </a:p>
          <a:p>
            <a:pPr marL="536972" indent="-263129"/>
            <a:r>
              <a:rPr lang="en-GB" sz="2800" dirty="0"/>
              <a:t>if you want every input can use LinkTo to a </a:t>
            </a:r>
            <a:r>
              <a:rPr lang="en-GB" sz="2800" dirty="0" err="1"/>
              <a:t>BufferBlock</a:t>
            </a:r>
            <a:r>
              <a:rPr lang="en-GB" sz="2800" dirty="0"/>
              <a:t> to capture all output values from the </a:t>
            </a:r>
            <a:r>
              <a:rPr lang="en-GB" sz="2800" dirty="0" err="1" smtClean="0"/>
              <a:t>BroadcastBlock</a:t>
            </a:r>
            <a:endParaRPr lang="en-GB" sz="2800" dirty="0"/>
          </a:p>
          <a:p>
            <a:pPr marL="0" indent="0">
              <a:buNone/>
            </a:pPr>
            <a:endParaRPr lang="en-GB" sz="2800" dirty="0"/>
          </a:p>
        </p:txBody>
      </p:sp>
    </p:spTree>
    <p:extLst>
      <p:ext uri="{BB962C8B-B14F-4D97-AF65-F5344CB8AC3E}">
        <p14:creationId xmlns:p14="http://schemas.microsoft.com/office/powerpoint/2010/main" val="13954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9000"/>
                            </p:stCondLst>
                            <p:childTnLst>
                              <p:par>
                                <p:cTn id="17" presetID="10" presetClass="entr" presetSubtype="0" fill="hold"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2000"/>
                            </p:stCondLst>
                            <p:childTnLst>
                              <p:par>
                                <p:cTn id="21" presetID="10" presetClass="entr" presetSubtype="0" fill="hold"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5000"/>
                            </p:stCondLst>
                            <p:childTnLst>
                              <p:par>
                                <p:cTn id="25" presetID="10" presetClass="entr" presetSubtype="0" fill="hold"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The challenge</a:t>
            </a:r>
          </a:p>
        </p:txBody>
      </p:sp>
      <p:sp>
        <p:nvSpPr>
          <p:cNvPr id="3" name="Content Placeholder 2"/>
          <p:cNvSpPr>
            <a:spLocks noGrp="1"/>
          </p:cNvSpPr>
          <p:nvPr>
            <p:ph idx="1"/>
          </p:nvPr>
        </p:nvSpPr>
        <p:spPr>
          <a:xfrm>
            <a:off x="827584" y="1556792"/>
            <a:ext cx="7488832" cy="4107903"/>
          </a:xfrm>
        </p:spPr>
        <p:txBody>
          <a:bodyPr>
            <a:noAutofit/>
          </a:bodyPr>
          <a:lstStyle/>
          <a:p>
            <a:pPr marL="0" indent="0">
              <a:buNone/>
            </a:pPr>
            <a:endParaRPr lang="en-GB" sz="2800" dirty="0" smtClean="0"/>
          </a:p>
          <a:p>
            <a:pPr marL="0" indent="0">
              <a:buNone/>
            </a:pPr>
            <a:r>
              <a:rPr lang="en-GB" sz="2800" dirty="0" smtClean="0"/>
              <a:t>If we have highly parallel hardware systems which can contain dozens, if not hundreds of independent processors, each with some local memory and a communications bus, how do we design software tools, and then use those tools to write our software to take advantage of the opportunity for concurrency that this makes available ?</a:t>
            </a:r>
          </a:p>
        </p:txBody>
      </p:sp>
    </p:spTree>
    <p:extLst>
      <p:ext uri="{BB962C8B-B14F-4D97-AF65-F5344CB8AC3E}">
        <p14:creationId xmlns:p14="http://schemas.microsoft.com/office/powerpoint/2010/main" val="57088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PubSub</a:t>
            </a:r>
            <a:r>
              <a:rPr lang="en-GB" dirty="0" smtClean="0"/>
              <a:t> - </a:t>
            </a:r>
            <a:r>
              <a:rPr lang="en-GB" dirty="0" err="1" smtClean="0"/>
              <a:t>BroadcastBlock</a:t>
            </a:r>
            <a:r>
              <a:rPr lang="en-GB" dirty="0" smtClean="0"/>
              <a:t> + </a:t>
            </a:r>
            <a:r>
              <a:rPr lang="en-GB" dirty="0" err="1" smtClean="0"/>
              <a:t>BufferBlock</a:t>
            </a:r>
            <a:endParaRPr lang="en-GB" dirty="0"/>
          </a:p>
        </p:txBody>
      </p:sp>
      <p:grpSp>
        <p:nvGrpSpPr>
          <p:cNvPr id="203" name="Group 202"/>
          <p:cNvGrpSpPr/>
          <p:nvPr/>
        </p:nvGrpSpPr>
        <p:grpSpPr>
          <a:xfrm>
            <a:off x="461446" y="2343842"/>
            <a:ext cx="2404077" cy="1077218"/>
            <a:chOff x="520251" y="3224055"/>
            <a:chExt cx="3205436" cy="1436291"/>
          </a:xfrm>
        </p:grpSpPr>
        <p:sp>
          <p:nvSpPr>
            <p:cNvPr id="205" name="TextBox 204"/>
            <p:cNvSpPr txBox="1"/>
            <p:nvPr/>
          </p:nvSpPr>
          <p:spPr>
            <a:xfrm>
              <a:off x="549088" y="3224055"/>
              <a:ext cx="1044108" cy="1436291"/>
            </a:xfrm>
            <a:prstGeom prst="rect">
              <a:avLst/>
            </a:prstGeom>
            <a:noFill/>
          </p:spPr>
          <p:txBody>
            <a:bodyPr wrap="none" lIns="72000" rIns="72000" rtlCol="0">
              <a:spAutoFit/>
            </a:bodyPr>
            <a:lstStyle/>
            <a:p>
              <a:pPr algn="ctr"/>
              <a:r>
                <a:rPr lang="en-GB" sz="1600" dirty="0">
                  <a:solidFill>
                    <a:schemeClr val="bg1"/>
                  </a:solidFill>
                </a:rPr>
                <a:t>LinkTo</a:t>
              </a:r>
            </a:p>
            <a:p>
              <a:pPr algn="ctr"/>
              <a:endParaRPr lang="en-GB" sz="1600" dirty="0">
                <a:solidFill>
                  <a:schemeClr val="bg1"/>
                </a:solidFill>
              </a:endParaRPr>
            </a:p>
            <a:p>
              <a:pPr algn="ctr"/>
              <a:r>
                <a:rPr lang="en-GB" sz="1600" dirty="0" err="1">
                  <a:solidFill>
                    <a:schemeClr val="bg1"/>
                  </a:solidFill>
                </a:rPr>
                <a:t>IsFile</a:t>
              </a:r>
              <a:r>
                <a:rPr lang="en-GB" sz="1600" dirty="0">
                  <a:solidFill>
                    <a:schemeClr val="bg1"/>
                  </a:solidFill>
                </a:rPr>
                <a:t> -&gt;</a:t>
              </a:r>
            </a:p>
            <a:p>
              <a:pPr algn="ctr"/>
              <a:r>
                <a:rPr lang="en-GB" sz="1600" dirty="0" err="1">
                  <a:solidFill>
                    <a:schemeClr val="bg1"/>
                  </a:solidFill>
                </a:rPr>
                <a:t>filepath</a:t>
              </a:r>
              <a:endParaRPr lang="en-GB" sz="1600" dirty="0">
                <a:solidFill>
                  <a:schemeClr val="bg1"/>
                </a:solidFill>
              </a:endParaRPr>
            </a:p>
          </p:txBody>
        </p:sp>
        <p:cxnSp>
          <p:nvCxnSpPr>
            <p:cNvPr id="206" name="Straight Arrow Connector 205"/>
            <p:cNvCxnSpPr/>
            <p:nvPr/>
          </p:nvCxnSpPr>
          <p:spPr>
            <a:xfrm flipV="1">
              <a:off x="520251" y="3756010"/>
              <a:ext cx="1089352" cy="359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07" name="Rectangle 206"/>
            <p:cNvSpPr/>
            <p:nvPr/>
          </p:nvSpPr>
          <p:spPr>
            <a:xfrm>
              <a:off x="1608502" y="3431974"/>
              <a:ext cx="2117185" cy="67884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pPr algn="ctr"/>
              <a:r>
                <a:rPr lang="en-GB" dirty="0" err="1"/>
                <a:t>BroadcastBlock</a:t>
              </a:r>
              <a:endParaRPr lang="en-GB" dirty="0"/>
            </a:p>
          </p:txBody>
        </p:sp>
      </p:grpSp>
      <p:grpSp>
        <p:nvGrpSpPr>
          <p:cNvPr id="10" name="Group 9"/>
          <p:cNvGrpSpPr/>
          <p:nvPr/>
        </p:nvGrpSpPr>
        <p:grpSpPr>
          <a:xfrm>
            <a:off x="4839969" y="1903471"/>
            <a:ext cx="2918385" cy="1724907"/>
            <a:chOff x="6453292" y="1394961"/>
            <a:chExt cx="3891180" cy="2299876"/>
          </a:xfrm>
        </p:grpSpPr>
        <p:cxnSp>
          <p:nvCxnSpPr>
            <p:cNvPr id="292" name="Straight Arrow Connector 291"/>
            <p:cNvCxnSpPr>
              <a:stCxn id="283" idx="3"/>
              <a:endCxn id="138" idx="1"/>
            </p:cNvCxnSpPr>
            <p:nvPr/>
          </p:nvCxnSpPr>
          <p:spPr>
            <a:xfrm>
              <a:off x="6453292" y="3155320"/>
              <a:ext cx="1199180"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42" idx="3"/>
              <a:endCxn id="8" idx="1"/>
            </p:cNvCxnSpPr>
            <p:nvPr/>
          </p:nvCxnSpPr>
          <p:spPr>
            <a:xfrm flipV="1">
              <a:off x="6453292" y="1934478"/>
              <a:ext cx="1203563"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504655" y="1394961"/>
              <a:ext cx="3839817" cy="2299876"/>
              <a:chOff x="6504655" y="1394961"/>
              <a:chExt cx="3839817" cy="2299876"/>
            </a:xfrm>
          </p:grpSpPr>
          <p:grpSp>
            <p:nvGrpSpPr>
              <p:cNvPr id="134" name="Group 133"/>
              <p:cNvGrpSpPr/>
              <p:nvPr/>
            </p:nvGrpSpPr>
            <p:grpSpPr>
              <a:xfrm>
                <a:off x="7656855" y="1394961"/>
                <a:ext cx="2687617" cy="1079033"/>
                <a:chOff x="4738348" y="1341855"/>
                <a:chExt cx="2687617" cy="1079033"/>
              </a:xfrm>
            </p:grpSpPr>
            <p:grpSp>
              <p:nvGrpSpPr>
                <p:cNvPr id="129" name="Group 128"/>
                <p:cNvGrpSpPr/>
                <p:nvPr/>
              </p:nvGrpSpPr>
              <p:grpSpPr>
                <a:xfrm>
                  <a:off x="4738348" y="1341855"/>
                  <a:ext cx="2687617" cy="1079033"/>
                  <a:chOff x="4738348" y="1341855"/>
                  <a:chExt cx="2687617" cy="1079033"/>
                </a:xfrm>
              </p:grpSpPr>
              <p:sp>
                <p:nvSpPr>
                  <p:cNvPr id="8" name="Rectangle 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err="1"/>
                      <a:t>ActionBlock</a:t>
                    </a:r>
                    <a:endParaRPr lang="en-GB" dirty="0"/>
                  </a:p>
                  <a:p>
                    <a:pPr algn="ctr"/>
                    <a:endParaRPr lang="en-GB" dirty="0"/>
                  </a:p>
                  <a:p>
                    <a:pPr algn="ctr"/>
                    <a:r>
                      <a:rPr lang="en-GB" sz="1350" dirty="0"/>
                      <a:t>LogMD5RequestToFile</a:t>
                    </a:r>
                  </a:p>
                </p:txBody>
              </p:sp>
              <p:grpSp>
                <p:nvGrpSpPr>
                  <p:cNvPr id="12" name="Group 11"/>
                  <p:cNvGrpSpPr/>
                  <p:nvPr/>
                </p:nvGrpSpPr>
                <p:grpSpPr>
                  <a:xfrm>
                    <a:off x="5015880" y="1772816"/>
                    <a:ext cx="773120" cy="291307"/>
                    <a:chOff x="5447928" y="3356992"/>
                    <a:chExt cx="1296144" cy="432048"/>
                  </a:xfrm>
                </p:grpSpPr>
                <p:sp>
                  <p:nvSpPr>
                    <p:cNvPr id="13" name="Rectangle 1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1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60" name="Rectangle 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131" name="Picture 1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35" name="Group 134"/>
              <p:cNvGrpSpPr/>
              <p:nvPr/>
            </p:nvGrpSpPr>
            <p:grpSpPr>
              <a:xfrm>
                <a:off x="7652472" y="2615804"/>
                <a:ext cx="2687617" cy="1079033"/>
                <a:chOff x="4738348" y="1341855"/>
                <a:chExt cx="2687617" cy="1079033"/>
              </a:xfrm>
            </p:grpSpPr>
            <p:grpSp>
              <p:nvGrpSpPr>
                <p:cNvPr id="136" name="Group 135"/>
                <p:cNvGrpSpPr/>
                <p:nvPr/>
              </p:nvGrpSpPr>
              <p:grpSpPr>
                <a:xfrm>
                  <a:off x="4738348" y="1341855"/>
                  <a:ext cx="2687617" cy="1079033"/>
                  <a:chOff x="4738348" y="1341855"/>
                  <a:chExt cx="2687617" cy="1079033"/>
                </a:xfrm>
              </p:grpSpPr>
              <p:sp>
                <p:nvSpPr>
                  <p:cNvPr id="138" name="Rectangle 13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dirty="0"/>
                  </a:p>
                  <a:p>
                    <a:pPr algn="ctr"/>
                    <a:r>
                      <a:rPr lang="en-GB" sz="1350" dirty="0"/>
                      <a:t>MD5WithFilename</a:t>
                    </a:r>
                  </a:p>
                </p:txBody>
              </p:sp>
              <p:grpSp>
                <p:nvGrpSpPr>
                  <p:cNvPr id="139" name="Group 138"/>
                  <p:cNvGrpSpPr/>
                  <p:nvPr/>
                </p:nvGrpSpPr>
                <p:grpSpPr>
                  <a:xfrm>
                    <a:off x="5015880" y="1772816"/>
                    <a:ext cx="773120" cy="291307"/>
                    <a:chOff x="5447928" y="3356992"/>
                    <a:chExt cx="1296144" cy="432048"/>
                  </a:xfrm>
                </p:grpSpPr>
                <p:sp>
                  <p:nvSpPr>
                    <p:cNvPr id="148" name="Rectangle 14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9" name="Rectangle 14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0" name="Rectangle 14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1" name="Rectangle 15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2" name="Rectangle 15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3" name="Rectangle 15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40" name="Group 139"/>
                  <p:cNvGrpSpPr/>
                  <p:nvPr/>
                </p:nvGrpSpPr>
                <p:grpSpPr>
                  <a:xfrm>
                    <a:off x="6330712" y="1776091"/>
                    <a:ext cx="773120" cy="284756"/>
                    <a:chOff x="5447928" y="3356992"/>
                    <a:chExt cx="1296144" cy="432048"/>
                  </a:xfrm>
                </p:grpSpPr>
                <p:sp>
                  <p:nvSpPr>
                    <p:cNvPr id="142" name="Rectangle 141"/>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3" name="Rectangle 142"/>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4" name="Rectangle 143"/>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5" name="Rectangle 144"/>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6" name="Rectangle 145"/>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7" name="Rectangle 146"/>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41" name="Rectangle 140"/>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p>
                </p:txBody>
              </p:sp>
            </p:grpSp>
            <p:pic>
              <p:nvPicPr>
                <p:cNvPr id="137" name="Picture 136"/>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sp>
            <p:nvSpPr>
              <p:cNvPr id="294" name="TextBox 293"/>
              <p:cNvSpPr txBox="1"/>
              <p:nvPr/>
            </p:nvSpPr>
            <p:spPr>
              <a:xfrm>
                <a:off x="6504655" y="1492456"/>
                <a:ext cx="1096455" cy="2092880"/>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p:txBody>
          </p:sp>
        </p:grpSp>
      </p:grpSp>
      <p:grpSp>
        <p:nvGrpSpPr>
          <p:cNvPr id="5" name="Group 4"/>
          <p:cNvGrpSpPr/>
          <p:nvPr/>
        </p:nvGrpSpPr>
        <p:grpSpPr>
          <a:xfrm>
            <a:off x="504488" y="2918807"/>
            <a:ext cx="8429038" cy="2102059"/>
            <a:chOff x="672651" y="2748743"/>
            <a:chExt cx="11238717" cy="2802746"/>
          </a:xfrm>
        </p:grpSpPr>
        <p:sp>
          <p:nvSpPr>
            <p:cNvPr id="62" name="Freeform 61"/>
            <p:cNvSpPr/>
            <p:nvPr/>
          </p:nvSpPr>
          <p:spPr>
            <a:xfrm>
              <a:off x="672651" y="3108960"/>
              <a:ext cx="10967965" cy="2161500"/>
            </a:xfrm>
            <a:custGeom>
              <a:avLst/>
              <a:gdLst>
                <a:gd name="connsiteX0" fmla="*/ 10359138 w 11776915"/>
                <a:gd name="connsiteY0" fmla="*/ 0 h 2274570"/>
                <a:gd name="connsiteX1" fmla="*/ 10964928 w 11776915"/>
                <a:gd name="connsiteY1" fmla="*/ 662940 h 2274570"/>
                <a:gd name="connsiteX2" fmla="*/ 666498 w 11776915"/>
                <a:gd name="connsiteY2" fmla="*/ 1325880 h 2274570"/>
                <a:gd name="connsiteX3" fmla="*/ 1043688 w 11776915"/>
                <a:gd name="connsiteY3" fmla="*/ 2274570 h 2274570"/>
              </a:gdLst>
              <a:ahLst/>
              <a:cxnLst>
                <a:cxn ang="0">
                  <a:pos x="connsiteX0" y="connsiteY0"/>
                </a:cxn>
                <a:cxn ang="0">
                  <a:pos x="connsiteX1" y="connsiteY1"/>
                </a:cxn>
                <a:cxn ang="0">
                  <a:pos x="connsiteX2" y="connsiteY2"/>
                </a:cxn>
                <a:cxn ang="0">
                  <a:pos x="connsiteX3" y="connsiteY3"/>
                </a:cxn>
              </a:cxnLst>
              <a:rect l="l" t="t" r="r" b="b"/>
              <a:pathLst>
                <a:path w="11776915" h="2274570">
                  <a:moveTo>
                    <a:pt x="10359138" y="0"/>
                  </a:moveTo>
                  <a:cubicBezTo>
                    <a:pt x="11469753" y="220980"/>
                    <a:pt x="12580368" y="441960"/>
                    <a:pt x="10964928" y="662940"/>
                  </a:cubicBezTo>
                  <a:cubicBezTo>
                    <a:pt x="9349488" y="883920"/>
                    <a:pt x="2320038" y="1057275"/>
                    <a:pt x="666498" y="1325880"/>
                  </a:cubicBezTo>
                  <a:cubicBezTo>
                    <a:pt x="-987042" y="1594485"/>
                    <a:pt x="944628" y="2185035"/>
                    <a:pt x="1043688" y="2274570"/>
                  </a:cubicBezTo>
                </a:path>
              </a:pathLst>
            </a:custGeom>
            <a:ln w="41275">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301" name="TextBox 300"/>
            <p:cNvSpPr txBox="1"/>
            <p:nvPr/>
          </p:nvSpPr>
          <p:spPr>
            <a:xfrm>
              <a:off x="10814913" y="2748743"/>
              <a:ext cx="1096455" cy="1764586"/>
            </a:xfrm>
            <a:prstGeom prst="rect">
              <a:avLst/>
            </a:prstGeom>
            <a:noFill/>
          </p:spPr>
          <p:txBody>
            <a:bodyPr wrap="none" rtlCol="0">
              <a:spAutoFit/>
            </a:bodyPr>
            <a:lstStyle/>
            <a:p>
              <a:pPr algn="ctr"/>
              <a:r>
                <a:rPr lang="en-GB" sz="1600" dirty="0">
                  <a:solidFill>
                    <a:schemeClr val="bg1"/>
                  </a:solidFill>
                </a:rPr>
                <a:t>LinkTo</a:t>
              </a: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endParaRPr lang="en-GB" sz="900" dirty="0">
                <a:solidFill>
                  <a:schemeClr val="bg1"/>
                </a:solidFill>
              </a:endParaRPr>
            </a:p>
          </p:txBody>
        </p:sp>
        <p:sp>
          <p:nvSpPr>
            <p:cNvPr id="303" name="Rectangle 302"/>
            <p:cNvSpPr/>
            <p:nvPr/>
          </p:nvSpPr>
          <p:spPr>
            <a:xfrm>
              <a:off x="1659652" y="4872645"/>
              <a:ext cx="2117185" cy="67884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pPr algn="ctr"/>
              <a:r>
                <a:rPr lang="en-GB" dirty="0" err="1"/>
                <a:t>BroadcastBlock</a:t>
              </a:r>
              <a:endParaRPr lang="en-GB" dirty="0"/>
            </a:p>
          </p:txBody>
        </p:sp>
      </p:grpSp>
      <p:grpSp>
        <p:nvGrpSpPr>
          <p:cNvPr id="19" name="Group 18"/>
          <p:cNvGrpSpPr/>
          <p:nvPr/>
        </p:nvGrpSpPr>
        <p:grpSpPr>
          <a:xfrm>
            <a:off x="4839969" y="3915869"/>
            <a:ext cx="2918386" cy="1902537"/>
            <a:chOff x="6453291" y="4078159"/>
            <a:chExt cx="3891181" cy="2536715"/>
          </a:xfrm>
        </p:grpSpPr>
        <p:cxnSp>
          <p:nvCxnSpPr>
            <p:cNvPr id="362" name="Straight Arrow Connector 361"/>
            <p:cNvCxnSpPr>
              <a:stCxn id="354" idx="3"/>
            </p:cNvCxnSpPr>
            <p:nvPr/>
          </p:nvCxnSpPr>
          <p:spPr>
            <a:xfrm>
              <a:off x="6453291" y="5875614"/>
              <a:ext cx="1199180"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63" name="Straight Arrow Connector 362"/>
            <p:cNvCxnSpPr>
              <a:stCxn id="345" idx="3"/>
            </p:cNvCxnSpPr>
            <p:nvPr/>
          </p:nvCxnSpPr>
          <p:spPr>
            <a:xfrm flipV="1">
              <a:off x="6453291" y="4654772"/>
              <a:ext cx="1203563"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6504654" y="4078159"/>
              <a:ext cx="3839818" cy="2536715"/>
              <a:chOff x="6504654" y="4078159"/>
              <a:chExt cx="3839818" cy="2536715"/>
            </a:xfrm>
          </p:grpSpPr>
          <p:grpSp>
            <p:nvGrpSpPr>
              <p:cNvPr id="317" name="Group 316"/>
              <p:cNvGrpSpPr/>
              <p:nvPr/>
            </p:nvGrpSpPr>
            <p:grpSpPr>
              <a:xfrm>
                <a:off x="7656855" y="4078159"/>
                <a:ext cx="2687617" cy="1079033"/>
                <a:chOff x="4738348" y="1341855"/>
                <a:chExt cx="2687617" cy="1079033"/>
              </a:xfrm>
            </p:grpSpPr>
            <p:grpSp>
              <p:nvGrpSpPr>
                <p:cNvPr id="318" name="Group 317"/>
                <p:cNvGrpSpPr/>
                <p:nvPr/>
              </p:nvGrpSpPr>
              <p:grpSpPr>
                <a:xfrm>
                  <a:off x="4738348" y="1341855"/>
                  <a:ext cx="2687617" cy="1079033"/>
                  <a:chOff x="4738348" y="1341855"/>
                  <a:chExt cx="2687617" cy="1079033"/>
                </a:xfrm>
              </p:grpSpPr>
              <p:sp>
                <p:nvSpPr>
                  <p:cNvPr id="320" name="Rectangle 319"/>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err="1"/>
                      <a:t>ActionBlock</a:t>
                    </a:r>
                    <a:endParaRPr lang="en-GB" dirty="0"/>
                  </a:p>
                  <a:p>
                    <a:pPr algn="ctr"/>
                    <a:endParaRPr lang="en-GB" dirty="0"/>
                  </a:p>
                  <a:p>
                    <a:pPr algn="ctr"/>
                    <a:r>
                      <a:rPr lang="en-GB" sz="1350" dirty="0"/>
                      <a:t>WriteMD5ToFilesystem</a:t>
                    </a:r>
                  </a:p>
                </p:txBody>
              </p:sp>
              <p:grpSp>
                <p:nvGrpSpPr>
                  <p:cNvPr id="321" name="Group 320"/>
                  <p:cNvGrpSpPr/>
                  <p:nvPr/>
                </p:nvGrpSpPr>
                <p:grpSpPr>
                  <a:xfrm>
                    <a:off x="5015880" y="1772816"/>
                    <a:ext cx="773120" cy="291307"/>
                    <a:chOff x="5447928" y="3356992"/>
                    <a:chExt cx="1296144" cy="432048"/>
                  </a:xfrm>
                </p:grpSpPr>
                <p:sp>
                  <p:nvSpPr>
                    <p:cNvPr id="323" name="Rectangle 32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4" name="Rectangle 32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5" name="Rectangle 32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6" name="Rectangle 32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7" name="Rectangle 32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8" name="Rectangle 32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322" name="Rectangle 321"/>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319" name="Picture 318"/>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329" name="Group 328"/>
              <p:cNvGrpSpPr/>
              <p:nvPr/>
            </p:nvGrpSpPr>
            <p:grpSpPr>
              <a:xfrm>
                <a:off x="7656855" y="5336098"/>
                <a:ext cx="2687617" cy="1079033"/>
                <a:chOff x="4738348" y="1341855"/>
                <a:chExt cx="2687617" cy="1079033"/>
              </a:xfrm>
            </p:grpSpPr>
            <p:grpSp>
              <p:nvGrpSpPr>
                <p:cNvPr id="330" name="Group 329"/>
                <p:cNvGrpSpPr/>
                <p:nvPr/>
              </p:nvGrpSpPr>
              <p:grpSpPr>
                <a:xfrm>
                  <a:off x="4738348" y="1341855"/>
                  <a:ext cx="2687617" cy="1079033"/>
                  <a:chOff x="4738348" y="1341855"/>
                  <a:chExt cx="2687617" cy="1079033"/>
                </a:xfrm>
              </p:grpSpPr>
              <p:sp>
                <p:nvSpPr>
                  <p:cNvPr id="332" name="Rectangle 331"/>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err="1"/>
                      <a:t>ActionBlock</a:t>
                    </a:r>
                    <a:endParaRPr lang="en-GB" dirty="0"/>
                  </a:p>
                  <a:p>
                    <a:pPr algn="ctr"/>
                    <a:endParaRPr lang="en-GB" dirty="0"/>
                  </a:p>
                  <a:p>
                    <a:pPr algn="ctr"/>
                    <a:r>
                      <a:rPr lang="en-GB" sz="1350" dirty="0"/>
                      <a:t>DisplayMD5WithFilename</a:t>
                    </a:r>
                  </a:p>
                </p:txBody>
              </p:sp>
              <p:grpSp>
                <p:nvGrpSpPr>
                  <p:cNvPr id="333" name="Group 332"/>
                  <p:cNvGrpSpPr/>
                  <p:nvPr/>
                </p:nvGrpSpPr>
                <p:grpSpPr>
                  <a:xfrm>
                    <a:off x="5015880" y="1772816"/>
                    <a:ext cx="773120" cy="291307"/>
                    <a:chOff x="5447928" y="3356992"/>
                    <a:chExt cx="1296144" cy="432048"/>
                  </a:xfrm>
                </p:grpSpPr>
                <p:sp>
                  <p:nvSpPr>
                    <p:cNvPr id="335" name="Rectangle 334"/>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6" name="Rectangle 335"/>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7" name="Rectangle 336"/>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8" name="Rectangle 337"/>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9" name="Rectangle 338"/>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40" name="Rectangle 339"/>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334" name="Rectangle 333"/>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grpSp>
            <p:pic>
              <p:nvPicPr>
                <p:cNvPr id="331" name="Picture 3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sp>
            <p:nvSpPr>
              <p:cNvPr id="364" name="TextBox 363"/>
              <p:cNvSpPr txBox="1"/>
              <p:nvPr/>
            </p:nvSpPr>
            <p:spPr>
              <a:xfrm>
                <a:off x="6504654" y="4193699"/>
                <a:ext cx="1096454" cy="2421175"/>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p>
            </p:txBody>
          </p:sp>
        </p:grpSp>
      </p:grpSp>
      <p:grpSp>
        <p:nvGrpSpPr>
          <p:cNvPr id="9" name="Group 8"/>
          <p:cNvGrpSpPr/>
          <p:nvPr/>
        </p:nvGrpSpPr>
        <p:grpSpPr>
          <a:xfrm>
            <a:off x="2759830" y="1964898"/>
            <a:ext cx="2080140" cy="1570512"/>
            <a:chOff x="3679772" y="1476863"/>
            <a:chExt cx="2773520" cy="2094015"/>
          </a:xfrm>
        </p:grpSpPr>
        <p:cxnSp>
          <p:nvCxnSpPr>
            <p:cNvPr id="192" name="Straight Arrow Connector 191"/>
            <p:cNvCxnSpPr>
              <a:stCxn id="207" idx="3"/>
              <a:endCxn id="242" idx="1"/>
            </p:cNvCxnSpPr>
            <p:nvPr/>
          </p:nvCxnSpPr>
          <p:spPr>
            <a:xfrm flipV="1">
              <a:off x="3820697" y="1934479"/>
              <a:ext cx="979159" cy="59498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207" idx="3"/>
              <a:endCxn id="283" idx="1"/>
            </p:cNvCxnSpPr>
            <p:nvPr/>
          </p:nvCxnSpPr>
          <p:spPr>
            <a:xfrm>
              <a:off x="3820697" y="2529461"/>
              <a:ext cx="979159" cy="62585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679772" y="1476863"/>
              <a:ext cx="2773520" cy="2094015"/>
              <a:chOff x="3679772" y="1476863"/>
              <a:chExt cx="2773520" cy="2094015"/>
            </a:xfrm>
          </p:grpSpPr>
          <p:sp>
            <p:nvSpPr>
              <p:cNvPr id="225" name="TextBox 224"/>
              <p:cNvSpPr txBox="1"/>
              <p:nvPr/>
            </p:nvSpPr>
            <p:spPr>
              <a:xfrm>
                <a:off x="3679772" y="1476863"/>
                <a:ext cx="1096455" cy="2092879"/>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p:txBody>
          </p:sp>
          <p:grpSp>
            <p:nvGrpSpPr>
              <p:cNvPr id="240" name="Group 239"/>
              <p:cNvGrpSpPr/>
              <p:nvPr/>
            </p:nvGrpSpPr>
            <p:grpSpPr>
              <a:xfrm>
                <a:off x="4799856" y="1518920"/>
                <a:ext cx="1653436" cy="831117"/>
                <a:chOff x="4738349" y="1341855"/>
                <a:chExt cx="1653436" cy="831117"/>
              </a:xfrm>
            </p:grpSpPr>
            <p:sp>
              <p:nvSpPr>
                <p:cNvPr id="242" name="Rectangle 241"/>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243" name="Group 242"/>
                <p:cNvGrpSpPr/>
                <p:nvPr/>
              </p:nvGrpSpPr>
              <p:grpSpPr>
                <a:xfrm>
                  <a:off x="5167648" y="1809665"/>
                  <a:ext cx="773120" cy="291309"/>
                  <a:chOff x="5702388" y="3411628"/>
                  <a:chExt cx="1296148" cy="432049"/>
                </a:xfrm>
              </p:grpSpPr>
              <p:sp>
                <p:nvSpPr>
                  <p:cNvPr id="245" name="Rectangle 244"/>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6" name="Rectangle 245"/>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7" name="Rectangle 246"/>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8" name="Rectangle 247"/>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9" name="Rectangle 248"/>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0" name="Rectangle 249"/>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nvGrpSpPr>
              <p:cNvPr id="282" name="Group 281"/>
              <p:cNvGrpSpPr/>
              <p:nvPr/>
            </p:nvGrpSpPr>
            <p:grpSpPr>
              <a:xfrm>
                <a:off x="4799856" y="2739761"/>
                <a:ext cx="1653436" cy="831117"/>
                <a:chOff x="4738349" y="1341855"/>
                <a:chExt cx="1653436" cy="831117"/>
              </a:xfrm>
            </p:grpSpPr>
            <p:sp>
              <p:nvSpPr>
                <p:cNvPr id="283" name="Rectangle 282"/>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284" name="Group 283"/>
                <p:cNvGrpSpPr/>
                <p:nvPr/>
              </p:nvGrpSpPr>
              <p:grpSpPr>
                <a:xfrm>
                  <a:off x="5167648" y="1809665"/>
                  <a:ext cx="773120" cy="291309"/>
                  <a:chOff x="5702388" y="3411628"/>
                  <a:chExt cx="1296148" cy="432049"/>
                </a:xfrm>
              </p:grpSpPr>
              <p:sp>
                <p:nvSpPr>
                  <p:cNvPr id="285" name="Rectangle 284"/>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6" name="Rectangle 285"/>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7" name="Rectangle 286"/>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8" name="Rectangle 287"/>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9" name="Rectangle 288"/>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0" name="Rectangle 289"/>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grpSp>
      <p:grpSp>
        <p:nvGrpSpPr>
          <p:cNvPr id="11" name="Group 10"/>
          <p:cNvGrpSpPr/>
          <p:nvPr/>
        </p:nvGrpSpPr>
        <p:grpSpPr>
          <a:xfrm>
            <a:off x="2759830" y="4005117"/>
            <a:ext cx="2080140" cy="1815882"/>
            <a:chOff x="3679771" y="4197157"/>
            <a:chExt cx="2773520" cy="2421175"/>
          </a:xfrm>
        </p:grpSpPr>
        <p:cxnSp>
          <p:nvCxnSpPr>
            <p:cNvPr id="341" name="Straight Arrow Connector 340"/>
            <p:cNvCxnSpPr>
              <a:endCxn id="345" idx="1"/>
            </p:cNvCxnSpPr>
            <p:nvPr/>
          </p:nvCxnSpPr>
          <p:spPr>
            <a:xfrm flipV="1">
              <a:off x="3820696" y="4654773"/>
              <a:ext cx="979159" cy="59498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a:endCxn id="354" idx="1"/>
            </p:cNvCxnSpPr>
            <p:nvPr/>
          </p:nvCxnSpPr>
          <p:spPr>
            <a:xfrm>
              <a:off x="3820696" y="5249755"/>
              <a:ext cx="979159" cy="62585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679771" y="4197157"/>
              <a:ext cx="2773520" cy="2421175"/>
              <a:chOff x="3679771" y="4197157"/>
              <a:chExt cx="2773520" cy="2421175"/>
            </a:xfrm>
          </p:grpSpPr>
          <p:sp>
            <p:nvSpPr>
              <p:cNvPr id="343" name="TextBox 342"/>
              <p:cNvSpPr txBox="1"/>
              <p:nvPr/>
            </p:nvSpPr>
            <p:spPr>
              <a:xfrm>
                <a:off x="3679771" y="4197157"/>
                <a:ext cx="1096455" cy="2421175"/>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p>
            </p:txBody>
          </p:sp>
          <p:grpSp>
            <p:nvGrpSpPr>
              <p:cNvPr id="344" name="Group 343"/>
              <p:cNvGrpSpPr/>
              <p:nvPr/>
            </p:nvGrpSpPr>
            <p:grpSpPr>
              <a:xfrm>
                <a:off x="4799855" y="4239214"/>
                <a:ext cx="1653436" cy="831117"/>
                <a:chOff x="4738349" y="1341855"/>
                <a:chExt cx="1653436" cy="831117"/>
              </a:xfrm>
            </p:grpSpPr>
            <p:sp>
              <p:nvSpPr>
                <p:cNvPr id="345" name="Rectangle 344"/>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346" name="Group 345"/>
                <p:cNvGrpSpPr/>
                <p:nvPr/>
              </p:nvGrpSpPr>
              <p:grpSpPr>
                <a:xfrm>
                  <a:off x="5167648" y="1809665"/>
                  <a:ext cx="773120" cy="291309"/>
                  <a:chOff x="5702388" y="3411628"/>
                  <a:chExt cx="1296148" cy="432049"/>
                </a:xfrm>
              </p:grpSpPr>
              <p:sp>
                <p:nvSpPr>
                  <p:cNvPr id="347" name="Rectangle 346"/>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48" name="Rectangle 347"/>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49" name="Rectangle 348"/>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0" name="Rectangle 349"/>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1" name="Rectangle 350"/>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2" name="Rectangle 351"/>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nvGrpSpPr>
              <p:cNvPr id="353" name="Group 352"/>
              <p:cNvGrpSpPr/>
              <p:nvPr/>
            </p:nvGrpSpPr>
            <p:grpSpPr>
              <a:xfrm>
                <a:off x="4799855" y="5460055"/>
                <a:ext cx="1653436" cy="831117"/>
                <a:chOff x="4738349" y="1341855"/>
                <a:chExt cx="1653436" cy="831117"/>
              </a:xfrm>
            </p:grpSpPr>
            <p:sp>
              <p:nvSpPr>
                <p:cNvPr id="354" name="Rectangle 353"/>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355" name="Group 354"/>
                <p:cNvGrpSpPr/>
                <p:nvPr/>
              </p:nvGrpSpPr>
              <p:grpSpPr>
                <a:xfrm>
                  <a:off x="5167648" y="1809665"/>
                  <a:ext cx="773120" cy="291309"/>
                  <a:chOff x="5702388" y="3411628"/>
                  <a:chExt cx="1296148" cy="432049"/>
                </a:xfrm>
              </p:grpSpPr>
              <p:sp>
                <p:nvSpPr>
                  <p:cNvPr id="356" name="Rectangle 355"/>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7" name="Rectangle 356"/>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8" name="Rectangle 357"/>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9" name="Rectangle 358"/>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0" name="Rectangle 359"/>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1" name="Rectangle 360"/>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grpSp>
    </p:spTree>
    <p:extLst>
      <p:ext uri="{BB962C8B-B14F-4D97-AF65-F5344CB8AC3E}">
        <p14:creationId xmlns:p14="http://schemas.microsoft.com/office/powerpoint/2010/main" val="68938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2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3621439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Other blocks</a:t>
            </a:r>
            <a:endParaRPr lang="en-GB" sz="4400" dirty="0"/>
          </a:p>
        </p:txBody>
      </p:sp>
      <p:sp>
        <p:nvSpPr>
          <p:cNvPr id="3" name="Content Placeholder 2"/>
          <p:cNvSpPr>
            <a:spLocks noGrp="1"/>
          </p:cNvSpPr>
          <p:nvPr>
            <p:ph idx="1"/>
          </p:nvPr>
        </p:nvSpPr>
        <p:spPr>
          <a:xfrm>
            <a:off x="457200" y="1412776"/>
            <a:ext cx="8229600" cy="4525963"/>
          </a:xfrm>
        </p:spPr>
        <p:txBody>
          <a:bodyPr>
            <a:noAutofit/>
          </a:bodyPr>
          <a:lstStyle/>
          <a:p>
            <a:pPr marL="0" indent="0">
              <a:buNone/>
            </a:pPr>
            <a:r>
              <a:rPr lang="en-GB" sz="2800" dirty="0" err="1" smtClean="0"/>
              <a:t>BatchBlock</a:t>
            </a:r>
            <a:endParaRPr lang="en-GB" sz="2800" dirty="0"/>
          </a:p>
          <a:p>
            <a:pPr marL="536972" indent="-263129"/>
            <a:r>
              <a:rPr lang="en-GB" sz="2800" dirty="0" smtClean="0"/>
              <a:t>batches inputs into blocks of outputs of a defined size</a:t>
            </a:r>
          </a:p>
          <a:p>
            <a:pPr marL="0" indent="0">
              <a:buNone/>
            </a:pPr>
            <a:r>
              <a:rPr lang="en-GB" sz="2800" dirty="0" err="1" smtClean="0"/>
              <a:t>JoinBlock</a:t>
            </a:r>
            <a:r>
              <a:rPr lang="en-GB" sz="2800" dirty="0" smtClean="0"/>
              <a:t>, </a:t>
            </a:r>
            <a:r>
              <a:rPr lang="en-GB" sz="2800" dirty="0" err="1" smtClean="0"/>
              <a:t>BatchedJoinBlock</a:t>
            </a:r>
            <a:endParaRPr lang="en-GB" sz="2800" dirty="0" smtClean="0"/>
          </a:p>
          <a:p>
            <a:pPr marL="536972" indent="-263129"/>
            <a:r>
              <a:rPr lang="en-GB" sz="2800" dirty="0" smtClean="0"/>
              <a:t>joins more than one inputs to then provide </a:t>
            </a:r>
            <a:r>
              <a:rPr lang="en-GB" sz="2800" dirty="0" smtClean="0"/>
              <a:t>a single </a:t>
            </a:r>
            <a:r>
              <a:rPr lang="en-GB" sz="2800" dirty="0" smtClean="0"/>
              <a:t>output</a:t>
            </a:r>
            <a:endParaRPr lang="en-GB" sz="2800" dirty="0"/>
          </a:p>
          <a:p>
            <a:pPr marL="0" indent="0">
              <a:buNone/>
            </a:pPr>
            <a:r>
              <a:rPr lang="en-GB" sz="2800" dirty="0" err="1" smtClean="0"/>
              <a:t>WriteOnceBlock</a:t>
            </a:r>
            <a:endParaRPr lang="en-GB" sz="2800" dirty="0"/>
          </a:p>
          <a:p>
            <a:pPr marL="536972" indent="-263129"/>
            <a:r>
              <a:rPr lang="en-GB" sz="2800" dirty="0" smtClean="0"/>
              <a:t>a specialist block where the first input becomes the sole observable output for all subsequent linked blocks</a:t>
            </a:r>
            <a:endParaRPr lang="en-GB" sz="2800" dirty="0"/>
          </a:p>
          <a:p>
            <a:pPr marL="0" indent="0">
              <a:buNone/>
            </a:pPr>
            <a:endParaRPr lang="en-GB" sz="2800" dirty="0"/>
          </a:p>
        </p:txBody>
      </p:sp>
    </p:spTree>
    <p:extLst>
      <p:ext uri="{BB962C8B-B14F-4D97-AF65-F5344CB8AC3E}">
        <p14:creationId xmlns:p14="http://schemas.microsoft.com/office/powerpoint/2010/main" val="31240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par>
                          <p:cTn id="11" fill="hold">
                            <p:stCondLst>
                              <p:cond delay="3000"/>
                            </p:stCondLst>
                            <p:childTnLst>
                              <p:par>
                                <p:cTn id="12" presetID="10" presetClass="entr" presetSubtype="0" fill="hold" nodeType="afterEffect">
                                  <p:stCondLst>
                                    <p:cond delay="10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par>
                                <p:cTn id="15" presetID="10" presetClass="entr" presetSubtype="0" fill="hold" nodeType="withEffect">
                                  <p:stCondLst>
                                    <p:cond delay="10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nodeType="withEffect">
                                  <p:stCondLst>
                                    <p:cond delay="400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par>
                                <p:cTn id="21" presetID="10" presetClass="entr" presetSubtype="0" fill="hold" nodeType="withEffect">
                                  <p:stCondLst>
                                    <p:cond delay="40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Some block properties</a:t>
            </a:r>
            <a:endParaRPr lang="en-GB" sz="4400" dirty="0"/>
          </a:p>
        </p:txBody>
      </p:sp>
      <p:sp>
        <p:nvSpPr>
          <p:cNvPr id="3" name="Content Placeholder 2"/>
          <p:cNvSpPr>
            <a:spLocks noGrp="1"/>
          </p:cNvSpPr>
          <p:nvPr>
            <p:ph idx="1"/>
          </p:nvPr>
        </p:nvSpPr>
        <p:spPr>
          <a:xfrm>
            <a:off x="457200" y="1412776"/>
            <a:ext cx="8229600" cy="4525963"/>
          </a:xfrm>
        </p:spPr>
        <p:txBody>
          <a:bodyPr>
            <a:noAutofit/>
          </a:bodyPr>
          <a:lstStyle/>
          <a:p>
            <a:pPr marL="0" indent="0">
              <a:buNone/>
            </a:pPr>
            <a:r>
              <a:rPr lang="en-GB" sz="2800" dirty="0" smtClean="0"/>
              <a:t>Non-greedy blocks</a:t>
            </a:r>
          </a:p>
          <a:p>
            <a:pPr marL="536972" indent="-263129"/>
            <a:r>
              <a:rPr lang="en-GB" sz="2800" dirty="0" err="1"/>
              <a:t>BoundedCapacity</a:t>
            </a:r>
            <a:r>
              <a:rPr lang="en-GB" sz="2800" dirty="0"/>
              <a:t> </a:t>
            </a:r>
            <a:r>
              <a:rPr lang="en-GB" sz="2800" dirty="0" smtClean="0"/>
              <a:t>property; default </a:t>
            </a:r>
            <a:r>
              <a:rPr lang="en-GB" sz="2800" dirty="0"/>
              <a:t>is -1, very </a:t>
            </a:r>
            <a:r>
              <a:rPr lang="en-GB" sz="2800" dirty="0" smtClean="0"/>
              <a:t>greedy</a:t>
            </a:r>
          </a:p>
          <a:p>
            <a:pPr marL="0" indent="0">
              <a:buNone/>
            </a:pPr>
            <a:r>
              <a:rPr lang="en-GB" sz="2800" dirty="0" smtClean="0"/>
              <a:t>Cancellation and exceptions</a:t>
            </a:r>
            <a:endParaRPr lang="en-GB" sz="2800" dirty="0"/>
          </a:p>
          <a:p>
            <a:pPr marL="536972" indent="-263129"/>
            <a:r>
              <a:rPr lang="en-GB" sz="2800" dirty="0" smtClean="0"/>
              <a:t>can cancel using the TPL </a:t>
            </a:r>
            <a:r>
              <a:rPr lang="en-GB" sz="2800" dirty="0" err="1" smtClean="0"/>
              <a:t>CancellationToken</a:t>
            </a:r>
            <a:endParaRPr lang="en-GB" sz="2800" dirty="0" smtClean="0"/>
          </a:p>
          <a:p>
            <a:pPr marL="536972" indent="-263129"/>
            <a:r>
              <a:rPr lang="en-GB" sz="2800" dirty="0" err="1" smtClean="0"/>
              <a:t>PropagateCompletion</a:t>
            </a:r>
            <a:r>
              <a:rPr lang="en-GB" sz="2800" dirty="0" smtClean="0"/>
              <a:t> setting can propagate completion, cancellations and exceptions through a pipeline</a:t>
            </a:r>
          </a:p>
          <a:p>
            <a:pPr marL="536972" indent="-263129"/>
            <a:r>
              <a:rPr lang="en-GB" sz="2800" dirty="0" err="1"/>
              <a:t>AggregateException</a:t>
            </a:r>
            <a:r>
              <a:rPr lang="en-GB" sz="2800" dirty="0"/>
              <a:t> returned as a block may </a:t>
            </a:r>
            <a:r>
              <a:rPr lang="en-GB" sz="2800" dirty="0" smtClean="0"/>
              <a:t>have multiple tasks which may have raised exceptions</a:t>
            </a:r>
            <a:endParaRPr lang="en-GB" sz="2800" dirty="0"/>
          </a:p>
          <a:p>
            <a:pPr marL="536972" indent="-263129"/>
            <a:endParaRPr lang="en-GB" sz="2800" dirty="0"/>
          </a:p>
          <a:p>
            <a:pPr marL="536972" indent="-263129"/>
            <a:endParaRPr lang="en-GB" sz="2800" dirty="0" smtClean="0"/>
          </a:p>
          <a:p>
            <a:pPr marL="0" indent="0">
              <a:buNone/>
            </a:pPr>
            <a:endParaRPr lang="en-GB" sz="2800" dirty="0"/>
          </a:p>
          <a:p>
            <a:pPr marL="0" indent="0">
              <a:buNone/>
            </a:pPr>
            <a:endParaRPr lang="en-GB" sz="2800" dirty="0"/>
          </a:p>
        </p:txBody>
      </p:sp>
    </p:spTree>
    <p:extLst>
      <p:ext uri="{BB962C8B-B14F-4D97-AF65-F5344CB8AC3E}">
        <p14:creationId xmlns:p14="http://schemas.microsoft.com/office/powerpoint/2010/main" val="176501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1000"/>
                            </p:stCondLst>
                            <p:childTnLst>
                              <p:par>
                                <p:cTn id="21" presetID="10" presetClass="entr" presetSubtype="0" fill="hold"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Resources</a:t>
            </a:r>
          </a:p>
        </p:txBody>
      </p:sp>
      <p:sp>
        <p:nvSpPr>
          <p:cNvPr id="3" name="Content Placeholder 2"/>
          <p:cNvSpPr>
            <a:spLocks noGrp="1"/>
          </p:cNvSpPr>
          <p:nvPr>
            <p:ph idx="1"/>
          </p:nvPr>
        </p:nvSpPr>
        <p:spPr/>
        <p:txBody>
          <a:bodyPr>
            <a:normAutofit lnSpcReduction="10000"/>
          </a:bodyPr>
          <a:lstStyle/>
          <a:p>
            <a:r>
              <a:rPr lang="en-GB" sz="2800" dirty="0"/>
              <a:t>Laws for Communicating Parallel Processes, Carl Hewitt and Henry </a:t>
            </a:r>
            <a:r>
              <a:rPr lang="en-GB" sz="2800" dirty="0" smtClean="0"/>
              <a:t>Baker, May 1977</a:t>
            </a:r>
          </a:p>
          <a:p>
            <a:r>
              <a:rPr lang="en-US" altLang="zh-CN" sz="2800" dirty="0"/>
              <a:t>Analysis of Concurrent Software Models Using Partial Order </a:t>
            </a:r>
            <a:r>
              <a:rPr lang="en-US" altLang="zh-CN" sz="2800" dirty="0" smtClean="0"/>
              <a:t>Views, </a:t>
            </a:r>
            <a:r>
              <a:rPr lang="en-US" altLang="zh-CN" sz="2800" dirty="0" err="1" smtClean="0"/>
              <a:t>Yuting</a:t>
            </a:r>
            <a:r>
              <a:rPr lang="en-US" altLang="zh-CN" sz="2800" dirty="0" smtClean="0"/>
              <a:t> Chen, </a:t>
            </a:r>
            <a:r>
              <a:rPr lang="en-GB" sz="2800" dirty="0"/>
              <a:t>March </a:t>
            </a:r>
            <a:r>
              <a:rPr lang="en-GB" sz="2800" dirty="0" smtClean="0"/>
              <a:t>2010</a:t>
            </a:r>
          </a:p>
          <a:p>
            <a:r>
              <a:rPr lang="en-GB" sz="2800" dirty="0"/>
              <a:t>Pro Asynchronous Programming with .NET, Richard </a:t>
            </a:r>
            <a:r>
              <a:rPr lang="en-GB" sz="2800" dirty="0" err="1" smtClean="0"/>
              <a:t>Blewett</a:t>
            </a:r>
            <a:r>
              <a:rPr lang="en-GB" sz="2800" dirty="0" smtClean="0"/>
              <a:t> and </a:t>
            </a:r>
            <a:r>
              <a:rPr lang="en-GB" sz="2800" dirty="0"/>
              <a:t>Andrew </a:t>
            </a:r>
            <a:r>
              <a:rPr lang="en-GB" sz="2800" dirty="0" smtClean="0"/>
              <a:t>Clymer, </a:t>
            </a:r>
            <a:r>
              <a:rPr lang="en-GB" sz="2800" dirty="0" err="1" smtClean="0"/>
              <a:t>Apress</a:t>
            </a:r>
            <a:r>
              <a:rPr lang="en-GB" sz="2800" dirty="0" smtClean="0"/>
              <a:t>, December 2013</a:t>
            </a:r>
          </a:p>
          <a:p>
            <a:r>
              <a:rPr lang="en-US" sz="2800" dirty="0"/>
              <a:t>Introduction to TPL </a:t>
            </a:r>
            <a:r>
              <a:rPr lang="en-US" sz="2800" dirty="0" smtClean="0"/>
              <a:t>Dataflow, Stephen </a:t>
            </a:r>
            <a:r>
              <a:rPr lang="en-US" sz="2800" dirty="0" err="1" smtClean="0"/>
              <a:t>Toub</a:t>
            </a:r>
            <a:r>
              <a:rPr lang="en-US" sz="2800" dirty="0" smtClean="0"/>
              <a:t>, Microsoft, April 2011</a:t>
            </a:r>
            <a:endParaRPr lang="en-GB" sz="2800" dirty="0" smtClean="0"/>
          </a:p>
          <a:p>
            <a:r>
              <a:rPr lang="en-GB" sz="2800" dirty="0" smtClean="0"/>
              <a:t>Introduction </a:t>
            </a:r>
            <a:r>
              <a:rPr lang="en-GB" sz="2800" dirty="0"/>
              <a:t>to </a:t>
            </a:r>
            <a:r>
              <a:rPr lang="en-GB" sz="2800" dirty="0" smtClean="0"/>
              <a:t>Dataflow blog series, </a:t>
            </a:r>
            <a:r>
              <a:rPr lang="en-GB" sz="2800" dirty="0"/>
              <a:t>Stephen Clearly, </a:t>
            </a:r>
            <a:r>
              <a:rPr lang="en-GB" sz="2800" dirty="0" smtClean="0"/>
              <a:t>September 2012 (http</a:t>
            </a:r>
            <a:r>
              <a:rPr lang="en-GB" sz="2800" dirty="0"/>
              <a:t>://blog.stephencleary.com</a:t>
            </a:r>
            <a:r>
              <a:rPr lang="en-GB" sz="2800" dirty="0" smtClean="0"/>
              <a:t>/)</a:t>
            </a:r>
            <a:endParaRPr lang="en-GB" sz="2800" dirty="0"/>
          </a:p>
          <a:p>
            <a:endParaRPr lang="en-GB" sz="2800" dirty="0"/>
          </a:p>
          <a:p>
            <a:endParaRPr lang="en-GB" sz="2800" dirty="0" smtClean="0"/>
          </a:p>
        </p:txBody>
      </p:sp>
    </p:spTree>
    <p:extLst>
      <p:ext uri="{BB962C8B-B14F-4D97-AF65-F5344CB8AC3E}">
        <p14:creationId xmlns:p14="http://schemas.microsoft.com/office/powerpoint/2010/main" val="311823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7508" y="1100009"/>
            <a:ext cx="6868984" cy="4657982"/>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5400" dirty="0">
                <a:solidFill>
                  <a:srgbClr val="0089D0"/>
                </a:solidFill>
              </a:rPr>
              <a:t>{ liam </a:t>
            </a:r>
            <a:r>
              <a:rPr lang="en-GB" sz="5400" dirty="0" err="1">
                <a:solidFill>
                  <a:srgbClr val="0089D0"/>
                </a:solidFill>
              </a:rPr>
              <a:t>westley</a:t>
            </a:r>
            <a:r>
              <a:rPr lang="en-GB" sz="5400" dirty="0">
                <a:solidFill>
                  <a:srgbClr val="0089D0"/>
                </a:solidFill>
              </a:rPr>
              <a:t> }</a:t>
            </a:r>
            <a:r>
              <a:rPr lang="en-GB" dirty="0">
                <a:solidFill>
                  <a:schemeClr val="bg1"/>
                </a:solidFill>
                <a:latin typeface="Courier New" pitchFamily="49" charset="0"/>
                <a:cs typeface="Courier New" pitchFamily="49" charset="0"/>
              </a:rPr>
              <a:t/>
            </a:r>
            <a:br>
              <a:rPr lang="en-GB" dirty="0">
                <a:solidFill>
                  <a:schemeClr val="bg1"/>
                </a:solidFill>
                <a:latin typeface="Courier New" pitchFamily="49" charset="0"/>
                <a:cs typeface="Courier New" pitchFamily="49" charset="0"/>
              </a:rPr>
            </a:br>
            <a:r>
              <a:rPr lang="en-GB" sz="2800" dirty="0">
                <a:solidFill>
                  <a:schemeClr val="bg1"/>
                </a:solidFill>
                <a:latin typeface="Courier New" pitchFamily="49" charset="0"/>
                <a:cs typeface="Courier New" pitchFamily="49" charset="0"/>
              </a:rPr>
              <a:t/>
            </a:r>
            <a:br>
              <a:rPr lang="en-GB" sz="2800" dirty="0">
                <a:solidFill>
                  <a:schemeClr val="bg1"/>
                </a:solidFill>
                <a:latin typeface="Courier New" pitchFamily="49" charset="0"/>
                <a:cs typeface="Courier New" pitchFamily="49" charset="0"/>
              </a:rPr>
            </a:br>
            <a:r>
              <a:rPr lang="en-GB" dirty="0">
                <a:solidFill>
                  <a:srgbClr val="0089D0"/>
                </a:solidFill>
                <a:latin typeface="Courier New" pitchFamily="49" charset="0"/>
                <a:cs typeface="Courier New" pitchFamily="49" charset="0"/>
              </a:rPr>
              <a:t>@westleyl</a:t>
            </a:r>
          </a:p>
          <a:p>
            <a:endParaRPr lang="en-GB" sz="2800" dirty="0">
              <a:solidFill>
                <a:srgbClr val="609104"/>
              </a:solidFill>
              <a:latin typeface="Courier New" pitchFamily="49" charset="0"/>
              <a:cs typeface="Courier New" pitchFamily="49" charset="0"/>
            </a:endParaRPr>
          </a:p>
          <a:p>
            <a:endParaRPr lang="en-GB" sz="2800" dirty="0">
              <a:solidFill>
                <a:srgbClr val="609104"/>
              </a:solidFill>
              <a:latin typeface="Courier New" pitchFamily="49" charset="0"/>
              <a:cs typeface="Courier New" pitchFamily="49" charset="0"/>
            </a:endParaRPr>
          </a:p>
          <a:p>
            <a:r>
              <a:rPr lang="en-GB" sz="3200" dirty="0">
                <a:solidFill>
                  <a:srgbClr val="0089D0"/>
                </a:solidFill>
                <a:latin typeface="Courier New" pitchFamily="49" charset="0"/>
                <a:cs typeface="Courier New" pitchFamily="49" charset="0"/>
              </a:rPr>
              <a:t>liam.westley@huddle.com</a:t>
            </a:r>
            <a:r>
              <a:rPr lang="en-GB" sz="4000" dirty="0">
                <a:solidFill>
                  <a:srgbClr val="0089D0"/>
                </a:solidFill>
                <a:latin typeface="Calibari"/>
                <a:cs typeface="Courier New" pitchFamily="49" charset="0"/>
              </a:rPr>
              <a:t/>
            </a:r>
            <a:br>
              <a:rPr lang="en-GB" sz="4000" dirty="0">
                <a:solidFill>
                  <a:srgbClr val="0089D0"/>
                </a:solidFill>
                <a:latin typeface="Calibari"/>
                <a:cs typeface="Courier New" pitchFamily="49" charset="0"/>
              </a:rPr>
            </a:br>
            <a:endParaRPr lang="en-GB" sz="4000" dirty="0">
              <a:solidFill>
                <a:srgbClr val="0089D0"/>
              </a:solidFill>
              <a:latin typeface="Calibari"/>
              <a:cs typeface="Courier New" pitchFamily="49" charset="0"/>
            </a:endParaRPr>
          </a:p>
          <a:p>
            <a:r>
              <a:rPr lang="en-GB" sz="2800" dirty="0">
                <a:solidFill>
                  <a:srgbClr val="0089D0"/>
                </a:solidFill>
                <a:latin typeface="Calibari"/>
                <a:cs typeface="Courier New" pitchFamily="49" charset="0"/>
              </a:rPr>
              <a:t/>
            </a:r>
            <a:br>
              <a:rPr lang="en-GB" sz="2800" dirty="0">
                <a:solidFill>
                  <a:srgbClr val="0089D0"/>
                </a:solidFill>
                <a:latin typeface="Calibari"/>
                <a:cs typeface="Courier New" pitchFamily="49" charset="0"/>
              </a:rPr>
            </a:br>
            <a:r>
              <a:rPr lang="en-GB" sz="3200" dirty="0">
                <a:solidFill>
                  <a:srgbClr val="0089D0"/>
                </a:solidFill>
                <a:latin typeface="Calibari"/>
                <a:cs typeface="Courier New" pitchFamily="49" charset="0"/>
              </a:rPr>
              <a:t>http://geekswithblogs.net/twickers</a:t>
            </a:r>
          </a:p>
        </p:txBody>
      </p:sp>
    </p:spTree>
    <p:extLst>
      <p:ext uri="{BB962C8B-B14F-4D97-AF65-F5344CB8AC3E}">
        <p14:creationId xmlns:p14="http://schemas.microsoft.com/office/powerpoint/2010/main" val="91938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89D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p:spPr>
      </p:pic>
      <p:sp>
        <p:nvSpPr>
          <p:cNvPr id="3" name="Rectangle 2"/>
          <p:cNvSpPr/>
          <p:nvPr/>
        </p:nvSpPr>
        <p:spPr>
          <a:xfrm rot="21390801">
            <a:off x="521550" y="2313820"/>
            <a:ext cx="2538282" cy="369332"/>
          </a:xfrm>
          <a:prstGeom prst="rect">
            <a:avLst/>
          </a:prstGeom>
        </p:spPr>
        <p:txBody>
          <a:bodyPr wrap="square">
            <a:spAutoFit/>
          </a:bodyPr>
          <a:lstStyle/>
          <a:p>
            <a:r>
              <a:rPr lang="en-GB" b="1" dirty="0">
                <a:solidFill>
                  <a:schemeClr val="bg1"/>
                </a:solidFill>
                <a:latin typeface="Segoe Script" pitchFamily="34" charset="0"/>
              </a:rPr>
              <a:t>A </a:t>
            </a:r>
            <a:r>
              <a:rPr lang="en-GB" b="1">
                <a:solidFill>
                  <a:schemeClr val="bg1"/>
                </a:solidFill>
                <a:latin typeface="Segoe Script" pitchFamily="34" charset="0"/>
              </a:rPr>
              <a:t>big thanks to …</a:t>
            </a:r>
            <a:endParaRPr lang="en-GB" dirty="0">
              <a:solidFill>
                <a:schemeClr val="bg1"/>
              </a:solidFill>
            </a:endParaRPr>
          </a:p>
        </p:txBody>
      </p:sp>
    </p:spTree>
    <p:extLst>
      <p:ext uri="{BB962C8B-B14F-4D97-AF65-F5344CB8AC3E}">
        <p14:creationId xmlns:p14="http://schemas.microsoft.com/office/powerpoint/2010/main" val="3494580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6308729"/>
            <a:ext cx="10715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normAutofit/>
          </a:bodyPr>
          <a:lstStyle/>
          <a:p>
            <a:pPr algn="ctr"/>
            <a:r>
              <a:rPr lang="en-GB" b="0" dirty="0" smtClean="0">
                <a:solidFill>
                  <a:srgbClr val="0089D0"/>
                </a:solidFill>
              </a:rPr>
              <a:t>Huddle is Hiring!</a:t>
            </a:r>
            <a:endParaRPr lang="en-US" dirty="0">
              <a:solidFill>
                <a:srgbClr val="0089D0"/>
              </a:solidFill>
            </a:endParaRPr>
          </a:p>
        </p:txBody>
      </p:sp>
      <p:sp>
        <p:nvSpPr>
          <p:cNvPr id="7" name="Content Placeholder 6"/>
          <p:cNvSpPr>
            <a:spLocks noGrp="1"/>
          </p:cNvSpPr>
          <p:nvPr>
            <p:ph idx="1"/>
          </p:nvPr>
        </p:nvSpPr>
        <p:spPr>
          <a:xfrm>
            <a:off x="457200" y="1412776"/>
            <a:ext cx="8229600" cy="4525963"/>
          </a:xfrm>
        </p:spPr>
        <p:txBody>
          <a:bodyPr>
            <a:noAutofit/>
          </a:bodyPr>
          <a:lstStyle/>
          <a:p>
            <a:r>
              <a:rPr lang="en-GB" sz="3200" dirty="0">
                <a:solidFill>
                  <a:srgbClr val="595959"/>
                </a:solidFill>
              </a:rPr>
              <a:t>Currently looking for a range of developer, QA and designer roles</a:t>
            </a:r>
            <a:r>
              <a:rPr lang="en-GB" sz="3200" dirty="0" smtClean="0">
                <a:solidFill>
                  <a:srgbClr val="595959"/>
                </a:solidFill>
              </a:rPr>
              <a:t>.</a:t>
            </a:r>
          </a:p>
          <a:p>
            <a:endParaRPr lang="en-GB" sz="2000" dirty="0">
              <a:solidFill>
                <a:srgbClr val="595959"/>
              </a:solidFill>
            </a:endParaRPr>
          </a:p>
          <a:p>
            <a:r>
              <a:rPr lang="en-GB" sz="3200" dirty="0">
                <a:solidFill>
                  <a:srgbClr val="595959"/>
                </a:solidFill>
              </a:rPr>
              <a:t>The Product Engineering team work cross discipline with self contained development teams comprised of a mix of developers, QA and </a:t>
            </a:r>
            <a:r>
              <a:rPr lang="en-GB" sz="3200" dirty="0" smtClean="0">
                <a:solidFill>
                  <a:srgbClr val="595959"/>
                </a:solidFill>
              </a:rPr>
              <a:t>design</a:t>
            </a:r>
          </a:p>
          <a:p>
            <a:endParaRPr lang="en-GB" sz="1600" dirty="0">
              <a:solidFill>
                <a:srgbClr val="595959"/>
              </a:solidFill>
              <a:hlinkClick r:id="rId4"/>
            </a:endParaRPr>
          </a:p>
          <a:p>
            <a:pPr marL="0" indent="0" algn="ctr">
              <a:buNone/>
            </a:pPr>
            <a:r>
              <a:rPr lang="en-GB" sz="3200" dirty="0">
                <a:solidFill>
                  <a:srgbClr val="595959"/>
                </a:solidFill>
                <a:hlinkClick r:id="rId4"/>
              </a:rPr>
              <a:t>http://www.huddle.com/vacancies</a:t>
            </a:r>
            <a:endParaRPr lang="en-US" sz="3200" dirty="0">
              <a:solidFill>
                <a:srgbClr val="595959"/>
              </a:solidFill>
            </a:endParaRPr>
          </a:p>
        </p:txBody>
      </p:sp>
    </p:spTree>
    <p:extLst>
      <p:ext uri="{BB962C8B-B14F-4D97-AF65-F5344CB8AC3E}">
        <p14:creationId xmlns:p14="http://schemas.microsoft.com/office/powerpoint/2010/main" val="1556469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636912"/>
            <a:ext cx="6768752" cy="2376264"/>
          </a:xfrm>
        </p:spPr>
        <p:txBody>
          <a:bodyPr>
            <a:normAutofit/>
          </a:bodyPr>
          <a:lstStyle/>
          <a:p>
            <a:pPr algn="l"/>
            <a:r>
              <a:rPr lang="en-GB" sz="3200" dirty="0">
                <a:solidFill>
                  <a:schemeClr val="bg1"/>
                </a:solidFill>
              </a:rPr>
              <a:t>‘There is nothing new,</a:t>
            </a:r>
          </a:p>
          <a:p>
            <a:pPr algn="l"/>
            <a:r>
              <a:rPr lang="en-GB" sz="3200" dirty="0">
                <a:solidFill>
                  <a:schemeClr val="bg1"/>
                </a:solidFill>
              </a:rPr>
              <a:t>       except what has been forgotten.’</a:t>
            </a:r>
          </a:p>
          <a:p>
            <a:pPr algn="l"/>
            <a:endParaRPr lang="en-GB" sz="2800" dirty="0" smtClean="0">
              <a:solidFill>
                <a:schemeClr val="bg1"/>
              </a:solidFill>
            </a:endParaRPr>
          </a:p>
          <a:p>
            <a:pPr algn="l"/>
            <a:r>
              <a:rPr lang="en-GB" sz="2800" dirty="0" smtClean="0">
                <a:solidFill>
                  <a:schemeClr val="bg1"/>
                </a:solidFill>
              </a:rPr>
              <a:t>                                                 Marie Antoinette</a:t>
            </a:r>
            <a:endParaRPr lang="en-GB" sz="2800" dirty="0">
              <a:solidFill>
                <a:schemeClr val="bg1"/>
              </a:solidFill>
            </a:endParaRPr>
          </a:p>
        </p:txBody>
      </p:sp>
    </p:spTree>
    <p:extLst>
      <p:ext uri="{BB962C8B-B14F-4D97-AF65-F5344CB8AC3E}">
        <p14:creationId xmlns:p14="http://schemas.microsoft.com/office/powerpoint/2010/main" val="237856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500"/>
                            </p:stCondLst>
                            <p:childTnLst>
                              <p:par>
                                <p:cTn id="13" presetID="10" presetClass="entr" presetSubtype="0" fill="hold" nodeType="afterEffect">
                                  <p:stCondLst>
                                    <p:cond delay="3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A little bit of h</a:t>
            </a:r>
            <a:r>
              <a:rPr lang="en-GB" sz="4400" dirty="0"/>
              <a:t>istory repeating …</a:t>
            </a:r>
          </a:p>
        </p:txBody>
      </p:sp>
      <p:sp>
        <p:nvSpPr>
          <p:cNvPr id="3" name="Content Placeholder 2"/>
          <p:cNvSpPr>
            <a:spLocks noGrp="1"/>
          </p:cNvSpPr>
          <p:nvPr>
            <p:ph idx="1"/>
          </p:nvPr>
        </p:nvSpPr>
        <p:spPr/>
        <p:txBody>
          <a:bodyPr>
            <a:normAutofit/>
          </a:bodyPr>
          <a:lstStyle/>
          <a:p>
            <a:pPr marL="0" indent="0">
              <a:buNone/>
            </a:pPr>
            <a:r>
              <a:rPr lang="en-GB" sz="2800" dirty="0" smtClean="0"/>
              <a:t>The Actor model was described in a paper co-written by Carl Hewitt as early as 1973 - motivated by highly parallel computing, with 100’s or even 1000’s of individual processors, each with their own local memory and communications processor.</a:t>
            </a:r>
          </a:p>
          <a:p>
            <a:pPr marL="0" indent="0">
              <a:buNone/>
            </a:pPr>
            <a:endParaRPr lang="en-GB" sz="2800" dirty="0"/>
          </a:p>
          <a:p>
            <a:pPr marL="0" indent="0">
              <a:buNone/>
            </a:pPr>
            <a:r>
              <a:rPr lang="en-GB" sz="2800" dirty="0" smtClean="0"/>
              <a:t>This maps well onto the modern multi-core and multi-threaded CPU architecture, which has reintroduced high levels of concurrency and the issues that entails.</a:t>
            </a:r>
          </a:p>
        </p:txBody>
      </p:sp>
    </p:spTree>
    <p:extLst>
      <p:ext uri="{BB962C8B-B14F-4D97-AF65-F5344CB8AC3E}">
        <p14:creationId xmlns:p14="http://schemas.microsoft.com/office/powerpoint/2010/main" val="221920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Our dilemma</a:t>
            </a:r>
          </a:p>
        </p:txBody>
      </p:sp>
      <p:sp>
        <p:nvSpPr>
          <p:cNvPr id="3" name="Content Placeholder 2"/>
          <p:cNvSpPr>
            <a:spLocks noGrp="1"/>
          </p:cNvSpPr>
          <p:nvPr>
            <p:ph idx="1"/>
          </p:nvPr>
        </p:nvSpPr>
        <p:spPr>
          <a:xfrm>
            <a:off x="390364" y="1600202"/>
            <a:ext cx="8363272" cy="4525963"/>
          </a:xfrm>
        </p:spPr>
        <p:txBody>
          <a:bodyPr>
            <a:normAutofit/>
          </a:bodyPr>
          <a:lstStyle/>
          <a:p>
            <a:pPr marL="0" indent="0">
              <a:buNone/>
            </a:pPr>
            <a:r>
              <a:rPr lang="en-GB" sz="2800" dirty="0" smtClean="0"/>
              <a:t>The issue with concurrent systems, and multiple threads of execution often centres around one key area.</a:t>
            </a:r>
          </a:p>
          <a:p>
            <a:pPr marL="0" indent="0">
              <a:buNone/>
            </a:pPr>
            <a:endParaRPr lang="en-GB" sz="2800" dirty="0"/>
          </a:p>
          <a:p>
            <a:pPr marL="0" indent="0" algn="ctr">
              <a:buNone/>
            </a:pPr>
            <a:r>
              <a:rPr lang="en-GB" sz="4000" dirty="0"/>
              <a:t>SHARED STATE</a:t>
            </a:r>
          </a:p>
          <a:p>
            <a:pPr marL="0" indent="0" algn="ctr">
              <a:buNone/>
            </a:pPr>
            <a:endParaRPr lang="en-GB" sz="2800" dirty="0"/>
          </a:p>
          <a:p>
            <a:pPr marL="0" indent="0">
              <a:buNone/>
            </a:pPr>
            <a:r>
              <a:rPr lang="en-GB" sz="2800" dirty="0" smtClean="0"/>
              <a:t>If state is shared between different processes it is guaranteed to reduce the ability to handle concurrent tasks without blocking.</a:t>
            </a:r>
          </a:p>
          <a:p>
            <a:pPr marL="0" indent="0">
              <a:buNone/>
            </a:pPr>
            <a:endParaRPr lang="en-GB" sz="2800" dirty="0"/>
          </a:p>
        </p:txBody>
      </p:sp>
    </p:spTree>
    <p:extLst>
      <p:ext uri="{BB962C8B-B14F-4D97-AF65-F5344CB8AC3E}">
        <p14:creationId xmlns:p14="http://schemas.microsoft.com/office/powerpoint/2010/main" val="361609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20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A solution </a:t>
            </a:r>
            <a:r>
              <a:rPr lang="en-GB" sz="4400" dirty="0" smtClean="0"/>
              <a:t>– the</a:t>
            </a:r>
            <a:r>
              <a:rPr lang="en-GB" sz="4400" dirty="0"/>
              <a:t> Actor model</a:t>
            </a:r>
          </a:p>
        </p:txBody>
      </p:sp>
      <p:sp>
        <p:nvSpPr>
          <p:cNvPr id="3" name="Content Placeholder 2"/>
          <p:cNvSpPr>
            <a:spLocks noGrp="1"/>
          </p:cNvSpPr>
          <p:nvPr>
            <p:ph idx="1"/>
          </p:nvPr>
        </p:nvSpPr>
        <p:spPr/>
        <p:txBody>
          <a:bodyPr>
            <a:normAutofit lnSpcReduction="10000"/>
          </a:bodyPr>
          <a:lstStyle/>
          <a:p>
            <a:r>
              <a:rPr lang="en-GB" sz="2800" dirty="0"/>
              <a:t>Computations in the actor model are partial order of </a:t>
            </a:r>
            <a:r>
              <a:rPr lang="en-GB" sz="2800" dirty="0" smtClean="0"/>
              <a:t>events</a:t>
            </a:r>
          </a:p>
          <a:p>
            <a:pPr lvl="1"/>
            <a:r>
              <a:rPr lang="en-GB" sz="2400" dirty="0" smtClean="0"/>
              <a:t>no </a:t>
            </a:r>
            <a:r>
              <a:rPr lang="en-GB" sz="2400" dirty="0"/>
              <a:t>longer a </a:t>
            </a:r>
            <a:r>
              <a:rPr lang="en-GB" sz="2400" dirty="0" smtClean="0"/>
              <a:t>sequence </a:t>
            </a:r>
            <a:r>
              <a:rPr lang="en-GB" sz="2400" dirty="0"/>
              <a:t>of </a:t>
            </a:r>
            <a:r>
              <a:rPr lang="en-GB" sz="2400" dirty="0" smtClean="0"/>
              <a:t>states</a:t>
            </a:r>
          </a:p>
          <a:p>
            <a:pPr lvl="1"/>
            <a:r>
              <a:rPr lang="en-GB" sz="2400" dirty="0" smtClean="0"/>
              <a:t>avoids </a:t>
            </a:r>
            <a:r>
              <a:rPr lang="en-GB" sz="2400" dirty="0"/>
              <a:t>sequential incremental changes to the global state of a </a:t>
            </a:r>
            <a:r>
              <a:rPr lang="en-GB" sz="2400" dirty="0" smtClean="0"/>
              <a:t>system</a:t>
            </a:r>
          </a:p>
          <a:p>
            <a:pPr lvl="1"/>
            <a:r>
              <a:rPr lang="en-GB" sz="2400" dirty="0"/>
              <a:t>w</a:t>
            </a:r>
            <a:r>
              <a:rPr lang="en-GB" sz="2400" dirty="0" smtClean="0"/>
              <a:t>ith no global </a:t>
            </a:r>
            <a:r>
              <a:rPr lang="en-GB" sz="2400" dirty="0"/>
              <a:t>state being shared, the number cases in proofs is considerably reduced</a:t>
            </a:r>
          </a:p>
          <a:p>
            <a:r>
              <a:rPr lang="en-US" altLang="zh-CN" sz="2800" dirty="0"/>
              <a:t>Analyzing a state model </a:t>
            </a:r>
            <a:r>
              <a:rPr lang="en-US" altLang="zh-CN" sz="2800" dirty="0" smtClean="0"/>
              <a:t>is difficult</a:t>
            </a:r>
            <a:endParaRPr lang="en-US" altLang="zh-CN" sz="2800" dirty="0"/>
          </a:p>
          <a:p>
            <a:pPr lvl="1"/>
            <a:r>
              <a:rPr lang="en-US" altLang="zh-CN" sz="2400" dirty="0"/>
              <a:t>Combination of state models leads to state space </a:t>
            </a:r>
            <a:r>
              <a:rPr lang="en-US" altLang="zh-CN" sz="2400" dirty="0" smtClean="0"/>
              <a:t>explosion*</a:t>
            </a:r>
          </a:p>
          <a:p>
            <a:pPr lvl="1"/>
            <a:endParaRPr lang="en-US" altLang="zh-CN" sz="2400" dirty="0"/>
          </a:p>
          <a:p>
            <a:pPr marL="342900" lvl="1" indent="0" algn="r">
              <a:buNone/>
            </a:pPr>
            <a:r>
              <a:rPr lang="en-GB" sz="1400" dirty="0"/>
              <a:t>*http://www.biglab.org/4th-Btrans/slides/YutingChen.ppt</a:t>
            </a:r>
            <a:endParaRPr lang="en-GB" sz="2400" dirty="0" smtClean="0"/>
          </a:p>
          <a:p>
            <a:pPr marL="0" indent="0">
              <a:buNone/>
            </a:pPr>
            <a:endParaRPr lang="en-GB" sz="2800" dirty="0"/>
          </a:p>
        </p:txBody>
      </p:sp>
    </p:spTree>
    <p:extLst>
      <p:ext uri="{BB962C8B-B14F-4D97-AF65-F5344CB8AC3E}">
        <p14:creationId xmlns:p14="http://schemas.microsoft.com/office/powerpoint/2010/main" val="5097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Example – State Space Explosion</a:t>
            </a:r>
          </a:p>
        </p:txBody>
      </p:sp>
      <p:sp>
        <p:nvSpPr>
          <p:cNvPr id="3" name="Content Placeholder 2"/>
          <p:cNvSpPr>
            <a:spLocks noGrp="1"/>
          </p:cNvSpPr>
          <p:nvPr>
            <p:ph idx="1"/>
          </p:nvPr>
        </p:nvSpPr>
        <p:spPr>
          <a:xfrm>
            <a:off x="662880" y="6191212"/>
            <a:ext cx="8229600" cy="262124"/>
          </a:xfrm>
        </p:spPr>
        <p:txBody>
          <a:bodyPr>
            <a:noAutofit/>
          </a:bodyPr>
          <a:lstStyle/>
          <a:p>
            <a:pPr marL="342900" lvl="1" indent="0" algn="r">
              <a:buNone/>
            </a:pPr>
            <a:r>
              <a:rPr lang="en-GB" sz="1400" dirty="0"/>
              <a:t>http://www.biglab.org/4th-Btrans/slides/YutingChen.ppt</a:t>
            </a:r>
            <a:endParaRPr lang="en-GB" sz="2000" dirty="0" smtClean="0"/>
          </a:p>
          <a:p>
            <a:pPr marL="0" indent="0">
              <a:buNone/>
            </a:pPr>
            <a:endParaRPr lang="en-GB" dirty="0"/>
          </a:p>
        </p:txBody>
      </p:sp>
      <p:sp>
        <p:nvSpPr>
          <p:cNvPr id="5" name="Rectangle 4"/>
          <p:cNvSpPr/>
          <p:nvPr/>
        </p:nvSpPr>
        <p:spPr>
          <a:xfrm>
            <a:off x="2348769" y="1910622"/>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0</a:t>
            </a:r>
          </a:p>
        </p:txBody>
      </p:sp>
      <p:cxnSp>
        <p:nvCxnSpPr>
          <p:cNvPr id="6" name="Straight Arrow Connector 5"/>
          <p:cNvCxnSpPr>
            <a:stCxn id="5" idx="3"/>
            <a:endCxn id="20" idx="1"/>
          </p:cNvCxnSpPr>
          <p:nvPr/>
        </p:nvCxnSpPr>
        <p:spPr>
          <a:xfrm flipV="1">
            <a:off x="2705631" y="2093173"/>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5204" y="1910622"/>
            <a:ext cx="1861087" cy="369332"/>
          </a:xfrm>
          <a:prstGeom prst="rect">
            <a:avLst/>
          </a:prstGeom>
          <a:noFill/>
        </p:spPr>
        <p:txBody>
          <a:bodyPr wrap="none" rtlCol="0">
            <a:spAutoFit/>
          </a:bodyPr>
          <a:lstStyle/>
          <a:p>
            <a:r>
              <a:rPr lang="en-GB" dirty="0">
                <a:solidFill>
                  <a:srgbClr val="0089D0"/>
                </a:solidFill>
              </a:rPr>
              <a:t>Make a cup of tea</a:t>
            </a:r>
            <a:endParaRPr lang="en-GB" sz="1350" dirty="0">
              <a:solidFill>
                <a:srgbClr val="0089D0"/>
              </a:solidFill>
            </a:endParaRPr>
          </a:p>
        </p:txBody>
      </p:sp>
      <p:sp>
        <p:nvSpPr>
          <p:cNvPr id="25" name="TextBox 24"/>
          <p:cNvSpPr txBox="1"/>
          <p:nvPr/>
        </p:nvSpPr>
        <p:spPr>
          <a:xfrm>
            <a:off x="2777579" y="1817250"/>
            <a:ext cx="600164" cy="523220"/>
          </a:xfrm>
          <a:prstGeom prst="rect">
            <a:avLst/>
          </a:prstGeom>
          <a:noFill/>
        </p:spPr>
        <p:txBody>
          <a:bodyPr wrap="none" rtlCol="0">
            <a:spAutoFit/>
          </a:bodyPr>
          <a:lstStyle/>
          <a:p>
            <a:pPr algn="ctr"/>
            <a:r>
              <a:rPr lang="en-GB" sz="1400" dirty="0">
                <a:solidFill>
                  <a:schemeClr val="bg1"/>
                </a:solidFill>
              </a:rPr>
              <a:t>Boil </a:t>
            </a:r>
          </a:p>
          <a:p>
            <a:pPr algn="ctr"/>
            <a:r>
              <a:rPr lang="en-GB" sz="1400" dirty="0">
                <a:solidFill>
                  <a:schemeClr val="bg1"/>
                </a:solidFill>
              </a:rPr>
              <a:t>kettle</a:t>
            </a:r>
            <a:endParaRPr lang="en-GB" sz="1000" dirty="0">
              <a:solidFill>
                <a:schemeClr val="bg1"/>
              </a:solidFill>
            </a:endParaRPr>
          </a:p>
        </p:txBody>
      </p:sp>
      <p:cxnSp>
        <p:nvCxnSpPr>
          <p:cNvPr id="26" name="Straight Arrow Connector 25"/>
          <p:cNvCxnSpPr>
            <a:endCxn id="27" idx="1"/>
          </p:cNvCxnSpPr>
          <p:nvPr/>
        </p:nvCxnSpPr>
        <p:spPr>
          <a:xfrm flipV="1">
            <a:off x="3748534" y="2085169"/>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34575" y="1899239"/>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2</a:t>
            </a:r>
          </a:p>
        </p:txBody>
      </p:sp>
      <p:sp>
        <p:nvSpPr>
          <p:cNvPr id="28" name="TextBox 27"/>
          <p:cNvSpPr txBox="1"/>
          <p:nvPr/>
        </p:nvSpPr>
        <p:spPr>
          <a:xfrm>
            <a:off x="3776861" y="1817250"/>
            <a:ext cx="634917" cy="523220"/>
          </a:xfrm>
          <a:prstGeom prst="rect">
            <a:avLst/>
          </a:prstGeom>
          <a:noFill/>
        </p:spPr>
        <p:txBody>
          <a:bodyPr wrap="none" rtlCol="0">
            <a:spAutoFit/>
          </a:bodyPr>
          <a:lstStyle/>
          <a:p>
            <a:pPr algn="ctr"/>
            <a:r>
              <a:rPr lang="en-GB" sz="1400" dirty="0">
                <a:solidFill>
                  <a:schemeClr val="bg1"/>
                </a:solidFill>
              </a:rPr>
              <a:t>Pour</a:t>
            </a:r>
          </a:p>
          <a:p>
            <a:pPr algn="ctr"/>
            <a:r>
              <a:rPr lang="en-GB" sz="1400" dirty="0">
                <a:solidFill>
                  <a:schemeClr val="bg1"/>
                </a:solidFill>
              </a:rPr>
              <a:t>Water</a:t>
            </a:r>
            <a:endParaRPr lang="en-GB" sz="1000" dirty="0">
              <a:solidFill>
                <a:schemeClr val="bg1"/>
              </a:solidFill>
            </a:endParaRPr>
          </a:p>
        </p:txBody>
      </p:sp>
      <p:cxnSp>
        <p:nvCxnSpPr>
          <p:cNvPr id="29" name="Straight Arrow Connector 28"/>
          <p:cNvCxnSpPr/>
          <p:nvPr/>
        </p:nvCxnSpPr>
        <p:spPr>
          <a:xfrm flipV="1">
            <a:off x="4791437" y="2094862"/>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485659" y="1915653"/>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3</a:t>
            </a:r>
          </a:p>
        </p:txBody>
      </p:sp>
      <p:sp>
        <p:nvSpPr>
          <p:cNvPr id="31" name="TextBox 30"/>
          <p:cNvSpPr txBox="1"/>
          <p:nvPr/>
        </p:nvSpPr>
        <p:spPr>
          <a:xfrm>
            <a:off x="4888061" y="1825660"/>
            <a:ext cx="503664" cy="523220"/>
          </a:xfrm>
          <a:prstGeom prst="rect">
            <a:avLst/>
          </a:prstGeom>
          <a:noFill/>
        </p:spPr>
        <p:txBody>
          <a:bodyPr wrap="none" rtlCol="0">
            <a:spAutoFit/>
          </a:bodyPr>
          <a:lstStyle/>
          <a:p>
            <a:pPr algn="ctr"/>
            <a:r>
              <a:rPr lang="en-GB" sz="1400" dirty="0">
                <a:solidFill>
                  <a:schemeClr val="bg1"/>
                </a:solidFill>
              </a:rPr>
              <a:t>Add</a:t>
            </a:r>
          </a:p>
          <a:p>
            <a:pPr algn="ctr"/>
            <a:r>
              <a:rPr lang="en-GB" sz="1400" dirty="0">
                <a:solidFill>
                  <a:schemeClr val="bg1"/>
                </a:solidFill>
              </a:rPr>
              <a:t>Milk</a:t>
            </a:r>
            <a:endParaRPr lang="en-GB" sz="1000" dirty="0">
              <a:solidFill>
                <a:schemeClr val="bg1"/>
              </a:solidFill>
            </a:endParaRPr>
          </a:p>
        </p:txBody>
      </p:sp>
      <p:sp>
        <p:nvSpPr>
          <p:cNvPr id="37" name="Rectangle 36"/>
          <p:cNvSpPr/>
          <p:nvPr/>
        </p:nvSpPr>
        <p:spPr>
          <a:xfrm>
            <a:off x="7114673" y="1924849"/>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0</a:t>
            </a:r>
          </a:p>
        </p:txBody>
      </p:sp>
      <p:cxnSp>
        <p:nvCxnSpPr>
          <p:cNvPr id="38" name="Straight Arrow Connector 37"/>
          <p:cNvCxnSpPr>
            <a:stCxn id="37" idx="3"/>
            <a:endCxn id="40" idx="1"/>
          </p:cNvCxnSpPr>
          <p:nvPr/>
        </p:nvCxnSpPr>
        <p:spPr>
          <a:xfrm flipV="1">
            <a:off x="7471536" y="2107400"/>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34106" y="1924849"/>
            <a:ext cx="575863" cy="400110"/>
          </a:xfrm>
          <a:prstGeom prst="rect">
            <a:avLst/>
          </a:prstGeom>
          <a:noFill/>
        </p:spPr>
        <p:txBody>
          <a:bodyPr wrap="none" rtlCol="0">
            <a:spAutoFit/>
          </a:bodyPr>
          <a:lstStyle/>
          <a:p>
            <a:r>
              <a:rPr lang="en-GB" sz="2000" dirty="0">
                <a:solidFill>
                  <a:srgbClr val="0089D0"/>
                </a:solidFill>
              </a:rPr>
              <a:t>Itch</a:t>
            </a:r>
            <a:endParaRPr lang="en-GB" sz="1400" dirty="0">
              <a:solidFill>
                <a:srgbClr val="0089D0"/>
              </a:solidFill>
            </a:endParaRPr>
          </a:p>
        </p:txBody>
      </p:sp>
      <p:sp>
        <p:nvSpPr>
          <p:cNvPr id="41" name="TextBox 40"/>
          <p:cNvSpPr txBox="1"/>
          <p:nvPr/>
        </p:nvSpPr>
        <p:spPr>
          <a:xfrm>
            <a:off x="7449553" y="1895003"/>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40" name="Rectangle 39"/>
          <p:cNvSpPr/>
          <p:nvPr/>
        </p:nvSpPr>
        <p:spPr>
          <a:xfrm>
            <a:off x="8157576" y="1921470"/>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sp>
        <p:nvSpPr>
          <p:cNvPr id="20" name="Rectangle 19"/>
          <p:cNvSpPr/>
          <p:nvPr/>
        </p:nvSpPr>
        <p:spPr>
          <a:xfrm>
            <a:off x="3391672" y="1907244"/>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sp>
        <p:nvSpPr>
          <p:cNvPr id="53" name="TextBox 52"/>
          <p:cNvSpPr txBox="1"/>
          <p:nvPr/>
        </p:nvSpPr>
        <p:spPr>
          <a:xfrm>
            <a:off x="351331" y="2902208"/>
            <a:ext cx="3032537" cy="369332"/>
          </a:xfrm>
          <a:prstGeom prst="rect">
            <a:avLst/>
          </a:prstGeom>
          <a:noFill/>
        </p:spPr>
        <p:txBody>
          <a:bodyPr wrap="square" rtlCol="0">
            <a:spAutoFit/>
          </a:bodyPr>
          <a:lstStyle/>
          <a:p>
            <a:r>
              <a:rPr lang="en-GB" dirty="0">
                <a:solidFill>
                  <a:srgbClr val="0089D0"/>
                </a:solidFill>
              </a:rPr>
              <a:t>Make a cup of tea and itching</a:t>
            </a:r>
            <a:endParaRPr lang="en-GB" sz="1350" dirty="0">
              <a:solidFill>
                <a:srgbClr val="0089D0"/>
              </a:solidFill>
            </a:endParaRPr>
          </a:p>
        </p:txBody>
      </p:sp>
      <p:sp>
        <p:nvSpPr>
          <p:cNvPr id="54" name="Rectangle 53"/>
          <p:cNvSpPr/>
          <p:nvPr/>
        </p:nvSpPr>
        <p:spPr>
          <a:xfrm>
            <a:off x="518807" y="4628990"/>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0</a:t>
            </a:r>
          </a:p>
        </p:txBody>
      </p:sp>
      <p:cxnSp>
        <p:nvCxnSpPr>
          <p:cNvPr id="55" name="Straight Arrow Connector 54"/>
          <p:cNvCxnSpPr>
            <a:stCxn id="54" idx="3"/>
            <a:endCxn id="63" idx="1"/>
          </p:cNvCxnSpPr>
          <p:nvPr/>
        </p:nvCxnSpPr>
        <p:spPr>
          <a:xfrm flipV="1">
            <a:off x="875669" y="4811541"/>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78201" y="4551984"/>
            <a:ext cx="538994" cy="492443"/>
          </a:xfrm>
          <a:prstGeom prst="rect">
            <a:avLst/>
          </a:prstGeom>
          <a:noFill/>
        </p:spPr>
        <p:txBody>
          <a:bodyPr wrap="none" rtlCol="0">
            <a:spAutoFit/>
          </a:bodyPr>
          <a:lstStyle/>
          <a:p>
            <a:pPr algn="ctr"/>
            <a:r>
              <a:rPr lang="en-GB" sz="1400" dirty="0">
                <a:solidFill>
                  <a:schemeClr val="bg1"/>
                </a:solidFill>
              </a:rPr>
              <a:t>Boil</a:t>
            </a:r>
            <a:r>
              <a:rPr lang="en-GB" sz="1200" dirty="0">
                <a:solidFill>
                  <a:schemeClr val="bg1"/>
                </a:solidFill>
              </a:rPr>
              <a:t> </a:t>
            </a:r>
          </a:p>
          <a:p>
            <a:pPr algn="ctr"/>
            <a:r>
              <a:rPr lang="en-GB" sz="1200" dirty="0">
                <a:solidFill>
                  <a:schemeClr val="bg1"/>
                </a:solidFill>
              </a:rPr>
              <a:t>kettle</a:t>
            </a:r>
            <a:endParaRPr lang="en-GB" sz="900" dirty="0">
              <a:solidFill>
                <a:schemeClr val="bg1"/>
              </a:solidFill>
            </a:endParaRPr>
          </a:p>
        </p:txBody>
      </p:sp>
      <p:cxnSp>
        <p:nvCxnSpPr>
          <p:cNvPr id="57" name="Straight Arrow Connector 56"/>
          <p:cNvCxnSpPr>
            <a:endCxn id="58" idx="1"/>
          </p:cNvCxnSpPr>
          <p:nvPr/>
        </p:nvCxnSpPr>
        <p:spPr>
          <a:xfrm flipV="1">
            <a:off x="1918572" y="4803536"/>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604612" y="4617606"/>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2</a:t>
            </a:r>
          </a:p>
        </p:txBody>
      </p:sp>
      <p:sp>
        <p:nvSpPr>
          <p:cNvPr id="59" name="TextBox 58"/>
          <p:cNvSpPr txBox="1"/>
          <p:nvPr/>
        </p:nvSpPr>
        <p:spPr>
          <a:xfrm>
            <a:off x="1980657" y="4551984"/>
            <a:ext cx="567399" cy="492443"/>
          </a:xfrm>
          <a:prstGeom prst="rect">
            <a:avLst/>
          </a:prstGeom>
          <a:noFill/>
        </p:spPr>
        <p:txBody>
          <a:bodyPr wrap="none" rtlCol="0">
            <a:spAutoFit/>
          </a:bodyPr>
          <a:lstStyle/>
          <a:p>
            <a:pPr algn="ctr"/>
            <a:r>
              <a:rPr lang="en-GB" sz="1400" dirty="0">
                <a:solidFill>
                  <a:schemeClr val="bg1"/>
                </a:solidFill>
              </a:rPr>
              <a:t>Pour</a:t>
            </a:r>
            <a:endParaRPr lang="en-GB" sz="1200" dirty="0">
              <a:solidFill>
                <a:schemeClr val="bg1"/>
              </a:solidFill>
            </a:endParaRPr>
          </a:p>
          <a:p>
            <a:pPr algn="ctr"/>
            <a:r>
              <a:rPr lang="en-GB" sz="1200" dirty="0">
                <a:solidFill>
                  <a:schemeClr val="bg1"/>
                </a:solidFill>
              </a:rPr>
              <a:t>Water</a:t>
            </a:r>
            <a:endParaRPr lang="en-GB" sz="900" dirty="0">
              <a:solidFill>
                <a:schemeClr val="bg1"/>
              </a:solidFill>
            </a:endParaRPr>
          </a:p>
        </p:txBody>
      </p:sp>
      <p:cxnSp>
        <p:nvCxnSpPr>
          <p:cNvPr id="60" name="Straight Arrow Connector 59"/>
          <p:cNvCxnSpPr/>
          <p:nvPr/>
        </p:nvCxnSpPr>
        <p:spPr>
          <a:xfrm flipV="1">
            <a:off x="2961474" y="4813230"/>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655697" y="4634021"/>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3</a:t>
            </a:r>
          </a:p>
        </p:txBody>
      </p:sp>
      <p:sp>
        <p:nvSpPr>
          <p:cNvPr id="62" name="TextBox 61"/>
          <p:cNvSpPr txBox="1"/>
          <p:nvPr/>
        </p:nvSpPr>
        <p:spPr>
          <a:xfrm>
            <a:off x="3081341" y="4560393"/>
            <a:ext cx="457177" cy="461665"/>
          </a:xfrm>
          <a:prstGeom prst="rect">
            <a:avLst/>
          </a:prstGeom>
          <a:noFill/>
        </p:spPr>
        <p:txBody>
          <a:bodyPr wrap="none" rtlCol="0">
            <a:spAutoFit/>
          </a:bodyPr>
          <a:lstStyle/>
          <a:p>
            <a:pPr algn="ctr"/>
            <a:r>
              <a:rPr lang="en-GB" sz="1200" dirty="0">
                <a:solidFill>
                  <a:schemeClr val="bg1"/>
                </a:solidFill>
              </a:rPr>
              <a:t>Add</a:t>
            </a:r>
          </a:p>
          <a:p>
            <a:pPr algn="ctr"/>
            <a:r>
              <a:rPr lang="en-GB" sz="1200" dirty="0">
                <a:solidFill>
                  <a:schemeClr val="bg1"/>
                </a:solidFill>
              </a:rPr>
              <a:t>Milk</a:t>
            </a:r>
            <a:endParaRPr lang="en-GB" sz="900" dirty="0">
              <a:solidFill>
                <a:schemeClr val="bg1"/>
              </a:solidFill>
            </a:endParaRPr>
          </a:p>
        </p:txBody>
      </p:sp>
      <p:sp>
        <p:nvSpPr>
          <p:cNvPr id="63" name="Rectangle 62"/>
          <p:cNvSpPr/>
          <p:nvPr/>
        </p:nvSpPr>
        <p:spPr>
          <a:xfrm>
            <a:off x="1561709" y="4625611"/>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p>
        </p:txBody>
      </p:sp>
      <p:sp>
        <p:nvSpPr>
          <p:cNvPr id="65" name="TextBox 64"/>
          <p:cNvSpPr txBox="1"/>
          <p:nvPr/>
        </p:nvSpPr>
        <p:spPr>
          <a:xfrm>
            <a:off x="432898" y="5037692"/>
            <a:ext cx="521297" cy="461665"/>
          </a:xfrm>
          <a:prstGeom prst="rect">
            <a:avLst/>
          </a:prstGeom>
          <a:noFill/>
        </p:spPr>
        <p:txBody>
          <a:bodyPr wrap="none" rtlCol="0">
            <a:spAutoFit/>
          </a:bodyPr>
          <a:lstStyle/>
          <a:p>
            <a:pPr algn="ctr"/>
            <a:r>
              <a:rPr lang="en-GB" sz="1400" dirty="0">
                <a:solidFill>
                  <a:schemeClr val="bg1"/>
                </a:solidFill>
              </a:rPr>
              <a:t>(0,0)</a:t>
            </a:r>
          </a:p>
          <a:p>
            <a:pPr algn="ctr"/>
            <a:endParaRPr lang="en-GB" sz="1000" dirty="0">
              <a:solidFill>
                <a:schemeClr val="bg1"/>
              </a:solidFill>
            </a:endParaRPr>
          </a:p>
        </p:txBody>
      </p:sp>
      <p:sp>
        <p:nvSpPr>
          <p:cNvPr id="66" name="TextBox 65"/>
          <p:cNvSpPr txBox="1"/>
          <p:nvPr/>
        </p:nvSpPr>
        <p:spPr>
          <a:xfrm>
            <a:off x="1486252" y="5037692"/>
            <a:ext cx="521297" cy="461665"/>
          </a:xfrm>
          <a:prstGeom prst="rect">
            <a:avLst/>
          </a:prstGeom>
          <a:noFill/>
        </p:spPr>
        <p:txBody>
          <a:bodyPr wrap="none" rtlCol="0">
            <a:spAutoFit/>
          </a:bodyPr>
          <a:lstStyle/>
          <a:p>
            <a:pPr algn="ctr"/>
            <a:r>
              <a:rPr lang="en-GB" sz="1400" dirty="0">
                <a:solidFill>
                  <a:schemeClr val="bg1"/>
                </a:solidFill>
              </a:rPr>
              <a:t>(0,1)</a:t>
            </a:r>
          </a:p>
          <a:p>
            <a:pPr algn="ctr"/>
            <a:endParaRPr lang="en-GB" sz="1000" dirty="0">
              <a:solidFill>
                <a:schemeClr val="bg1"/>
              </a:solidFill>
            </a:endParaRPr>
          </a:p>
        </p:txBody>
      </p:sp>
      <p:sp>
        <p:nvSpPr>
          <p:cNvPr id="67" name="TextBox 66"/>
          <p:cNvSpPr txBox="1"/>
          <p:nvPr/>
        </p:nvSpPr>
        <p:spPr>
          <a:xfrm>
            <a:off x="2529155" y="5037692"/>
            <a:ext cx="521297" cy="461665"/>
          </a:xfrm>
          <a:prstGeom prst="rect">
            <a:avLst/>
          </a:prstGeom>
          <a:noFill/>
        </p:spPr>
        <p:txBody>
          <a:bodyPr wrap="none" rtlCol="0">
            <a:spAutoFit/>
          </a:bodyPr>
          <a:lstStyle/>
          <a:p>
            <a:pPr algn="ctr"/>
            <a:r>
              <a:rPr lang="en-GB" sz="1400" dirty="0">
                <a:solidFill>
                  <a:schemeClr val="bg1"/>
                </a:solidFill>
              </a:rPr>
              <a:t>(0,2)</a:t>
            </a:r>
          </a:p>
          <a:p>
            <a:pPr algn="ctr"/>
            <a:endParaRPr lang="en-GB" sz="1000" dirty="0">
              <a:solidFill>
                <a:schemeClr val="bg1"/>
              </a:solidFill>
            </a:endParaRPr>
          </a:p>
        </p:txBody>
      </p:sp>
      <p:sp>
        <p:nvSpPr>
          <p:cNvPr id="68" name="TextBox 67"/>
          <p:cNvSpPr txBox="1"/>
          <p:nvPr/>
        </p:nvSpPr>
        <p:spPr>
          <a:xfrm>
            <a:off x="3594340" y="5037692"/>
            <a:ext cx="521297" cy="461665"/>
          </a:xfrm>
          <a:prstGeom prst="rect">
            <a:avLst/>
          </a:prstGeom>
          <a:noFill/>
        </p:spPr>
        <p:txBody>
          <a:bodyPr wrap="none" rtlCol="0">
            <a:spAutoFit/>
          </a:bodyPr>
          <a:lstStyle/>
          <a:p>
            <a:pPr algn="ctr"/>
            <a:r>
              <a:rPr lang="en-GB" sz="1400" dirty="0">
                <a:solidFill>
                  <a:schemeClr val="bg1"/>
                </a:solidFill>
              </a:rPr>
              <a:t>(0,3)</a:t>
            </a:r>
          </a:p>
          <a:p>
            <a:pPr algn="ctr"/>
            <a:endParaRPr lang="en-GB" sz="1000" dirty="0">
              <a:solidFill>
                <a:schemeClr val="bg1"/>
              </a:solidFill>
            </a:endParaRPr>
          </a:p>
        </p:txBody>
      </p:sp>
      <p:sp>
        <p:nvSpPr>
          <p:cNvPr id="83" name="Rectangle 82"/>
          <p:cNvSpPr/>
          <p:nvPr/>
        </p:nvSpPr>
        <p:spPr>
          <a:xfrm>
            <a:off x="4568888" y="4652334"/>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p>
        </p:txBody>
      </p:sp>
      <p:cxnSp>
        <p:nvCxnSpPr>
          <p:cNvPr id="84" name="Straight Arrow Connector 83"/>
          <p:cNvCxnSpPr>
            <a:stCxn id="83" idx="3"/>
            <a:endCxn id="92" idx="1"/>
          </p:cNvCxnSpPr>
          <p:nvPr/>
        </p:nvCxnSpPr>
        <p:spPr>
          <a:xfrm flipV="1">
            <a:off x="4925750" y="4834885"/>
            <a:ext cx="686041" cy="3379"/>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058772" y="4575328"/>
            <a:ext cx="478016" cy="492443"/>
          </a:xfrm>
          <a:prstGeom prst="rect">
            <a:avLst/>
          </a:prstGeom>
          <a:noFill/>
        </p:spPr>
        <p:txBody>
          <a:bodyPr wrap="none" rtlCol="0">
            <a:spAutoFit/>
          </a:bodyPr>
          <a:lstStyle/>
          <a:p>
            <a:pPr algn="ctr"/>
            <a:r>
              <a:rPr lang="en-GB" sz="1400" dirty="0">
                <a:solidFill>
                  <a:schemeClr val="bg1"/>
                </a:solidFill>
              </a:rPr>
              <a:t>Add</a:t>
            </a:r>
            <a:endParaRPr lang="en-GB" sz="1200" dirty="0">
              <a:solidFill>
                <a:schemeClr val="bg1"/>
              </a:solidFill>
            </a:endParaRPr>
          </a:p>
          <a:p>
            <a:pPr algn="ctr"/>
            <a:r>
              <a:rPr lang="en-GB" sz="1200" dirty="0">
                <a:solidFill>
                  <a:schemeClr val="bg1"/>
                </a:solidFill>
              </a:rPr>
              <a:t>Milk</a:t>
            </a:r>
            <a:endParaRPr lang="en-GB" sz="900" dirty="0">
              <a:solidFill>
                <a:schemeClr val="bg1"/>
              </a:solidFill>
            </a:endParaRPr>
          </a:p>
        </p:txBody>
      </p:sp>
      <p:cxnSp>
        <p:nvCxnSpPr>
          <p:cNvPr id="86" name="Straight Arrow Connector 85"/>
          <p:cNvCxnSpPr>
            <a:endCxn id="87" idx="1"/>
          </p:cNvCxnSpPr>
          <p:nvPr/>
        </p:nvCxnSpPr>
        <p:spPr>
          <a:xfrm flipV="1">
            <a:off x="5968653" y="4826880"/>
            <a:ext cx="686041" cy="3379"/>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654693" y="4640951"/>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6</a:t>
            </a:r>
          </a:p>
        </p:txBody>
      </p:sp>
      <p:sp>
        <p:nvSpPr>
          <p:cNvPr id="88" name="TextBox 87"/>
          <p:cNvSpPr txBox="1"/>
          <p:nvPr/>
        </p:nvSpPr>
        <p:spPr>
          <a:xfrm>
            <a:off x="6030738" y="4575328"/>
            <a:ext cx="567399" cy="492443"/>
          </a:xfrm>
          <a:prstGeom prst="rect">
            <a:avLst/>
          </a:prstGeom>
          <a:noFill/>
        </p:spPr>
        <p:txBody>
          <a:bodyPr wrap="none" rtlCol="0">
            <a:spAutoFit/>
          </a:bodyPr>
          <a:lstStyle/>
          <a:p>
            <a:pPr algn="ctr"/>
            <a:r>
              <a:rPr lang="en-GB" sz="1400" dirty="0">
                <a:solidFill>
                  <a:schemeClr val="bg1"/>
                </a:solidFill>
              </a:rPr>
              <a:t>Pour</a:t>
            </a:r>
            <a:endParaRPr lang="en-GB" sz="1200" dirty="0">
              <a:solidFill>
                <a:schemeClr val="bg1"/>
              </a:solidFill>
            </a:endParaRPr>
          </a:p>
          <a:p>
            <a:pPr algn="ctr"/>
            <a:r>
              <a:rPr lang="en-GB" sz="1200" dirty="0">
                <a:solidFill>
                  <a:schemeClr val="bg1"/>
                </a:solidFill>
              </a:rPr>
              <a:t>Water</a:t>
            </a:r>
            <a:endParaRPr lang="en-GB" sz="900" dirty="0">
              <a:solidFill>
                <a:schemeClr val="bg1"/>
              </a:solidFill>
            </a:endParaRPr>
          </a:p>
        </p:txBody>
      </p:sp>
      <p:cxnSp>
        <p:nvCxnSpPr>
          <p:cNvPr id="89" name="Straight Arrow Connector 88"/>
          <p:cNvCxnSpPr/>
          <p:nvPr/>
        </p:nvCxnSpPr>
        <p:spPr>
          <a:xfrm flipV="1">
            <a:off x="7011555" y="4836574"/>
            <a:ext cx="686041" cy="3379"/>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7705778" y="4657365"/>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7</a:t>
            </a:r>
          </a:p>
        </p:txBody>
      </p:sp>
      <p:sp>
        <p:nvSpPr>
          <p:cNvPr id="91" name="TextBox 90"/>
          <p:cNvSpPr txBox="1"/>
          <p:nvPr/>
        </p:nvSpPr>
        <p:spPr>
          <a:xfrm>
            <a:off x="7084614" y="4583738"/>
            <a:ext cx="550792" cy="492443"/>
          </a:xfrm>
          <a:prstGeom prst="rect">
            <a:avLst/>
          </a:prstGeom>
          <a:noFill/>
        </p:spPr>
        <p:txBody>
          <a:bodyPr wrap="none" rtlCol="0">
            <a:spAutoFit/>
          </a:bodyPr>
          <a:lstStyle/>
          <a:p>
            <a:pPr algn="ctr"/>
            <a:r>
              <a:rPr lang="en-GB" sz="1400" dirty="0">
                <a:solidFill>
                  <a:schemeClr val="bg1"/>
                </a:solidFill>
              </a:rPr>
              <a:t>Boil</a:t>
            </a:r>
            <a:endParaRPr lang="en-GB" sz="1200" dirty="0">
              <a:solidFill>
                <a:schemeClr val="bg1"/>
              </a:solidFill>
            </a:endParaRPr>
          </a:p>
          <a:p>
            <a:pPr algn="ctr"/>
            <a:r>
              <a:rPr lang="en-GB" sz="1200" dirty="0">
                <a:solidFill>
                  <a:schemeClr val="bg1"/>
                </a:solidFill>
              </a:rPr>
              <a:t>Kettle</a:t>
            </a:r>
            <a:endParaRPr lang="en-GB" sz="900" dirty="0">
              <a:solidFill>
                <a:schemeClr val="bg1"/>
              </a:solidFill>
            </a:endParaRPr>
          </a:p>
        </p:txBody>
      </p:sp>
      <p:sp>
        <p:nvSpPr>
          <p:cNvPr id="92" name="Rectangle 91"/>
          <p:cNvSpPr/>
          <p:nvPr/>
        </p:nvSpPr>
        <p:spPr>
          <a:xfrm>
            <a:off x="5611790" y="4648955"/>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5</a:t>
            </a:r>
          </a:p>
        </p:txBody>
      </p:sp>
      <p:sp>
        <p:nvSpPr>
          <p:cNvPr id="93" name="TextBox 92"/>
          <p:cNvSpPr txBox="1"/>
          <p:nvPr/>
        </p:nvSpPr>
        <p:spPr>
          <a:xfrm>
            <a:off x="4482979" y="5061037"/>
            <a:ext cx="521297" cy="461665"/>
          </a:xfrm>
          <a:prstGeom prst="rect">
            <a:avLst/>
          </a:prstGeom>
          <a:noFill/>
        </p:spPr>
        <p:txBody>
          <a:bodyPr wrap="none" rtlCol="0">
            <a:spAutoFit/>
          </a:bodyPr>
          <a:lstStyle/>
          <a:p>
            <a:pPr algn="ctr"/>
            <a:r>
              <a:rPr lang="en-GB" sz="1400" dirty="0">
                <a:solidFill>
                  <a:schemeClr val="bg1"/>
                </a:solidFill>
              </a:rPr>
              <a:t>(1,3)</a:t>
            </a:r>
          </a:p>
          <a:p>
            <a:pPr algn="ctr"/>
            <a:endParaRPr lang="en-GB" sz="1000" dirty="0">
              <a:solidFill>
                <a:schemeClr val="bg1"/>
              </a:solidFill>
            </a:endParaRPr>
          </a:p>
        </p:txBody>
      </p:sp>
      <p:sp>
        <p:nvSpPr>
          <p:cNvPr id="94" name="TextBox 93"/>
          <p:cNvSpPr txBox="1"/>
          <p:nvPr/>
        </p:nvSpPr>
        <p:spPr>
          <a:xfrm>
            <a:off x="5536333" y="5061037"/>
            <a:ext cx="521297" cy="461665"/>
          </a:xfrm>
          <a:prstGeom prst="rect">
            <a:avLst/>
          </a:prstGeom>
          <a:noFill/>
        </p:spPr>
        <p:txBody>
          <a:bodyPr wrap="none" rtlCol="0">
            <a:spAutoFit/>
          </a:bodyPr>
          <a:lstStyle/>
          <a:p>
            <a:pPr algn="ctr"/>
            <a:r>
              <a:rPr lang="en-GB" sz="1400" dirty="0">
                <a:solidFill>
                  <a:schemeClr val="bg1"/>
                </a:solidFill>
              </a:rPr>
              <a:t>(1,2)</a:t>
            </a:r>
          </a:p>
          <a:p>
            <a:pPr algn="ctr"/>
            <a:endParaRPr lang="en-GB" sz="1000" dirty="0">
              <a:solidFill>
                <a:schemeClr val="bg1"/>
              </a:solidFill>
            </a:endParaRPr>
          </a:p>
        </p:txBody>
      </p:sp>
      <p:sp>
        <p:nvSpPr>
          <p:cNvPr id="95" name="TextBox 94"/>
          <p:cNvSpPr txBox="1"/>
          <p:nvPr/>
        </p:nvSpPr>
        <p:spPr>
          <a:xfrm>
            <a:off x="6579235" y="5061037"/>
            <a:ext cx="521297" cy="461665"/>
          </a:xfrm>
          <a:prstGeom prst="rect">
            <a:avLst/>
          </a:prstGeom>
          <a:noFill/>
        </p:spPr>
        <p:txBody>
          <a:bodyPr wrap="none" rtlCol="0">
            <a:spAutoFit/>
          </a:bodyPr>
          <a:lstStyle/>
          <a:p>
            <a:pPr algn="ctr"/>
            <a:r>
              <a:rPr lang="en-GB" sz="1400" dirty="0">
                <a:solidFill>
                  <a:schemeClr val="bg1"/>
                </a:solidFill>
              </a:rPr>
              <a:t>(1,1)</a:t>
            </a:r>
          </a:p>
          <a:p>
            <a:pPr algn="ctr"/>
            <a:endParaRPr lang="en-GB" sz="1000" dirty="0">
              <a:solidFill>
                <a:schemeClr val="bg1"/>
              </a:solidFill>
            </a:endParaRPr>
          </a:p>
        </p:txBody>
      </p:sp>
      <p:sp>
        <p:nvSpPr>
          <p:cNvPr id="96" name="TextBox 95"/>
          <p:cNvSpPr txBox="1"/>
          <p:nvPr/>
        </p:nvSpPr>
        <p:spPr>
          <a:xfrm>
            <a:off x="7644420" y="5061037"/>
            <a:ext cx="521297" cy="461665"/>
          </a:xfrm>
          <a:prstGeom prst="rect">
            <a:avLst/>
          </a:prstGeom>
          <a:noFill/>
        </p:spPr>
        <p:txBody>
          <a:bodyPr wrap="none" rtlCol="0">
            <a:spAutoFit/>
          </a:bodyPr>
          <a:lstStyle/>
          <a:p>
            <a:pPr algn="ctr"/>
            <a:r>
              <a:rPr lang="en-GB" sz="1400" dirty="0">
                <a:solidFill>
                  <a:schemeClr val="bg1"/>
                </a:solidFill>
              </a:rPr>
              <a:t>(1,0)</a:t>
            </a:r>
          </a:p>
          <a:p>
            <a:pPr algn="ctr"/>
            <a:endParaRPr lang="en-GB" sz="1000" dirty="0">
              <a:solidFill>
                <a:schemeClr val="bg1"/>
              </a:solidFill>
            </a:endParaRPr>
          </a:p>
        </p:txBody>
      </p:sp>
      <p:sp>
        <p:nvSpPr>
          <p:cNvPr id="99" name="TextBox 98"/>
          <p:cNvSpPr txBox="1"/>
          <p:nvPr/>
        </p:nvSpPr>
        <p:spPr>
          <a:xfrm>
            <a:off x="3972686" y="3047813"/>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102" name="Arc 101"/>
          <p:cNvSpPr/>
          <p:nvPr/>
        </p:nvSpPr>
        <p:spPr>
          <a:xfrm rot="10800000" flipV="1">
            <a:off x="683568" y="3341505"/>
            <a:ext cx="7182799" cy="2343766"/>
          </a:xfrm>
          <a:prstGeom prst="arc">
            <a:avLst>
              <a:gd name="adj1" fmla="val 10756720"/>
              <a:gd name="adj2" fmla="val 21565480"/>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3" name="Arc 102"/>
          <p:cNvSpPr/>
          <p:nvPr/>
        </p:nvSpPr>
        <p:spPr>
          <a:xfrm rot="10800000" flipV="1">
            <a:off x="1687517" y="3631668"/>
            <a:ext cx="5127764" cy="1863150"/>
          </a:xfrm>
          <a:prstGeom prst="arc">
            <a:avLst>
              <a:gd name="adj1" fmla="val 10839164"/>
              <a:gd name="adj2" fmla="val 21538781"/>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4" name="TextBox 103"/>
          <p:cNvSpPr txBox="1"/>
          <p:nvPr/>
        </p:nvSpPr>
        <p:spPr>
          <a:xfrm>
            <a:off x="3972686" y="3333957"/>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105" name="Arc 104"/>
          <p:cNvSpPr/>
          <p:nvPr/>
        </p:nvSpPr>
        <p:spPr>
          <a:xfrm rot="10800000" flipV="1">
            <a:off x="2800516" y="3962263"/>
            <a:ext cx="2960294" cy="1140923"/>
          </a:xfrm>
          <a:prstGeom prst="arc">
            <a:avLst>
              <a:gd name="adj1" fmla="val 10839164"/>
              <a:gd name="adj2" fmla="val 21524205"/>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6" name="TextBox 105"/>
          <p:cNvSpPr txBox="1"/>
          <p:nvPr/>
        </p:nvSpPr>
        <p:spPr>
          <a:xfrm>
            <a:off x="3972686" y="3671303"/>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107" name="Arc 106"/>
          <p:cNvSpPr/>
          <p:nvPr/>
        </p:nvSpPr>
        <p:spPr>
          <a:xfrm rot="10800000" flipV="1">
            <a:off x="3841111" y="4260248"/>
            <a:ext cx="950246" cy="572907"/>
          </a:xfrm>
          <a:prstGeom prst="arc">
            <a:avLst>
              <a:gd name="adj1" fmla="val 10839164"/>
              <a:gd name="adj2" fmla="val 21524205"/>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8" name="TextBox 107"/>
          <p:cNvSpPr txBox="1"/>
          <p:nvPr/>
        </p:nvSpPr>
        <p:spPr>
          <a:xfrm>
            <a:off x="3972686" y="3962199"/>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Tree>
    <p:extLst>
      <p:ext uri="{BB962C8B-B14F-4D97-AF65-F5344CB8AC3E}">
        <p14:creationId xmlns:p14="http://schemas.microsoft.com/office/powerpoint/2010/main" val="201234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500"/>
                                        <p:tgtEl>
                                          <p:spTgt spid="5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fade">
                                      <p:cBhvr>
                                        <p:cTn id="101" dur="500"/>
                                        <p:tgtEl>
                                          <p:spTgt spid="5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fade">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500"/>
                                        <p:tgtEl>
                                          <p:spTgt spid="6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500"/>
                                        <p:tgtEl>
                                          <p:spTgt spid="6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fade">
                                      <p:cBhvr>
                                        <p:cTn id="118" dur="500"/>
                                        <p:tgtEl>
                                          <p:spTgt spid="6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02"/>
                                        </p:tgtEl>
                                        <p:attrNameLst>
                                          <p:attrName>style.visibility</p:attrName>
                                        </p:attrNameLst>
                                      </p:cBhvr>
                                      <p:to>
                                        <p:strVal val="visible"/>
                                      </p:to>
                                    </p:set>
                                    <p:animEffect transition="in" filter="fade">
                                      <p:cBhvr>
                                        <p:cTn id="126" dur="500"/>
                                        <p:tgtEl>
                                          <p:spTgt spid="10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9"/>
                                        </p:tgtEl>
                                        <p:attrNameLst>
                                          <p:attrName>style.visibility</p:attrName>
                                        </p:attrNameLst>
                                      </p:cBhvr>
                                      <p:to>
                                        <p:strVal val="visible"/>
                                      </p:to>
                                    </p:set>
                                    <p:animEffect transition="in" filter="fade">
                                      <p:cBhvr>
                                        <p:cTn id="129" dur="500"/>
                                        <p:tgtEl>
                                          <p:spTgt spid="9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fade">
                                      <p:cBhvr>
                                        <p:cTn id="135" dur="500"/>
                                        <p:tgtEl>
                                          <p:spTgt spid="9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87"/>
                                        </p:tgtEl>
                                        <p:attrNameLst>
                                          <p:attrName>style.visibility</p:attrName>
                                        </p:attrNameLst>
                                      </p:cBhvr>
                                      <p:to>
                                        <p:strVal val="visible"/>
                                      </p:to>
                                    </p:set>
                                    <p:animEffect transition="in" filter="fade">
                                      <p:cBhvr>
                                        <p:cTn id="140" dur="500"/>
                                        <p:tgtEl>
                                          <p:spTgt spid="87"/>
                                        </p:tgtEl>
                                      </p:cBhvr>
                                    </p:animEffect>
                                  </p:childTnLst>
                                </p:cTn>
                              </p:par>
                              <p:par>
                                <p:cTn id="141" presetID="10" presetClass="entr" presetSubtype="0" fill="hold" nodeType="withEffect">
                                  <p:stCondLst>
                                    <p:cond delay="0"/>
                                  </p:stCondLst>
                                  <p:childTnLst>
                                    <p:set>
                                      <p:cBhvr>
                                        <p:cTn id="142" dur="1" fill="hold">
                                          <p:stCondLst>
                                            <p:cond delay="0"/>
                                          </p:stCondLst>
                                        </p:cTn>
                                        <p:tgtEl>
                                          <p:spTgt spid="89"/>
                                        </p:tgtEl>
                                        <p:attrNameLst>
                                          <p:attrName>style.visibility</p:attrName>
                                        </p:attrNameLst>
                                      </p:cBhvr>
                                      <p:to>
                                        <p:strVal val="visible"/>
                                      </p:to>
                                    </p:set>
                                    <p:animEffect transition="in" filter="fade">
                                      <p:cBhvr>
                                        <p:cTn id="143" dur="500"/>
                                        <p:tgtEl>
                                          <p:spTgt spid="8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1"/>
                                        </p:tgtEl>
                                        <p:attrNameLst>
                                          <p:attrName>style.visibility</p:attrName>
                                        </p:attrNameLst>
                                      </p:cBhvr>
                                      <p:to>
                                        <p:strVal val="visible"/>
                                      </p:to>
                                    </p:set>
                                    <p:animEffect transition="in" filter="fade">
                                      <p:cBhvr>
                                        <p:cTn id="146" dur="500"/>
                                        <p:tgtEl>
                                          <p:spTgt spid="9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95"/>
                                        </p:tgtEl>
                                        <p:attrNameLst>
                                          <p:attrName>style.visibility</p:attrName>
                                        </p:attrNameLst>
                                      </p:cBhvr>
                                      <p:to>
                                        <p:strVal val="visible"/>
                                      </p:to>
                                    </p:set>
                                    <p:animEffect transition="in" filter="fade">
                                      <p:cBhvr>
                                        <p:cTn id="149" dur="500"/>
                                        <p:tgtEl>
                                          <p:spTgt spid="9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03"/>
                                        </p:tgtEl>
                                        <p:attrNameLst>
                                          <p:attrName>style.visibility</p:attrName>
                                        </p:attrNameLst>
                                      </p:cBhvr>
                                      <p:to>
                                        <p:strVal val="visible"/>
                                      </p:to>
                                    </p:set>
                                    <p:animEffect transition="in" filter="fade">
                                      <p:cBhvr>
                                        <p:cTn id="152" dur="500"/>
                                        <p:tgtEl>
                                          <p:spTgt spid="10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04"/>
                                        </p:tgtEl>
                                        <p:attrNameLst>
                                          <p:attrName>style.visibility</p:attrName>
                                        </p:attrNameLst>
                                      </p:cBhvr>
                                      <p:to>
                                        <p:strVal val="visible"/>
                                      </p:to>
                                    </p:set>
                                    <p:animEffect transition="in" filter="fade">
                                      <p:cBhvr>
                                        <p:cTn id="155" dur="500"/>
                                        <p:tgtEl>
                                          <p:spTgt spid="104"/>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86"/>
                                        </p:tgtEl>
                                        <p:attrNameLst>
                                          <p:attrName>style.visibility</p:attrName>
                                        </p:attrNameLst>
                                      </p:cBhvr>
                                      <p:to>
                                        <p:strVal val="visible"/>
                                      </p:to>
                                    </p:set>
                                    <p:animEffect transition="in" filter="fade">
                                      <p:cBhvr>
                                        <p:cTn id="160" dur="500"/>
                                        <p:tgtEl>
                                          <p:spTgt spid="8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fade">
                                      <p:cBhvr>
                                        <p:cTn id="163" dur="500"/>
                                        <p:tgtEl>
                                          <p:spTgt spid="8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2"/>
                                        </p:tgtEl>
                                        <p:attrNameLst>
                                          <p:attrName>style.visibility</p:attrName>
                                        </p:attrNameLst>
                                      </p:cBhvr>
                                      <p:to>
                                        <p:strVal val="visible"/>
                                      </p:to>
                                    </p:set>
                                    <p:animEffect transition="in" filter="fade">
                                      <p:cBhvr>
                                        <p:cTn id="166" dur="500"/>
                                        <p:tgtEl>
                                          <p:spTgt spid="92"/>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fade">
                                      <p:cBhvr>
                                        <p:cTn id="169" dur="500"/>
                                        <p:tgtEl>
                                          <p:spTgt spid="94"/>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5"/>
                                        </p:tgtEl>
                                        <p:attrNameLst>
                                          <p:attrName>style.visibility</p:attrName>
                                        </p:attrNameLst>
                                      </p:cBhvr>
                                      <p:to>
                                        <p:strVal val="visible"/>
                                      </p:to>
                                    </p:set>
                                    <p:animEffect transition="in" filter="fade">
                                      <p:cBhvr>
                                        <p:cTn id="172" dur="500"/>
                                        <p:tgtEl>
                                          <p:spTgt spid="105"/>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fade">
                                      <p:cBhvr>
                                        <p:cTn id="175" dur="500"/>
                                        <p:tgtEl>
                                          <p:spTgt spid="106"/>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83"/>
                                        </p:tgtEl>
                                        <p:attrNameLst>
                                          <p:attrName>style.visibility</p:attrName>
                                        </p:attrNameLst>
                                      </p:cBhvr>
                                      <p:to>
                                        <p:strVal val="visible"/>
                                      </p:to>
                                    </p:set>
                                    <p:animEffect transition="in" filter="fade">
                                      <p:cBhvr>
                                        <p:cTn id="180" dur="500"/>
                                        <p:tgtEl>
                                          <p:spTgt spid="83"/>
                                        </p:tgtEl>
                                      </p:cBhvr>
                                    </p:animEffect>
                                  </p:childTnLst>
                                </p:cTn>
                              </p:par>
                              <p:par>
                                <p:cTn id="181" presetID="10" presetClass="entr" presetSubtype="0" fill="hold" nodeType="withEffect">
                                  <p:stCondLst>
                                    <p:cond delay="0"/>
                                  </p:stCondLst>
                                  <p:childTnLst>
                                    <p:set>
                                      <p:cBhvr>
                                        <p:cTn id="182" dur="1" fill="hold">
                                          <p:stCondLst>
                                            <p:cond delay="0"/>
                                          </p:stCondLst>
                                        </p:cTn>
                                        <p:tgtEl>
                                          <p:spTgt spid="84"/>
                                        </p:tgtEl>
                                        <p:attrNameLst>
                                          <p:attrName>style.visibility</p:attrName>
                                        </p:attrNameLst>
                                      </p:cBhvr>
                                      <p:to>
                                        <p:strVal val="visible"/>
                                      </p:to>
                                    </p:set>
                                    <p:animEffect transition="in" filter="fade">
                                      <p:cBhvr>
                                        <p:cTn id="183" dur="500"/>
                                        <p:tgtEl>
                                          <p:spTgt spid="84"/>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fade">
                                      <p:cBhvr>
                                        <p:cTn id="186" dur="500"/>
                                        <p:tgtEl>
                                          <p:spTgt spid="8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93"/>
                                        </p:tgtEl>
                                        <p:attrNameLst>
                                          <p:attrName>style.visibility</p:attrName>
                                        </p:attrNameLst>
                                      </p:cBhvr>
                                      <p:to>
                                        <p:strVal val="visible"/>
                                      </p:to>
                                    </p:set>
                                    <p:animEffect transition="in" filter="fade">
                                      <p:cBhvr>
                                        <p:cTn id="189" dur="500"/>
                                        <p:tgtEl>
                                          <p:spTgt spid="9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08"/>
                                        </p:tgtEl>
                                        <p:attrNameLst>
                                          <p:attrName>style.visibility</p:attrName>
                                        </p:attrNameLst>
                                      </p:cBhvr>
                                      <p:to>
                                        <p:strVal val="visible"/>
                                      </p:to>
                                    </p:set>
                                    <p:animEffect transition="in" filter="fade">
                                      <p:cBhvr>
                                        <p:cTn id="192" dur="500"/>
                                        <p:tgtEl>
                                          <p:spTgt spid="108"/>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07"/>
                                        </p:tgtEl>
                                        <p:attrNameLst>
                                          <p:attrName>style.visibility</p:attrName>
                                        </p:attrNameLst>
                                      </p:cBhvr>
                                      <p:to>
                                        <p:strVal val="visible"/>
                                      </p:to>
                                    </p:set>
                                    <p:animEffect transition="in" filter="fade">
                                      <p:cBhvr>
                                        <p:cTn id="19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25" grpId="0"/>
      <p:bldP spid="27" grpId="0" animBg="1"/>
      <p:bldP spid="28" grpId="0"/>
      <p:bldP spid="30" grpId="0" animBg="1"/>
      <p:bldP spid="31" grpId="0"/>
      <p:bldP spid="37" grpId="0" animBg="1"/>
      <p:bldP spid="39" grpId="0"/>
      <p:bldP spid="41" grpId="0"/>
      <p:bldP spid="40" grpId="0" animBg="1"/>
      <p:bldP spid="20" grpId="0" animBg="1"/>
      <p:bldP spid="53" grpId="0"/>
      <p:bldP spid="54" grpId="0" animBg="1"/>
      <p:bldP spid="56" grpId="0"/>
      <p:bldP spid="58" grpId="0" animBg="1"/>
      <p:bldP spid="59" grpId="0"/>
      <p:bldP spid="61" grpId="0" animBg="1"/>
      <p:bldP spid="62" grpId="0"/>
      <p:bldP spid="63" grpId="0" animBg="1"/>
      <p:bldP spid="65" grpId="0"/>
      <p:bldP spid="66" grpId="0"/>
      <p:bldP spid="67" grpId="0"/>
      <p:bldP spid="68" grpId="0"/>
      <p:bldP spid="83" grpId="0" animBg="1"/>
      <p:bldP spid="85" grpId="0"/>
      <p:bldP spid="87" grpId="0" animBg="1"/>
      <p:bldP spid="88" grpId="0"/>
      <p:bldP spid="90" grpId="0" animBg="1"/>
      <p:bldP spid="91" grpId="0"/>
      <p:bldP spid="92" grpId="0" animBg="1"/>
      <p:bldP spid="93" grpId="0"/>
      <p:bldP spid="94" grpId="0"/>
      <p:bldP spid="95" grpId="0"/>
      <p:bldP spid="96" grpId="0"/>
      <p:bldP spid="99" grpId="0"/>
      <p:bldP spid="102" grpId="0" animBg="1"/>
      <p:bldP spid="103" grpId="0" animBg="1"/>
      <p:bldP spid="104" grpId="0"/>
      <p:bldP spid="105" grpId="0" animBg="1"/>
      <p:bldP spid="106" grpId="0"/>
      <p:bldP spid="107" grpId="0" animBg="1"/>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A solution </a:t>
            </a:r>
            <a:r>
              <a:rPr lang="en-GB" sz="4400" dirty="0" smtClean="0"/>
              <a:t>– the</a:t>
            </a:r>
            <a:r>
              <a:rPr lang="en-GB" sz="4400" dirty="0"/>
              <a:t> Actor model</a:t>
            </a:r>
          </a:p>
        </p:txBody>
      </p:sp>
      <p:sp>
        <p:nvSpPr>
          <p:cNvPr id="3" name="Content Placeholder 2"/>
          <p:cNvSpPr>
            <a:spLocks noGrp="1"/>
          </p:cNvSpPr>
          <p:nvPr>
            <p:ph idx="1"/>
          </p:nvPr>
        </p:nvSpPr>
        <p:spPr/>
        <p:txBody>
          <a:bodyPr>
            <a:normAutofit/>
          </a:bodyPr>
          <a:lstStyle/>
          <a:p>
            <a:r>
              <a:rPr lang="en-GB" sz="2800" dirty="0" smtClean="0"/>
              <a:t>Avoid </a:t>
            </a:r>
            <a:r>
              <a:rPr lang="en-GB" sz="2800" dirty="0"/>
              <a:t>shared memory / shared </a:t>
            </a:r>
            <a:r>
              <a:rPr lang="en-GB" sz="2800" dirty="0" smtClean="0"/>
              <a:t>state</a:t>
            </a:r>
          </a:p>
          <a:p>
            <a:pPr lvl="1"/>
            <a:r>
              <a:rPr lang="en-GB" sz="2400" dirty="0"/>
              <a:t>b</a:t>
            </a:r>
            <a:r>
              <a:rPr lang="en-GB" sz="2400" dirty="0" smtClean="0"/>
              <a:t>ind </a:t>
            </a:r>
            <a:r>
              <a:rPr lang="en-GB" sz="2400" dirty="0"/>
              <a:t>control and data into messages, or </a:t>
            </a:r>
            <a:r>
              <a:rPr lang="en-GB" sz="2400" dirty="0" smtClean="0"/>
              <a:t>tokens</a:t>
            </a:r>
          </a:p>
          <a:p>
            <a:pPr lvl="1"/>
            <a:r>
              <a:rPr lang="en-GB" sz="2400" dirty="0"/>
              <a:t>p</a:t>
            </a:r>
            <a:r>
              <a:rPr lang="en-GB" sz="2400" dirty="0" smtClean="0"/>
              <a:t>rocess </a:t>
            </a:r>
            <a:r>
              <a:rPr lang="en-GB" sz="2400" dirty="0"/>
              <a:t>inputs, provide </a:t>
            </a:r>
            <a:r>
              <a:rPr lang="en-GB" sz="2400" dirty="0" smtClean="0"/>
              <a:t>outputs</a:t>
            </a:r>
          </a:p>
          <a:p>
            <a:pPr lvl="1"/>
            <a:r>
              <a:rPr lang="en-GB" sz="2400" dirty="0"/>
              <a:t>s</a:t>
            </a:r>
            <a:r>
              <a:rPr lang="en-GB" sz="2400" dirty="0" smtClean="0"/>
              <a:t>ay </a:t>
            </a:r>
            <a:r>
              <a:rPr lang="en-GB" sz="2400" dirty="0"/>
              <a:t>no to lock statements or </a:t>
            </a:r>
            <a:r>
              <a:rPr lang="en-GB" sz="2400" dirty="0" smtClean="0"/>
              <a:t>thread state</a:t>
            </a:r>
          </a:p>
          <a:p>
            <a:pPr lvl="1"/>
            <a:r>
              <a:rPr lang="en-GB" sz="2400" dirty="0" smtClean="0"/>
              <a:t>Information in </a:t>
            </a:r>
            <a:r>
              <a:rPr lang="en-GB" sz="2400" dirty="0"/>
              <a:t>an actor computation is intended to be transmitted by, and only by, </a:t>
            </a:r>
            <a:r>
              <a:rPr lang="en-GB" sz="2400" dirty="0" smtClean="0"/>
              <a:t>messages</a:t>
            </a:r>
            <a:endParaRPr lang="en-GB" sz="2400" dirty="0"/>
          </a:p>
          <a:p>
            <a:r>
              <a:rPr lang="en-GB" sz="2800" dirty="0" smtClean="0"/>
              <a:t>No </a:t>
            </a:r>
            <a:r>
              <a:rPr lang="en-GB" sz="2800" dirty="0"/>
              <a:t>concept of </a:t>
            </a:r>
            <a:r>
              <a:rPr lang="en-GB" sz="2800" dirty="0" smtClean="0"/>
              <a:t>broadcasting </a:t>
            </a:r>
            <a:r>
              <a:rPr lang="en-GB" sz="2800" dirty="0"/>
              <a:t>a </a:t>
            </a:r>
            <a:r>
              <a:rPr lang="en-GB" sz="2800" dirty="0" smtClean="0"/>
              <a:t>message</a:t>
            </a:r>
          </a:p>
          <a:p>
            <a:pPr lvl="1"/>
            <a:r>
              <a:rPr lang="en-GB" sz="2400" dirty="0" smtClean="0"/>
              <a:t>With no </a:t>
            </a:r>
            <a:r>
              <a:rPr lang="en-GB" sz="2400" dirty="0"/>
              <a:t>global state, </a:t>
            </a:r>
            <a:r>
              <a:rPr lang="en-GB" sz="2400" dirty="0" smtClean="0"/>
              <a:t>we cannot have a well-defined </a:t>
            </a:r>
            <a:r>
              <a:rPr lang="en-GB" sz="2400" dirty="0"/>
              <a:t>concept of "every actor</a:t>
            </a:r>
            <a:r>
              <a:rPr lang="en-GB" sz="2400" dirty="0" smtClean="0"/>
              <a:t>"</a:t>
            </a:r>
            <a:endParaRPr lang="en-US" altLang="zh-CN" sz="2400" dirty="0"/>
          </a:p>
        </p:txBody>
      </p:sp>
    </p:spTree>
    <p:extLst>
      <p:ext uri="{BB962C8B-B14F-4D97-AF65-F5344CB8AC3E}">
        <p14:creationId xmlns:p14="http://schemas.microsoft.com/office/powerpoint/2010/main" val="19300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19247</TotalTime>
  <Words>2364</Words>
  <Application>Microsoft Office PowerPoint</Application>
  <PresentationFormat>On-screen Show (4:3)</PresentationFormat>
  <Paragraphs>471</Paragraphs>
  <Slides>37</Slides>
  <Notes>37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宋体</vt:lpstr>
      <vt:lpstr>Arial</vt:lpstr>
      <vt:lpstr>Calibari</vt:lpstr>
      <vt:lpstr>Calibri</vt:lpstr>
      <vt:lpstr>Courier New</vt:lpstr>
      <vt:lpstr>Segoe Script</vt:lpstr>
      <vt:lpstr>Office Theme</vt:lpstr>
      <vt:lpstr>An Actor’s Life For Me (an Introduction to the TPL Dataflow Library for .NET)</vt:lpstr>
      <vt:lpstr>Who is Liam Westley?</vt:lpstr>
      <vt:lpstr>The challenge</vt:lpstr>
      <vt:lpstr>PowerPoint Presentation</vt:lpstr>
      <vt:lpstr>A little bit of history repeating …</vt:lpstr>
      <vt:lpstr>Our dilemma</vt:lpstr>
      <vt:lpstr>A solution – the Actor model</vt:lpstr>
      <vt:lpstr>Example – State Space Explosion</vt:lpstr>
      <vt:lpstr>A solution – the Actor model</vt:lpstr>
      <vt:lpstr>The challenge - .NET </vt:lpstr>
      <vt:lpstr>A solution(s) - .NET</vt:lpstr>
      <vt:lpstr>TPL Dataflow</vt:lpstr>
      <vt:lpstr>Everything is awesome !!!!</vt:lpstr>
      <vt:lpstr>PowerPoint Presentation</vt:lpstr>
      <vt:lpstr>PowerPoint Presentation</vt:lpstr>
      <vt:lpstr>PowerPoint Presentation</vt:lpstr>
      <vt:lpstr>PowerPoint Presentation</vt:lpstr>
      <vt:lpstr>ActionBlock&lt;T&gt;</vt:lpstr>
      <vt:lpstr>ActionBlock&lt;T&gt;</vt:lpstr>
      <vt:lpstr>TransformBlock&lt;TInput, TOutput&gt;</vt:lpstr>
      <vt:lpstr>TransformBlock&lt;TInput, TOutput&gt;</vt:lpstr>
      <vt:lpstr>PowerPoint Presentation</vt:lpstr>
      <vt:lpstr>BufferBlock&lt;T&gt;</vt:lpstr>
      <vt:lpstr>Competing Consumers - BufferBlock</vt:lpstr>
      <vt:lpstr>PowerPoint Presentation</vt:lpstr>
      <vt:lpstr>Filtering with LinkTo</vt:lpstr>
      <vt:lpstr>Filtering with TransformManyBlock</vt:lpstr>
      <vt:lpstr>PowerPoint Presentation</vt:lpstr>
      <vt:lpstr>BroadcastBlock</vt:lpstr>
      <vt:lpstr>PubSub - BroadcastBlock + BufferBlock</vt:lpstr>
      <vt:lpstr>PowerPoint Presentation</vt:lpstr>
      <vt:lpstr>Other blocks</vt:lpstr>
      <vt:lpstr>Some block properties</vt:lpstr>
      <vt:lpstr>Resources</vt:lpstr>
      <vt:lpstr>PowerPoint Presentation</vt:lpstr>
      <vt:lpstr>PowerPoint Presentation</vt:lpstr>
      <vt:lpstr>Huddle is Hiring!</vt:lpstr>
    </vt:vector>
  </TitlesOfParts>
  <Company>huddle.com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Actor's Life For Me</dc:title>
  <dc:subject>An Actor's Life For Me - Introduction to the TPL Dataflow Library</dc:subject>
  <dc:creator>liam.westley@tigernews.co.uk;liam.westley@huddle.com</dc:creator>
  <cp:lastModifiedBy>Liam Westley</cp:lastModifiedBy>
  <cp:revision>380</cp:revision>
  <dcterms:created xsi:type="dcterms:W3CDTF">2012-05-28T10:49:18Z</dcterms:created>
  <dcterms:modified xsi:type="dcterms:W3CDTF">2014-10-17T06:30:54Z</dcterms:modified>
</cp:coreProperties>
</file>