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5" r:id="rId2"/>
    <p:sldId id="312" r:id="rId3"/>
    <p:sldId id="313" r:id="rId4"/>
    <p:sldId id="316" r:id="rId5"/>
    <p:sldId id="315" r:id="rId6"/>
    <p:sldId id="317" r:id="rId7"/>
    <p:sldId id="318" r:id="rId8"/>
    <p:sldId id="319" r:id="rId9"/>
    <p:sldId id="320" r:id="rId10"/>
    <p:sldId id="284" r:id="rId11"/>
    <p:sldId id="30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D0"/>
    <a:srgbClr val="595959"/>
    <a:srgbClr val="609104"/>
    <a:srgbClr val="222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60" autoAdjust="0"/>
    <p:restoredTop sz="85185" autoAdjust="0"/>
  </p:normalViewPr>
  <p:slideViewPr>
    <p:cSldViewPr>
      <p:cViewPr varScale="1">
        <p:scale>
          <a:sx n="83" d="100"/>
          <a:sy n="83" d="100"/>
        </p:scale>
        <p:origin x="1284" y="8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D304-7667-4398-B622-91A56A0E2E60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FAF54-EA53-44A9-8BB7-1A5C8EAE0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42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600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631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83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698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There is an open source C# library to help with messaging to all these services, </a:t>
            </a:r>
            <a:r>
              <a:rPr lang="en-GB" sz="1200" dirty="0" err="1" smtClean="0"/>
              <a:t>PushSharp</a:t>
            </a:r>
            <a:r>
              <a:rPr lang="en-GB" sz="1200" dirty="0" smtClean="0"/>
              <a:t> – initially created to solve the lack of a 200 from APNS 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See the issue with 2xx response code here - https://github.com/Redth/PushSharp/wiki/Apple's-Enhanced-Format-and-our-awesome-workaround!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86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38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42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9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233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See the issue with </a:t>
            </a:r>
            <a:r>
              <a:rPr lang="en-GB" baseline="0" smtClean="0"/>
              <a:t>2xx response code here - https://github.com/Redth/PushSharp/wiki/Apple's-Enhanced-Format-and-our-awesome-workaround!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941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See the issue with </a:t>
            </a:r>
            <a:r>
              <a:rPr lang="en-GB" baseline="0" smtClean="0"/>
              <a:t>2xx response code here - https://github.com/Redth/PushSharp/wiki/Apple's-Enhanced-Format-and-our-awesome-workaround!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99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63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0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5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93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0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2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15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9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5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23/10/2014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09104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5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rgbClr val="609104"/>
                </a:solidFill>
              </a:defRPr>
            </a:lvl1pPr>
          </a:lstStyle>
          <a:p>
            <a:fld id="{062C35B2-88CA-49D3-8E4A-1D75786B8009}" type="datetimeFigureOut">
              <a:rPr lang="en-GB" smtClean="0"/>
              <a:pPr/>
              <a:t>23/10/2014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rgbClr val="609104"/>
                </a:solidFill>
              </a:defRPr>
            </a:lvl1pPr>
          </a:lstStyle>
          <a:p>
            <a:fld id="{611C9A6E-2BFC-427D-94E0-DF69719EC52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1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 baseline="0">
          <a:solidFill>
            <a:srgbClr val="0089D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0089D0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 baseline="0">
          <a:solidFill>
            <a:srgbClr val="0089D0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rgbClr val="0089D0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rgbClr val="0089D0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 baseline="0">
          <a:solidFill>
            <a:srgbClr val="0089D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uddle.com/vacanci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92896"/>
            <a:ext cx="9144000" cy="3024336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>
                <a:solidFill>
                  <a:srgbClr val="0089D0"/>
                </a:solidFill>
              </a:rPr>
              <a:t>Liam </a:t>
            </a:r>
            <a:r>
              <a:rPr lang="en-GB" sz="2800" dirty="0">
                <a:solidFill>
                  <a:srgbClr val="0089D0"/>
                </a:solidFill>
              </a:rPr>
              <a:t>Westley</a:t>
            </a:r>
          </a:p>
          <a:p>
            <a:endParaRPr lang="en-GB" sz="2800" dirty="0" smtClean="0">
              <a:solidFill>
                <a:srgbClr val="609104"/>
              </a:solidFill>
            </a:endParaRPr>
          </a:p>
          <a:p>
            <a:r>
              <a:rPr lang="en-GB" sz="2800" dirty="0" smtClean="0">
                <a:solidFill>
                  <a:srgbClr val="0089D0"/>
                </a:solidFill>
              </a:rPr>
              <a:t>DDD North 2014, Leeds</a:t>
            </a:r>
          </a:p>
          <a:p>
            <a:r>
              <a:rPr lang="en-GB" sz="2800" dirty="0" smtClean="0">
                <a:solidFill>
                  <a:srgbClr val="0089D0"/>
                </a:solidFill>
              </a:rPr>
              <a:t> </a:t>
            </a:r>
            <a:endParaRPr lang="en-GB" sz="2800" dirty="0">
              <a:solidFill>
                <a:srgbClr val="0089D0"/>
              </a:solidFill>
            </a:endParaRPr>
          </a:p>
          <a:p>
            <a:r>
              <a:rPr lang="en-GB" sz="2800" dirty="0" smtClean="0">
                <a:solidFill>
                  <a:srgbClr val="0089D0"/>
                </a:solidFill>
              </a:rPr>
              <a:t>All code and slides will be available at</a:t>
            </a:r>
          </a:p>
          <a:p>
            <a:r>
              <a:rPr lang="en-GB" sz="2800" dirty="0">
                <a:solidFill>
                  <a:srgbClr val="0089D0"/>
                </a:solidFill>
              </a:rPr>
              <a:t>https://</a:t>
            </a:r>
            <a:r>
              <a:rPr lang="en-GB" sz="2800" dirty="0" smtClean="0">
                <a:solidFill>
                  <a:srgbClr val="0089D0"/>
                </a:solidFill>
              </a:rPr>
              <a:t>github.com/westleyl/DDDNorth2014-Notifications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8720"/>
            <a:ext cx="9144000" cy="1102519"/>
          </a:xfrm>
        </p:spPr>
        <p:txBody>
          <a:bodyPr>
            <a:noAutofit/>
          </a:bodyPr>
          <a:lstStyle/>
          <a:p>
            <a:r>
              <a:rPr lang="en-GB" sz="4400" dirty="0" smtClean="0"/>
              <a:t>Mobile Notifications</a:t>
            </a:r>
            <a:r>
              <a:rPr lang="en-GB" sz="4400" dirty="0"/>
              <a:t/>
            </a:r>
            <a:br>
              <a:rPr lang="en-GB" sz="4400" dirty="0"/>
            </a:br>
            <a:r>
              <a:rPr lang="en-GB" sz="2400" dirty="0" smtClean="0"/>
              <a:t>(a Huddle Hackathon story for multi platform notifications)</a:t>
            </a:r>
            <a:endParaRPr lang="en-GB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219" y="5988422"/>
            <a:ext cx="1071563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4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37508" y="1100009"/>
            <a:ext cx="6868984" cy="4657982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rgbClr val="0089D0"/>
                </a:solidFill>
              </a:rPr>
              <a:t>{ liam </a:t>
            </a:r>
            <a:r>
              <a:rPr lang="en-GB" sz="5400" dirty="0" err="1">
                <a:solidFill>
                  <a:srgbClr val="0089D0"/>
                </a:solidFill>
              </a:rPr>
              <a:t>westley</a:t>
            </a:r>
            <a:r>
              <a:rPr lang="en-GB" sz="5400" dirty="0">
                <a:solidFill>
                  <a:srgbClr val="0089D0"/>
                </a:solidFill>
              </a:rPr>
              <a:t> }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solidFill>
                  <a:srgbClr val="0089D0"/>
                </a:solidFill>
                <a:latin typeface="Courier New" pitchFamily="49" charset="0"/>
                <a:cs typeface="Courier New" pitchFamily="49" charset="0"/>
              </a:rPr>
              <a:t>@westleyl</a:t>
            </a:r>
          </a:p>
          <a:p>
            <a:endParaRPr lang="en-GB" sz="2800" dirty="0">
              <a:solidFill>
                <a:srgbClr val="609104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2800" dirty="0">
              <a:solidFill>
                <a:srgbClr val="609104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3200" dirty="0">
                <a:solidFill>
                  <a:srgbClr val="0089D0"/>
                </a:solidFill>
                <a:latin typeface="Courier New" pitchFamily="49" charset="0"/>
                <a:cs typeface="Courier New" pitchFamily="49" charset="0"/>
              </a:rPr>
              <a:t>liam.westley@huddle.com</a:t>
            </a:r>
            <a:r>
              <a:rPr lang="en-GB" sz="4000" dirty="0">
                <a:solidFill>
                  <a:srgbClr val="0089D0"/>
                </a:solidFill>
                <a:latin typeface="Calibari"/>
                <a:cs typeface="Courier New" pitchFamily="49" charset="0"/>
              </a:rPr>
              <a:t/>
            </a:r>
            <a:br>
              <a:rPr lang="en-GB" sz="4000" dirty="0">
                <a:solidFill>
                  <a:srgbClr val="0089D0"/>
                </a:solidFill>
                <a:latin typeface="Calibari"/>
                <a:cs typeface="Courier New" pitchFamily="49" charset="0"/>
              </a:rPr>
            </a:br>
            <a:endParaRPr lang="en-GB" sz="4000" dirty="0">
              <a:solidFill>
                <a:srgbClr val="0089D0"/>
              </a:solidFill>
              <a:latin typeface="Calibari"/>
              <a:cs typeface="Courier New" pitchFamily="49" charset="0"/>
            </a:endParaRPr>
          </a:p>
          <a:p>
            <a:r>
              <a:rPr lang="en-GB" sz="2800" dirty="0" smtClean="0">
                <a:solidFill>
                  <a:srgbClr val="0089D0"/>
                </a:solidFill>
                <a:latin typeface="Calibari"/>
                <a:cs typeface="Courier New" pitchFamily="49" charset="0"/>
              </a:rPr>
              <a:t>Huddle Engineering Blog</a:t>
            </a:r>
            <a:r>
              <a:rPr lang="en-GB" sz="2800" dirty="0">
                <a:solidFill>
                  <a:srgbClr val="0089D0"/>
                </a:solidFill>
                <a:latin typeface="Calibari"/>
                <a:cs typeface="Courier New" pitchFamily="49" charset="0"/>
              </a:rPr>
              <a:t/>
            </a:r>
            <a:br>
              <a:rPr lang="en-GB" sz="2800" dirty="0">
                <a:solidFill>
                  <a:srgbClr val="0089D0"/>
                </a:solidFill>
                <a:latin typeface="Calibari"/>
                <a:cs typeface="Courier New" pitchFamily="49" charset="0"/>
              </a:rPr>
            </a:br>
            <a:r>
              <a:rPr lang="en-GB" sz="2800" dirty="0">
                <a:solidFill>
                  <a:srgbClr val="0089D0"/>
                </a:solidFill>
                <a:latin typeface="Calibari"/>
                <a:cs typeface="Courier New" pitchFamily="49" charset="0"/>
              </a:rPr>
              <a:t>http://tldr.huddle.com/</a:t>
            </a:r>
          </a:p>
        </p:txBody>
      </p:sp>
    </p:spTree>
    <p:extLst>
      <p:ext uri="{BB962C8B-B14F-4D97-AF65-F5344CB8AC3E}">
        <p14:creationId xmlns:p14="http://schemas.microsoft.com/office/powerpoint/2010/main" val="9193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1625" y="6308729"/>
            <a:ext cx="107156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0" dirty="0" smtClean="0">
                <a:solidFill>
                  <a:srgbClr val="0089D0"/>
                </a:solidFill>
              </a:rPr>
              <a:t>Huddle is Hiring!</a:t>
            </a:r>
            <a:endParaRPr lang="en-US" dirty="0">
              <a:solidFill>
                <a:srgbClr val="0089D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rgbClr val="595959"/>
                </a:solidFill>
              </a:rPr>
              <a:t>Currently looking for a range of developer, QA and designer roles</a:t>
            </a:r>
            <a:r>
              <a:rPr lang="en-GB" sz="3200" dirty="0" smtClean="0">
                <a:solidFill>
                  <a:srgbClr val="595959"/>
                </a:solidFill>
              </a:rPr>
              <a:t>.</a:t>
            </a:r>
          </a:p>
          <a:p>
            <a:endParaRPr lang="en-GB" sz="2000" dirty="0">
              <a:solidFill>
                <a:srgbClr val="595959"/>
              </a:solidFill>
            </a:endParaRPr>
          </a:p>
          <a:p>
            <a:r>
              <a:rPr lang="en-GB" sz="3200" dirty="0">
                <a:solidFill>
                  <a:srgbClr val="595959"/>
                </a:solidFill>
              </a:rPr>
              <a:t>The Product Engineering team work cross discipline with self contained development teams comprised of a mix of developers, QA and </a:t>
            </a:r>
            <a:r>
              <a:rPr lang="en-GB" sz="3200" dirty="0" smtClean="0">
                <a:solidFill>
                  <a:srgbClr val="595959"/>
                </a:solidFill>
              </a:rPr>
              <a:t>design</a:t>
            </a:r>
          </a:p>
          <a:p>
            <a:endParaRPr lang="en-GB" sz="1600" dirty="0">
              <a:solidFill>
                <a:srgbClr val="595959"/>
              </a:solidFill>
              <a:hlinkClick r:id="rId4"/>
            </a:endParaRPr>
          </a:p>
          <a:p>
            <a:pPr marL="0" indent="0" algn="ctr">
              <a:buNone/>
            </a:pPr>
            <a:r>
              <a:rPr lang="en-GB" sz="3200" dirty="0">
                <a:solidFill>
                  <a:srgbClr val="595959"/>
                </a:solidFill>
                <a:hlinkClick r:id="rId4"/>
              </a:rPr>
              <a:t>http://www.huddle.com/vacancies</a:t>
            </a:r>
            <a:endParaRPr lang="en-US" sz="3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6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41079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We wanted to add mobile notifications to our iPhone and iPad apps.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2800" dirty="0" smtClean="0"/>
              <a:t>We wanted to be ready to add mobile notifications to our new Android application.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2800" dirty="0" smtClean="0"/>
              <a:t>We wanted to be prepared for sending notifications to Windows applications.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 smtClean="0"/>
              <a:t>Oh, and we want it to be easy, cheap and reliable.</a:t>
            </a:r>
          </a:p>
        </p:txBody>
      </p:sp>
    </p:spTree>
    <p:extLst>
      <p:ext uri="{BB962C8B-B14F-4D97-AF65-F5344CB8AC3E}">
        <p14:creationId xmlns:p14="http://schemas.microsoft.com/office/powerpoint/2010/main" val="57088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Apple push notification service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Simple service via HTTP, notifications and badges.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2800" dirty="0" smtClean="0"/>
              <a:t>Send a notification to the API, if there is a 4xx or 5xx response code Apple closes the connection.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2800" dirty="0" smtClean="0"/>
              <a:t>Don’t expect a 2xx response code, they don’t do that. </a:t>
            </a:r>
            <a:r>
              <a:rPr lang="en-GB" sz="2800" dirty="0"/>
              <a:t> </a:t>
            </a:r>
            <a:r>
              <a:rPr lang="en-GB" sz="2800" dirty="0" smtClean="0"/>
              <a:t>Just wait, </a:t>
            </a:r>
          </a:p>
          <a:p>
            <a:pPr marL="0" indent="0">
              <a:buNone/>
            </a:pPr>
            <a:r>
              <a:rPr lang="en-GB" sz="2800" dirty="0" smtClean="0"/>
              <a:t>a bit, </a:t>
            </a:r>
          </a:p>
          <a:p>
            <a:pPr marL="0" indent="0">
              <a:buNone/>
            </a:pPr>
            <a:r>
              <a:rPr lang="en-GB" sz="2800" dirty="0" smtClean="0"/>
              <a:t>an indeterminate bit.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2800" dirty="0" smtClean="0"/>
              <a:t>Background notifications supported from iOS 7.</a:t>
            </a:r>
          </a:p>
        </p:txBody>
      </p:sp>
    </p:spTree>
    <p:extLst>
      <p:ext uri="{BB962C8B-B14F-4D97-AF65-F5344CB8AC3E}">
        <p14:creationId xmlns:p14="http://schemas.microsoft.com/office/powerpoint/2010/main" val="347454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Windows Notification Service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Replaces MPNS (Microsoft Push Notification Service) for Windows Phone 8.1 onwards.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2800" dirty="0" smtClean="0"/>
              <a:t>WP8.1 and Windows Store applications.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2800" dirty="0" smtClean="0"/>
              <a:t>Push notification on either platform, when clicked takes the user to the application that has registered for notifications.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2800" dirty="0" smtClean="0"/>
              <a:t>XML based protocol.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2800" dirty="0" smtClean="0"/>
              <a:t>Background notifications supported from WP8.1.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590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Google Cloud Messaging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More advanced compared to APNS and WNS.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2800" dirty="0" smtClean="0"/>
              <a:t>Two way communication possible, and now includes return receipts.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2800" dirty="0" smtClean="0"/>
              <a:t>GCM was the first to support ‘send-to-sync’ messages to ‘tickle’ an application to sync data from a server.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2800" dirty="0" smtClean="0"/>
              <a:t>GCM handles the queuing and delivery of messages in both directions. </a:t>
            </a:r>
          </a:p>
        </p:txBody>
      </p:sp>
    </p:spTree>
    <p:extLst>
      <p:ext uri="{BB962C8B-B14F-4D97-AF65-F5344CB8AC3E}">
        <p14:creationId xmlns:p14="http://schemas.microsoft.com/office/powerpoint/2010/main" val="288087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 smtClean="0"/>
              <a:t>Amazon Simple Notification Service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Amazon SNS provides a similar wrapper to </a:t>
            </a:r>
            <a:r>
              <a:rPr lang="en-GB" sz="2800" dirty="0" err="1" smtClean="0"/>
              <a:t>PushSharp</a:t>
            </a:r>
            <a:r>
              <a:rPr lang="en-GB" sz="2800" dirty="0" smtClean="0"/>
              <a:t>, but as a cloud based service.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2800" dirty="0" smtClean="0"/>
              <a:t>Register your application specific </a:t>
            </a:r>
            <a:r>
              <a:rPr lang="en-GB" sz="2800" dirty="0"/>
              <a:t>authorization keys </a:t>
            </a:r>
            <a:r>
              <a:rPr lang="en-GB" sz="2800" dirty="0" smtClean="0"/>
              <a:t>for APNS, GCM and WNS with Amazon SNS, however you still maintain individual subscriptions.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2800" dirty="0" smtClean="0"/>
              <a:t>Pricing is free for first </a:t>
            </a:r>
            <a:r>
              <a:rPr lang="en-GB" sz="2800" b="1" dirty="0" smtClean="0"/>
              <a:t>1 million</a:t>
            </a:r>
            <a:r>
              <a:rPr lang="en-GB" sz="2800" dirty="0" smtClean="0"/>
              <a:t> messages and then $0.50 for each 1 million messages thereafter.</a:t>
            </a:r>
          </a:p>
        </p:txBody>
      </p:sp>
    </p:spTree>
    <p:extLst>
      <p:ext uri="{BB962C8B-B14F-4D97-AF65-F5344CB8AC3E}">
        <p14:creationId xmlns:p14="http://schemas.microsoft.com/office/powerpoint/2010/main" val="218477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Advantages of Amazon SNS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84784"/>
            <a:ext cx="7488832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You are writing to a single API so need only maintain one library.  Faster to market.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2800" dirty="0" smtClean="0"/>
              <a:t>Any changes made by the various push networks can be handled by Amazon and patched immediately.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2800" dirty="0" smtClean="0"/>
              <a:t>Amazon even abstracts message data load, which in our case meant converting our JSON body to the XML format expected by the Microsoft WNS.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2800" dirty="0" smtClean="0"/>
              <a:t>Native push notifications for Fire devices.</a:t>
            </a:r>
            <a:endParaRPr lang="en-GB" sz="2800" dirty="0"/>
          </a:p>
          <a:p>
            <a:pPr marL="0" indent="0">
              <a:buNone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38135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Disadvantages of Amazon SNS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You are adding to the trust boundary, although you already have that issue in that you are passing data through the APNS, GCM and WNS networks.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2800" dirty="0" smtClean="0"/>
              <a:t>Reliant on a single provider – if Amazon goes down, all your mobile platforms are affected.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2800" dirty="0" smtClean="0"/>
              <a:t>Your security authorisation keys are being held by a 3</a:t>
            </a:r>
            <a:r>
              <a:rPr lang="en-GB" sz="2800" baseline="30000" dirty="0" smtClean="0"/>
              <a:t>rd</a:t>
            </a:r>
            <a:r>
              <a:rPr lang="en-GB" sz="2800" dirty="0" smtClean="0"/>
              <a:t> party.</a:t>
            </a:r>
            <a:endParaRPr lang="en-GB" sz="28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2800" dirty="0"/>
              <a:t>It’s not free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0566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smtClean="0"/>
              <a:t>Final thoughts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Azure mobile services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Similar service to Amazon SNS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Notification Hubs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2800" dirty="0" err="1" smtClean="0"/>
              <a:t>MobileDonky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More than just push, richer messaging 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2800" dirty="0" smtClean="0"/>
              <a:t>We should also be thinking about how push is going to be affected by the </a:t>
            </a:r>
            <a:r>
              <a:rPr lang="en-GB" sz="2800" dirty="0" err="1" smtClean="0"/>
              <a:t>IoT</a:t>
            </a:r>
            <a:r>
              <a:rPr lang="en-GB" sz="2800" dirty="0" smtClean="0"/>
              <a:t> (Internet Of Things) which is likely to increase the demand.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461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19349</TotalTime>
  <Words>583</Words>
  <Application>Microsoft Office PowerPoint</Application>
  <PresentationFormat>On-screen Show (4:3)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Calibari</vt:lpstr>
      <vt:lpstr>Calibri</vt:lpstr>
      <vt:lpstr>Courier New</vt:lpstr>
      <vt:lpstr>Office Theme</vt:lpstr>
      <vt:lpstr>Mobile Notifications (a Huddle Hackathon story for multi platform notifications)</vt:lpstr>
      <vt:lpstr>The challenge</vt:lpstr>
      <vt:lpstr>Apple push notification service</vt:lpstr>
      <vt:lpstr>Windows Notification Service</vt:lpstr>
      <vt:lpstr>Google Cloud Messaging</vt:lpstr>
      <vt:lpstr>Amazon Simple Notification Service</vt:lpstr>
      <vt:lpstr>Advantages of Amazon SNS</vt:lpstr>
      <vt:lpstr>Disadvantages of Amazon SNS</vt:lpstr>
      <vt:lpstr>Final thoughts</vt:lpstr>
      <vt:lpstr>PowerPoint Presentation</vt:lpstr>
      <vt:lpstr>Huddle is Hiring!</vt:lpstr>
    </vt:vector>
  </TitlesOfParts>
  <Company>huddle.com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Notifications with Amazon AWS</dc:title>
  <dc:subject>Mobile Notifications with Amazon AWS</dc:subject>
  <dc:creator>liam.westley@tigernews.co.uk;liam.westley@huddle.com</dc:creator>
  <cp:lastModifiedBy>Liam Westley</cp:lastModifiedBy>
  <cp:revision>408</cp:revision>
  <dcterms:created xsi:type="dcterms:W3CDTF">2012-05-28T10:49:18Z</dcterms:created>
  <dcterms:modified xsi:type="dcterms:W3CDTF">2014-10-23T09:39:47Z</dcterms:modified>
</cp:coreProperties>
</file>