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3" r:id="rId9"/>
    <p:sldId id="294" r:id="rId10"/>
    <p:sldId id="292" r:id="rId11"/>
    <p:sldId id="295" r:id="rId12"/>
    <p:sldId id="296" r:id="rId13"/>
    <p:sldId id="298" r:id="rId14"/>
    <p:sldId id="297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104"/>
    <a:srgbClr val="222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1" autoAdjust="0"/>
    <p:restoredTop sz="55769" autoAdjust="0"/>
  </p:normalViewPr>
  <p:slideViewPr>
    <p:cSldViewPr>
      <p:cViewPr varScale="1">
        <p:scale>
          <a:sx n="50" d="100"/>
          <a:sy n="50" d="100"/>
        </p:scale>
        <p:origin x="1248" y="6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D304-7667-4398-B622-91A56A0E2E60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FAF54-EA53-44A9-8BB7-1A5C8EAE0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42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horror.com/blog/2006/06/object-relational-mapping-is-the-vietnam-of-computer-science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entstor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st.github.com/trbngr/5083266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entstor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Important</a:t>
            </a:r>
            <a:r>
              <a:rPr lang="en-GB" baseline="0" dirty="0" smtClean="0"/>
              <a:t> points</a:t>
            </a:r>
          </a:p>
          <a:p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Optimisation is possibly the wrong word, it’s generalisation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Any query is possible, but hey, if I don’t have an index, how </a:t>
            </a:r>
            <a:r>
              <a:rPr lang="en-GB" baseline="0" dirty="0" err="1" smtClean="0"/>
              <a:t>performant</a:t>
            </a:r>
            <a:r>
              <a:rPr lang="en-GB" baseline="0" dirty="0" smtClean="0"/>
              <a:t> will, </a:t>
            </a:r>
            <a:r>
              <a:rPr lang="en-GB" b="1" baseline="0" dirty="0" smtClean="0"/>
              <a:t>SELECT * FROM Users WHERE Name=‘Liam’</a:t>
            </a:r>
            <a:r>
              <a:rPr lang="en-GB" baseline="0" dirty="0" smtClean="0"/>
              <a:t> actually be?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Jeff Attwood once wrote a blog suggesting OR mapping as the Vietnam of Computer Science (</a:t>
            </a:r>
            <a:r>
              <a:rPr lang="en-GB" dirty="0" smtClean="0">
                <a:hlinkClick r:id="rId3"/>
              </a:rPr>
              <a:t>http://www.codinghorror.com/blog/2006/06/object-relational-mapping-is-the-vietnam-of-computer-science.html</a:t>
            </a:r>
            <a:r>
              <a:rPr lang="en-GB" dirty="0" smtClean="0"/>
              <a:t>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possibly not as bad as that, but there is a real mismatch between RDBMS and objects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905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396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C# project in Visual Studio 2010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947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err="1" smtClean="0"/>
              <a:t>EventStore</a:t>
            </a:r>
            <a:r>
              <a:rPr lang="en-US" b="0" baseline="0" dirty="0" smtClean="0"/>
              <a:t> repository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https://github.com/eventstore</a:t>
            </a:r>
            <a:endParaRPr lang="en-US" b="0" u="sng" baseline="0" dirty="0" smtClean="0"/>
          </a:p>
          <a:p>
            <a:endParaRPr lang="en-US" b="0" baseline="0" dirty="0" smtClean="0"/>
          </a:p>
          <a:p>
            <a:r>
              <a:rPr lang="en-US" b="0" baseline="0" dirty="0" err="1" smtClean="0"/>
              <a:t>TopShelf</a:t>
            </a:r>
            <a:r>
              <a:rPr lang="en-US" b="0" baseline="0" dirty="0" smtClean="0"/>
              <a:t> Windows service wrapper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gist.github.com/trbngr/5083266</a:t>
            </a:r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11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89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29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err="1" smtClean="0"/>
              <a:t>EventStore</a:t>
            </a:r>
            <a:r>
              <a:rPr lang="en-US" b="0" baseline="0" dirty="0" smtClean="0"/>
              <a:t> repository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https://github.com/eventstore</a:t>
            </a:r>
            <a:endParaRPr lang="en-US" b="0" u="sng" baseline="0" dirty="0" smtClean="0"/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Main site</a:t>
            </a:r>
            <a:r>
              <a:rPr lang="en-GB" baseline="0" dirty="0" smtClean="0"/>
              <a:t> 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http://geteventstore.com</a:t>
            </a:r>
            <a:endParaRPr lang="en-US" b="0" u="sng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94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console – run </a:t>
            </a:r>
            <a:r>
              <a:rPr lang="en-GB" dirty="0" err="1" smtClean="0"/>
              <a:t>SingleNode</a:t>
            </a:r>
            <a:r>
              <a:rPr lang="en-GB" dirty="0" smtClean="0"/>
              <a:t>,</a:t>
            </a:r>
            <a:r>
              <a:rPr lang="en-GB" baseline="0" dirty="0" smtClean="0"/>
              <a:t> demonstrating data/log and explaining http wildcard parameters to support both machine name and </a:t>
            </a:r>
            <a:r>
              <a:rPr lang="en-GB" baseline="0" dirty="0" err="1" smtClean="0"/>
              <a:t>localhost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Also, how to use </a:t>
            </a:r>
            <a:r>
              <a:rPr lang="en-GB" b="1" baseline="0" dirty="0" err="1" smtClean="0"/>
              <a:t>netsh</a:t>
            </a:r>
            <a:r>
              <a:rPr lang="en-GB" b="1" baseline="0" dirty="0" smtClean="0"/>
              <a:t> </a:t>
            </a:r>
            <a:r>
              <a:rPr lang="en-GB" baseline="0" dirty="0" smtClean="0"/>
              <a:t>to punch a hole through the HTTP firewall – if CMD is not running as admin then it won’t have permission to listen on an HTTP port.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Management console – Streams, Projections (more later), Charts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39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Discuss</a:t>
            </a:r>
            <a:r>
              <a:rPr lang="en-GB" baseline="0" dirty="0" smtClean="0"/>
              <a:t> HTTP caching – Last-Modified, If-Modified-Since and archive pages.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91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console – use</a:t>
            </a:r>
            <a:r>
              <a:rPr lang="en-GB" baseline="0" dirty="0" smtClean="0"/>
              <a:t> curl to add a new event via a data file </a:t>
            </a:r>
            <a:r>
              <a:rPr lang="en-GB" baseline="0" dirty="0" err="1" smtClean="0"/>
              <a:t>SampleData.json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	curl -</a:t>
            </a:r>
            <a:r>
              <a:rPr lang="en-GB" baseline="0" dirty="0" err="1" smtClean="0"/>
              <a:t>i</a:t>
            </a:r>
            <a:r>
              <a:rPr lang="en-GB" baseline="0" dirty="0" smtClean="0"/>
              <a:t>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-d @</a:t>
            </a:r>
            <a:r>
              <a:rPr lang="en-GB" baseline="0" dirty="0" err="1" smtClean="0"/>
              <a:t>SampleEvent.json</a:t>
            </a:r>
            <a:r>
              <a:rPr lang="en-GB" baseline="0" dirty="0" smtClean="0"/>
              <a:t> -H "Content-Type: application/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-X POST http://127.0.0.1:2213/streams/DDDNorth3</a:t>
            </a:r>
          </a:p>
          <a:p>
            <a:endParaRPr lang="en-GB" baseline="0" dirty="0" smtClean="0"/>
          </a:p>
          <a:p>
            <a:r>
              <a:rPr lang="en-GB" baseline="0" dirty="0" smtClean="0"/>
              <a:t>Use </a:t>
            </a:r>
            <a:r>
              <a:rPr lang="en-GB" baseline="0" dirty="0" err="1" smtClean="0"/>
              <a:t>Guid</a:t>
            </a:r>
            <a:r>
              <a:rPr lang="en-GB" baseline="0" dirty="0" smtClean="0"/>
              <a:t> creation tool to create new events (you can’t have same GUID twice on Atom publishing).</a:t>
            </a:r>
          </a:p>
          <a:p>
            <a:endParaRPr lang="en-GB" baseline="0" dirty="0" smtClean="0"/>
          </a:p>
          <a:p>
            <a:r>
              <a:rPr lang="en-GB" baseline="0" dirty="0" smtClean="0"/>
              <a:t>Get an entire stream, </a:t>
            </a:r>
          </a:p>
          <a:p>
            <a:endParaRPr lang="en-GB" baseline="0" dirty="0" smtClean="0"/>
          </a:p>
          <a:p>
            <a:r>
              <a:rPr lang="en-GB" baseline="0" dirty="0" smtClean="0"/>
              <a:t>	curl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-H "</a:t>
            </a:r>
            <a:r>
              <a:rPr lang="en-GB" baseline="0" dirty="0" err="1" smtClean="0"/>
              <a:t>Accept:application</a:t>
            </a:r>
            <a:r>
              <a:rPr lang="en-GB" baseline="0" dirty="0" smtClean="0"/>
              <a:t>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http://127.0.0.1:2213/streams/$stats-127.0.0.1:2113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Get just the </a:t>
            </a:r>
            <a:r>
              <a:rPr lang="en-GB" baseline="0" dirty="0" err="1" smtClean="0"/>
              <a:t>lastest</a:t>
            </a:r>
            <a:r>
              <a:rPr lang="en-GB" baseline="0" dirty="0" smtClean="0"/>
              <a:t> event,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	curl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-H "</a:t>
            </a:r>
            <a:r>
              <a:rPr lang="en-GB" baseline="0" dirty="0" err="1" smtClean="0"/>
              <a:t>Accept:application</a:t>
            </a:r>
            <a:r>
              <a:rPr lang="en-GB" baseline="0" dirty="0" smtClean="0"/>
              <a:t>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http://127.0.0.1:2213/streams/$stats-127.0.0.1:2113/head/backward/1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95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is something </a:t>
            </a:r>
            <a:r>
              <a:rPr lang="en-GB" b="1" dirty="0" smtClean="0"/>
              <a:t>good</a:t>
            </a:r>
            <a:r>
              <a:rPr lang="en-GB" b="0" baseline="0" dirty="0" smtClean="0"/>
              <a:t> about being forced into thinking how the data will be used, because if you don’t have a projection, you can’t get the data you want.  RDBMS allows random data requests, </a:t>
            </a:r>
            <a:r>
              <a:rPr lang="en-GB" b="1" baseline="0" dirty="0" smtClean="0"/>
              <a:t>without</a:t>
            </a:r>
            <a:r>
              <a:rPr lang="en-GB" b="0" baseline="0" dirty="0" smtClean="0"/>
              <a:t> indices.  This is not always necessarily a good thing.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Create an example of </a:t>
            </a:r>
            <a:r>
              <a:rPr lang="en-GB" b="0" baseline="0" dirty="0" err="1" smtClean="0"/>
              <a:t>ByRoom</a:t>
            </a:r>
            <a:r>
              <a:rPr lang="en-GB" b="0" baseline="0" dirty="0" smtClean="0"/>
              <a:t>, push an event or two in.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Then create an example of </a:t>
            </a:r>
            <a:r>
              <a:rPr lang="en-GB" b="0" baseline="0" dirty="0" err="1" smtClean="0"/>
              <a:t>ByStartTime</a:t>
            </a:r>
            <a:r>
              <a:rPr lang="en-GB" b="0" baseline="0" dirty="0" smtClean="0"/>
              <a:t>, now data is </a:t>
            </a:r>
            <a:r>
              <a:rPr lang="en-GB" b="0" baseline="0" dirty="0" err="1" smtClean="0"/>
              <a:t>respliced</a:t>
            </a:r>
            <a:r>
              <a:rPr lang="en-GB" b="0" baseline="0" dirty="0" smtClean="0"/>
              <a:t> into other stream.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Then add some state, events being captured (</a:t>
            </a:r>
            <a:r>
              <a:rPr lang="en-GB" b="0" baseline="0" smtClean="0"/>
              <a:t>if Liam </a:t>
            </a:r>
            <a:r>
              <a:rPr lang="en-GB" b="0" baseline="0" dirty="0" smtClean="0"/>
              <a:t>gets time, he could have delegates marking rooms, and the state could be a count of delegates, emitted with time into a stream.  i.e. 10:01 – 10 people, 10:02 – 11 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422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console – use</a:t>
            </a:r>
            <a:r>
              <a:rPr lang="en-GB" baseline="0" dirty="0" smtClean="0"/>
              <a:t> curl to add a new event via a data file </a:t>
            </a:r>
            <a:r>
              <a:rPr lang="en-GB" baseline="0" dirty="0" err="1" smtClean="0"/>
              <a:t>SampleData.json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	curl -</a:t>
            </a:r>
            <a:r>
              <a:rPr lang="en-GB" baseline="0" dirty="0" err="1" smtClean="0"/>
              <a:t>i</a:t>
            </a:r>
            <a:r>
              <a:rPr lang="en-GB" baseline="0" dirty="0" smtClean="0"/>
              <a:t>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-d @</a:t>
            </a:r>
            <a:r>
              <a:rPr lang="en-GB" baseline="0" dirty="0" err="1" smtClean="0"/>
              <a:t>SampleEvent.json</a:t>
            </a:r>
            <a:r>
              <a:rPr lang="en-GB" baseline="0" dirty="0" smtClean="0"/>
              <a:t> -H "Content-Type: application/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-X POST http://127.0.0.1:2213/streams/DDDNorth3</a:t>
            </a:r>
          </a:p>
          <a:p>
            <a:endParaRPr lang="en-GB" baseline="0" dirty="0" smtClean="0"/>
          </a:p>
          <a:p>
            <a:r>
              <a:rPr lang="en-GB" baseline="0" dirty="0" smtClean="0"/>
              <a:t>Use </a:t>
            </a:r>
            <a:r>
              <a:rPr lang="en-GB" baseline="0" dirty="0" err="1" smtClean="0"/>
              <a:t>Guid</a:t>
            </a:r>
            <a:r>
              <a:rPr lang="en-GB" baseline="0" dirty="0" smtClean="0"/>
              <a:t> creation tool to create new events (you can’t have same GUID twice on Atom publishing).</a:t>
            </a:r>
          </a:p>
          <a:p>
            <a:endParaRPr lang="en-GB" baseline="0" dirty="0" smtClean="0"/>
          </a:p>
          <a:p>
            <a:r>
              <a:rPr lang="en-GB" baseline="0" dirty="0" smtClean="0"/>
              <a:t>Get an entire stream, </a:t>
            </a:r>
          </a:p>
          <a:p>
            <a:endParaRPr lang="en-GB" baseline="0" dirty="0" smtClean="0"/>
          </a:p>
          <a:p>
            <a:r>
              <a:rPr lang="en-GB" baseline="0" dirty="0" smtClean="0"/>
              <a:t>	curl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-H "</a:t>
            </a:r>
            <a:r>
              <a:rPr lang="en-GB" baseline="0" dirty="0" err="1" smtClean="0"/>
              <a:t>Accept:application</a:t>
            </a:r>
            <a:r>
              <a:rPr lang="en-GB" baseline="0" dirty="0" smtClean="0"/>
              <a:t>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http://127.0.0.1:2213/streams/$stats-127.0.0.1:2113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Get just the </a:t>
            </a:r>
            <a:r>
              <a:rPr lang="en-GB" baseline="0" dirty="0" err="1" smtClean="0"/>
              <a:t>lastest</a:t>
            </a:r>
            <a:r>
              <a:rPr lang="en-GB" baseline="0" dirty="0" smtClean="0"/>
              <a:t> event,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	curl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-H "</a:t>
            </a:r>
            <a:r>
              <a:rPr lang="en-GB" baseline="0" dirty="0" err="1" smtClean="0"/>
              <a:t>Accept:application</a:t>
            </a:r>
            <a:r>
              <a:rPr lang="en-GB" baseline="0" dirty="0" smtClean="0"/>
              <a:t>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http://127.0.0.1:2213/streams/$stats-127.0.0.1:2113/head/backward/1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9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6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9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15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9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0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09104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09104"/>
                </a:solidFill>
              </a:defRPr>
            </a:lvl1pPr>
          </a:lstStyle>
          <a:p>
            <a:fld id="{062C35B2-88CA-49D3-8E4A-1D75786B8009}" type="datetimeFigureOut">
              <a:rPr lang="en-GB" smtClean="0"/>
              <a:pPr/>
              <a:t>12/10/2013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609104"/>
                </a:solidFill>
              </a:defRPr>
            </a:lvl1pPr>
          </a:lstStyle>
          <a:p>
            <a:fld id="{611C9A6E-2BFC-427D-94E0-DF69719EC52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1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6BA3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6BA3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6BA3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6BA3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6BA3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6BA3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8745"/>
            <a:ext cx="6400800" cy="3714551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rgbClr val="609104"/>
                </a:solidFill>
              </a:rPr>
              <a:t>Domain Specific Database (DSD)</a:t>
            </a:r>
          </a:p>
          <a:p>
            <a:r>
              <a:rPr lang="en-GB" dirty="0" smtClean="0">
                <a:solidFill>
                  <a:srgbClr val="609104"/>
                </a:solidFill>
              </a:rPr>
              <a:t> </a:t>
            </a:r>
            <a:endParaRPr lang="en-GB" dirty="0" smtClean="0">
              <a:solidFill>
                <a:srgbClr val="609104"/>
              </a:solidFill>
            </a:endParaRP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609104"/>
                </a:solidFill>
              </a:rPr>
              <a:t>CQRS architectures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M</a:t>
            </a:r>
            <a:r>
              <a:rPr lang="en-GB" dirty="0" smtClean="0">
                <a:solidFill>
                  <a:srgbClr val="609104"/>
                </a:solidFill>
              </a:rPr>
              <a:t>essage queuing</a:t>
            </a:r>
            <a:endParaRPr lang="en-GB" dirty="0" smtClean="0">
              <a:solidFill>
                <a:srgbClr val="609104"/>
              </a:solidFill>
            </a:endParaRP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S</a:t>
            </a:r>
            <a:r>
              <a:rPr lang="en-GB" dirty="0" smtClean="0">
                <a:solidFill>
                  <a:srgbClr val="609104"/>
                </a:solidFill>
              </a:rPr>
              <a:t>toring </a:t>
            </a:r>
            <a:r>
              <a:rPr lang="en-GB" dirty="0" smtClean="0">
                <a:solidFill>
                  <a:srgbClr val="609104"/>
                </a:solidFill>
              </a:rPr>
              <a:t>events and notifications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A</a:t>
            </a:r>
            <a:r>
              <a:rPr lang="en-GB" dirty="0" smtClean="0">
                <a:solidFill>
                  <a:srgbClr val="609104"/>
                </a:solidFill>
              </a:rPr>
              <a:t>uditing </a:t>
            </a:r>
            <a:r>
              <a:rPr lang="en-GB" dirty="0" smtClean="0">
                <a:solidFill>
                  <a:srgbClr val="609104"/>
                </a:solidFill>
              </a:rPr>
              <a:t>and archiving</a:t>
            </a:r>
            <a:endParaRPr lang="en-GB" dirty="0">
              <a:solidFill>
                <a:srgbClr val="60910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rgbClr val="609104"/>
                </a:solidFill>
              </a:rPr>
              <a:t>Event Store</a:t>
            </a:r>
            <a:endParaRPr lang="en-GB" sz="5400" dirty="0">
              <a:solidFill>
                <a:srgbClr val="609104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50260"/>
            <a:ext cx="1304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880098"/>
            <a:ext cx="4273986" cy="298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6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Written in </a:t>
            </a:r>
            <a:r>
              <a:rPr lang="en-GB" dirty="0" err="1" smtClean="0"/>
              <a:t>Ja</a:t>
            </a:r>
            <a:r>
              <a:rPr lang="en-GB" dirty="0" err="1" smtClean="0"/>
              <a:t>vascript</a:t>
            </a:r>
            <a:endParaRPr lang="en-GB" dirty="0" smtClean="0"/>
          </a:p>
          <a:p>
            <a:r>
              <a:rPr lang="en-GB" dirty="0" smtClean="0"/>
              <a:t>Filter specific streams, and are able to interrogate the event body </a:t>
            </a:r>
            <a:r>
              <a:rPr lang="en-GB" dirty="0" smtClean="0"/>
              <a:t>or metadata</a:t>
            </a:r>
            <a:endParaRPr lang="en-GB" dirty="0" smtClean="0"/>
          </a:p>
          <a:p>
            <a:r>
              <a:rPr lang="en-GB" dirty="0" smtClean="0"/>
              <a:t>Can create/update/delete projections via HTTP</a:t>
            </a:r>
          </a:p>
          <a:p>
            <a:r>
              <a:rPr lang="en-GB" dirty="0" smtClean="0"/>
              <a:t>New copies of events, </a:t>
            </a:r>
            <a:r>
              <a:rPr lang="en-GB" i="1" dirty="0" smtClean="0"/>
              <a:t>emit</a:t>
            </a:r>
            <a:r>
              <a:rPr lang="en-GB" dirty="0" smtClean="0"/>
              <a:t>, or pointers to original events, </a:t>
            </a:r>
            <a:r>
              <a:rPr lang="en-GB" i="1" dirty="0" err="1" smtClean="0"/>
              <a:t>linkTo</a:t>
            </a:r>
            <a:endParaRPr lang="en-GB" dirty="0" smtClean="0"/>
          </a:p>
          <a:p>
            <a:r>
              <a:rPr lang="en-GB" dirty="0" smtClean="0"/>
              <a:t>Can maintain </a:t>
            </a:r>
            <a:r>
              <a:rPr lang="en-GB" dirty="0" smtClean="0"/>
              <a:t>state on a stream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8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97" y="1047815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</a:t>
            </a:r>
            <a:r>
              <a:rPr lang="en-US" dirty="0" smtClean="0"/>
              <a:t># Client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Event Store API available as a </a:t>
            </a:r>
            <a:r>
              <a:rPr lang="en-GB" dirty="0" err="1" smtClean="0"/>
              <a:t>Nuget</a:t>
            </a:r>
            <a:r>
              <a:rPr lang="en-GB" dirty="0" smtClean="0"/>
              <a:t> package</a:t>
            </a:r>
          </a:p>
          <a:p>
            <a:r>
              <a:rPr lang="en-GB" dirty="0" smtClean="0"/>
              <a:t>For handling events communicates via TCP</a:t>
            </a:r>
          </a:p>
          <a:p>
            <a:r>
              <a:rPr lang="en-GB" dirty="0" smtClean="0"/>
              <a:t>Projections management communicates via HTTP</a:t>
            </a:r>
          </a:p>
          <a:p>
            <a:r>
              <a:rPr lang="en-GB" dirty="0" smtClean="0"/>
              <a:t>With a High </a:t>
            </a:r>
            <a:r>
              <a:rPr lang="en-GB" dirty="0" err="1" smtClean="0"/>
              <a:t>Availablity</a:t>
            </a:r>
            <a:r>
              <a:rPr lang="en-GB" dirty="0" smtClean="0"/>
              <a:t> (HA) cluster initial negotiation uses HTTP</a:t>
            </a:r>
          </a:p>
          <a:p>
            <a:r>
              <a:rPr lang="en-US" dirty="0" smtClean="0"/>
              <a:t>Useful built in extension methods for handling JSON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36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97" y="1047815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Store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XCOPY </a:t>
            </a:r>
            <a:r>
              <a:rPr lang="en-US" dirty="0" smtClean="0"/>
              <a:t>backup for database, trivial to script</a:t>
            </a:r>
          </a:p>
          <a:p>
            <a:pPr lvl="1"/>
            <a:r>
              <a:rPr lang="en-US" dirty="0" smtClean="0"/>
              <a:t>Backup tools coming; </a:t>
            </a:r>
            <a:r>
              <a:rPr lang="en-US" dirty="0" err="1" smtClean="0"/>
              <a:t>ntbackup</a:t>
            </a:r>
            <a:r>
              <a:rPr lang="en-US" dirty="0" smtClean="0"/>
              <a:t> and </a:t>
            </a:r>
            <a:r>
              <a:rPr lang="en-US" dirty="0" err="1" smtClean="0"/>
              <a:t>netbackup</a:t>
            </a:r>
            <a:endParaRPr lang="en-US" dirty="0" smtClean="0"/>
          </a:p>
          <a:p>
            <a:r>
              <a:rPr lang="en-US" dirty="0" smtClean="0"/>
              <a:t>Source </a:t>
            </a:r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and supported via Google Groups</a:t>
            </a:r>
          </a:p>
          <a:p>
            <a:r>
              <a:rPr lang="en-US" dirty="0" smtClean="0"/>
              <a:t>Better documentation coming soon, including documentation for High Availability</a:t>
            </a:r>
          </a:p>
          <a:p>
            <a:r>
              <a:rPr lang="en-US" dirty="0" err="1"/>
              <a:t>TopShelf</a:t>
            </a:r>
            <a:r>
              <a:rPr lang="en-US" dirty="0"/>
              <a:t> service wrapper available as a </a:t>
            </a:r>
            <a:r>
              <a:rPr lang="en-US" dirty="0" smtClean="0"/>
              <a:t>gist</a:t>
            </a:r>
          </a:p>
          <a:p>
            <a:r>
              <a:rPr lang="en-US" dirty="0" smtClean="0"/>
              <a:t>http://geteventstore.com</a:t>
            </a:r>
          </a:p>
          <a:p>
            <a:r>
              <a:rPr lang="en-US" dirty="0"/>
              <a:t>http://codeofrob.com </a:t>
            </a:r>
            <a:r>
              <a:rPr lang="en-US" dirty="0" smtClean="0"/>
              <a:t>@</a:t>
            </a:r>
            <a:r>
              <a:rPr lang="en-US" dirty="0" err="1" smtClean="0"/>
              <a:t>robashton</a:t>
            </a:r>
            <a:r>
              <a:rPr lang="en-US" smtClean="0"/>
              <a:t> blogs</a:t>
            </a:r>
            <a:endParaRPr lang="en-US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1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3941" y="674741"/>
            <a:ext cx="7717918" cy="46984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 smtClean="0">
                <a:solidFill>
                  <a:srgbClr val="609104"/>
                </a:solidFill>
              </a:rPr>
              <a:t>{ </a:t>
            </a:r>
            <a:r>
              <a:rPr lang="en-GB" sz="5400" dirty="0" err="1" smtClean="0">
                <a:solidFill>
                  <a:srgbClr val="609104"/>
                </a:solidFill>
              </a:rPr>
              <a:t>liam</a:t>
            </a:r>
            <a:r>
              <a:rPr lang="en-GB" sz="5400" dirty="0" smtClean="0">
                <a:solidFill>
                  <a:srgbClr val="609104"/>
                </a:solidFill>
              </a:rPr>
              <a:t> </a:t>
            </a:r>
            <a:r>
              <a:rPr lang="en-GB" sz="5400" dirty="0" err="1" smtClean="0">
                <a:solidFill>
                  <a:srgbClr val="609104"/>
                </a:solidFill>
              </a:rPr>
              <a:t>westley</a:t>
            </a:r>
            <a:r>
              <a:rPr lang="en-GB" sz="5400" dirty="0" smtClean="0">
                <a:solidFill>
                  <a:srgbClr val="609104"/>
                </a:solidFill>
              </a:rPr>
              <a:t> }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solidFill>
                  <a:srgbClr val="609104"/>
                </a:solidFill>
                <a:latin typeface="Courier New" pitchFamily="49" charset="0"/>
                <a:cs typeface="Courier New" pitchFamily="49" charset="0"/>
              </a:rPr>
              <a:t>@westleyl</a:t>
            </a:r>
          </a:p>
          <a:p>
            <a:endParaRPr lang="en-GB" sz="2400" dirty="0">
              <a:solidFill>
                <a:srgbClr val="609104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 smtClean="0">
                <a:solidFill>
                  <a:srgbClr val="609104"/>
                </a:solidFill>
                <a:latin typeface="Courier New" pitchFamily="49" charset="0"/>
                <a:cs typeface="Courier New" pitchFamily="49" charset="0"/>
              </a:rPr>
              <a:t>liam.westley@tigernews.co.uk</a:t>
            </a:r>
            <a:r>
              <a:rPr lang="en-GB" sz="4000" dirty="0" smtClean="0">
                <a:solidFill>
                  <a:srgbClr val="609104"/>
                </a:solidFill>
                <a:latin typeface="Calibari"/>
                <a:cs typeface="Courier New" pitchFamily="49" charset="0"/>
              </a:rPr>
              <a:t/>
            </a:r>
            <a:br>
              <a:rPr lang="en-GB" sz="4000" dirty="0" smtClean="0">
                <a:solidFill>
                  <a:srgbClr val="609104"/>
                </a:solidFill>
                <a:latin typeface="Calibari"/>
                <a:cs typeface="Courier New" pitchFamily="49" charset="0"/>
              </a:rPr>
            </a:br>
            <a:r>
              <a:rPr lang="en-GB" sz="2400" dirty="0" smtClean="0">
                <a:solidFill>
                  <a:srgbClr val="609104"/>
                </a:solidFill>
                <a:latin typeface="Calibari"/>
                <a:cs typeface="Courier New" pitchFamily="49" charset="0"/>
              </a:rPr>
              <a:t/>
            </a:r>
            <a:br>
              <a:rPr lang="en-GB" sz="2400" dirty="0" smtClean="0">
                <a:solidFill>
                  <a:srgbClr val="609104"/>
                </a:solidFill>
                <a:latin typeface="Calibari"/>
                <a:cs typeface="Courier New" pitchFamily="49" charset="0"/>
              </a:rPr>
            </a:br>
            <a:r>
              <a:rPr lang="en-GB" sz="2800" dirty="0" smtClean="0">
                <a:solidFill>
                  <a:srgbClr val="609104"/>
                </a:solidFill>
                <a:latin typeface="Calibari"/>
                <a:cs typeface="Courier New" pitchFamily="49" charset="0"/>
              </a:rPr>
              <a:t>http://geekswithblogs.net/twickers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7" y="6195369"/>
            <a:ext cx="139971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589240"/>
            <a:ext cx="9143999" cy="629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solidFill>
                  <a:srgbClr val="0070C0"/>
                </a:solidFill>
                <a:latin typeface="Calibari"/>
                <a:cs typeface="Courier New" pitchFamily="49" charset="0"/>
              </a:rPr>
              <a:t>http://www.huddle.com/jobs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588224" y="5818038"/>
            <a:ext cx="2376264" cy="923330"/>
            <a:chOff x="6588224" y="5818038"/>
            <a:chExt cx="2376264" cy="923330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6588224" y="5903968"/>
              <a:ext cx="1008112" cy="37573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88224" y="5818038"/>
              <a:ext cx="23762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Mention </a:t>
              </a:r>
            </a:p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Liam sent </a:t>
              </a:r>
            </a:p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you!!</a:t>
              </a:r>
              <a:endParaRPr lang="en-GB" b="1" dirty="0">
                <a:solidFill>
                  <a:srgbClr val="0070C0"/>
                </a:solidFill>
                <a:latin typeface="Segoe Scrip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3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Old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Relational Database Management Systems (RDBMS) like </a:t>
            </a:r>
            <a:r>
              <a:rPr lang="en-GB" dirty="0"/>
              <a:t>SQL </a:t>
            </a:r>
            <a:r>
              <a:rPr lang="en-GB" dirty="0" smtClean="0"/>
              <a:t>Server</a:t>
            </a:r>
          </a:p>
          <a:p>
            <a:pPr marL="342000" indent="-342000"/>
            <a:r>
              <a:rPr lang="en-GB" dirty="0" smtClean="0"/>
              <a:t>Optimised for write, read *and* update</a:t>
            </a:r>
          </a:p>
          <a:p>
            <a:pPr marL="342000" indent="-342000"/>
            <a:r>
              <a:rPr lang="en-GB" dirty="0" smtClean="0"/>
              <a:t>Flexible, dynamic queries </a:t>
            </a:r>
            <a:endParaRPr lang="en-GB" dirty="0"/>
          </a:p>
          <a:p>
            <a:pPr marL="342000" indent="-342000"/>
            <a:r>
              <a:rPr lang="en-GB" dirty="0" smtClean="0"/>
              <a:t>Indices help with returning data, but are often incorrectly defined, or aren’t even created</a:t>
            </a:r>
          </a:p>
          <a:p>
            <a:pPr marL="342000" indent="-342000"/>
            <a:r>
              <a:rPr lang="en-GB" dirty="0" smtClean="0"/>
              <a:t>Object-relational impedance mismatch</a:t>
            </a:r>
          </a:p>
          <a:p>
            <a:pPr marL="342000" indent="-342000"/>
            <a:r>
              <a:rPr lang="en-GB" dirty="0" smtClean="0"/>
              <a:t>Designed for client/server operation rather than </a:t>
            </a:r>
            <a:r>
              <a:rPr lang="en-GB" dirty="0"/>
              <a:t>HTTP/TCP </a:t>
            </a:r>
            <a:r>
              <a:rPr lang="en-GB" dirty="0" smtClean="0"/>
              <a:t>based communication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71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Brave New </a:t>
            </a:r>
            <a:r>
              <a:rPr lang="en-GB" dirty="0" smtClean="0"/>
              <a:t>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Document databases like </a:t>
            </a:r>
            <a:r>
              <a:rPr lang="en-GB" dirty="0" err="1" smtClean="0"/>
              <a:t>MongoDB</a:t>
            </a:r>
            <a:r>
              <a:rPr lang="en-GB" dirty="0" smtClean="0"/>
              <a:t>, </a:t>
            </a:r>
            <a:r>
              <a:rPr lang="en-GB" dirty="0" err="1" smtClean="0"/>
              <a:t>CouchDB</a:t>
            </a:r>
            <a:r>
              <a:rPr lang="en-GB" dirty="0" smtClean="0"/>
              <a:t>, </a:t>
            </a:r>
            <a:r>
              <a:rPr lang="en-GB" dirty="0" err="1" smtClean="0"/>
              <a:t>RavenDB</a:t>
            </a:r>
            <a:r>
              <a:rPr lang="en-GB" dirty="0" smtClean="0"/>
              <a:t>, Event Store</a:t>
            </a:r>
          </a:p>
          <a:p>
            <a:r>
              <a:rPr lang="en-GB" dirty="0" smtClean="0"/>
              <a:t>Store objects, as … well objects, in JSON, BSON (Binary JSON-</a:t>
            </a:r>
            <a:r>
              <a:rPr lang="en-GB" dirty="0" err="1" smtClean="0"/>
              <a:t>ish</a:t>
            </a:r>
            <a:r>
              <a:rPr lang="en-GB" dirty="0" smtClean="0"/>
              <a:t>), XML</a:t>
            </a:r>
          </a:p>
          <a:p>
            <a:r>
              <a:rPr lang="en-GB" dirty="0" smtClean="0"/>
              <a:t>Often include REST and HTTP interfaces for GET, POST, UPDATE, DELETE</a:t>
            </a:r>
          </a:p>
          <a:p>
            <a:r>
              <a:rPr lang="en-GB" dirty="0" smtClean="0"/>
              <a:t>Metadata can be as important as the </a:t>
            </a:r>
            <a:r>
              <a:rPr lang="en-GB" dirty="0" smtClean="0"/>
              <a:t>object data itself – not just versioning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91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80000" indent="0">
              <a:buNone/>
            </a:pPr>
            <a:endParaRPr lang="en-GB" dirty="0" smtClean="0"/>
          </a:p>
          <a:p>
            <a:pPr marL="720000" indent="0">
              <a:buNone/>
            </a:pPr>
            <a:r>
              <a:rPr lang="en-GB" dirty="0" smtClean="0"/>
              <a:t>‘</a:t>
            </a:r>
            <a:r>
              <a:rPr lang="en-GB" dirty="0"/>
              <a:t>Two roads diverged in a wood, and </a:t>
            </a:r>
            <a:r>
              <a:rPr lang="en-GB" dirty="0" smtClean="0"/>
              <a:t>I -</a:t>
            </a:r>
            <a:endParaRPr lang="en-GB" dirty="0"/>
          </a:p>
          <a:p>
            <a:pPr marL="720000" indent="0">
              <a:buNone/>
            </a:pPr>
            <a:r>
              <a:rPr lang="en-GB" dirty="0" smtClean="0"/>
              <a:t>  I </a:t>
            </a:r>
            <a:r>
              <a:rPr lang="en-GB" dirty="0"/>
              <a:t>took the one less </a:t>
            </a:r>
            <a:r>
              <a:rPr lang="en-GB" dirty="0" smtClean="0"/>
              <a:t>travelled </a:t>
            </a:r>
            <a:r>
              <a:rPr lang="en-GB" dirty="0"/>
              <a:t>by,	</a:t>
            </a:r>
          </a:p>
          <a:p>
            <a:pPr marL="720000" indent="0">
              <a:buNone/>
            </a:pPr>
            <a:r>
              <a:rPr lang="en-GB" dirty="0" smtClean="0"/>
              <a:t>  And </a:t>
            </a:r>
            <a:r>
              <a:rPr lang="en-GB" dirty="0"/>
              <a:t>that has made all the difference</a:t>
            </a:r>
            <a:r>
              <a:rPr lang="en-GB" dirty="0" smtClean="0"/>
              <a:t>.’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r">
              <a:buNone/>
            </a:pPr>
            <a:r>
              <a:rPr lang="en-GB" dirty="0" smtClean="0"/>
              <a:t>The Road Not Taken</a:t>
            </a:r>
          </a:p>
          <a:p>
            <a:pPr marL="0" indent="0" algn="r">
              <a:buNone/>
            </a:pPr>
            <a:r>
              <a:rPr lang="en-GB" dirty="0" smtClean="0"/>
              <a:t>Robert Frost, 1920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33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Store –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Even tighter focus than document databases</a:t>
            </a:r>
          </a:p>
          <a:p>
            <a:r>
              <a:rPr lang="en-GB" dirty="0" smtClean="0"/>
              <a:t>Create and read only – no updates, no deletes</a:t>
            </a:r>
          </a:p>
          <a:p>
            <a:r>
              <a:rPr lang="en-GB" dirty="0" smtClean="0"/>
              <a:t>REST / </a:t>
            </a:r>
            <a:r>
              <a:rPr lang="en-GB" dirty="0" smtClean="0"/>
              <a:t>HTTP / TCP </a:t>
            </a:r>
            <a:r>
              <a:rPr lang="en-GB" dirty="0" smtClean="0"/>
              <a:t>interfaces</a:t>
            </a:r>
          </a:p>
          <a:p>
            <a:pPr lvl="1"/>
            <a:r>
              <a:rPr lang="en-GB" dirty="0" err="1" smtClean="0"/>
              <a:t>AtomPub</a:t>
            </a:r>
            <a:r>
              <a:rPr lang="en-GB" dirty="0" smtClean="0"/>
              <a:t> </a:t>
            </a:r>
            <a:r>
              <a:rPr lang="en-GB" dirty="0" smtClean="0"/>
              <a:t>format</a:t>
            </a:r>
          </a:p>
          <a:p>
            <a:pPr lvl="1"/>
            <a:r>
              <a:rPr lang="en-GB" dirty="0"/>
              <a:t>Designed to be cached (especially by HTTP</a:t>
            </a:r>
            <a:r>
              <a:rPr lang="en-GB" dirty="0" smtClean="0"/>
              <a:t>)</a:t>
            </a:r>
            <a:endParaRPr lang="en-GB" dirty="0" smtClean="0"/>
          </a:p>
          <a:p>
            <a:r>
              <a:rPr lang="en-GB" dirty="0" smtClean="0"/>
              <a:t>Auto </a:t>
            </a:r>
            <a:r>
              <a:rPr lang="en-GB" dirty="0" smtClean="0"/>
              <a:t>versioning; CQRS </a:t>
            </a:r>
            <a:r>
              <a:rPr lang="en-GB" dirty="0" smtClean="0"/>
              <a:t>and </a:t>
            </a:r>
            <a:r>
              <a:rPr lang="en-GB" dirty="0" smtClean="0"/>
              <a:t>message queuing</a:t>
            </a:r>
            <a:endParaRPr lang="en-GB" dirty="0" smtClean="0"/>
          </a:p>
          <a:p>
            <a:r>
              <a:rPr lang="en-GB" dirty="0" err="1" smtClean="0"/>
              <a:t>Javascript</a:t>
            </a:r>
            <a:r>
              <a:rPr lang="en-GB" dirty="0" smtClean="0"/>
              <a:t> projections provide </a:t>
            </a:r>
            <a:r>
              <a:rPr lang="en-GB" dirty="0" smtClean="0"/>
              <a:t>a very flexible alternative to indices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2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Store – How?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An open source document database </a:t>
            </a:r>
          </a:p>
          <a:p>
            <a:r>
              <a:rPr lang="en-GB" dirty="0" smtClean="0"/>
              <a:t>written in C#</a:t>
            </a:r>
            <a:r>
              <a:rPr lang="en-GB" dirty="0"/>
              <a:t> </a:t>
            </a:r>
            <a:endParaRPr lang="en-GB" dirty="0" smtClean="0"/>
          </a:p>
          <a:p>
            <a:pPr lvl="1"/>
            <a:r>
              <a:rPr lang="en-GB" dirty="0" smtClean="0"/>
              <a:t>compile with </a:t>
            </a:r>
            <a:r>
              <a:rPr lang="en-GB" dirty="0" err="1" smtClean="0"/>
              <a:t>MSBuild</a:t>
            </a:r>
            <a:r>
              <a:rPr lang="en-GB" dirty="0" smtClean="0"/>
              <a:t> (with </a:t>
            </a:r>
            <a:r>
              <a:rPr lang="en-GB" dirty="0" err="1" smtClean="0"/>
              <a:t>Psake</a:t>
            </a:r>
            <a:r>
              <a:rPr lang="en-GB" dirty="0" smtClean="0"/>
              <a:t>) for Windows</a:t>
            </a:r>
          </a:p>
          <a:p>
            <a:pPr lvl="1"/>
            <a:r>
              <a:rPr lang="en-GB" dirty="0" smtClean="0"/>
              <a:t>compile with Mono for Linux</a:t>
            </a:r>
          </a:p>
          <a:p>
            <a:r>
              <a:rPr lang="en-GB" dirty="0" smtClean="0"/>
              <a:t>C++ for JavaScript V8 engine</a:t>
            </a:r>
          </a:p>
          <a:p>
            <a:r>
              <a:rPr lang="en-GB" dirty="0" smtClean="0"/>
              <a:t>Install as </a:t>
            </a:r>
            <a:r>
              <a:rPr lang="en-GB" dirty="0" err="1" smtClean="0"/>
              <a:t>SingleNode</a:t>
            </a:r>
            <a:r>
              <a:rPr lang="en-GB" dirty="0" smtClean="0"/>
              <a:t> or High Availability (HA) cluster – both open source (BSD 3)</a:t>
            </a:r>
          </a:p>
          <a:p>
            <a:r>
              <a:rPr lang="en-GB" dirty="0" smtClean="0"/>
              <a:t>Web based management interface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36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97" y="1047815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Atom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Atom API specifies the format of data being returned, but also the posting of new items</a:t>
            </a:r>
          </a:p>
          <a:p>
            <a:r>
              <a:rPr lang="en-GB" dirty="0" smtClean="0"/>
              <a:t>Post new events directly from HTTP</a:t>
            </a:r>
          </a:p>
          <a:p>
            <a:r>
              <a:rPr lang="en-GB" dirty="0" smtClean="0"/>
              <a:t>Read ATOM data streams</a:t>
            </a:r>
          </a:p>
          <a:p>
            <a:pPr lvl="1"/>
            <a:r>
              <a:rPr lang="en-GB" dirty="0" smtClean="0"/>
              <a:t>XML or JSON</a:t>
            </a:r>
          </a:p>
          <a:p>
            <a:r>
              <a:rPr lang="en-GB" dirty="0" smtClean="0"/>
              <a:t>Read single events</a:t>
            </a:r>
          </a:p>
          <a:p>
            <a:pPr lvl="1"/>
            <a:r>
              <a:rPr lang="en-GB" dirty="0" smtClean="0"/>
              <a:t>XML or JSON</a:t>
            </a:r>
          </a:p>
          <a:p>
            <a:r>
              <a:rPr lang="en-GB" dirty="0" smtClean="0"/>
              <a:t>Read latest(s) event </a:t>
            </a:r>
            <a:r>
              <a:rPr lang="en-GB" dirty="0" smtClean="0"/>
              <a:t>published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7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97" y="1047815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2491</TotalTime>
  <Words>830</Words>
  <Application>Microsoft Office PowerPoint</Application>
  <PresentationFormat>On-screen Show (4:3)</PresentationFormat>
  <Paragraphs>148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Calibari</vt:lpstr>
      <vt:lpstr>Calibri</vt:lpstr>
      <vt:lpstr>Courier New</vt:lpstr>
      <vt:lpstr>Segoe Script</vt:lpstr>
      <vt:lpstr>Office Theme</vt:lpstr>
      <vt:lpstr>Event Store</vt:lpstr>
      <vt:lpstr>The Old World</vt:lpstr>
      <vt:lpstr>Brave New World</vt:lpstr>
      <vt:lpstr>PowerPoint Presentation</vt:lpstr>
      <vt:lpstr>Event Store – What?</vt:lpstr>
      <vt:lpstr>Event Store – How?</vt:lpstr>
      <vt:lpstr>PowerPoint Presentation</vt:lpstr>
      <vt:lpstr>Atom API</vt:lpstr>
      <vt:lpstr>PowerPoint Presentation</vt:lpstr>
      <vt:lpstr>Projections</vt:lpstr>
      <vt:lpstr>PowerPoint Presentation</vt:lpstr>
      <vt:lpstr>C# Client API</vt:lpstr>
      <vt:lpstr>PowerPoint Presentation</vt:lpstr>
      <vt:lpstr>Event Store </vt:lpstr>
      <vt:lpstr>PowerPoint Presentation</vt:lpstr>
    </vt:vector>
  </TitlesOfParts>
  <Company>Tiger Computer Services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 async } patterns</dc:title>
  <dc:subject>Async Patterns</dc:subject>
  <dc:creator>liam.westley@tigernews.co.uk</dc:creator>
  <cp:lastModifiedBy>liam</cp:lastModifiedBy>
  <cp:revision>148</cp:revision>
  <dcterms:created xsi:type="dcterms:W3CDTF">2012-05-28T10:49:18Z</dcterms:created>
  <dcterms:modified xsi:type="dcterms:W3CDTF">2013-10-12T12:15:34Z</dcterms:modified>
</cp:coreProperties>
</file>