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1" r:id="rId2"/>
    <p:sldMasterId id="2147483667" r:id="rId3"/>
  </p:sldMasterIdLst>
  <p:notesMasterIdLst>
    <p:notesMasterId r:id="rId32"/>
  </p:notesMasterIdLst>
  <p:sldIdLst>
    <p:sldId id="256" r:id="rId4"/>
    <p:sldId id="257" r:id="rId5"/>
    <p:sldId id="260" r:id="rId6"/>
    <p:sldId id="263" r:id="rId7"/>
    <p:sldId id="262" r:id="rId8"/>
    <p:sldId id="274" r:id="rId9"/>
    <p:sldId id="271" r:id="rId10"/>
    <p:sldId id="275" r:id="rId11"/>
    <p:sldId id="276" r:id="rId12"/>
    <p:sldId id="278" r:id="rId13"/>
    <p:sldId id="280" r:id="rId14"/>
    <p:sldId id="281" r:id="rId15"/>
    <p:sldId id="264" r:id="rId16"/>
    <p:sldId id="269" r:id="rId17"/>
    <p:sldId id="266" r:id="rId18"/>
    <p:sldId id="272" r:id="rId19"/>
    <p:sldId id="282" r:id="rId20"/>
    <p:sldId id="283" r:id="rId21"/>
    <p:sldId id="284" r:id="rId22"/>
    <p:sldId id="279" r:id="rId23"/>
    <p:sldId id="267" r:id="rId24"/>
    <p:sldId id="268" r:id="rId25"/>
    <p:sldId id="286" r:id="rId26"/>
    <p:sldId id="290" r:id="rId27"/>
    <p:sldId id="285" r:id="rId28"/>
    <p:sldId id="287" r:id="rId29"/>
    <p:sldId id="259" r:id="rId30"/>
    <p:sldId id="289" r:id="rId3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8" autoAdjust="0"/>
    <p:restoredTop sz="82005" autoAdjust="0"/>
  </p:normalViewPr>
  <p:slideViewPr>
    <p:cSldViewPr>
      <p:cViewPr>
        <p:scale>
          <a:sx n="104" d="100"/>
          <a:sy n="104" d="100"/>
        </p:scale>
        <p:origin x="-16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1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blog/2015/04/20/announcing-azure-service-fabric-reducing-complexity-in-a-hyper-scale-world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86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5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See the Wikipedia comparison of programming languages http://en.wikipedia.org/wiki/Comparison_of_programming_languages</a:t>
            </a:r>
          </a:p>
          <a:p>
            <a:endParaRPr lang="en-GB" dirty="0" smtClean="0"/>
          </a:p>
          <a:p>
            <a:r>
              <a:rPr lang="en-GB" dirty="0" smtClean="0"/>
              <a:t>C# is there</a:t>
            </a:r>
            <a:r>
              <a:rPr lang="en-GB" baseline="0" dirty="0" smtClean="0"/>
              <a:t> as one of the most fully featured languages.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IMHO – The desire for VisualBasic.NET to be at feature parity with C# has resulted in a more complex language than was ideal, and means there is no ‘starter’ language that could have made life easier for new developers.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06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CLI</a:t>
            </a:r>
            <a:r>
              <a:rPr lang="en-GB" baseline="0" dirty="0" smtClean="0"/>
              <a:t> - http://en.wikipedia.org/wiki/Common_Language_Infrastructure (see Overview for good diagram of high-level language to IL to machine code.</a:t>
            </a:r>
          </a:p>
          <a:p>
            <a:r>
              <a:rPr lang="en-GB" baseline="0" dirty="0" smtClean="0"/>
              <a:t>CIL - http://en.wikipedia.org/wiki/Common_Intermediate_Language.</a:t>
            </a:r>
          </a:p>
          <a:p>
            <a:r>
              <a:rPr lang="en-GB" baseline="0" dirty="0" smtClean="0"/>
              <a:t>CLR - http://en.wikipedia.org/wiki/Common_Language_Runtime (another diagram shows flow from high-level language to native code)</a:t>
            </a:r>
          </a:p>
          <a:p>
            <a:endParaRPr lang="en-GB" baseline="0" dirty="0" smtClean="0"/>
          </a:p>
          <a:p>
            <a:r>
              <a:rPr lang="en-GB" baseline="0" dirty="0" smtClean="0"/>
              <a:t>Roslyn - https://github.com/dotnet/Roslyn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06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18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Steve Ballmer, The Register, http://www.theregister.co.uk/2001/06/02/ballmer_linux_is_a_cancer/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Bill Gates, http://www.wired.com/2008/04/bill-gates-what/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41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http://www.wired.com/2015/04/microsoft-open-source-windows-definitely-possible </a:t>
            </a:r>
          </a:p>
          <a:p>
            <a:endParaRPr lang="en-GB" dirty="0" smtClean="0"/>
          </a:p>
          <a:p>
            <a:r>
              <a:rPr lang="en-GB" dirty="0" smtClean="0"/>
              <a:t>But one day, the company could “open source” the code that underpins the OS—giving it away for free. So says Mark Russinovich, one of the company’s top engineers.</a:t>
            </a:r>
          </a:p>
          <a:p>
            <a:endParaRPr lang="en-GB" dirty="0" smtClean="0"/>
          </a:p>
          <a:p>
            <a:r>
              <a:rPr lang="en-GB" dirty="0" smtClean="0"/>
              <a:t>“It’s definitely possible,” Russinovich says. “It’s a new Microsoft.”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MS Open Technologies,</a:t>
            </a:r>
            <a:r>
              <a:rPr lang="en-GB" baseline="0" dirty="0" smtClean="0"/>
              <a:t> </a:t>
            </a:r>
            <a:r>
              <a:rPr lang="en-GB" dirty="0" smtClean="0"/>
              <a:t>a separate</a:t>
            </a:r>
            <a:r>
              <a:rPr lang="en-GB" baseline="0" dirty="0" smtClean="0"/>
              <a:t> subsidiary is to be brought into main Microsoft fold, </a:t>
            </a:r>
          </a:p>
          <a:p>
            <a:r>
              <a:rPr lang="en-GB" dirty="0" smtClean="0"/>
              <a:t>http://www.theregister.co.uk/2015/04/20/microsoft_absorbs_opensource_spinoff/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3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88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Introducing </a:t>
            </a:r>
            <a:r>
              <a:rPr lang="en-GB" dirty="0" smtClean="0"/>
              <a:t>.NET </a:t>
            </a:r>
            <a:r>
              <a:rPr lang="en-GB" dirty="0" smtClean="0"/>
              <a:t>Core,</a:t>
            </a:r>
            <a:r>
              <a:rPr lang="en-GB" baseline="0" dirty="0" smtClean="0"/>
              <a:t> blog post by Immo Landswerth, http://blogs.msdn.com/b/dotnet/archive/2014/12/04/introducing-net-core.aspx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02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31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AWS</a:t>
            </a:r>
            <a:r>
              <a:rPr lang="en-GB" baseline="0" dirty="0" smtClean="0"/>
              <a:t> results 23 April 2015 – http://qz.com/390191/amazon-web-services-is-a-5-billion-business-and-its-growing-50-a-year/</a:t>
            </a:r>
          </a:p>
          <a:p>
            <a:endParaRPr lang="en-GB" baseline="0" dirty="0" smtClean="0"/>
          </a:p>
          <a:p>
            <a:r>
              <a:rPr lang="en-GB" baseline="0" dirty="0" smtClean="0"/>
              <a:t>Microsoft results 23 April 2015 – http://www.zdnet.com/article/how-much-is-microsoft-making-from-azure/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AWS</a:t>
            </a:r>
            <a:r>
              <a:rPr lang="en-GB" baseline="0" dirty="0" smtClean="0"/>
              <a:t> 21 April 2015 - http://qz.com/388105/amazon-is-about-to-reveal-one-of-its-biggest-secrets-the-size-of-its-cloud-business/ - AWS about to be reported separately, $4.5 billion estimate 2014, (compare to Apple iTunes/Services $18.5 billion), Rackspace $1.8 billion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6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1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http://azure.microsoft.com/blog/2015/04/20/announcing-azure-service-fabric-reducing-complexity-in-a-hyper-scale-world/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8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Chrome O/S not as much a concern in Europe as in U.S.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http://www.channelregister.co.uk/2015/02/11/windows_with_bing_death_knell_licences/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fact, Windows with Bing is being ramped down as the challenge is not being made by Chrome notebooks.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91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Mobile platforms</a:t>
            </a:r>
            <a:r>
              <a:rPr lang="en-GB" baseline="0" dirty="0" smtClean="0"/>
              <a:t> – unit shipments market share from IDC – </a:t>
            </a:r>
            <a:r>
              <a:rPr lang="en-GB" dirty="0" smtClean="0"/>
              <a:t>http://www.idc.com/prodserv/smartphone-os-market-share.jsp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31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9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49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5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6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1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0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6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Apple is around 90% </a:t>
            </a:r>
            <a:r>
              <a:rPr lang="en-GB" b="1" baseline="0" dirty="0" smtClean="0"/>
              <a:t>hardware</a:t>
            </a:r>
            <a:r>
              <a:rPr lang="en-GB" baseline="0" dirty="0" smtClean="0"/>
              <a:t> – they have commoditised </a:t>
            </a:r>
            <a:r>
              <a:rPr lang="en-GB" b="1" baseline="0" dirty="0" smtClean="0"/>
              <a:t>software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Microsoft is over 70% </a:t>
            </a:r>
            <a:r>
              <a:rPr lang="en-GB" b="1" baseline="0" dirty="0" smtClean="0"/>
              <a:t>software</a:t>
            </a:r>
            <a:r>
              <a:rPr lang="en-GB" baseline="0" dirty="0" smtClean="0"/>
              <a:t> licenses – they have commoditised </a:t>
            </a:r>
            <a:r>
              <a:rPr lang="en-GB" b="1" baseline="0" dirty="0" smtClean="0"/>
              <a:t>hardware</a:t>
            </a:r>
            <a:r>
              <a:rPr lang="en-GB" baseline="0" dirty="0" smtClean="0"/>
              <a:t> (except in Xbox area)</a:t>
            </a:r>
          </a:p>
          <a:p>
            <a:endParaRPr lang="en-GB" baseline="0" dirty="0" smtClean="0"/>
          </a:p>
          <a:p>
            <a:r>
              <a:rPr lang="en-GB" baseline="0" dirty="0" smtClean="0"/>
              <a:t>Google is virtually 100% ad revenue (now that Motorola Mobility has been sold to Lenovo) – they have commoditised </a:t>
            </a:r>
            <a:r>
              <a:rPr lang="en-GB" b="1" baseline="0" dirty="0" smtClean="0"/>
              <a:t>software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and</a:t>
            </a:r>
            <a:r>
              <a:rPr lang="en-GB" b="0" baseline="0" dirty="0" smtClean="0"/>
              <a:t> </a:t>
            </a:r>
            <a:r>
              <a:rPr lang="en-GB" b="1" baseline="0" dirty="0" smtClean="0"/>
              <a:t>hardware</a:t>
            </a:r>
            <a:r>
              <a:rPr lang="en-GB" b="0" baseline="0" dirty="0" smtClean="0"/>
              <a:t>.</a:t>
            </a:r>
            <a:endParaRPr lang="en-GB" baseline="0" dirty="0" smtClean="0"/>
          </a:p>
          <a:p>
            <a:endParaRPr lang="en-GB" dirty="0" smtClean="0"/>
          </a:p>
          <a:p>
            <a:r>
              <a:rPr lang="en-GB" dirty="0" smtClean="0"/>
              <a:t>Market Capitalization (Google,</a:t>
            </a:r>
            <a:r>
              <a:rPr lang="en-GB" baseline="0" dirty="0" smtClean="0"/>
              <a:t> 22</a:t>
            </a:r>
            <a:r>
              <a:rPr lang="en-GB" baseline="30000" dirty="0" smtClean="0"/>
              <a:t>nd</a:t>
            </a:r>
            <a:r>
              <a:rPr lang="en-GB" baseline="0" dirty="0" smtClean="0"/>
              <a:t> April 2015)</a:t>
            </a:r>
            <a:endParaRPr lang="en-GB" dirty="0" smtClean="0"/>
          </a:p>
          <a:p>
            <a:r>
              <a:rPr lang="en-GB" dirty="0" smtClean="0"/>
              <a:t>Apple</a:t>
            </a:r>
            <a:r>
              <a:rPr lang="en-GB" baseline="0" dirty="0" smtClean="0"/>
              <a:t> 750 billion, Google 370 billion, Microsoft 355 billion, Oracle 190 billion, Amazon 180 billion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Note:</a:t>
            </a:r>
          </a:p>
          <a:p>
            <a:r>
              <a:rPr lang="en-GB" baseline="0" dirty="0" smtClean="0"/>
              <a:t>Good comparison of Apple vs Google vs Microsoft revenue areas can be found at http://bgr.com/2014/02/06/apple-google-microsoft-revenue-sources/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13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65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3682373"/>
            <a:ext cx="9144000" cy="177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89D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3741739"/>
            <a:ext cx="9144000" cy="3116263"/>
          </a:xfrm>
          <a:prstGeom prst="rect">
            <a:avLst/>
          </a:prstGeom>
          <a:solidFill>
            <a:srgbClr val="0089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89D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05065"/>
            <a:ext cx="7160840" cy="1769236"/>
          </a:xfrm>
          <a:noFill/>
        </p:spPr>
        <p:txBody>
          <a:bodyPr anchor="t"/>
          <a:lstStyle>
            <a:lvl1pPr algn="r">
              <a:buNone/>
              <a:defRPr sz="2800" b="1" spc="-15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468893"/>
            <a:ext cx="7160840" cy="990600"/>
          </a:xfrm>
        </p:spPr>
        <p:txBody>
          <a:bodyPr>
            <a:noAutofit/>
          </a:bodyPr>
          <a:lstStyle>
            <a:lvl1pPr algn="r">
              <a:buNone/>
              <a:defRPr sz="3200" b="1" cap="none">
                <a:solidFill>
                  <a:srgbClr val="0089D0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5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62C35B2-88CA-49D3-8E4A-1D75786B8009}" type="datetimeFigureOut">
              <a:rPr lang="en-GB" smtClean="0"/>
              <a:t>27/04/2015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44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uddle logo intro">
    <p:bg>
      <p:bgPr>
        <a:solidFill>
          <a:srgbClr val="008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uddle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924944"/>
            <a:ext cx="468517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5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e blank for large diagram">
    <p:bg>
      <p:bgPr>
        <a:solidFill>
          <a:srgbClr val="008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019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E3B6F48-ED0A-45D0-B247-45C02C6F2993}" type="datetimeFigureOut">
              <a:rPr lang="en-GB" smtClean="0"/>
              <a:t>27/04/2015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973A09D-1A45-4052-A8DD-170C768B69C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238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E3B6F48-ED0A-45D0-B247-45C02C6F2993}" type="datetimeFigureOut">
              <a:rPr lang="en-GB" smtClean="0"/>
              <a:t>27/04/2015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973A09D-1A45-4052-A8DD-170C768B69C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61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E3B6F48-ED0A-45D0-B247-45C02C6F2993}" type="datetimeFigureOut">
              <a:rPr lang="en-GB" smtClean="0"/>
              <a:t>27/04/2015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973A09D-1A45-4052-A8DD-170C768B69C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9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E3B6F48-ED0A-45D0-B247-45C02C6F2993}" type="datetimeFigureOut">
              <a:rPr lang="en-GB" smtClean="0"/>
              <a:t>27/04/2015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973A09D-1A45-4052-A8DD-170C768B69C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863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E3B6F48-ED0A-45D0-B247-45C02C6F2993}" type="datetimeFigureOut">
              <a:rPr lang="en-GB" smtClean="0"/>
              <a:t>27/04/2015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973A09D-1A45-4052-A8DD-170C768B69C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691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E3B6F48-ED0A-45D0-B247-45C02C6F2993}" type="datetimeFigureOut">
              <a:rPr lang="en-GB" smtClean="0"/>
              <a:t>27/04/2015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973A09D-1A45-4052-A8DD-170C768B69C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937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E3B6F48-ED0A-45D0-B247-45C02C6F2993}" type="datetimeFigureOut">
              <a:rPr lang="en-GB" smtClean="0"/>
              <a:t>27/04/2015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973A09D-1A45-4052-A8DD-170C768B69C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79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5229200"/>
            <a:ext cx="6336704" cy="720080"/>
          </a:xfrm>
          <a:noFill/>
        </p:spPr>
        <p:txBody>
          <a:bodyPr anchor="t"/>
          <a:lstStyle>
            <a:lvl1pPr algn="ctr">
              <a:buNone/>
              <a:defRPr sz="2800" b="1" spc="-150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4221088"/>
            <a:ext cx="6336704" cy="846584"/>
          </a:xfrm>
        </p:spPr>
        <p:txBody>
          <a:bodyPr>
            <a:noAutofit/>
          </a:bodyPr>
          <a:lstStyle>
            <a:lvl1pPr algn="ctr">
              <a:buNone/>
              <a:defRPr sz="3200" b="1" cap="none">
                <a:solidFill>
                  <a:srgbClr val="0089D0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presen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06" y="404664"/>
            <a:ext cx="2961470" cy="34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48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E3B6F48-ED0A-45D0-B247-45C02C6F2993}" type="datetimeFigureOut">
              <a:rPr lang="en-GB" smtClean="0"/>
              <a:t>27/04/2015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973A09D-1A45-4052-A8DD-170C768B69C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254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E3B6F48-ED0A-45D0-B247-45C02C6F2993}" type="datetimeFigureOut">
              <a:rPr lang="en-GB" smtClean="0"/>
              <a:t>27/04/2015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973A09D-1A45-4052-A8DD-170C768B69C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813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E3B6F48-ED0A-45D0-B247-45C02C6F2993}" type="datetimeFigureOut">
              <a:rPr lang="en-GB" smtClean="0"/>
              <a:t>27/04/2015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973A09D-1A45-4052-A8DD-170C768B69C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076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E3B6F48-ED0A-45D0-B247-45C02C6F2993}" type="datetimeFigureOut">
              <a:rPr lang="en-GB" smtClean="0"/>
              <a:t>27/04/2015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973A09D-1A45-4052-A8DD-170C768B69C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6728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uddle logo intro">
    <p:bg>
      <p:bgPr>
        <a:solidFill>
          <a:srgbClr val="008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uddle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924944"/>
            <a:ext cx="4685179" cy="122413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blank for large diagram">
    <p:bg>
      <p:bgPr>
        <a:solidFill>
          <a:srgbClr val="008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92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i="0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9418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3682373"/>
            <a:ext cx="9144000" cy="177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89D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3741739"/>
            <a:ext cx="9144000" cy="3116263"/>
          </a:xfrm>
          <a:prstGeom prst="rect">
            <a:avLst/>
          </a:prstGeom>
          <a:solidFill>
            <a:srgbClr val="0089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89D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05065"/>
            <a:ext cx="7160840" cy="1769236"/>
          </a:xfrm>
          <a:noFill/>
        </p:spPr>
        <p:txBody>
          <a:bodyPr anchor="t"/>
          <a:lstStyle>
            <a:lvl1pPr algn="r">
              <a:buNone/>
              <a:defRPr sz="2800" b="1" spc="-15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468893"/>
            <a:ext cx="7160840" cy="990600"/>
          </a:xfrm>
        </p:spPr>
        <p:txBody>
          <a:bodyPr>
            <a:noAutofit/>
          </a:bodyPr>
          <a:lstStyle>
            <a:lvl1pPr algn="r">
              <a:buNone/>
              <a:defRPr sz="3200" b="1" cap="none">
                <a:solidFill>
                  <a:srgbClr val="0089D0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32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395536" y="1803400"/>
            <a:ext cx="8568952" cy="4368800"/>
          </a:xfrm>
        </p:spPr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11561" y="1796819"/>
            <a:ext cx="3889003" cy="4320348"/>
          </a:xfr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11560" y="1796819"/>
            <a:ext cx="7776864" cy="4320348"/>
          </a:xfr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80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395536" y="1796819"/>
            <a:ext cx="4176464" cy="4320348"/>
          </a:xfrm>
          <a:solidFill>
            <a:schemeClr val="bg1"/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91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5536" y="1803402"/>
            <a:ext cx="4100264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0837" y="1803399"/>
            <a:ext cx="4100264" cy="4358167"/>
          </a:xfrm>
        </p:spPr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7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0" y="1796819"/>
            <a:ext cx="9144000" cy="506118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large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536" y="1803400"/>
            <a:ext cx="8352928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92488" y="157480"/>
            <a:ext cx="8352928" cy="1341120"/>
          </a:xfrm>
          <a:prstGeom prst="rect">
            <a:avLst/>
          </a:prstGeom>
          <a:noFill/>
        </p:spPr>
        <p:txBody>
          <a:bodyPr vert="horz" anchor="b">
            <a:norm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6079604"/>
            <a:ext cx="9144002" cy="778396"/>
            <a:chOff x="0" y="6079604"/>
            <a:chExt cx="9144002" cy="778396"/>
          </a:xfrm>
        </p:grpSpPr>
        <p:sp>
          <p:nvSpPr>
            <p:cNvPr id="14" name="Freeform 5"/>
            <p:cNvSpPr>
              <a:spLocks/>
            </p:cNvSpPr>
            <p:nvPr userDrawn="1"/>
          </p:nvSpPr>
          <p:spPr bwMode="auto">
            <a:xfrm>
              <a:off x="0" y="6503052"/>
              <a:ext cx="9140888" cy="198490"/>
            </a:xfrm>
            <a:custGeom>
              <a:avLst/>
              <a:gdLst>
                <a:gd name="T0" fmla="*/ 0 w 16397"/>
                <a:gd name="T1" fmla="*/ 307 h 307"/>
                <a:gd name="T2" fmla="*/ 0 w 16397"/>
                <a:gd name="T3" fmla="*/ 307 h 307"/>
                <a:gd name="T4" fmla="*/ 16397 w 16397"/>
                <a:gd name="T5" fmla="*/ 307 h 307"/>
                <a:gd name="T6" fmla="*/ 16397 w 16397"/>
                <a:gd name="T7" fmla="*/ 0 h 307"/>
                <a:gd name="T8" fmla="*/ 0 w 16397"/>
                <a:gd name="T9" fmla="*/ 0 h 307"/>
                <a:gd name="T10" fmla="*/ 0 w 16397"/>
                <a:gd name="T11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97" h="307">
                  <a:moveTo>
                    <a:pt x="0" y="307"/>
                  </a:moveTo>
                  <a:lnTo>
                    <a:pt x="0" y="307"/>
                  </a:lnTo>
                  <a:lnTo>
                    <a:pt x="16397" y="307"/>
                  </a:lnTo>
                  <a:lnTo>
                    <a:pt x="16397" y="0"/>
                  </a:lnTo>
                  <a:lnTo>
                    <a:pt x="0" y="0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8174120" y="6079604"/>
              <a:ext cx="832883" cy="576013"/>
            </a:xfrm>
            <a:custGeom>
              <a:avLst/>
              <a:gdLst>
                <a:gd name="T0" fmla="*/ 1303 w 1522"/>
                <a:gd name="T1" fmla="*/ 449 h 1044"/>
                <a:gd name="T2" fmla="*/ 1303 w 1522"/>
                <a:gd name="T3" fmla="*/ 449 h 1044"/>
                <a:gd name="T4" fmla="*/ 1206 w 1522"/>
                <a:gd name="T5" fmla="*/ 203 h 1044"/>
                <a:gd name="T6" fmla="*/ 1063 w 1522"/>
                <a:gd name="T7" fmla="*/ 158 h 1044"/>
                <a:gd name="T8" fmla="*/ 911 w 1522"/>
                <a:gd name="T9" fmla="*/ 212 h 1044"/>
                <a:gd name="T10" fmla="*/ 582 w 1522"/>
                <a:gd name="T11" fmla="*/ 0 h 1044"/>
                <a:gd name="T12" fmla="*/ 391 w 1522"/>
                <a:gd name="T13" fmla="*/ 50 h 1044"/>
                <a:gd name="T14" fmla="*/ 226 w 1522"/>
                <a:gd name="T15" fmla="*/ 447 h 1044"/>
                <a:gd name="T16" fmla="*/ 0 w 1522"/>
                <a:gd name="T17" fmla="*/ 740 h 1044"/>
                <a:gd name="T18" fmla="*/ 303 w 1522"/>
                <a:gd name="T19" fmla="*/ 1044 h 1044"/>
                <a:gd name="T20" fmla="*/ 1218 w 1522"/>
                <a:gd name="T21" fmla="*/ 1044 h 1044"/>
                <a:gd name="T22" fmla="*/ 1522 w 1522"/>
                <a:gd name="T23" fmla="*/ 740 h 1044"/>
                <a:gd name="T24" fmla="*/ 1303 w 1522"/>
                <a:gd name="T25" fmla="*/ 44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2" h="1044">
                  <a:moveTo>
                    <a:pt x="1303" y="449"/>
                  </a:moveTo>
                  <a:lnTo>
                    <a:pt x="1303" y="449"/>
                  </a:lnTo>
                  <a:cubicBezTo>
                    <a:pt x="1314" y="386"/>
                    <a:pt x="1309" y="279"/>
                    <a:pt x="1206" y="203"/>
                  </a:cubicBezTo>
                  <a:cubicBezTo>
                    <a:pt x="1174" y="180"/>
                    <a:pt x="1123" y="158"/>
                    <a:pt x="1063" y="158"/>
                  </a:cubicBezTo>
                  <a:cubicBezTo>
                    <a:pt x="1016" y="158"/>
                    <a:pt x="963" y="172"/>
                    <a:pt x="911" y="212"/>
                  </a:cubicBezTo>
                  <a:cubicBezTo>
                    <a:pt x="829" y="50"/>
                    <a:pt x="697" y="0"/>
                    <a:pt x="582" y="0"/>
                  </a:cubicBezTo>
                  <a:cubicBezTo>
                    <a:pt x="503" y="0"/>
                    <a:pt x="431" y="24"/>
                    <a:pt x="391" y="50"/>
                  </a:cubicBezTo>
                  <a:cubicBezTo>
                    <a:pt x="294" y="113"/>
                    <a:pt x="184" y="234"/>
                    <a:pt x="226" y="447"/>
                  </a:cubicBezTo>
                  <a:cubicBezTo>
                    <a:pt x="96" y="483"/>
                    <a:pt x="0" y="599"/>
                    <a:pt x="0" y="740"/>
                  </a:cubicBezTo>
                  <a:cubicBezTo>
                    <a:pt x="0" y="908"/>
                    <a:pt x="135" y="1044"/>
                    <a:pt x="303" y="1044"/>
                  </a:cubicBezTo>
                  <a:lnTo>
                    <a:pt x="1218" y="1044"/>
                  </a:lnTo>
                  <a:cubicBezTo>
                    <a:pt x="1386" y="1044"/>
                    <a:pt x="1522" y="908"/>
                    <a:pt x="1522" y="740"/>
                  </a:cubicBezTo>
                  <a:cubicBezTo>
                    <a:pt x="1522" y="602"/>
                    <a:pt x="1437" y="491"/>
                    <a:pt x="1303" y="449"/>
                  </a:cubicBezTo>
                  <a:close/>
                </a:path>
              </a:pathLst>
            </a:custGeom>
            <a:solidFill>
              <a:srgbClr val="0089D0"/>
            </a:solidFill>
            <a:ln w="38100">
              <a:solidFill>
                <a:srgbClr val="FF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0" y="6545084"/>
              <a:ext cx="9144002" cy="312916"/>
            </a:xfrm>
            <a:custGeom>
              <a:avLst/>
              <a:gdLst>
                <a:gd name="T0" fmla="*/ 16411 w 16411"/>
                <a:gd name="T1" fmla="*/ 569 h 569"/>
                <a:gd name="T2" fmla="*/ 16411 w 16411"/>
                <a:gd name="T3" fmla="*/ 569 h 569"/>
                <a:gd name="T4" fmla="*/ 0 w 16411"/>
                <a:gd name="T5" fmla="*/ 569 h 569"/>
                <a:gd name="T6" fmla="*/ 0 w 16411"/>
                <a:gd name="T7" fmla="*/ 0 h 569"/>
                <a:gd name="T8" fmla="*/ 16411 w 16411"/>
                <a:gd name="T9" fmla="*/ 0 h 569"/>
                <a:gd name="T10" fmla="*/ 16411 w 16411"/>
                <a:gd name="T11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11" h="569">
                  <a:moveTo>
                    <a:pt x="16411" y="569"/>
                  </a:moveTo>
                  <a:lnTo>
                    <a:pt x="16411" y="569"/>
                  </a:lnTo>
                  <a:lnTo>
                    <a:pt x="0" y="569"/>
                  </a:lnTo>
                  <a:lnTo>
                    <a:pt x="0" y="0"/>
                  </a:lnTo>
                  <a:lnTo>
                    <a:pt x="16411" y="0"/>
                  </a:lnTo>
                  <a:lnTo>
                    <a:pt x="16411" y="569"/>
                  </a:lnTo>
                  <a:close/>
                </a:path>
              </a:pathLst>
            </a:custGeom>
            <a:solidFill>
              <a:srgbClr val="0089D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8465240" y="6263306"/>
              <a:ext cx="224178" cy="353392"/>
            </a:xfrm>
            <a:custGeom>
              <a:avLst/>
              <a:gdLst>
                <a:gd name="T0" fmla="*/ 241 w 411"/>
                <a:gd name="T1" fmla="*/ 197 h 639"/>
                <a:gd name="T2" fmla="*/ 241 w 411"/>
                <a:gd name="T3" fmla="*/ 197 h 639"/>
                <a:gd name="T4" fmla="*/ 411 w 411"/>
                <a:gd name="T5" fmla="*/ 398 h 639"/>
                <a:gd name="T6" fmla="*/ 411 w 411"/>
                <a:gd name="T7" fmla="*/ 580 h 639"/>
                <a:gd name="T8" fmla="*/ 353 w 411"/>
                <a:gd name="T9" fmla="*/ 639 h 639"/>
                <a:gd name="T10" fmla="*/ 295 w 411"/>
                <a:gd name="T11" fmla="*/ 580 h 639"/>
                <a:gd name="T12" fmla="*/ 295 w 411"/>
                <a:gd name="T13" fmla="*/ 403 h 639"/>
                <a:gd name="T14" fmla="*/ 207 w 411"/>
                <a:gd name="T15" fmla="*/ 302 h 639"/>
                <a:gd name="T16" fmla="*/ 116 w 411"/>
                <a:gd name="T17" fmla="*/ 403 h 639"/>
                <a:gd name="T18" fmla="*/ 116 w 411"/>
                <a:gd name="T19" fmla="*/ 580 h 639"/>
                <a:gd name="T20" fmla="*/ 58 w 411"/>
                <a:gd name="T21" fmla="*/ 639 h 639"/>
                <a:gd name="T22" fmla="*/ 0 w 411"/>
                <a:gd name="T23" fmla="*/ 580 h 639"/>
                <a:gd name="T24" fmla="*/ 0 w 411"/>
                <a:gd name="T25" fmla="*/ 58 h 639"/>
                <a:gd name="T26" fmla="*/ 58 w 411"/>
                <a:gd name="T27" fmla="*/ 0 h 639"/>
                <a:gd name="T28" fmla="*/ 116 w 411"/>
                <a:gd name="T29" fmla="*/ 58 h 639"/>
                <a:gd name="T30" fmla="*/ 116 w 411"/>
                <a:gd name="T31" fmla="*/ 268 h 639"/>
                <a:gd name="T32" fmla="*/ 241 w 411"/>
                <a:gd name="T33" fmla="*/ 197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639">
                  <a:moveTo>
                    <a:pt x="241" y="197"/>
                  </a:moveTo>
                  <a:lnTo>
                    <a:pt x="241" y="197"/>
                  </a:lnTo>
                  <a:cubicBezTo>
                    <a:pt x="349" y="197"/>
                    <a:pt x="411" y="281"/>
                    <a:pt x="411" y="398"/>
                  </a:cubicBezTo>
                  <a:lnTo>
                    <a:pt x="411" y="580"/>
                  </a:lnTo>
                  <a:cubicBezTo>
                    <a:pt x="411" y="612"/>
                    <a:pt x="385" y="639"/>
                    <a:pt x="353" y="639"/>
                  </a:cubicBezTo>
                  <a:cubicBezTo>
                    <a:pt x="321" y="639"/>
                    <a:pt x="295" y="612"/>
                    <a:pt x="295" y="580"/>
                  </a:cubicBezTo>
                  <a:lnTo>
                    <a:pt x="295" y="403"/>
                  </a:lnTo>
                  <a:cubicBezTo>
                    <a:pt x="295" y="347"/>
                    <a:pt x="267" y="302"/>
                    <a:pt x="207" y="302"/>
                  </a:cubicBezTo>
                  <a:cubicBezTo>
                    <a:pt x="142" y="302"/>
                    <a:pt x="116" y="352"/>
                    <a:pt x="116" y="403"/>
                  </a:cubicBezTo>
                  <a:lnTo>
                    <a:pt x="116" y="580"/>
                  </a:lnTo>
                  <a:cubicBezTo>
                    <a:pt x="116" y="612"/>
                    <a:pt x="90" y="639"/>
                    <a:pt x="58" y="639"/>
                  </a:cubicBezTo>
                  <a:cubicBezTo>
                    <a:pt x="26" y="639"/>
                    <a:pt x="0" y="612"/>
                    <a:pt x="0" y="580"/>
                  </a:cubicBezTo>
                  <a:lnTo>
                    <a:pt x="0" y="58"/>
                  </a:ln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8"/>
                  </a:cubicBezTo>
                  <a:lnTo>
                    <a:pt x="116" y="268"/>
                  </a:lnTo>
                  <a:cubicBezTo>
                    <a:pt x="139" y="226"/>
                    <a:pt x="181" y="197"/>
                    <a:pt x="241" y="197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9" r:id="rId2"/>
    <p:sldLayoutId id="2147483658" r:id="rId3"/>
    <p:sldLayoutId id="2147483652" r:id="rId4"/>
    <p:sldLayoutId id="2147483666" r:id="rId5"/>
    <p:sldLayoutId id="2147483665" r:id="rId6"/>
    <p:sldLayoutId id="2147483664" r:id="rId7"/>
    <p:sldLayoutId id="2147483654" r:id="rId8"/>
    <p:sldLayoutId id="2147483656" r:id="rId9"/>
    <p:sldLayoutId id="2147483670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ts val="768"/>
        </a:spcBef>
        <a:buNone/>
        <a:defRPr sz="3200" b="1" kern="1200" spc="-150" baseline="0">
          <a:solidFill>
            <a:srgbClr val="0089D0"/>
          </a:solidFill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rgbClr val="0089D0"/>
        </a:buClr>
        <a:buSzPct val="110000"/>
        <a:buFont typeface="Arial" pitchFamily="34" charset="0"/>
        <a:buChar char="•"/>
        <a:defRPr sz="29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rgbClr val="0089D0"/>
        </a:buClr>
        <a:buSzPct val="110000"/>
        <a:buFont typeface="Arial" pitchFamily="34" charset="0"/>
        <a:buChar char="•"/>
        <a:defRPr sz="26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rgbClr val="0089D0"/>
        </a:buClr>
        <a:buSzPct val="110000"/>
        <a:buFont typeface="Arial" pitchFamily="34" charset="0"/>
        <a:buChar char="•"/>
        <a:defRPr sz="23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rgbClr val="0089D0"/>
        </a:buClr>
        <a:buSzPct val="11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rgbClr val="0089D0"/>
        </a:buClr>
        <a:buSzPct val="11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56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9D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baseline="0" smtClean="0">
          <a:solidFill>
            <a:srgbClr val="0089D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89D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89D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89D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89D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8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093296"/>
            <a:ext cx="9145588" cy="765927"/>
            <a:chOff x="0" y="6093296"/>
            <a:chExt cx="9145588" cy="765927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6510232"/>
              <a:ext cx="9145588" cy="195342"/>
            </a:xfrm>
            <a:custGeom>
              <a:avLst/>
              <a:gdLst>
                <a:gd name="T0" fmla="*/ 0 w 16419"/>
                <a:gd name="T1" fmla="*/ 307 h 307"/>
                <a:gd name="T2" fmla="*/ 0 w 16419"/>
                <a:gd name="T3" fmla="*/ 307 h 307"/>
                <a:gd name="T4" fmla="*/ 16419 w 16419"/>
                <a:gd name="T5" fmla="*/ 307 h 307"/>
                <a:gd name="T6" fmla="*/ 16419 w 16419"/>
                <a:gd name="T7" fmla="*/ 0 h 307"/>
                <a:gd name="T8" fmla="*/ 0 w 16419"/>
                <a:gd name="T9" fmla="*/ 0 h 307"/>
                <a:gd name="T10" fmla="*/ 0 w 16419"/>
                <a:gd name="T11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19" h="307">
                  <a:moveTo>
                    <a:pt x="0" y="307"/>
                  </a:moveTo>
                  <a:lnTo>
                    <a:pt x="0" y="307"/>
                  </a:lnTo>
                  <a:lnTo>
                    <a:pt x="16419" y="307"/>
                  </a:lnTo>
                  <a:lnTo>
                    <a:pt x="16419" y="0"/>
                  </a:lnTo>
                  <a:lnTo>
                    <a:pt x="0" y="0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8178912" y="6093296"/>
              <a:ext cx="823065" cy="565182"/>
            </a:xfrm>
            <a:custGeom>
              <a:avLst/>
              <a:gdLst>
                <a:gd name="T0" fmla="*/ 1303 w 1522"/>
                <a:gd name="T1" fmla="*/ 449 h 1044"/>
                <a:gd name="T2" fmla="*/ 1303 w 1522"/>
                <a:gd name="T3" fmla="*/ 449 h 1044"/>
                <a:gd name="T4" fmla="*/ 1206 w 1522"/>
                <a:gd name="T5" fmla="*/ 204 h 1044"/>
                <a:gd name="T6" fmla="*/ 1064 w 1522"/>
                <a:gd name="T7" fmla="*/ 158 h 1044"/>
                <a:gd name="T8" fmla="*/ 912 w 1522"/>
                <a:gd name="T9" fmla="*/ 213 h 1044"/>
                <a:gd name="T10" fmla="*/ 582 w 1522"/>
                <a:gd name="T11" fmla="*/ 0 h 1044"/>
                <a:gd name="T12" fmla="*/ 391 w 1522"/>
                <a:gd name="T13" fmla="*/ 50 h 1044"/>
                <a:gd name="T14" fmla="*/ 226 w 1522"/>
                <a:gd name="T15" fmla="*/ 447 h 1044"/>
                <a:gd name="T16" fmla="*/ 0 w 1522"/>
                <a:gd name="T17" fmla="*/ 740 h 1044"/>
                <a:gd name="T18" fmla="*/ 303 w 1522"/>
                <a:gd name="T19" fmla="*/ 1044 h 1044"/>
                <a:gd name="T20" fmla="*/ 1219 w 1522"/>
                <a:gd name="T21" fmla="*/ 1044 h 1044"/>
                <a:gd name="T22" fmla="*/ 1522 w 1522"/>
                <a:gd name="T23" fmla="*/ 740 h 1044"/>
                <a:gd name="T24" fmla="*/ 1303 w 1522"/>
                <a:gd name="T25" fmla="*/ 44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2" h="1044">
                  <a:moveTo>
                    <a:pt x="1303" y="449"/>
                  </a:moveTo>
                  <a:lnTo>
                    <a:pt x="1303" y="449"/>
                  </a:lnTo>
                  <a:cubicBezTo>
                    <a:pt x="1315" y="386"/>
                    <a:pt x="1309" y="279"/>
                    <a:pt x="1206" y="204"/>
                  </a:cubicBezTo>
                  <a:cubicBezTo>
                    <a:pt x="1174" y="180"/>
                    <a:pt x="1123" y="158"/>
                    <a:pt x="1064" y="158"/>
                  </a:cubicBezTo>
                  <a:cubicBezTo>
                    <a:pt x="1016" y="158"/>
                    <a:pt x="964" y="172"/>
                    <a:pt x="912" y="213"/>
                  </a:cubicBezTo>
                  <a:cubicBezTo>
                    <a:pt x="830" y="50"/>
                    <a:pt x="697" y="0"/>
                    <a:pt x="582" y="0"/>
                  </a:cubicBezTo>
                  <a:cubicBezTo>
                    <a:pt x="503" y="0"/>
                    <a:pt x="432" y="24"/>
                    <a:pt x="391" y="50"/>
                  </a:cubicBezTo>
                  <a:cubicBezTo>
                    <a:pt x="295" y="113"/>
                    <a:pt x="184" y="234"/>
                    <a:pt x="226" y="447"/>
                  </a:cubicBezTo>
                  <a:cubicBezTo>
                    <a:pt x="97" y="483"/>
                    <a:pt x="0" y="600"/>
                    <a:pt x="0" y="740"/>
                  </a:cubicBezTo>
                  <a:cubicBezTo>
                    <a:pt x="0" y="908"/>
                    <a:pt x="136" y="1044"/>
                    <a:pt x="303" y="1044"/>
                  </a:cubicBezTo>
                  <a:lnTo>
                    <a:pt x="1219" y="1044"/>
                  </a:lnTo>
                  <a:cubicBezTo>
                    <a:pt x="1386" y="1044"/>
                    <a:pt x="1522" y="908"/>
                    <a:pt x="1522" y="740"/>
                  </a:cubicBezTo>
                  <a:cubicBezTo>
                    <a:pt x="1522" y="602"/>
                    <a:pt x="1438" y="491"/>
                    <a:pt x="1303" y="449"/>
                  </a:cubicBezTo>
                  <a:close/>
                </a:path>
              </a:pathLst>
            </a:custGeom>
            <a:solidFill>
              <a:srgbClr val="FEFEFE"/>
            </a:solidFill>
            <a:ln w="38100">
              <a:solidFill>
                <a:srgbClr val="FF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0" y="6551924"/>
              <a:ext cx="9143488" cy="307299"/>
            </a:xfrm>
            <a:custGeom>
              <a:avLst/>
              <a:gdLst>
                <a:gd name="T0" fmla="*/ 16420 w 16420"/>
                <a:gd name="T1" fmla="*/ 568 h 568"/>
                <a:gd name="T2" fmla="*/ 16420 w 16420"/>
                <a:gd name="T3" fmla="*/ 568 h 568"/>
                <a:gd name="T4" fmla="*/ 0 w 16420"/>
                <a:gd name="T5" fmla="*/ 568 h 568"/>
                <a:gd name="T6" fmla="*/ 0 w 16420"/>
                <a:gd name="T7" fmla="*/ 0 h 568"/>
                <a:gd name="T8" fmla="*/ 16420 w 16420"/>
                <a:gd name="T9" fmla="*/ 0 h 568"/>
                <a:gd name="T10" fmla="*/ 16420 w 16420"/>
                <a:gd name="T1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0" h="568">
                  <a:moveTo>
                    <a:pt x="16420" y="568"/>
                  </a:moveTo>
                  <a:lnTo>
                    <a:pt x="16420" y="568"/>
                  </a:lnTo>
                  <a:lnTo>
                    <a:pt x="0" y="568"/>
                  </a:lnTo>
                  <a:lnTo>
                    <a:pt x="0" y="0"/>
                  </a:lnTo>
                  <a:lnTo>
                    <a:pt x="16420" y="0"/>
                  </a:lnTo>
                  <a:lnTo>
                    <a:pt x="16420" y="568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466135" y="6273970"/>
              <a:ext cx="222366" cy="345903"/>
            </a:xfrm>
            <a:custGeom>
              <a:avLst/>
              <a:gdLst>
                <a:gd name="T0" fmla="*/ 241 w 411"/>
                <a:gd name="T1" fmla="*/ 198 h 639"/>
                <a:gd name="T2" fmla="*/ 241 w 411"/>
                <a:gd name="T3" fmla="*/ 198 h 639"/>
                <a:gd name="T4" fmla="*/ 411 w 411"/>
                <a:gd name="T5" fmla="*/ 398 h 639"/>
                <a:gd name="T6" fmla="*/ 411 w 411"/>
                <a:gd name="T7" fmla="*/ 581 h 639"/>
                <a:gd name="T8" fmla="*/ 353 w 411"/>
                <a:gd name="T9" fmla="*/ 639 h 639"/>
                <a:gd name="T10" fmla="*/ 295 w 411"/>
                <a:gd name="T11" fmla="*/ 581 h 639"/>
                <a:gd name="T12" fmla="*/ 295 w 411"/>
                <a:gd name="T13" fmla="*/ 404 h 639"/>
                <a:gd name="T14" fmla="*/ 207 w 411"/>
                <a:gd name="T15" fmla="*/ 303 h 639"/>
                <a:gd name="T16" fmla="*/ 116 w 411"/>
                <a:gd name="T17" fmla="*/ 404 h 639"/>
                <a:gd name="T18" fmla="*/ 116 w 411"/>
                <a:gd name="T19" fmla="*/ 581 h 639"/>
                <a:gd name="T20" fmla="*/ 58 w 411"/>
                <a:gd name="T21" fmla="*/ 639 h 639"/>
                <a:gd name="T22" fmla="*/ 0 w 411"/>
                <a:gd name="T23" fmla="*/ 581 h 639"/>
                <a:gd name="T24" fmla="*/ 0 w 411"/>
                <a:gd name="T25" fmla="*/ 59 h 639"/>
                <a:gd name="T26" fmla="*/ 58 w 411"/>
                <a:gd name="T27" fmla="*/ 0 h 639"/>
                <a:gd name="T28" fmla="*/ 116 w 411"/>
                <a:gd name="T29" fmla="*/ 59 h 639"/>
                <a:gd name="T30" fmla="*/ 116 w 411"/>
                <a:gd name="T31" fmla="*/ 269 h 639"/>
                <a:gd name="T32" fmla="*/ 241 w 411"/>
                <a:gd name="T33" fmla="*/ 198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639">
                  <a:moveTo>
                    <a:pt x="241" y="198"/>
                  </a:moveTo>
                  <a:lnTo>
                    <a:pt x="241" y="198"/>
                  </a:lnTo>
                  <a:cubicBezTo>
                    <a:pt x="349" y="198"/>
                    <a:pt x="411" y="281"/>
                    <a:pt x="411" y="398"/>
                  </a:cubicBezTo>
                  <a:lnTo>
                    <a:pt x="411" y="581"/>
                  </a:lnTo>
                  <a:cubicBezTo>
                    <a:pt x="411" y="613"/>
                    <a:pt x="385" y="639"/>
                    <a:pt x="353" y="639"/>
                  </a:cubicBezTo>
                  <a:cubicBezTo>
                    <a:pt x="321" y="639"/>
                    <a:pt x="295" y="613"/>
                    <a:pt x="295" y="581"/>
                  </a:cubicBezTo>
                  <a:lnTo>
                    <a:pt x="295" y="404"/>
                  </a:lnTo>
                  <a:cubicBezTo>
                    <a:pt x="295" y="347"/>
                    <a:pt x="267" y="303"/>
                    <a:pt x="207" y="303"/>
                  </a:cubicBezTo>
                  <a:cubicBezTo>
                    <a:pt x="142" y="303"/>
                    <a:pt x="116" y="352"/>
                    <a:pt x="116" y="404"/>
                  </a:cubicBezTo>
                  <a:lnTo>
                    <a:pt x="116" y="581"/>
                  </a:lnTo>
                  <a:cubicBezTo>
                    <a:pt x="116" y="613"/>
                    <a:pt x="90" y="639"/>
                    <a:pt x="58" y="639"/>
                  </a:cubicBezTo>
                  <a:cubicBezTo>
                    <a:pt x="26" y="639"/>
                    <a:pt x="0" y="613"/>
                    <a:pt x="0" y="581"/>
                  </a:cubicBezTo>
                  <a:lnTo>
                    <a:pt x="0" y="59"/>
                  </a:ln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9"/>
                  </a:cubicBezTo>
                  <a:lnTo>
                    <a:pt x="116" y="269"/>
                  </a:lnTo>
                  <a:cubicBezTo>
                    <a:pt x="139" y="226"/>
                    <a:pt x="181" y="198"/>
                    <a:pt x="241" y="198"/>
                  </a:cubicBezTo>
                  <a:close/>
                </a:path>
              </a:pathLst>
            </a:custGeom>
            <a:solidFill>
              <a:srgbClr val="0089D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11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8" r:id="rId3"/>
    <p:sldLayoutId id="214748368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50" baseline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1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Enterprise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574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 smtClean="0"/>
              <a:t>Java or more specifically the JVM (which includes JRuby, Clojure, Groovy and Scala) and .NET framework are the dominant enterprise languages for creating server side software.</a:t>
            </a:r>
          </a:p>
          <a:p>
            <a:pPr marL="0" indent="0">
              <a:lnSpc>
                <a:spcPct val="120000"/>
              </a:lnSpc>
              <a:buNone/>
            </a:pPr>
            <a:endParaRPr lang="en-GB" sz="1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dirty="0" smtClean="0"/>
              <a:t>However, do not underestimate the ability of dynamic languages such as JavaScript, Python and Go to permeate the enterprise architecture at all levels.</a:t>
            </a:r>
          </a:p>
          <a:p>
            <a:pPr marL="0" indent="0">
              <a:lnSpc>
                <a:spcPct val="120000"/>
              </a:lnSpc>
              <a:buNone/>
            </a:pPr>
            <a:endParaRPr lang="en-GB" sz="11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dirty="0" smtClean="0"/>
              <a:t>Typescript is the Microsoft response in the world of scripting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111398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.NET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C#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Taking it’s cues from java, C# is a heavyweight language with advanced features such as generics that are missing in other languages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Visual Basic.NET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Still heavily in use within enterprise development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F#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Started by Microsoft Research in Cambridge, this has made .NET relevant in the </a:t>
            </a:r>
            <a:r>
              <a:rPr lang="en-GB" dirty="0"/>
              <a:t>world of functional languages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Concepts have </a:t>
            </a:r>
            <a:r>
              <a:rPr lang="en-GB" dirty="0"/>
              <a:t>fed back into the .NET </a:t>
            </a:r>
            <a:r>
              <a:rPr lang="en-GB" dirty="0" smtClean="0"/>
              <a:t>CLR and C#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3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.NET – more than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836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CLI – Common Language Infrastructure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Abstraction of high level languages from hardware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ISO and ECMA standards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.NET Framework is an implementation of the CLI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CIL – Common Intermediate Language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This is IL – the hardware independent language suitable for running in the CLR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 smtClean="0"/>
              <a:t>CLR – Common Language Runtime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Virtual machine that runs the IL, handling compilation to specific hardware, memory management etc.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‘Roslyn’ – the new .NET compiler for C# and VB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Completely open source on </a:t>
            </a:r>
            <a:r>
              <a:rPr lang="en-GB" dirty="0" smtClean="0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17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Does .NET have a future?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85974"/>
            <a:ext cx="2610802" cy="4351338"/>
          </a:xfrm>
          <a:ln w="254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885974"/>
            <a:ext cx="2610803" cy="435133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858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Source - Microsoft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Steve Ballmer, </a:t>
            </a:r>
            <a:r>
              <a:rPr lang="en-GB" dirty="0" smtClean="0"/>
              <a:t>2001</a:t>
            </a:r>
          </a:p>
          <a:p>
            <a:pPr marL="0" indent="0">
              <a:lnSpc>
                <a:spcPct val="100000"/>
              </a:lnSpc>
              <a:buNone/>
            </a:pPr>
            <a:endParaRPr lang="en-GB" sz="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2800" dirty="0"/>
              <a:t>‘Linux is a cancer that attaches itself in an intellectual property sense to everything it touches’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/>
              <a:t>Bill </a:t>
            </a:r>
            <a:r>
              <a:rPr lang="en-GB" dirty="0"/>
              <a:t>Gates, </a:t>
            </a:r>
            <a:r>
              <a:rPr lang="en-GB" dirty="0" smtClean="0"/>
              <a:t>2008</a:t>
            </a:r>
          </a:p>
          <a:p>
            <a:pPr marL="0" indent="0">
              <a:lnSpc>
                <a:spcPct val="100000"/>
              </a:lnSpc>
              <a:buNone/>
            </a:pPr>
            <a:endParaRPr lang="en-GB" sz="6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2800" dirty="0"/>
              <a:t>Open source, he said, creates a license ‘so that nobody can ever improve the software’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85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77" y="1555310"/>
            <a:ext cx="5115446" cy="4321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6165304"/>
            <a:ext cx="9144000" cy="360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600" dirty="0"/>
              <a:t>http://www.wired.com/2015/04/microsoft-open-source-windows-definitely-possible</a:t>
            </a:r>
          </a:p>
        </p:txBody>
      </p:sp>
    </p:spTree>
    <p:extLst>
      <p:ext uri="{BB962C8B-B14F-4D97-AF65-F5344CB8AC3E}">
        <p14:creationId xmlns:p14="http://schemas.microsoft.com/office/powerpoint/2010/main" val="417789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.NET Foundation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dotnetfoundation.org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 smtClean="0"/>
              <a:t>.NET Core 5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.NET Compiler Platform (“Roslyn”)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MSBuild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ASP.NET 5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ASP.NET SignalR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MEF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Entity Framework 6</a:t>
            </a:r>
            <a:endParaRPr lang="en-GB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Xamarin.Mobile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Windows Phone Toolkit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Couchbase Lite for .</a:t>
            </a:r>
            <a:r>
              <a:rPr lang="en-GB" dirty="0" smtClean="0"/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413221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056" y="3031013"/>
            <a:ext cx="1607840" cy="918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.NET Core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.NET that runs on more than Windows, didn’t Microsoft already do this?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1680" y="4718727"/>
            <a:ext cx="5328592" cy="1224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275856" y="2996952"/>
            <a:ext cx="2160240" cy="1620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83439" y="3012086"/>
            <a:ext cx="4345074" cy="2896716"/>
            <a:chOff x="2315158" y="3109359"/>
            <a:chExt cx="4345074" cy="28967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5158" y="3109359"/>
              <a:ext cx="4345074" cy="2896716"/>
            </a:xfrm>
            <a:prstGeom prst="rect">
              <a:avLst/>
            </a:prstGeom>
            <a:ln w="19050">
              <a:solidFill>
                <a:srgbClr val="0089D0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3775" y="3717032"/>
              <a:ext cx="1607840" cy="909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34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.NET Core 5 and ASP.NET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.NET Core is a rewrite of .NET</a:t>
            </a:r>
          </a:p>
          <a:p>
            <a:pPr lvl="1"/>
            <a:r>
              <a:rPr lang="en-GB" dirty="0" smtClean="0"/>
              <a:t>true multi-platform; Windows, Linux and OS/X</a:t>
            </a:r>
          </a:p>
          <a:p>
            <a:pPr lvl="1"/>
            <a:r>
              <a:rPr lang="en-GB" dirty="0" smtClean="0"/>
              <a:t>designed to run on servers, not just desktop or mobile</a:t>
            </a:r>
          </a:p>
          <a:p>
            <a:pPr lvl="1"/>
            <a:r>
              <a:rPr lang="en-GB" dirty="0" smtClean="0"/>
              <a:t>update mechanism will be NuGet</a:t>
            </a:r>
          </a:p>
          <a:p>
            <a:pPr lvl="1"/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version for FreeBSD compiled on 23</a:t>
            </a:r>
            <a:r>
              <a:rPr lang="en-GB" baseline="30000" dirty="0" smtClean="0"/>
              <a:t>rd</a:t>
            </a:r>
            <a:r>
              <a:rPr lang="en-GB" dirty="0" smtClean="0"/>
              <a:t> April</a:t>
            </a:r>
          </a:p>
          <a:p>
            <a:endParaRPr lang="en-GB" sz="1000" dirty="0"/>
          </a:p>
          <a:p>
            <a:r>
              <a:rPr lang="en-GB" dirty="0" smtClean="0"/>
              <a:t>ASP.NET 5</a:t>
            </a:r>
          </a:p>
          <a:p>
            <a:pPr lvl="1"/>
            <a:r>
              <a:rPr lang="en-GB" dirty="0" smtClean="0"/>
              <a:t>new model</a:t>
            </a:r>
          </a:p>
          <a:p>
            <a:pPr lvl="1"/>
            <a:r>
              <a:rPr lang="en-GB" dirty="0" smtClean="0"/>
              <a:t>runs on .NET Core 5</a:t>
            </a:r>
          </a:p>
          <a:p>
            <a:pPr lvl="1"/>
            <a:r>
              <a:rPr lang="en-GB" dirty="0" smtClean="0"/>
              <a:t>run your ASP.NET applications on Linux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13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… let’s hope it all goes well.</a:t>
            </a:r>
            <a:endParaRPr lang="en-GB" dirty="0"/>
          </a:p>
        </p:txBody>
      </p:sp>
      <p:pic>
        <p:nvPicPr>
          <p:cNvPr id="2050" name="Picture 2" descr="http://www.i-programmer.info/images/stories/News/2014/Dec/A/netcartoon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77" y="1916832"/>
            <a:ext cx="6220446" cy="373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5768" y="6309320"/>
            <a:ext cx="6892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89D0"/>
                </a:solidFill>
              </a:rPr>
              <a:t>http://blogs.msdn.com/b/dotnet/archive/2014/12/04/introducing-net-core.aspx</a:t>
            </a:r>
          </a:p>
        </p:txBody>
      </p:sp>
    </p:spTree>
    <p:extLst>
      <p:ext uri="{BB962C8B-B14F-4D97-AF65-F5344CB8AC3E}">
        <p14:creationId xmlns:p14="http://schemas.microsoft.com/office/powerpoint/2010/main" val="118379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4005064"/>
            <a:ext cx="7160840" cy="2376263"/>
          </a:xfrm>
        </p:spPr>
        <p:txBody>
          <a:bodyPr>
            <a:normAutofit/>
          </a:bodyPr>
          <a:lstStyle/>
          <a:p>
            <a:r>
              <a:rPr lang="en-GB" dirty="0" smtClean="0"/>
              <a:t>Liam Westley</a:t>
            </a:r>
          </a:p>
          <a:p>
            <a:r>
              <a:rPr lang="en-GB" sz="2400" b="0" dirty="0" smtClean="0"/>
              <a:t>Application Architect</a:t>
            </a:r>
          </a:p>
          <a:p>
            <a:endParaRPr lang="en-GB" sz="2400" b="0" dirty="0"/>
          </a:p>
          <a:p>
            <a:r>
              <a:rPr lang="en-GB" sz="1800" b="0" dirty="0" smtClean="0"/>
              <a:t>liam.westley@huddle.com</a:t>
            </a:r>
          </a:p>
          <a:p>
            <a:r>
              <a:rPr lang="en-GB" sz="1800" b="0" dirty="0"/>
              <a:t>@westleyl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Point Of … Microsoft?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0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 to the ‘Dev’Store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 smtClean="0"/>
              <a:t>Package managers matter, they are the AppStore for developers.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100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Node.js popularity has in part helped by node package manager (NPM)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142,330</a:t>
            </a:r>
            <a:r>
              <a:rPr lang="en-GB" dirty="0"/>
              <a:t> </a:t>
            </a:r>
            <a:r>
              <a:rPr lang="en-GB" dirty="0" smtClean="0"/>
              <a:t>packages</a:t>
            </a:r>
          </a:p>
          <a:p>
            <a:pPr lvl="1">
              <a:lnSpc>
                <a:spcPct val="110000"/>
              </a:lnSpc>
            </a:pPr>
            <a:endParaRPr lang="en-GB" sz="1100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NuGet exposes programmers to the world outside Microsoft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35,371</a:t>
            </a:r>
            <a:r>
              <a:rPr lang="en-GB" dirty="0"/>
              <a:t> </a:t>
            </a:r>
            <a:r>
              <a:rPr lang="en-GB" dirty="0" smtClean="0"/>
              <a:t>packages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‘dark matter’ developers are being freed from their MSDN shackles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07255" y="5670774"/>
            <a:ext cx="4392488" cy="8640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baseline="0">
                <a:solidFill>
                  <a:srgbClr val="0089D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89D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89D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89D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89D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GB" sz="2400" b="1" strike="sngStrike" dirty="0" smtClean="0"/>
              <a:t>            </a:t>
            </a:r>
            <a:r>
              <a:rPr lang="en-GB" sz="2000" dirty="0" smtClean="0"/>
              <a:t> subscription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234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cloud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8369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sz="3300" dirty="0" smtClean="0"/>
              <a:t>Amazon AWS</a:t>
            </a:r>
          </a:p>
          <a:p>
            <a:pPr lvl="1">
              <a:lnSpc>
                <a:spcPct val="110000"/>
              </a:lnSpc>
            </a:pPr>
            <a:r>
              <a:rPr lang="en-GB" sz="2800" dirty="0" smtClean="0"/>
              <a:t>$5.2 billion, 50% of public cloud market</a:t>
            </a:r>
          </a:p>
          <a:p>
            <a:pPr>
              <a:lnSpc>
                <a:spcPct val="110000"/>
              </a:lnSpc>
            </a:pPr>
            <a:r>
              <a:rPr lang="en-GB" sz="3300" dirty="0" smtClean="0"/>
              <a:t>Rackspace public cloud</a:t>
            </a:r>
          </a:p>
          <a:p>
            <a:pPr lvl="1">
              <a:lnSpc>
                <a:spcPct val="110000"/>
              </a:lnSpc>
            </a:pPr>
            <a:r>
              <a:rPr lang="en-GB" sz="2800" dirty="0" smtClean="0"/>
              <a:t>est. </a:t>
            </a:r>
            <a:r>
              <a:rPr lang="en-GB" sz="2800" dirty="0" smtClean="0"/>
              <a:t>$1.8 billion, 8% of public cloud market</a:t>
            </a:r>
          </a:p>
          <a:p>
            <a:pPr>
              <a:lnSpc>
                <a:spcPct val="110000"/>
              </a:lnSpc>
            </a:pPr>
            <a:r>
              <a:rPr lang="en-GB" sz="3300" dirty="0" smtClean="0"/>
              <a:t>Microsoft Azure</a:t>
            </a:r>
          </a:p>
          <a:p>
            <a:pPr lvl="1">
              <a:lnSpc>
                <a:spcPct val="110000"/>
              </a:lnSpc>
            </a:pPr>
            <a:r>
              <a:rPr lang="en-GB" sz="2800" dirty="0" smtClean="0"/>
              <a:t>6% of public cloud market</a:t>
            </a:r>
          </a:p>
          <a:p>
            <a:pPr lvl="1">
              <a:lnSpc>
                <a:spcPct val="110000"/>
              </a:lnSpc>
            </a:pPr>
            <a:r>
              <a:rPr lang="en-GB" sz="2800" dirty="0"/>
              <a:t>$6.3 </a:t>
            </a:r>
            <a:r>
              <a:rPr lang="en-GB" sz="2800" dirty="0" smtClean="0"/>
              <a:t>billion, but includes Office 365, CRM online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 smtClean="0"/>
              <a:t>For comparison;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 smtClean="0"/>
              <a:t>Apple iTunes/Services stood at $18.5 billion, Facebook at $12.5 billion and Netflix at $5.5 billion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5784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– Azure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Docker</a:t>
            </a:r>
          </a:p>
          <a:p>
            <a:pPr lvl="1"/>
            <a:r>
              <a:rPr lang="en-GB" dirty="0" smtClean="0"/>
              <a:t>Containerisation of applications</a:t>
            </a:r>
          </a:p>
          <a:p>
            <a:pPr lvl="1"/>
            <a:r>
              <a:rPr lang="en-GB" dirty="0" smtClean="0"/>
              <a:t>Already supporting Docker in Linux images</a:t>
            </a:r>
          </a:p>
          <a:p>
            <a:pPr lvl="1"/>
            <a:r>
              <a:rPr lang="en-GB" dirty="0" smtClean="0"/>
              <a:t>Docker coming soon to Windows via Hyper-V, and will likely come to Azure first</a:t>
            </a:r>
          </a:p>
          <a:p>
            <a:r>
              <a:rPr lang="en-GB" dirty="0"/>
              <a:t>Azure Service Fabric</a:t>
            </a:r>
          </a:p>
          <a:p>
            <a:pPr lvl="1"/>
            <a:r>
              <a:rPr lang="en-GB" dirty="0"/>
              <a:t>cloud management</a:t>
            </a:r>
          </a:p>
          <a:p>
            <a:r>
              <a:rPr lang="en-GB" dirty="0" smtClean="0"/>
              <a:t>SQL Server, TFS, CRM, hosted </a:t>
            </a:r>
            <a:r>
              <a:rPr lang="en-GB" dirty="0" smtClean="0"/>
              <a:t>SharePoint</a:t>
            </a:r>
            <a:endParaRPr lang="en-GB" dirty="0" smtClean="0"/>
          </a:p>
          <a:p>
            <a:pPr lvl="1"/>
            <a:r>
              <a:rPr lang="en-GB" dirty="0" smtClean="0"/>
              <a:t>SaaS </a:t>
            </a:r>
            <a:r>
              <a:rPr lang="en-GB" dirty="0" smtClean="0"/>
              <a:t>will also be a big driver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4052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1" descr="Azure Service Fab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08" y="2021074"/>
            <a:ext cx="704078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6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Windows – </a:t>
            </a:r>
            <a:r>
              <a:rPr lang="en-GB" dirty="0" smtClean="0"/>
              <a:t>Desktop, Server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Linux/Chrome O/S versus Windows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 smtClean="0"/>
              <a:t> 	  … or is it versus Windows or OS/X?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Windows 10 – make or break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touch still ahead of competition (IMHO)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however … UX can be grizzly at times, and high resolution displays are an issue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Windows Server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Still great at hosting SQL Server, Exchange, </a:t>
            </a:r>
            <a:r>
              <a:rPr lang="en-GB" dirty="0" smtClean="0"/>
              <a:t>SharePoint, </a:t>
            </a:r>
            <a:r>
              <a:rPr lang="en-GB" dirty="0" smtClean="0"/>
              <a:t>App Servers, and containerisation may help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But isn’t this only becoming </a:t>
            </a:r>
            <a:r>
              <a:rPr lang="en-GB" dirty="0" smtClean="0"/>
              <a:t>SaaS</a:t>
            </a:r>
            <a:r>
              <a:rPr lang="en-GB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616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– Windows Phone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Windows Phone </a:t>
            </a:r>
            <a:endParaRPr lang="en-GB" dirty="0"/>
          </a:p>
          <a:p>
            <a:pPr lvl="1"/>
            <a:r>
              <a:rPr lang="en-GB" dirty="0" smtClean="0"/>
              <a:t>&lt; 3% market share</a:t>
            </a:r>
          </a:p>
          <a:p>
            <a:pPr lvl="1"/>
            <a:r>
              <a:rPr lang="en-GB" dirty="0" smtClean="0"/>
              <a:t>10% in Europe</a:t>
            </a:r>
          </a:p>
          <a:p>
            <a:pPr lvl="1"/>
            <a:r>
              <a:rPr lang="en-GB" dirty="0" smtClean="0"/>
              <a:t>Low in US and Japan</a:t>
            </a:r>
          </a:p>
          <a:p>
            <a:endParaRPr lang="en-GB" dirty="0"/>
          </a:p>
          <a:p>
            <a:r>
              <a:rPr lang="en-GB" dirty="0" smtClean="0"/>
              <a:t>Windows 10 (for Phone)</a:t>
            </a:r>
          </a:p>
          <a:p>
            <a:pPr lvl="1"/>
            <a:r>
              <a:rPr lang="en-GB" dirty="0" smtClean="0"/>
              <a:t>Universal application model</a:t>
            </a:r>
          </a:p>
          <a:p>
            <a:pPr lvl="1"/>
            <a:r>
              <a:rPr lang="en-GB" dirty="0" smtClean="0"/>
              <a:t>Microsoft maps (so maps for Japan!)</a:t>
            </a:r>
          </a:p>
          <a:p>
            <a:pPr lvl="1"/>
            <a:r>
              <a:rPr lang="en-GB" dirty="0" smtClean="0"/>
              <a:t>As good as Office as iOS and Android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94" y="1825625"/>
            <a:ext cx="3762946" cy="1747391"/>
          </a:xfrm>
          <a:prstGeom prst="rect">
            <a:avLst/>
          </a:prstGeom>
          <a:ln w="19050">
            <a:solidFill>
              <a:srgbClr val="0089D0"/>
            </a:solidFill>
          </a:ln>
        </p:spPr>
      </p:pic>
    </p:spTree>
    <p:extLst>
      <p:ext uri="{BB962C8B-B14F-4D97-AF65-F5344CB8AC3E}">
        <p14:creationId xmlns:p14="http://schemas.microsoft.com/office/powerpoint/2010/main" val="10930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– iOS and Android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Office applications now launched</a:t>
            </a:r>
            <a:endParaRPr lang="en-GB" dirty="0"/>
          </a:p>
          <a:p>
            <a:pPr lvl="1"/>
            <a:r>
              <a:rPr lang="en-GB" dirty="0" smtClean="0"/>
              <a:t>OneNote now joined by Word, Excel and </a:t>
            </a:r>
            <a:r>
              <a:rPr lang="en-GB" dirty="0" smtClean="0"/>
              <a:t>PowerPoint</a:t>
            </a:r>
            <a:endParaRPr lang="en-GB" dirty="0" smtClean="0"/>
          </a:p>
          <a:p>
            <a:pPr lvl="1"/>
            <a:r>
              <a:rPr lang="en-GB" dirty="0" smtClean="0"/>
              <a:t>On iOS and Android tablets</a:t>
            </a:r>
          </a:p>
          <a:p>
            <a:pPr lvl="1"/>
            <a:r>
              <a:rPr lang="en-GB" dirty="0" smtClean="0"/>
              <a:t>Full fidelity and full editing capability</a:t>
            </a:r>
          </a:p>
          <a:p>
            <a:r>
              <a:rPr lang="en-GB" dirty="0" smtClean="0"/>
              <a:t>Outlook for iOS</a:t>
            </a:r>
          </a:p>
          <a:p>
            <a:pPr lvl="1"/>
            <a:r>
              <a:rPr lang="en-GB" dirty="0" smtClean="0"/>
              <a:t>Previously known as Accompli</a:t>
            </a:r>
          </a:p>
          <a:p>
            <a:pPr lvl="1"/>
            <a:r>
              <a:rPr lang="en-GB" dirty="0" smtClean="0"/>
              <a:t>Brings serious handling of e-mail, especially Exchange based e-mail</a:t>
            </a:r>
          </a:p>
          <a:p>
            <a:r>
              <a:rPr lang="en-GB" dirty="0" smtClean="0"/>
              <a:t>OneDrive, Skype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5043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/>
        </p:nvGrpSpPr>
        <p:grpSpPr>
          <a:xfrm>
            <a:off x="1835697" y="440487"/>
            <a:ext cx="5258812" cy="5318742"/>
            <a:chOff x="2262188" y="808038"/>
            <a:chExt cx="5014913" cy="5072063"/>
          </a:xfrm>
        </p:grpSpPr>
        <p:grpSp>
          <p:nvGrpSpPr>
            <p:cNvPr id="211" name="Group 205"/>
            <p:cNvGrpSpPr>
              <a:grpSpLocks/>
            </p:cNvGrpSpPr>
            <p:nvPr userDrawn="1"/>
          </p:nvGrpSpPr>
          <p:grpSpPr bwMode="auto">
            <a:xfrm>
              <a:off x="2262188" y="808038"/>
              <a:ext cx="5014913" cy="5072063"/>
              <a:chOff x="1425" y="509"/>
              <a:chExt cx="3159" cy="3195"/>
            </a:xfrm>
          </p:grpSpPr>
          <p:sp>
            <p:nvSpPr>
              <p:cNvPr id="216" name="Freeform 5"/>
              <p:cNvSpPr>
                <a:spLocks/>
              </p:cNvSpPr>
              <p:nvPr userDrawn="1"/>
            </p:nvSpPr>
            <p:spPr bwMode="auto">
              <a:xfrm>
                <a:off x="2868" y="842"/>
                <a:ext cx="111" cy="112"/>
              </a:xfrm>
              <a:custGeom>
                <a:avLst/>
                <a:gdLst>
                  <a:gd name="T0" fmla="*/ 151 w 303"/>
                  <a:gd name="T1" fmla="*/ 0 h 303"/>
                  <a:gd name="T2" fmla="*/ 151 w 303"/>
                  <a:gd name="T3" fmla="*/ 0 h 303"/>
                  <a:gd name="T4" fmla="*/ 0 w 303"/>
                  <a:gd name="T5" fmla="*/ 151 h 303"/>
                  <a:gd name="T6" fmla="*/ 151 w 303"/>
                  <a:gd name="T7" fmla="*/ 303 h 303"/>
                  <a:gd name="T8" fmla="*/ 303 w 303"/>
                  <a:gd name="T9" fmla="*/ 151 h 303"/>
                  <a:gd name="T10" fmla="*/ 151 w 303"/>
                  <a:gd name="T11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3" h="303">
                    <a:moveTo>
                      <a:pt x="151" y="0"/>
                    </a:moveTo>
                    <a:lnTo>
                      <a:pt x="151" y="0"/>
                    </a:lnTo>
                    <a:cubicBezTo>
                      <a:pt x="68" y="0"/>
                      <a:pt x="0" y="68"/>
                      <a:pt x="0" y="151"/>
                    </a:cubicBezTo>
                    <a:cubicBezTo>
                      <a:pt x="0" y="235"/>
                      <a:pt x="68" y="303"/>
                      <a:pt x="151" y="303"/>
                    </a:cubicBezTo>
                    <a:cubicBezTo>
                      <a:pt x="235" y="303"/>
                      <a:pt x="303" y="235"/>
                      <a:pt x="303" y="151"/>
                    </a:cubicBezTo>
                    <a:cubicBezTo>
                      <a:pt x="303" y="68"/>
                      <a:pt x="235" y="0"/>
                      <a:pt x="1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7" name="Freeform 6"/>
              <p:cNvSpPr>
                <a:spLocks/>
              </p:cNvSpPr>
              <p:nvPr userDrawn="1"/>
            </p:nvSpPr>
            <p:spPr bwMode="auto">
              <a:xfrm>
                <a:off x="2754" y="509"/>
                <a:ext cx="347" cy="311"/>
              </a:xfrm>
              <a:custGeom>
                <a:avLst/>
                <a:gdLst>
                  <a:gd name="T0" fmla="*/ 362 w 941"/>
                  <a:gd name="T1" fmla="*/ 300 h 848"/>
                  <a:gd name="T2" fmla="*/ 362 w 941"/>
                  <a:gd name="T3" fmla="*/ 300 h 848"/>
                  <a:gd name="T4" fmla="*/ 423 w 941"/>
                  <a:gd name="T5" fmla="*/ 207 h 848"/>
                  <a:gd name="T6" fmla="*/ 491 w 941"/>
                  <a:gd name="T7" fmla="*/ 305 h 848"/>
                  <a:gd name="T8" fmla="*/ 325 w 941"/>
                  <a:gd name="T9" fmla="*/ 721 h 848"/>
                  <a:gd name="T10" fmla="*/ 454 w 941"/>
                  <a:gd name="T11" fmla="*/ 848 h 848"/>
                  <a:gd name="T12" fmla="*/ 726 w 941"/>
                  <a:gd name="T13" fmla="*/ 625 h 848"/>
                  <a:gd name="T14" fmla="*/ 941 w 941"/>
                  <a:gd name="T15" fmla="*/ 361 h 848"/>
                  <a:gd name="T16" fmla="*/ 466 w 941"/>
                  <a:gd name="T17" fmla="*/ 0 h 848"/>
                  <a:gd name="T18" fmla="*/ 0 w 941"/>
                  <a:gd name="T19" fmla="*/ 365 h 848"/>
                  <a:gd name="T20" fmla="*/ 144 w 941"/>
                  <a:gd name="T21" fmla="*/ 506 h 848"/>
                  <a:gd name="T22" fmla="*/ 362 w 941"/>
                  <a:gd name="T23" fmla="*/ 30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1" h="848">
                    <a:moveTo>
                      <a:pt x="362" y="300"/>
                    </a:moveTo>
                    <a:lnTo>
                      <a:pt x="362" y="300"/>
                    </a:lnTo>
                    <a:cubicBezTo>
                      <a:pt x="366" y="259"/>
                      <a:pt x="369" y="207"/>
                      <a:pt x="423" y="207"/>
                    </a:cubicBezTo>
                    <a:cubicBezTo>
                      <a:pt x="473" y="207"/>
                      <a:pt x="491" y="265"/>
                      <a:pt x="491" y="305"/>
                    </a:cubicBezTo>
                    <a:cubicBezTo>
                      <a:pt x="491" y="471"/>
                      <a:pt x="325" y="558"/>
                      <a:pt x="325" y="721"/>
                    </a:cubicBezTo>
                    <a:cubicBezTo>
                      <a:pt x="325" y="800"/>
                      <a:pt x="375" y="848"/>
                      <a:pt x="454" y="848"/>
                    </a:cubicBezTo>
                    <a:cubicBezTo>
                      <a:pt x="641" y="848"/>
                      <a:pt x="527" y="700"/>
                      <a:pt x="726" y="625"/>
                    </a:cubicBezTo>
                    <a:cubicBezTo>
                      <a:pt x="868" y="571"/>
                      <a:pt x="941" y="479"/>
                      <a:pt x="941" y="361"/>
                    </a:cubicBezTo>
                    <a:cubicBezTo>
                      <a:pt x="941" y="132"/>
                      <a:pt x="666" y="0"/>
                      <a:pt x="466" y="0"/>
                    </a:cubicBezTo>
                    <a:cubicBezTo>
                      <a:pt x="165" y="0"/>
                      <a:pt x="0" y="199"/>
                      <a:pt x="0" y="365"/>
                    </a:cubicBezTo>
                    <a:cubicBezTo>
                      <a:pt x="0" y="448"/>
                      <a:pt x="63" y="506"/>
                      <a:pt x="144" y="506"/>
                    </a:cubicBezTo>
                    <a:cubicBezTo>
                      <a:pt x="273" y="506"/>
                      <a:pt x="348" y="425"/>
                      <a:pt x="362" y="3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8" name="Freeform 7"/>
              <p:cNvSpPr>
                <a:spLocks/>
              </p:cNvSpPr>
              <p:nvPr userDrawn="1"/>
            </p:nvSpPr>
            <p:spPr bwMode="auto">
              <a:xfrm>
                <a:off x="3387" y="1951"/>
                <a:ext cx="112" cy="112"/>
              </a:xfrm>
              <a:custGeom>
                <a:avLst/>
                <a:gdLst>
                  <a:gd name="T0" fmla="*/ 151 w 303"/>
                  <a:gd name="T1" fmla="*/ 0 h 304"/>
                  <a:gd name="T2" fmla="*/ 151 w 303"/>
                  <a:gd name="T3" fmla="*/ 0 h 304"/>
                  <a:gd name="T4" fmla="*/ 0 w 303"/>
                  <a:gd name="T5" fmla="*/ 152 h 304"/>
                  <a:gd name="T6" fmla="*/ 151 w 303"/>
                  <a:gd name="T7" fmla="*/ 304 h 304"/>
                  <a:gd name="T8" fmla="*/ 303 w 303"/>
                  <a:gd name="T9" fmla="*/ 152 h 304"/>
                  <a:gd name="T10" fmla="*/ 151 w 303"/>
                  <a:gd name="T11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3" h="304">
                    <a:moveTo>
                      <a:pt x="151" y="0"/>
                    </a:moveTo>
                    <a:lnTo>
                      <a:pt x="151" y="0"/>
                    </a:lnTo>
                    <a:cubicBezTo>
                      <a:pt x="68" y="0"/>
                      <a:pt x="0" y="69"/>
                      <a:pt x="0" y="152"/>
                    </a:cubicBezTo>
                    <a:cubicBezTo>
                      <a:pt x="0" y="235"/>
                      <a:pt x="68" y="304"/>
                      <a:pt x="151" y="304"/>
                    </a:cubicBezTo>
                    <a:cubicBezTo>
                      <a:pt x="235" y="304"/>
                      <a:pt x="303" y="235"/>
                      <a:pt x="303" y="152"/>
                    </a:cubicBezTo>
                    <a:cubicBezTo>
                      <a:pt x="303" y="69"/>
                      <a:pt x="235" y="0"/>
                      <a:pt x="1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9" name="Freeform 8"/>
              <p:cNvSpPr>
                <a:spLocks/>
              </p:cNvSpPr>
              <p:nvPr userDrawn="1"/>
            </p:nvSpPr>
            <p:spPr bwMode="auto">
              <a:xfrm>
                <a:off x="3274" y="1618"/>
                <a:ext cx="346" cy="312"/>
              </a:xfrm>
              <a:custGeom>
                <a:avLst/>
                <a:gdLst>
                  <a:gd name="T0" fmla="*/ 362 w 941"/>
                  <a:gd name="T1" fmla="*/ 300 h 849"/>
                  <a:gd name="T2" fmla="*/ 362 w 941"/>
                  <a:gd name="T3" fmla="*/ 300 h 849"/>
                  <a:gd name="T4" fmla="*/ 423 w 941"/>
                  <a:gd name="T5" fmla="*/ 208 h 849"/>
                  <a:gd name="T6" fmla="*/ 491 w 941"/>
                  <a:gd name="T7" fmla="*/ 306 h 849"/>
                  <a:gd name="T8" fmla="*/ 325 w 941"/>
                  <a:gd name="T9" fmla="*/ 722 h 849"/>
                  <a:gd name="T10" fmla="*/ 454 w 941"/>
                  <a:gd name="T11" fmla="*/ 849 h 849"/>
                  <a:gd name="T12" fmla="*/ 726 w 941"/>
                  <a:gd name="T13" fmla="*/ 626 h 849"/>
                  <a:gd name="T14" fmla="*/ 941 w 941"/>
                  <a:gd name="T15" fmla="*/ 362 h 849"/>
                  <a:gd name="T16" fmla="*/ 466 w 941"/>
                  <a:gd name="T17" fmla="*/ 0 h 849"/>
                  <a:gd name="T18" fmla="*/ 0 w 941"/>
                  <a:gd name="T19" fmla="*/ 366 h 849"/>
                  <a:gd name="T20" fmla="*/ 144 w 941"/>
                  <a:gd name="T21" fmla="*/ 506 h 849"/>
                  <a:gd name="T22" fmla="*/ 362 w 941"/>
                  <a:gd name="T23" fmla="*/ 30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1" h="849">
                    <a:moveTo>
                      <a:pt x="362" y="300"/>
                    </a:moveTo>
                    <a:lnTo>
                      <a:pt x="362" y="300"/>
                    </a:lnTo>
                    <a:cubicBezTo>
                      <a:pt x="366" y="260"/>
                      <a:pt x="369" y="208"/>
                      <a:pt x="423" y="208"/>
                    </a:cubicBezTo>
                    <a:cubicBezTo>
                      <a:pt x="473" y="208"/>
                      <a:pt x="491" y="266"/>
                      <a:pt x="491" y="306"/>
                    </a:cubicBezTo>
                    <a:cubicBezTo>
                      <a:pt x="491" y="472"/>
                      <a:pt x="325" y="558"/>
                      <a:pt x="325" y="722"/>
                    </a:cubicBezTo>
                    <a:cubicBezTo>
                      <a:pt x="325" y="801"/>
                      <a:pt x="375" y="849"/>
                      <a:pt x="454" y="849"/>
                    </a:cubicBezTo>
                    <a:cubicBezTo>
                      <a:pt x="641" y="849"/>
                      <a:pt x="527" y="701"/>
                      <a:pt x="726" y="626"/>
                    </a:cubicBezTo>
                    <a:cubicBezTo>
                      <a:pt x="868" y="572"/>
                      <a:pt x="941" y="479"/>
                      <a:pt x="941" y="362"/>
                    </a:cubicBezTo>
                    <a:cubicBezTo>
                      <a:pt x="941" y="133"/>
                      <a:pt x="666" y="0"/>
                      <a:pt x="466" y="0"/>
                    </a:cubicBezTo>
                    <a:cubicBezTo>
                      <a:pt x="165" y="0"/>
                      <a:pt x="0" y="200"/>
                      <a:pt x="0" y="366"/>
                    </a:cubicBezTo>
                    <a:cubicBezTo>
                      <a:pt x="0" y="449"/>
                      <a:pt x="63" y="506"/>
                      <a:pt x="144" y="506"/>
                    </a:cubicBezTo>
                    <a:cubicBezTo>
                      <a:pt x="273" y="506"/>
                      <a:pt x="348" y="425"/>
                      <a:pt x="362" y="3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0" name="Freeform 9"/>
              <p:cNvSpPr>
                <a:spLocks/>
              </p:cNvSpPr>
              <p:nvPr userDrawn="1"/>
            </p:nvSpPr>
            <p:spPr bwMode="auto">
              <a:xfrm>
                <a:off x="2523" y="2411"/>
                <a:ext cx="111" cy="111"/>
              </a:xfrm>
              <a:custGeom>
                <a:avLst/>
                <a:gdLst>
                  <a:gd name="T0" fmla="*/ 152 w 303"/>
                  <a:gd name="T1" fmla="*/ 0 h 304"/>
                  <a:gd name="T2" fmla="*/ 152 w 303"/>
                  <a:gd name="T3" fmla="*/ 0 h 304"/>
                  <a:gd name="T4" fmla="*/ 0 w 303"/>
                  <a:gd name="T5" fmla="*/ 152 h 304"/>
                  <a:gd name="T6" fmla="*/ 152 w 303"/>
                  <a:gd name="T7" fmla="*/ 304 h 304"/>
                  <a:gd name="T8" fmla="*/ 303 w 303"/>
                  <a:gd name="T9" fmla="*/ 152 h 304"/>
                  <a:gd name="T10" fmla="*/ 152 w 303"/>
                  <a:gd name="T11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3" h="304">
                    <a:moveTo>
                      <a:pt x="152" y="0"/>
                    </a:moveTo>
                    <a:lnTo>
                      <a:pt x="152" y="0"/>
                    </a:lnTo>
                    <a:cubicBezTo>
                      <a:pt x="68" y="0"/>
                      <a:pt x="0" y="69"/>
                      <a:pt x="0" y="152"/>
                    </a:cubicBezTo>
                    <a:cubicBezTo>
                      <a:pt x="0" y="236"/>
                      <a:pt x="68" y="304"/>
                      <a:pt x="152" y="304"/>
                    </a:cubicBezTo>
                    <a:cubicBezTo>
                      <a:pt x="235" y="304"/>
                      <a:pt x="303" y="236"/>
                      <a:pt x="303" y="152"/>
                    </a:cubicBezTo>
                    <a:cubicBezTo>
                      <a:pt x="303" y="69"/>
                      <a:pt x="235" y="0"/>
                      <a:pt x="1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1" name="Freeform 10"/>
              <p:cNvSpPr>
                <a:spLocks/>
              </p:cNvSpPr>
              <p:nvPr userDrawn="1"/>
            </p:nvSpPr>
            <p:spPr bwMode="auto">
              <a:xfrm>
                <a:off x="2409" y="2077"/>
                <a:ext cx="347" cy="312"/>
              </a:xfrm>
              <a:custGeom>
                <a:avLst/>
                <a:gdLst>
                  <a:gd name="T0" fmla="*/ 362 w 941"/>
                  <a:gd name="T1" fmla="*/ 300 h 849"/>
                  <a:gd name="T2" fmla="*/ 362 w 941"/>
                  <a:gd name="T3" fmla="*/ 300 h 849"/>
                  <a:gd name="T4" fmla="*/ 424 w 941"/>
                  <a:gd name="T5" fmla="*/ 208 h 849"/>
                  <a:gd name="T6" fmla="*/ 491 w 941"/>
                  <a:gd name="T7" fmla="*/ 306 h 849"/>
                  <a:gd name="T8" fmla="*/ 325 w 941"/>
                  <a:gd name="T9" fmla="*/ 722 h 849"/>
                  <a:gd name="T10" fmla="*/ 454 w 941"/>
                  <a:gd name="T11" fmla="*/ 849 h 849"/>
                  <a:gd name="T12" fmla="*/ 726 w 941"/>
                  <a:gd name="T13" fmla="*/ 626 h 849"/>
                  <a:gd name="T14" fmla="*/ 941 w 941"/>
                  <a:gd name="T15" fmla="*/ 362 h 849"/>
                  <a:gd name="T16" fmla="*/ 466 w 941"/>
                  <a:gd name="T17" fmla="*/ 0 h 849"/>
                  <a:gd name="T18" fmla="*/ 0 w 941"/>
                  <a:gd name="T19" fmla="*/ 366 h 849"/>
                  <a:gd name="T20" fmla="*/ 144 w 941"/>
                  <a:gd name="T21" fmla="*/ 506 h 849"/>
                  <a:gd name="T22" fmla="*/ 362 w 941"/>
                  <a:gd name="T23" fmla="*/ 30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1" h="849">
                    <a:moveTo>
                      <a:pt x="362" y="300"/>
                    </a:moveTo>
                    <a:lnTo>
                      <a:pt x="362" y="300"/>
                    </a:lnTo>
                    <a:cubicBezTo>
                      <a:pt x="366" y="260"/>
                      <a:pt x="370" y="208"/>
                      <a:pt x="424" y="208"/>
                    </a:cubicBezTo>
                    <a:cubicBezTo>
                      <a:pt x="474" y="208"/>
                      <a:pt x="491" y="266"/>
                      <a:pt x="491" y="306"/>
                    </a:cubicBezTo>
                    <a:cubicBezTo>
                      <a:pt x="491" y="472"/>
                      <a:pt x="325" y="558"/>
                      <a:pt x="325" y="722"/>
                    </a:cubicBezTo>
                    <a:cubicBezTo>
                      <a:pt x="325" y="801"/>
                      <a:pt x="375" y="849"/>
                      <a:pt x="454" y="849"/>
                    </a:cubicBezTo>
                    <a:cubicBezTo>
                      <a:pt x="641" y="849"/>
                      <a:pt x="528" y="701"/>
                      <a:pt x="726" y="626"/>
                    </a:cubicBezTo>
                    <a:cubicBezTo>
                      <a:pt x="868" y="572"/>
                      <a:pt x="941" y="479"/>
                      <a:pt x="941" y="362"/>
                    </a:cubicBezTo>
                    <a:cubicBezTo>
                      <a:pt x="941" y="133"/>
                      <a:pt x="666" y="0"/>
                      <a:pt x="466" y="0"/>
                    </a:cubicBezTo>
                    <a:cubicBezTo>
                      <a:pt x="166" y="0"/>
                      <a:pt x="0" y="200"/>
                      <a:pt x="0" y="366"/>
                    </a:cubicBezTo>
                    <a:cubicBezTo>
                      <a:pt x="0" y="449"/>
                      <a:pt x="64" y="506"/>
                      <a:pt x="144" y="506"/>
                    </a:cubicBezTo>
                    <a:cubicBezTo>
                      <a:pt x="273" y="506"/>
                      <a:pt x="348" y="426"/>
                      <a:pt x="362" y="3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2" name="Freeform 11"/>
              <p:cNvSpPr>
                <a:spLocks/>
              </p:cNvSpPr>
              <p:nvPr userDrawn="1"/>
            </p:nvSpPr>
            <p:spPr bwMode="auto">
              <a:xfrm>
                <a:off x="4071" y="2586"/>
                <a:ext cx="41" cy="40"/>
              </a:xfrm>
              <a:custGeom>
                <a:avLst/>
                <a:gdLst>
                  <a:gd name="T0" fmla="*/ 56 w 112"/>
                  <a:gd name="T1" fmla="*/ 111 h 111"/>
                  <a:gd name="T2" fmla="*/ 56 w 112"/>
                  <a:gd name="T3" fmla="*/ 111 h 111"/>
                  <a:gd name="T4" fmla="*/ 112 w 112"/>
                  <a:gd name="T5" fmla="*/ 56 h 111"/>
                  <a:gd name="T6" fmla="*/ 56 w 112"/>
                  <a:gd name="T7" fmla="*/ 0 h 111"/>
                  <a:gd name="T8" fmla="*/ 0 w 112"/>
                  <a:gd name="T9" fmla="*/ 56 h 111"/>
                  <a:gd name="T10" fmla="*/ 56 w 112"/>
                  <a:gd name="T1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1">
                    <a:moveTo>
                      <a:pt x="56" y="111"/>
                    </a:moveTo>
                    <a:lnTo>
                      <a:pt x="56" y="111"/>
                    </a:lnTo>
                    <a:cubicBezTo>
                      <a:pt x="87" y="111"/>
                      <a:pt x="112" y="86"/>
                      <a:pt x="112" y="56"/>
                    </a:cubicBezTo>
                    <a:cubicBezTo>
                      <a:pt x="112" y="25"/>
                      <a:pt x="87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6"/>
                      <a:pt x="25" y="111"/>
                      <a:pt x="56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3" name="Freeform 12"/>
              <p:cNvSpPr>
                <a:spLocks/>
              </p:cNvSpPr>
              <p:nvPr userDrawn="1"/>
            </p:nvSpPr>
            <p:spPr bwMode="auto">
              <a:xfrm>
                <a:off x="4027" y="2634"/>
                <a:ext cx="127" cy="115"/>
              </a:xfrm>
              <a:custGeom>
                <a:avLst/>
                <a:gdLst>
                  <a:gd name="T0" fmla="*/ 212 w 344"/>
                  <a:gd name="T1" fmla="*/ 201 h 311"/>
                  <a:gd name="T2" fmla="*/ 212 w 344"/>
                  <a:gd name="T3" fmla="*/ 201 h 311"/>
                  <a:gd name="T4" fmla="*/ 189 w 344"/>
                  <a:gd name="T5" fmla="*/ 234 h 311"/>
                  <a:gd name="T6" fmla="*/ 165 w 344"/>
                  <a:gd name="T7" fmla="*/ 198 h 311"/>
                  <a:gd name="T8" fmla="*/ 225 w 344"/>
                  <a:gd name="T9" fmla="*/ 46 h 311"/>
                  <a:gd name="T10" fmla="*/ 178 w 344"/>
                  <a:gd name="T11" fmla="*/ 0 h 311"/>
                  <a:gd name="T12" fmla="*/ 79 w 344"/>
                  <a:gd name="T13" fmla="*/ 81 h 311"/>
                  <a:gd name="T14" fmla="*/ 0 w 344"/>
                  <a:gd name="T15" fmla="*/ 178 h 311"/>
                  <a:gd name="T16" fmla="*/ 174 w 344"/>
                  <a:gd name="T17" fmla="*/ 311 h 311"/>
                  <a:gd name="T18" fmla="*/ 344 w 344"/>
                  <a:gd name="T19" fmla="*/ 177 h 311"/>
                  <a:gd name="T20" fmla="*/ 291 w 344"/>
                  <a:gd name="T21" fmla="*/ 125 h 311"/>
                  <a:gd name="T22" fmla="*/ 212 w 344"/>
                  <a:gd name="T23" fmla="*/ 201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4" h="311">
                    <a:moveTo>
                      <a:pt x="212" y="201"/>
                    </a:moveTo>
                    <a:lnTo>
                      <a:pt x="212" y="201"/>
                    </a:lnTo>
                    <a:cubicBezTo>
                      <a:pt x="210" y="215"/>
                      <a:pt x="209" y="234"/>
                      <a:pt x="189" y="234"/>
                    </a:cubicBezTo>
                    <a:cubicBezTo>
                      <a:pt x="171" y="234"/>
                      <a:pt x="165" y="213"/>
                      <a:pt x="165" y="198"/>
                    </a:cubicBezTo>
                    <a:cubicBezTo>
                      <a:pt x="165" y="138"/>
                      <a:pt x="225" y="106"/>
                      <a:pt x="225" y="46"/>
                    </a:cubicBezTo>
                    <a:cubicBezTo>
                      <a:pt x="225" y="17"/>
                      <a:pt x="207" y="0"/>
                      <a:pt x="178" y="0"/>
                    </a:cubicBezTo>
                    <a:cubicBezTo>
                      <a:pt x="110" y="0"/>
                      <a:pt x="151" y="54"/>
                      <a:pt x="79" y="81"/>
                    </a:cubicBezTo>
                    <a:cubicBezTo>
                      <a:pt x="26" y="101"/>
                      <a:pt x="0" y="135"/>
                      <a:pt x="0" y="178"/>
                    </a:cubicBezTo>
                    <a:cubicBezTo>
                      <a:pt x="0" y="262"/>
                      <a:pt x="100" y="311"/>
                      <a:pt x="174" y="311"/>
                    </a:cubicBezTo>
                    <a:cubicBezTo>
                      <a:pt x="284" y="311"/>
                      <a:pt x="344" y="237"/>
                      <a:pt x="344" y="177"/>
                    </a:cubicBezTo>
                    <a:cubicBezTo>
                      <a:pt x="344" y="146"/>
                      <a:pt x="321" y="125"/>
                      <a:pt x="291" y="125"/>
                    </a:cubicBezTo>
                    <a:cubicBezTo>
                      <a:pt x="244" y="125"/>
                      <a:pt x="217" y="155"/>
                      <a:pt x="212" y="2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4" name="Freeform 13"/>
              <p:cNvSpPr>
                <a:spLocks/>
              </p:cNvSpPr>
              <p:nvPr userDrawn="1"/>
            </p:nvSpPr>
            <p:spPr bwMode="auto">
              <a:xfrm>
                <a:off x="3057" y="2435"/>
                <a:ext cx="31" cy="31"/>
              </a:xfrm>
              <a:custGeom>
                <a:avLst/>
                <a:gdLst>
                  <a:gd name="T0" fmla="*/ 43 w 86"/>
                  <a:gd name="T1" fmla="*/ 86 h 86"/>
                  <a:gd name="T2" fmla="*/ 43 w 86"/>
                  <a:gd name="T3" fmla="*/ 86 h 86"/>
                  <a:gd name="T4" fmla="*/ 86 w 86"/>
                  <a:gd name="T5" fmla="*/ 43 h 86"/>
                  <a:gd name="T6" fmla="*/ 43 w 86"/>
                  <a:gd name="T7" fmla="*/ 0 h 86"/>
                  <a:gd name="T8" fmla="*/ 0 w 86"/>
                  <a:gd name="T9" fmla="*/ 43 h 86"/>
                  <a:gd name="T10" fmla="*/ 43 w 86"/>
                  <a:gd name="T1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6">
                    <a:moveTo>
                      <a:pt x="43" y="86"/>
                    </a:moveTo>
                    <a:lnTo>
                      <a:pt x="43" y="86"/>
                    </a:lnTo>
                    <a:cubicBezTo>
                      <a:pt x="66" y="86"/>
                      <a:pt x="86" y="67"/>
                      <a:pt x="86" y="43"/>
                    </a:cubicBezTo>
                    <a:cubicBezTo>
                      <a:pt x="86" y="19"/>
                      <a:pt x="66" y="0"/>
                      <a:pt x="43" y="0"/>
                    </a:cubicBezTo>
                    <a:cubicBezTo>
                      <a:pt x="19" y="0"/>
                      <a:pt x="0" y="19"/>
                      <a:pt x="0" y="43"/>
                    </a:cubicBezTo>
                    <a:cubicBezTo>
                      <a:pt x="0" y="67"/>
                      <a:pt x="19" y="86"/>
                      <a:pt x="43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5" name="Freeform 14"/>
              <p:cNvSpPr>
                <a:spLocks/>
              </p:cNvSpPr>
              <p:nvPr userDrawn="1"/>
            </p:nvSpPr>
            <p:spPr bwMode="auto">
              <a:xfrm>
                <a:off x="3022" y="2472"/>
                <a:ext cx="98" cy="89"/>
              </a:xfrm>
              <a:custGeom>
                <a:avLst/>
                <a:gdLst>
                  <a:gd name="T0" fmla="*/ 164 w 267"/>
                  <a:gd name="T1" fmla="*/ 156 h 241"/>
                  <a:gd name="T2" fmla="*/ 164 w 267"/>
                  <a:gd name="T3" fmla="*/ 156 h 241"/>
                  <a:gd name="T4" fmla="*/ 147 w 267"/>
                  <a:gd name="T5" fmla="*/ 182 h 241"/>
                  <a:gd name="T6" fmla="*/ 128 w 267"/>
                  <a:gd name="T7" fmla="*/ 154 h 241"/>
                  <a:gd name="T8" fmla="*/ 175 w 267"/>
                  <a:gd name="T9" fmla="*/ 36 h 241"/>
                  <a:gd name="T10" fmla="*/ 138 w 267"/>
                  <a:gd name="T11" fmla="*/ 0 h 241"/>
                  <a:gd name="T12" fmla="*/ 61 w 267"/>
                  <a:gd name="T13" fmla="*/ 64 h 241"/>
                  <a:gd name="T14" fmla="*/ 0 w 267"/>
                  <a:gd name="T15" fmla="*/ 138 h 241"/>
                  <a:gd name="T16" fmla="*/ 135 w 267"/>
                  <a:gd name="T17" fmla="*/ 241 h 241"/>
                  <a:gd name="T18" fmla="*/ 267 w 267"/>
                  <a:gd name="T19" fmla="*/ 137 h 241"/>
                  <a:gd name="T20" fmla="*/ 226 w 267"/>
                  <a:gd name="T21" fmla="*/ 98 h 241"/>
                  <a:gd name="T22" fmla="*/ 164 w 267"/>
                  <a:gd name="T23" fmla="*/ 15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7" h="241">
                    <a:moveTo>
                      <a:pt x="164" y="156"/>
                    </a:moveTo>
                    <a:lnTo>
                      <a:pt x="164" y="156"/>
                    </a:lnTo>
                    <a:cubicBezTo>
                      <a:pt x="163" y="167"/>
                      <a:pt x="162" y="182"/>
                      <a:pt x="147" y="182"/>
                    </a:cubicBezTo>
                    <a:cubicBezTo>
                      <a:pt x="133" y="182"/>
                      <a:pt x="128" y="166"/>
                      <a:pt x="128" y="154"/>
                    </a:cubicBezTo>
                    <a:cubicBezTo>
                      <a:pt x="128" y="107"/>
                      <a:pt x="175" y="83"/>
                      <a:pt x="175" y="36"/>
                    </a:cubicBezTo>
                    <a:cubicBezTo>
                      <a:pt x="175" y="14"/>
                      <a:pt x="160" y="0"/>
                      <a:pt x="138" y="0"/>
                    </a:cubicBezTo>
                    <a:cubicBezTo>
                      <a:pt x="85" y="0"/>
                      <a:pt x="117" y="42"/>
                      <a:pt x="61" y="64"/>
                    </a:cubicBezTo>
                    <a:cubicBezTo>
                      <a:pt x="21" y="79"/>
                      <a:pt x="0" y="105"/>
                      <a:pt x="0" y="138"/>
                    </a:cubicBezTo>
                    <a:cubicBezTo>
                      <a:pt x="0" y="203"/>
                      <a:pt x="78" y="241"/>
                      <a:pt x="135" y="241"/>
                    </a:cubicBezTo>
                    <a:cubicBezTo>
                      <a:pt x="220" y="241"/>
                      <a:pt x="267" y="184"/>
                      <a:pt x="267" y="137"/>
                    </a:cubicBezTo>
                    <a:cubicBezTo>
                      <a:pt x="267" y="114"/>
                      <a:pt x="249" y="98"/>
                      <a:pt x="226" y="98"/>
                    </a:cubicBezTo>
                    <a:cubicBezTo>
                      <a:pt x="189" y="98"/>
                      <a:pt x="168" y="120"/>
                      <a:pt x="164" y="1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6" name="Freeform 15"/>
              <p:cNvSpPr>
                <a:spLocks/>
              </p:cNvSpPr>
              <p:nvPr userDrawn="1"/>
            </p:nvSpPr>
            <p:spPr bwMode="auto">
              <a:xfrm>
                <a:off x="3873" y="2313"/>
                <a:ext cx="39" cy="39"/>
              </a:xfrm>
              <a:custGeom>
                <a:avLst/>
                <a:gdLst>
                  <a:gd name="T0" fmla="*/ 53 w 106"/>
                  <a:gd name="T1" fmla="*/ 107 h 107"/>
                  <a:gd name="T2" fmla="*/ 53 w 106"/>
                  <a:gd name="T3" fmla="*/ 107 h 107"/>
                  <a:gd name="T4" fmla="*/ 106 w 106"/>
                  <a:gd name="T5" fmla="*/ 54 h 107"/>
                  <a:gd name="T6" fmla="*/ 53 w 106"/>
                  <a:gd name="T7" fmla="*/ 0 h 107"/>
                  <a:gd name="T8" fmla="*/ 0 w 106"/>
                  <a:gd name="T9" fmla="*/ 54 h 107"/>
                  <a:gd name="T10" fmla="*/ 53 w 106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07">
                    <a:moveTo>
                      <a:pt x="53" y="107"/>
                    </a:moveTo>
                    <a:lnTo>
                      <a:pt x="53" y="107"/>
                    </a:lnTo>
                    <a:cubicBezTo>
                      <a:pt x="82" y="107"/>
                      <a:pt x="106" y="83"/>
                      <a:pt x="106" y="54"/>
                    </a:cubicBezTo>
                    <a:cubicBezTo>
                      <a:pt x="106" y="24"/>
                      <a:pt x="82" y="0"/>
                      <a:pt x="53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3"/>
                      <a:pt x="24" y="107"/>
                      <a:pt x="53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7" name="Freeform 16"/>
              <p:cNvSpPr>
                <a:spLocks/>
              </p:cNvSpPr>
              <p:nvPr userDrawn="1"/>
            </p:nvSpPr>
            <p:spPr bwMode="auto">
              <a:xfrm>
                <a:off x="3831" y="2359"/>
                <a:ext cx="121" cy="110"/>
              </a:xfrm>
              <a:custGeom>
                <a:avLst/>
                <a:gdLst>
                  <a:gd name="T0" fmla="*/ 203 w 330"/>
                  <a:gd name="T1" fmla="*/ 193 h 299"/>
                  <a:gd name="T2" fmla="*/ 203 w 330"/>
                  <a:gd name="T3" fmla="*/ 193 h 299"/>
                  <a:gd name="T4" fmla="*/ 182 w 330"/>
                  <a:gd name="T5" fmla="*/ 226 h 299"/>
                  <a:gd name="T6" fmla="*/ 158 w 330"/>
                  <a:gd name="T7" fmla="*/ 191 h 299"/>
                  <a:gd name="T8" fmla="*/ 216 w 330"/>
                  <a:gd name="T9" fmla="*/ 45 h 299"/>
                  <a:gd name="T10" fmla="*/ 171 w 330"/>
                  <a:gd name="T11" fmla="*/ 0 h 299"/>
                  <a:gd name="T12" fmla="*/ 76 w 330"/>
                  <a:gd name="T13" fmla="*/ 79 h 299"/>
                  <a:gd name="T14" fmla="*/ 0 w 330"/>
                  <a:gd name="T15" fmla="*/ 171 h 299"/>
                  <a:gd name="T16" fmla="*/ 167 w 330"/>
                  <a:gd name="T17" fmla="*/ 299 h 299"/>
                  <a:gd name="T18" fmla="*/ 330 w 330"/>
                  <a:gd name="T19" fmla="*/ 170 h 299"/>
                  <a:gd name="T20" fmla="*/ 280 w 330"/>
                  <a:gd name="T21" fmla="*/ 121 h 299"/>
                  <a:gd name="T22" fmla="*/ 203 w 330"/>
                  <a:gd name="T23" fmla="*/ 19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0" h="299">
                    <a:moveTo>
                      <a:pt x="203" y="193"/>
                    </a:moveTo>
                    <a:lnTo>
                      <a:pt x="203" y="193"/>
                    </a:lnTo>
                    <a:cubicBezTo>
                      <a:pt x="202" y="207"/>
                      <a:pt x="201" y="226"/>
                      <a:pt x="182" y="226"/>
                    </a:cubicBezTo>
                    <a:cubicBezTo>
                      <a:pt x="164" y="226"/>
                      <a:pt x="158" y="205"/>
                      <a:pt x="158" y="191"/>
                    </a:cubicBezTo>
                    <a:cubicBezTo>
                      <a:pt x="158" y="133"/>
                      <a:pt x="216" y="103"/>
                      <a:pt x="216" y="45"/>
                    </a:cubicBezTo>
                    <a:cubicBezTo>
                      <a:pt x="216" y="17"/>
                      <a:pt x="199" y="0"/>
                      <a:pt x="171" y="0"/>
                    </a:cubicBezTo>
                    <a:cubicBezTo>
                      <a:pt x="105" y="0"/>
                      <a:pt x="145" y="52"/>
                      <a:pt x="76" y="79"/>
                    </a:cubicBezTo>
                    <a:cubicBezTo>
                      <a:pt x="25" y="98"/>
                      <a:pt x="0" y="130"/>
                      <a:pt x="0" y="171"/>
                    </a:cubicBezTo>
                    <a:cubicBezTo>
                      <a:pt x="0" y="252"/>
                      <a:pt x="96" y="299"/>
                      <a:pt x="167" y="299"/>
                    </a:cubicBezTo>
                    <a:cubicBezTo>
                      <a:pt x="272" y="299"/>
                      <a:pt x="330" y="228"/>
                      <a:pt x="330" y="170"/>
                    </a:cubicBezTo>
                    <a:cubicBezTo>
                      <a:pt x="330" y="141"/>
                      <a:pt x="308" y="121"/>
                      <a:pt x="280" y="121"/>
                    </a:cubicBezTo>
                    <a:cubicBezTo>
                      <a:pt x="234" y="121"/>
                      <a:pt x="208" y="149"/>
                      <a:pt x="203" y="1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8" name="Freeform 17"/>
              <p:cNvSpPr>
                <a:spLocks/>
              </p:cNvSpPr>
              <p:nvPr userDrawn="1"/>
            </p:nvSpPr>
            <p:spPr bwMode="auto">
              <a:xfrm>
                <a:off x="2825" y="2906"/>
                <a:ext cx="53" cy="52"/>
              </a:xfrm>
              <a:custGeom>
                <a:avLst/>
                <a:gdLst>
                  <a:gd name="T0" fmla="*/ 71 w 142"/>
                  <a:gd name="T1" fmla="*/ 142 h 142"/>
                  <a:gd name="T2" fmla="*/ 71 w 142"/>
                  <a:gd name="T3" fmla="*/ 142 h 142"/>
                  <a:gd name="T4" fmla="*/ 142 w 142"/>
                  <a:gd name="T5" fmla="*/ 71 h 142"/>
                  <a:gd name="T6" fmla="*/ 71 w 142"/>
                  <a:gd name="T7" fmla="*/ 0 h 142"/>
                  <a:gd name="T8" fmla="*/ 0 w 142"/>
                  <a:gd name="T9" fmla="*/ 71 h 142"/>
                  <a:gd name="T10" fmla="*/ 71 w 142"/>
                  <a:gd name="T11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142">
                    <a:moveTo>
                      <a:pt x="71" y="142"/>
                    </a:moveTo>
                    <a:lnTo>
                      <a:pt x="71" y="142"/>
                    </a:lnTo>
                    <a:cubicBezTo>
                      <a:pt x="110" y="142"/>
                      <a:pt x="142" y="111"/>
                      <a:pt x="142" y="71"/>
                    </a:cubicBezTo>
                    <a:cubicBezTo>
                      <a:pt x="142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1"/>
                      <a:pt x="32" y="142"/>
                      <a:pt x="71" y="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9" name="Freeform 18"/>
              <p:cNvSpPr>
                <a:spLocks/>
              </p:cNvSpPr>
              <p:nvPr userDrawn="1"/>
            </p:nvSpPr>
            <p:spPr bwMode="auto">
              <a:xfrm>
                <a:off x="2768" y="2968"/>
                <a:ext cx="163" cy="146"/>
              </a:xfrm>
              <a:custGeom>
                <a:avLst/>
                <a:gdLst>
                  <a:gd name="T0" fmla="*/ 272 w 441"/>
                  <a:gd name="T1" fmla="*/ 257 h 397"/>
                  <a:gd name="T2" fmla="*/ 272 w 441"/>
                  <a:gd name="T3" fmla="*/ 257 h 397"/>
                  <a:gd name="T4" fmla="*/ 243 w 441"/>
                  <a:gd name="T5" fmla="*/ 300 h 397"/>
                  <a:gd name="T6" fmla="*/ 211 w 441"/>
                  <a:gd name="T7" fmla="*/ 254 h 397"/>
                  <a:gd name="T8" fmla="*/ 289 w 441"/>
                  <a:gd name="T9" fmla="*/ 59 h 397"/>
                  <a:gd name="T10" fmla="*/ 228 w 441"/>
                  <a:gd name="T11" fmla="*/ 0 h 397"/>
                  <a:gd name="T12" fmla="*/ 101 w 441"/>
                  <a:gd name="T13" fmla="*/ 104 h 397"/>
                  <a:gd name="T14" fmla="*/ 0 w 441"/>
                  <a:gd name="T15" fmla="*/ 228 h 397"/>
                  <a:gd name="T16" fmla="*/ 223 w 441"/>
                  <a:gd name="T17" fmla="*/ 397 h 397"/>
                  <a:gd name="T18" fmla="*/ 441 w 441"/>
                  <a:gd name="T19" fmla="*/ 226 h 397"/>
                  <a:gd name="T20" fmla="*/ 373 w 441"/>
                  <a:gd name="T21" fmla="*/ 160 h 397"/>
                  <a:gd name="T22" fmla="*/ 272 w 441"/>
                  <a:gd name="T23" fmla="*/ 25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1" h="397">
                    <a:moveTo>
                      <a:pt x="272" y="257"/>
                    </a:moveTo>
                    <a:lnTo>
                      <a:pt x="272" y="257"/>
                    </a:lnTo>
                    <a:cubicBezTo>
                      <a:pt x="270" y="275"/>
                      <a:pt x="268" y="300"/>
                      <a:pt x="243" y="300"/>
                    </a:cubicBezTo>
                    <a:cubicBezTo>
                      <a:pt x="219" y="300"/>
                      <a:pt x="211" y="273"/>
                      <a:pt x="211" y="254"/>
                    </a:cubicBezTo>
                    <a:cubicBezTo>
                      <a:pt x="211" y="176"/>
                      <a:pt x="289" y="136"/>
                      <a:pt x="289" y="59"/>
                    </a:cubicBezTo>
                    <a:cubicBezTo>
                      <a:pt x="289" y="22"/>
                      <a:pt x="265" y="0"/>
                      <a:pt x="228" y="0"/>
                    </a:cubicBezTo>
                    <a:cubicBezTo>
                      <a:pt x="141" y="0"/>
                      <a:pt x="194" y="69"/>
                      <a:pt x="101" y="104"/>
                    </a:cubicBezTo>
                    <a:cubicBezTo>
                      <a:pt x="35" y="129"/>
                      <a:pt x="0" y="173"/>
                      <a:pt x="0" y="228"/>
                    </a:cubicBezTo>
                    <a:cubicBezTo>
                      <a:pt x="0" y="335"/>
                      <a:pt x="129" y="397"/>
                      <a:pt x="223" y="397"/>
                    </a:cubicBezTo>
                    <a:cubicBezTo>
                      <a:pt x="364" y="397"/>
                      <a:pt x="441" y="303"/>
                      <a:pt x="441" y="226"/>
                    </a:cubicBezTo>
                    <a:cubicBezTo>
                      <a:pt x="441" y="187"/>
                      <a:pt x="411" y="160"/>
                      <a:pt x="373" y="160"/>
                    </a:cubicBezTo>
                    <a:cubicBezTo>
                      <a:pt x="313" y="160"/>
                      <a:pt x="278" y="198"/>
                      <a:pt x="272" y="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0" name="Freeform 19"/>
              <p:cNvSpPr>
                <a:spLocks/>
              </p:cNvSpPr>
              <p:nvPr userDrawn="1"/>
            </p:nvSpPr>
            <p:spPr bwMode="auto">
              <a:xfrm>
                <a:off x="3075" y="3210"/>
                <a:ext cx="33" cy="33"/>
              </a:xfrm>
              <a:custGeom>
                <a:avLst/>
                <a:gdLst>
                  <a:gd name="T0" fmla="*/ 45 w 90"/>
                  <a:gd name="T1" fmla="*/ 90 h 90"/>
                  <a:gd name="T2" fmla="*/ 45 w 90"/>
                  <a:gd name="T3" fmla="*/ 90 h 90"/>
                  <a:gd name="T4" fmla="*/ 90 w 90"/>
                  <a:gd name="T5" fmla="*/ 45 h 90"/>
                  <a:gd name="T6" fmla="*/ 45 w 90"/>
                  <a:gd name="T7" fmla="*/ 0 h 90"/>
                  <a:gd name="T8" fmla="*/ 0 w 90"/>
                  <a:gd name="T9" fmla="*/ 45 h 90"/>
                  <a:gd name="T10" fmla="*/ 45 w 90"/>
                  <a:gd name="T11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90">
                    <a:moveTo>
                      <a:pt x="45" y="90"/>
                    </a:moveTo>
                    <a:lnTo>
                      <a:pt x="45" y="90"/>
                    </a:lnTo>
                    <a:cubicBezTo>
                      <a:pt x="69" y="90"/>
                      <a:pt x="90" y="70"/>
                      <a:pt x="90" y="45"/>
                    </a:cubicBezTo>
                    <a:cubicBezTo>
                      <a:pt x="90" y="20"/>
                      <a:pt x="69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70"/>
                      <a:pt x="20" y="90"/>
                      <a:pt x="45" y="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1" name="Freeform 20"/>
              <p:cNvSpPr>
                <a:spLocks/>
              </p:cNvSpPr>
              <p:nvPr userDrawn="1"/>
            </p:nvSpPr>
            <p:spPr bwMode="auto">
              <a:xfrm>
                <a:off x="3038" y="3250"/>
                <a:ext cx="103" cy="92"/>
              </a:xfrm>
              <a:custGeom>
                <a:avLst/>
                <a:gdLst>
                  <a:gd name="T0" fmla="*/ 173 w 280"/>
                  <a:gd name="T1" fmla="*/ 163 h 252"/>
                  <a:gd name="T2" fmla="*/ 173 w 280"/>
                  <a:gd name="T3" fmla="*/ 163 h 252"/>
                  <a:gd name="T4" fmla="*/ 154 w 280"/>
                  <a:gd name="T5" fmla="*/ 191 h 252"/>
                  <a:gd name="T6" fmla="*/ 134 w 280"/>
                  <a:gd name="T7" fmla="*/ 162 h 252"/>
                  <a:gd name="T8" fmla="*/ 183 w 280"/>
                  <a:gd name="T9" fmla="*/ 38 h 252"/>
                  <a:gd name="T10" fmla="*/ 145 w 280"/>
                  <a:gd name="T11" fmla="*/ 0 h 252"/>
                  <a:gd name="T12" fmla="*/ 65 w 280"/>
                  <a:gd name="T13" fmla="*/ 67 h 252"/>
                  <a:gd name="T14" fmla="*/ 0 w 280"/>
                  <a:gd name="T15" fmla="*/ 145 h 252"/>
                  <a:gd name="T16" fmla="*/ 142 w 280"/>
                  <a:gd name="T17" fmla="*/ 252 h 252"/>
                  <a:gd name="T18" fmla="*/ 280 w 280"/>
                  <a:gd name="T19" fmla="*/ 144 h 252"/>
                  <a:gd name="T20" fmla="*/ 237 w 280"/>
                  <a:gd name="T21" fmla="*/ 102 h 252"/>
                  <a:gd name="T22" fmla="*/ 173 w 280"/>
                  <a:gd name="T23" fmla="*/ 163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0" h="252">
                    <a:moveTo>
                      <a:pt x="173" y="163"/>
                    </a:moveTo>
                    <a:lnTo>
                      <a:pt x="173" y="163"/>
                    </a:lnTo>
                    <a:cubicBezTo>
                      <a:pt x="171" y="175"/>
                      <a:pt x="170" y="191"/>
                      <a:pt x="154" y="191"/>
                    </a:cubicBezTo>
                    <a:cubicBezTo>
                      <a:pt x="139" y="191"/>
                      <a:pt x="134" y="174"/>
                      <a:pt x="134" y="162"/>
                    </a:cubicBezTo>
                    <a:cubicBezTo>
                      <a:pt x="134" y="112"/>
                      <a:pt x="183" y="87"/>
                      <a:pt x="183" y="38"/>
                    </a:cubicBezTo>
                    <a:cubicBezTo>
                      <a:pt x="183" y="15"/>
                      <a:pt x="169" y="0"/>
                      <a:pt x="145" y="0"/>
                    </a:cubicBezTo>
                    <a:cubicBezTo>
                      <a:pt x="90" y="0"/>
                      <a:pt x="123" y="44"/>
                      <a:pt x="65" y="67"/>
                    </a:cubicBezTo>
                    <a:cubicBezTo>
                      <a:pt x="22" y="83"/>
                      <a:pt x="0" y="110"/>
                      <a:pt x="0" y="145"/>
                    </a:cubicBezTo>
                    <a:cubicBezTo>
                      <a:pt x="0" y="213"/>
                      <a:pt x="82" y="252"/>
                      <a:pt x="142" y="252"/>
                    </a:cubicBezTo>
                    <a:cubicBezTo>
                      <a:pt x="231" y="252"/>
                      <a:pt x="280" y="193"/>
                      <a:pt x="280" y="144"/>
                    </a:cubicBezTo>
                    <a:cubicBezTo>
                      <a:pt x="280" y="119"/>
                      <a:pt x="261" y="102"/>
                      <a:pt x="237" y="102"/>
                    </a:cubicBezTo>
                    <a:cubicBezTo>
                      <a:pt x="199" y="102"/>
                      <a:pt x="177" y="126"/>
                      <a:pt x="173" y="1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2" name="Freeform 21"/>
              <p:cNvSpPr>
                <a:spLocks/>
              </p:cNvSpPr>
              <p:nvPr userDrawn="1"/>
            </p:nvSpPr>
            <p:spPr bwMode="auto">
              <a:xfrm>
                <a:off x="3027" y="3538"/>
                <a:ext cx="36" cy="36"/>
              </a:xfrm>
              <a:custGeom>
                <a:avLst/>
                <a:gdLst>
                  <a:gd name="T0" fmla="*/ 67 w 96"/>
                  <a:gd name="T1" fmla="*/ 11 h 96"/>
                  <a:gd name="T2" fmla="*/ 67 w 96"/>
                  <a:gd name="T3" fmla="*/ 11 h 96"/>
                  <a:gd name="T4" fmla="*/ 11 w 96"/>
                  <a:gd name="T5" fmla="*/ 28 h 96"/>
                  <a:gd name="T6" fmla="*/ 28 w 96"/>
                  <a:gd name="T7" fmla="*/ 85 h 96"/>
                  <a:gd name="T8" fmla="*/ 85 w 96"/>
                  <a:gd name="T9" fmla="*/ 67 h 96"/>
                  <a:gd name="T10" fmla="*/ 67 w 96"/>
                  <a:gd name="T11" fmla="*/ 1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96">
                    <a:moveTo>
                      <a:pt x="67" y="11"/>
                    </a:moveTo>
                    <a:lnTo>
                      <a:pt x="67" y="11"/>
                    </a:lnTo>
                    <a:cubicBezTo>
                      <a:pt x="47" y="0"/>
                      <a:pt x="21" y="8"/>
                      <a:pt x="11" y="28"/>
                    </a:cubicBezTo>
                    <a:cubicBezTo>
                      <a:pt x="0" y="49"/>
                      <a:pt x="8" y="74"/>
                      <a:pt x="28" y="85"/>
                    </a:cubicBezTo>
                    <a:cubicBezTo>
                      <a:pt x="49" y="96"/>
                      <a:pt x="74" y="88"/>
                      <a:pt x="85" y="67"/>
                    </a:cubicBezTo>
                    <a:cubicBezTo>
                      <a:pt x="96" y="47"/>
                      <a:pt x="88" y="21"/>
                      <a:pt x="67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3" name="Freeform 22"/>
              <p:cNvSpPr>
                <a:spLocks/>
              </p:cNvSpPr>
              <p:nvPr userDrawn="1"/>
            </p:nvSpPr>
            <p:spPr bwMode="auto">
              <a:xfrm>
                <a:off x="3032" y="3447"/>
                <a:ext cx="100" cy="99"/>
              </a:xfrm>
              <a:custGeom>
                <a:avLst/>
                <a:gdLst>
                  <a:gd name="T0" fmla="*/ 108 w 272"/>
                  <a:gd name="T1" fmla="*/ 99 h 270"/>
                  <a:gd name="T2" fmla="*/ 108 w 272"/>
                  <a:gd name="T3" fmla="*/ 99 h 270"/>
                  <a:gd name="T4" fmla="*/ 135 w 272"/>
                  <a:gd name="T5" fmla="*/ 85 h 270"/>
                  <a:gd name="T6" fmla="*/ 139 w 272"/>
                  <a:gd name="T7" fmla="*/ 117 h 270"/>
                  <a:gd name="T8" fmla="*/ 45 w 272"/>
                  <a:gd name="T9" fmla="*/ 198 h 270"/>
                  <a:gd name="T10" fmla="*/ 60 w 272"/>
                  <a:gd name="T11" fmla="*/ 246 h 270"/>
                  <a:gd name="T12" fmla="*/ 156 w 272"/>
                  <a:gd name="T13" fmla="*/ 226 h 270"/>
                  <a:gd name="T14" fmla="*/ 242 w 272"/>
                  <a:gd name="T15" fmla="*/ 189 h 270"/>
                  <a:gd name="T16" fmla="*/ 172 w 272"/>
                  <a:gd name="T17" fmla="*/ 39 h 270"/>
                  <a:gd name="T18" fmla="*/ 11 w 272"/>
                  <a:gd name="T19" fmla="*/ 69 h 270"/>
                  <a:gd name="T20" fmla="*/ 28 w 272"/>
                  <a:gd name="T21" fmla="*/ 122 h 270"/>
                  <a:gd name="T22" fmla="*/ 108 w 272"/>
                  <a:gd name="T23" fmla="*/ 99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2" h="270">
                    <a:moveTo>
                      <a:pt x="108" y="99"/>
                    </a:moveTo>
                    <a:lnTo>
                      <a:pt x="108" y="99"/>
                    </a:lnTo>
                    <a:cubicBezTo>
                      <a:pt x="114" y="90"/>
                      <a:pt x="122" y="78"/>
                      <a:pt x="135" y="85"/>
                    </a:cubicBezTo>
                    <a:cubicBezTo>
                      <a:pt x="147" y="91"/>
                      <a:pt x="144" y="107"/>
                      <a:pt x="139" y="117"/>
                    </a:cubicBezTo>
                    <a:cubicBezTo>
                      <a:pt x="118" y="158"/>
                      <a:pt x="66" y="158"/>
                      <a:pt x="45" y="198"/>
                    </a:cubicBezTo>
                    <a:cubicBezTo>
                      <a:pt x="35" y="217"/>
                      <a:pt x="41" y="236"/>
                      <a:pt x="60" y="246"/>
                    </a:cubicBezTo>
                    <a:cubicBezTo>
                      <a:pt x="106" y="270"/>
                      <a:pt x="97" y="219"/>
                      <a:pt x="156" y="226"/>
                    </a:cubicBezTo>
                    <a:cubicBezTo>
                      <a:pt x="198" y="231"/>
                      <a:pt x="227" y="218"/>
                      <a:pt x="242" y="189"/>
                    </a:cubicBezTo>
                    <a:cubicBezTo>
                      <a:pt x="272" y="133"/>
                      <a:pt x="221" y="65"/>
                      <a:pt x="172" y="39"/>
                    </a:cubicBezTo>
                    <a:cubicBezTo>
                      <a:pt x="99" y="0"/>
                      <a:pt x="32" y="28"/>
                      <a:pt x="11" y="69"/>
                    </a:cubicBezTo>
                    <a:cubicBezTo>
                      <a:pt x="0" y="89"/>
                      <a:pt x="9" y="112"/>
                      <a:pt x="28" y="122"/>
                    </a:cubicBezTo>
                    <a:cubicBezTo>
                      <a:pt x="60" y="138"/>
                      <a:pt x="89" y="128"/>
                      <a:pt x="108" y="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4" name="Freeform 23"/>
              <p:cNvSpPr>
                <a:spLocks/>
              </p:cNvSpPr>
              <p:nvPr userDrawn="1"/>
            </p:nvSpPr>
            <p:spPr bwMode="auto">
              <a:xfrm>
                <a:off x="3271" y="1825"/>
                <a:ext cx="52" cy="51"/>
              </a:xfrm>
              <a:custGeom>
                <a:avLst/>
                <a:gdLst>
                  <a:gd name="T0" fmla="*/ 71 w 141"/>
                  <a:gd name="T1" fmla="*/ 141 h 141"/>
                  <a:gd name="T2" fmla="*/ 71 w 141"/>
                  <a:gd name="T3" fmla="*/ 141 h 141"/>
                  <a:gd name="T4" fmla="*/ 141 w 141"/>
                  <a:gd name="T5" fmla="*/ 71 h 141"/>
                  <a:gd name="T6" fmla="*/ 71 w 141"/>
                  <a:gd name="T7" fmla="*/ 0 h 141"/>
                  <a:gd name="T8" fmla="*/ 0 w 141"/>
                  <a:gd name="T9" fmla="*/ 71 h 141"/>
                  <a:gd name="T10" fmla="*/ 71 w 141"/>
                  <a:gd name="T11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141">
                    <a:moveTo>
                      <a:pt x="71" y="141"/>
                    </a:moveTo>
                    <a:lnTo>
                      <a:pt x="71" y="141"/>
                    </a:lnTo>
                    <a:cubicBezTo>
                      <a:pt x="109" y="141"/>
                      <a:pt x="141" y="109"/>
                      <a:pt x="141" y="71"/>
                    </a:cubicBezTo>
                    <a:cubicBezTo>
                      <a:pt x="141" y="32"/>
                      <a:pt x="109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09"/>
                      <a:pt x="32" y="141"/>
                      <a:pt x="71" y="1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5" name="Freeform 24"/>
              <p:cNvSpPr>
                <a:spLocks/>
              </p:cNvSpPr>
              <p:nvPr userDrawn="1"/>
            </p:nvSpPr>
            <p:spPr bwMode="auto">
              <a:xfrm>
                <a:off x="3215" y="1886"/>
                <a:ext cx="161" cy="145"/>
              </a:xfrm>
              <a:custGeom>
                <a:avLst/>
                <a:gdLst>
                  <a:gd name="T0" fmla="*/ 269 w 437"/>
                  <a:gd name="T1" fmla="*/ 255 h 395"/>
                  <a:gd name="T2" fmla="*/ 269 w 437"/>
                  <a:gd name="T3" fmla="*/ 255 h 395"/>
                  <a:gd name="T4" fmla="*/ 240 w 437"/>
                  <a:gd name="T5" fmla="*/ 298 h 395"/>
                  <a:gd name="T6" fmla="*/ 209 w 437"/>
                  <a:gd name="T7" fmla="*/ 252 h 395"/>
                  <a:gd name="T8" fmla="*/ 286 w 437"/>
                  <a:gd name="T9" fmla="*/ 59 h 395"/>
                  <a:gd name="T10" fmla="*/ 226 w 437"/>
                  <a:gd name="T11" fmla="*/ 0 h 395"/>
                  <a:gd name="T12" fmla="*/ 100 w 437"/>
                  <a:gd name="T13" fmla="*/ 104 h 395"/>
                  <a:gd name="T14" fmla="*/ 0 w 437"/>
                  <a:gd name="T15" fmla="*/ 226 h 395"/>
                  <a:gd name="T16" fmla="*/ 221 w 437"/>
                  <a:gd name="T17" fmla="*/ 395 h 395"/>
                  <a:gd name="T18" fmla="*/ 437 w 437"/>
                  <a:gd name="T19" fmla="*/ 225 h 395"/>
                  <a:gd name="T20" fmla="*/ 370 w 437"/>
                  <a:gd name="T21" fmla="*/ 159 h 395"/>
                  <a:gd name="T22" fmla="*/ 269 w 437"/>
                  <a:gd name="T23" fmla="*/ 25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7" h="395">
                    <a:moveTo>
                      <a:pt x="269" y="255"/>
                    </a:moveTo>
                    <a:lnTo>
                      <a:pt x="269" y="255"/>
                    </a:lnTo>
                    <a:cubicBezTo>
                      <a:pt x="267" y="274"/>
                      <a:pt x="265" y="298"/>
                      <a:pt x="240" y="298"/>
                    </a:cubicBezTo>
                    <a:cubicBezTo>
                      <a:pt x="217" y="298"/>
                      <a:pt x="209" y="271"/>
                      <a:pt x="209" y="252"/>
                    </a:cubicBezTo>
                    <a:cubicBezTo>
                      <a:pt x="209" y="175"/>
                      <a:pt x="286" y="135"/>
                      <a:pt x="286" y="59"/>
                    </a:cubicBezTo>
                    <a:cubicBezTo>
                      <a:pt x="286" y="23"/>
                      <a:pt x="263" y="0"/>
                      <a:pt x="226" y="0"/>
                    </a:cubicBezTo>
                    <a:cubicBezTo>
                      <a:pt x="139" y="0"/>
                      <a:pt x="192" y="69"/>
                      <a:pt x="100" y="104"/>
                    </a:cubicBezTo>
                    <a:cubicBezTo>
                      <a:pt x="34" y="129"/>
                      <a:pt x="0" y="172"/>
                      <a:pt x="0" y="226"/>
                    </a:cubicBezTo>
                    <a:cubicBezTo>
                      <a:pt x="0" y="333"/>
                      <a:pt x="128" y="395"/>
                      <a:pt x="221" y="395"/>
                    </a:cubicBezTo>
                    <a:cubicBezTo>
                      <a:pt x="360" y="395"/>
                      <a:pt x="437" y="302"/>
                      <a:pt x="437" y="225"/>
                    </a:cubicBezTo>
                    <a:cubicBezTo>
                      <a:pt x="437" y="186"/>
                      <a:pt x="408" y="159"/>
                      <a:pt x="370" y="159"/>
                    </a:cubicBezTo>
                    <a:cubicBezTo>
                      <a:pt x="310" y="159"/>
                      <a:pt x="275" y="197"/>
                      <a:pt x="269" y="2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6" name="Freeform 25"/>
              <p:cNvSpPr>
                <a:spLocks/>
              </p:cNvSpPr>
              <p:nvPr userDrawn="1"/>
            </p:nvSpPr>
            <p:spPr bwMode="auto">
              <a:xfrm>
                <a:off x="2377" y="2692"/>
                <a:ext cx="72" cy="73"/>
              </a:xfrm>
              <a:custGeom>
                <a:avLst/>
                <a:gdLst>
                  <a:gd name="T0" fmla="*/ 141 w 196"/>
                  <a:gd name="T1" fmla="*/ 24 h 197"/>
                  <a:gd name="T2" fmla="*/ 141 w 196"/>
                  <a:gd name="T3" fmla="*/ 24 h 197"/>
                  <a:gd name="T4" fmla="*/ 24 w 196"/>
                  <a:gd name="T5" fmla="*/ 56 h 197"/>
                  <a:gd name="T6" fmla="*/ 55 w 196"/>
                  <a:gd name="T7" fmla="*/ 173 h 197"/>
                  <a:gd name="T8" fmla="*/ 173 w 196"/>
                  <a:gd name="T9" fmla="*/ 142 h 197"/>
                  <a:gd name="T10" fmla="*/ 141 w 196"/>
                  <a:gd name="T11" fmla="*/ 2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6" h="197">
                    <a:moveTo>
                      <a:pt x="141" y="24"/>
                    </a:moveTo>
                    <a:lnTo>
                      <a:pt x="141" y="24"/>
                    </a:lnTo>
                    <a:cubicBezTo>
                      <a:pt x="100" y="0"/>
                      <a:pt x="47" y="15"/>
                      <a:pt x="24" y="56"/>
                    </a:cubicBezTo>
                    <a:cubicBezTo>
                      <a:pt x="0" y="97"/>
                      <a:pt x="14" y="150"/>
                      <a:pt x="55" y="173"/>
                    </a:cubicBezTo>
                    <a:cubicBezTo>
                      <a:pt x="96" y="197"/>
                      <a:pt x="149" y="183"/>
                      <a:pt x="173" y="142"/>
                    </a:cubicBezTo>
                    <a:cubicBezTo>
                      <a:pt x="196" y="101"/>
                      <a:pt x="182" y="48"/>
                      <a:pt x="14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7" name="Freeform 26"/>
              <p:cNvSpPr>
                <a:spLocks/>
              </p:cNvSpPr>
              <p:nvPr userDrawn="1"/>
            </p:nvSpPr>
            <p:spPr bwMode="auto">
              <a:xfrm>
                <a:off x="2394" y="2506"/>
                <a:ext cx="203" cy="203"/>
              </a:xfrm>
              <a:custGeom>
                <a:avLst/>
                <a:gdLst>
                  <a:gd name="T0" fmla="*/ 220 w 552"/>
                  <a:gd name="T1" fmla="*/ 204 h 553"/>
                  <a:gd name="T2" fmla="*/ 220 w 552"/>
                  <a:gd name="T3" fmla="*/ 204 h 553"/>
                  <a:gd name="T4" fmla="*/ 276 w 552"/>
                  <a:gd name="T5" fmla="*/ 176 h 553"/>
                  <a:gd name="T6" fmla="*/ 281 w 552"/>
                  <a:gd name="T7" fmla="*/ 243 h 553"/>
                  <a:gd name="T8" fmla="*/ 82 w 552"/>
                  <a:gd name="T9" fmla="*/ 401 h 553"/>
                  <a:gd name="T10" fmla="*/ 109 w 552"/>
                  <a:gd name="T11" fmla="*/ 500 h 553"/>
                  <a:gd name="T12" fmla="*/ 306 w 552"/>
                  <a:gd name="T13" fmla="*/ 467 h 553"/>
                  <a:gd name="T14" fmla="*/ 487 w 552"/>
                  <a:gd name="T15" fmla="*/ 399 h 553"/>
                  <a:gd name="T16" fmla="*/ 356 w 552"/>
                  <a:gd name="T17" fmla="*/ 86 h 553"/>
                  <a:gd name="T18" fmla="*/ 23 w 552"/>
                  <a:gd name="T19" fmla="*/ 133 h 553"/>
                  <a:gd name="T20" fmla="*/ 54 w 552"/>
                  <a:gd name="T21" fmla="*/ 243 h 553"/>
                  <a:gd name="T22" fmla="*/ 220 w 552"/>
                  <a:gd name="T23" fmla="*/ 20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2" h="553">
                    <a:moveTo>
                      <a:pt x="220" y="204"/>
                    </a:moveTo>
                    <a:lnTo>
                      <a:pt x="220" y="204"/>
                    </a:lnTo>
                    <a:cubicBezTo>
                      <a:pt x="233" y="185"/>
                      <a:pt x="250" y="161"/>
                      <a:pt x="276" y="176"/>
                    </a:cubicBezTo>
                    <a:cubicBezTo>
                      <a:pt x="301" y="190"/>
                      <a:pt x="293" y="224"/>
                      <a:pt x="281" y="243"/>
                    </a:cubicBezTo>
                    <a:cubicBezTo>
                      <a:pt x="234" y="325"/>
                      <a:pt x="128" y="320"/>
                      <a:pt x="82" y="401"/>
                    </a:cubicBezTo>
                    <a:cubicBezTo>
                      <a:pt x="59" y="440"/>
                      <a:pt x="70" y="478"/>
                      <a:pt x="109" y="500"/>
                    </a:cubicBezTo>
                    <a:cubicBezTo>
                      <a:pt x="201" y="553"/>
                      <a:pt x="187" y="448"/>
                      <a:pt x="306" y="467"/>
                    </a:cubicBezTo>
                    <a:cubicBezTo>
                      <a:pt x="392" y="481"/>
                      <a:pt x="454" y="457"/>
                      <a:pt x="487" y="399"/>
                    </a:cubicBezTo>
                    <a:cubicBezTo>
                      <a:pt x="552" y="286"/>
                      <a:pt x="455" y="143"/>
                      <a:pt x="356" y="86"/>
                    </a:cubicBezTo>
                    <a:cubicBezTo>
                      <a:pt x="208" y="0"/>
                      <a:pt x="70" y="52"/>
                      <a:pt x="23" y="133"/>
                    </a:cubicBezTo>
                    <a:cubicBezTo>
                      <a:pt x="0" y="174"/>
                      <a:pt x="14" y="220"/>
                      <a:pt x="54" y="243"/>
                    </a:cubicBezTo>
                    <a:cubicBezTo>
                      <a:pt x="118" y="280"/>
                      <a:pt x="177" y="262"/>
                      <a:pt x="220" y="2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8" name="Freeform 27"/>
              <p:cNvSpPr>
                <a:spLocks/>
              </p:cNvSpPr>
              <p:nvPr userDrawn="1"/>
            </p:nvSpPr>
            <p:spPr bwMode="auto">
              <a:xfrm>
                <a:off x="2739" y="1576"/>
                <a:ext cx="190" cy="189"/>
              </a:xfrm>
              <a:custGeom>
                <a:avLst/>
                <a:gdLst>
                  <a:gd name="T0" fmla="*/ 258 w 516"/>
                  <a:gd name="T1" fmla="*/ 0 h 516"/>
                  <a:gd name="T2" fmla="*/ 258 w 516"/>
                  <a:gd name="T3" fmla="*/ 0 h 516"/>
                  <a:gd name="T4" fmla="*/ 0 w 516"/>
                  <a:gd name="T5" fmla="*/ 258 h 516"/>
                  <a:gd name="T6" fmla="*/ 258 w 516"/>
                  <a:gd name="T7" fmla="*/ 516 h 516"/>
                  <a:gd name="T8" fmla="*/ 516 w 516"/>
                  <a:gd name="T9" fmla="*/ 258 h 516"/>
                  <a:gd name="T10" fmla="*/ 258 w 516"/>
                  <a:gd name="T11" fmla="*/ 0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258" y="0"/>
                    </a:moveTo>
                    <a:lnTo>
                      <a:pt x="258" y="0"/>
                    </a:lnTo>
                    <a:cubicBezTo>
                      <a:pt x="116" y="0"/>
                      <a:pt x="0" y="116"/>
                      <a:pt x="0" y="258"/>
                    </a:cubicBezTo>
                    <a:cubicBezTo>
                      <a:pt x="0" y="400"/>
                      <a:pt x="116" y="516"/>
                      <a:pt x="258" y="516"/>
                    </a:cubicBezTo>
                    <a:cubicBezTo>
                      <a:pt x="400" y="516"/>
                      <a:pt x="516" y="400"/>
                      <a:pt x="516" y="258"/>
                    </a:cubicBezTo>
                    <a:cubicBezTo>
                      <a:pt x="516" y="116"/>
                      <a:pt x="400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9" name="Freeform 28"/>
              <p:cNvSpPr>
                <a:spLocks/>
              </p:cNvSpPr>
              <p:nvPr userDrawn="1"/>
            </p:nvSpPr>
            <p:spPr bwMode="auto">
              <a:xfrm>
                <a:off x="2546" y="1009"/>
                <a:ext cx="589" cy="530"/>
              </a:xfrm>
              <a:custGeom>
                <a:avLst/>
                <a:gdLst>
                  <a:gd name="T0" fmla="*/ 615 w 1600"/>
                  <a:gd name="T1" fmla="*/ 510 h 1443"/>
                  <a:gd name="T2" fmla="*/ 615 w 1600"/>
                  <a:gd name="T3" fmla="*/ 510 h 1443"/>
                  <a:gd name="T4" fmla="*/ 720 w 1600"/>
                  <a:gd name="T5" fmla="*/ 353 h 1443"/>
                  <a:gd name="T6" fmla="*/ 834 w 1600"/>
                  <a:gd name="T7" fmla="*/ 520 h 1443"/>
                  <a:gd name="T8" fmla="*/ 553 w 1600"/>
                  <a:gd name="T9" fmla="*/ 1227 h 1443"/>
                  <a:gd name="T10" fmla="*/ 772 w 1600"/>
                  <a:gd name="T11" fmla="*/ 1443 h 1443"/>
                  <a:gd name="T12" fmla="*/ 1234 w 1600"/>
                  <a:gd name="T13" fmla="*/ 1064 h 1443"/>
                  <a:gd name="T14" fmla="*/ 1600 w 1600"/>
                  <a:gd name="T15" fmla="*/ 615 h 1443"/>
                  <a:gd name="T16" fmla="*/ 792 w 1600"/>
                  <a:gd name="T17" fmla="*/ 0 h 1443"/>
                  <a:gd name="T18" fmla="*/ 0 w 1600"/>
                  <a:gd name="T19" fmla="*/ 622 h 1443"/>
                  <a:gd name="T20" fmla="*/ 245 w 1600"/>
                  <a:gd name="T21" fmla="*/ 861 h 1443"/>
                  <a:gd name="T22" fmla="*/ 615 w 1600"/>
                  <a:gd name="T23" fmla="*/ 510 h 1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0" h="1443">
                    <a:moveTo>
                      <a:pt x="615" y="510"/>
                    </a:moveTo>
                    <a:lnTo>
                      <a:pt x="615" y="510"/>
                    </a:lnTo>
                    <a:cubicBezTo>
                      <a:pt x="622" y="442"/>
                      <a:pt x="628" y="353"/>
                      <a:pt x="720" y="353"/>
                    </a:cubicBezTo>
                    <a:cubicBezTo>
                      <a:pt x="805" y="353"/>
                      <a:pt x="834" y="452"/>
                      <a:pt x="834" y="520"/>
                    </a:cubicBezTo>
                    <a:cubicBezTo>
                      <a:pt x="834" y="802"/>
                      <a:pt x="553" y="949"/>
                      <a:pt x="553" y="1227"/>
                    </a:cubicBezTo>
                    <a:cubicBezTo>
                      <a:pt x="553" y="1361"/>
                      <a:pt x="638" y="1443"/>
                      <a:pt x="772" y="1443"/>
                    </a:cubicBezTo>
                    <a:cubicBezTo>
                      <a:pt x="1090" y="1443"/>
                      <a:pt x="897" y="1191"/>
                      <a:pt x="1234" y="1064"/>
                    </a:cubicBezTo>
                    <a:cubicBezTo>
                      <a:pt x="1476" y="972"/>
                      <a:pt x="1600" y="815"/>
                      <a:pt x="1600" y="615"/>
                    </a:cubicBezTo>
                    <a:cubicBezTo>
                      <a:pt x="1600" y="226"/>
                      <a:pt x="1132" y="0"/>
                      <a:pt x="792" y="0"/>
                    </a:cubicBezTo>
                    <a:cubicBezTo>
                      <a:pt x="281" y="0"/>
                      <a:pt x="0" y="340"/>
                      <a:pt x="0" y="622"/>
                    </a:cubicBezTo>
                    <a:cubicBezTo>
                      <a:pt x="0" y="762"/>
                      <a:pt x="108" y="861"/>
                      <a:pt x="245" y="861"/>
                    </a:cubicBezTo>
                    <a:cubicBezTo>
                      <a:pt x="465" y="861"/>
                      <a:pt x="592" y="723"/>
                      <a:pt x="615" y="5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0" name="Freeform 29"/>
              <p:cNvSpPr>
                <a:spLocks/>
              </p:cNvSpPr>
              <p:nvPr userDrawn="1"/>
            </p:nvSpPr>
            <p:spPr bwMode="auto">
              <a:xfrm>
                <a:off x="2078" y="2047"/>
                <a:ext cx="163" cy="162"/>
              </a:xfrm>
              <a:custGeom>
                <a:avLst/>
                <a:gdLst>
                  <a:gd name="T0" fmla="*/ 221 w 442"/>
                  <a:gd name="T1" fmla="*/ 0 h 442"/>
                  <a:gd name="T2" fmla="*/ 221 w 442"/>
                  <a:gd name="T3" fmla="*/ 0 h 442"/>
                  <a:gd name="T4" fmla="*/ 0 w 442"/>
                  <a:gd name="T5" fmla="*/ 221 h 442"/>
                  <a:gd name="T6" fmla="*/ 221 w 442"/>
                  <a:gd name="T7" fmla="*/ 442 h 442"/>
                  <a:gd name="T8" fmla="*/ 442 w 442"/>
                  <a:gd name="T9" fmla="*/ 221 h 442"/>
                  <a:gd name="T10" fmla="*/ 221 w 442"/>
                  <a:gd name="T11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442">
                    <a:moveTo>
                      <a:pt x="221" y="0"/>
                    </a:moveTo>
                    <a:lnTo>
                      <a:pt x="221" y="0"/>
                    </a:lnTo>
                    <a:cubicBezTo>
                      <a:pt x="100" y="0"/>
                      <a:pt x="0" y="100"/>
                      <a:pt x="0" y="221"/>
                    </a:cubicBezTo>
                    <a:cubicBezTo>
                      <a:pt x="0" y="342"/>
                      <a:pt x="100" y="442"/>
                      <a:pt x="221" y="442"/>
                    </a:cubicBezTo>
                    <a:cubicBezTo>
                      <a:pt x="342" y="442"/>
                      <a:pt x="442" y="342"/>
                      <a:pt x="442" y="221"/>
                    </a:cubicBezTo>
                    <a:cubicBezTo>
                      <a:pt x="442" y="100"/>
                      <a:pt x="342" y="0"/>
                      <a:pt x="2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1" name="Freeform 30"/>
              <p:cNvSpPr>
                <a:spLocks/>
              </p:cNvSpPr>
              <p:nvPr userDrawn="1"/>
            </p:nvSpPr>
            <p:spPr bwMode="auto">
              <a:xfrm>
                <a:off x="1913" y="1562"/>
                <a:ext cx="504" cy="454"/>
              </a:xfrm>
              <a:custGeom>
                <a:avLst/>
                <a:gdLst>
                  <a:gd name="T0" fmla="*/ 526 w 1369"/>
                  <a:gd name="T1" fmla="*/ 437 h 1235"/>
                  <a:gd name="T2" fmla="*/ 526 w 1369"/>
                  <a:gd name="T3" fmla="*/ 437 h 1235"/>
                  <a:gd name="T4" fmla="*/ 616 w 1369"/>
                  <a:gd name="T5" fmla="*/ 302 h 1235"/>
                  <a:gd name="T6" fmla="*/ 714 w 1369"/>
                  <a:gd name="T7" fmla="*/ 445 h 1235"/>
                  <a:gd name="T8" fmla="*/ 473 w 1369"/>
                  <a:gd name="T9" fmla="*/ 1050 h 1235"/>
                  <a:gd name="T10" fmla="*/ 661 w 1369"/>
                  <a:gd name="T11" fmla="*/ 1235 h 1235"/>
                  <a:gd name="T12" fmla="*/ 1055 w 1369"/>
                  <a:gd name="T13" fmla="*/ 910 h 1235"/>
                  <a:gd name="T14" fmla="*/ 1369 w 1369"/>
                  <a:gd name="T15" fmla="*/ 526 h 1235"/>
                  <a:gd name="T16" fmla="*/ 677 w 1369"/>
                  <a:gd name="T17" fmla="*/ 0 h 1235"/>
                  <a:gd name="T18" fmla="*/ 0 w 1369"/>
                  <a:gd name="T19" fmla="*/ 532 h 1235"/>
                  <a:gd name="T20" fmla="*/ 210 w 1369"/>
                  <a:gd name="T21" fmla="*/ 736 h 1235"/>
                  <a:gd name="T22" fmla="*/ 526 w 1369"/>
                  <a:gd name="T23" fmla="*/ 437 h 1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9" h="1235">
                    <a:moveTo>
                      <a:pt x="526" y="437"/>
                    </a:moveTo>
                    <a:lnTo>
                      <a:pt x="526" y="437"/>
                    </a:lnTo>
                    <a:cubicBezTo>
                      <a:pt x="532" y="378"/>
                      <a:pt x="537" y="302"/>
                      <a:pt x="616" y="302"/>
                    </a:cubicBezTo>
                    <a:cubicBezTo>
                      <a:pt x="689" y="302"/>
                      <a:pt x="714" y="386"/>
                      <a:pt x="714" y="445"/>
                    </a:cubicBezTo>
                    <a:cubicBezTo>
                      <a:pt x="714" y="686"/>
                      <a:pt x="473" y="812"/>
                      <a:pt x="473" y="1050"/>
                    </a:cubicBezTo>
                    <a:cubicBezTo>
                      <a:pt x="473" y="1165"/>
                      <a:pt x="546" y="1235"/>
                      <a:pt x="661" y="1235"/>
                    </a:cubicBezTo>
                    <a:cubicBezTo>
                      <a:pt x="932" y="1235"/>
                      <a:pt x="767" y="1019"/>
                      <a:pt x="1055" y="910"/>
                    </a:cubicBezTo>
                    <a:cubicBezTo>
                      <a:pt x="1263" y="831"/>
                      <a:pt x="1369" y="697"/>
                      <a:pt x="1369" y="526"/>
                    </a:cubicBezTo>
                    <a:cubicBezTo>
                      <a:pt x="1369" y="193"/>
                      <a:pt x="969" y="0"/>
                      <a:pt x="677" y="0"/>
                    </a:cubicBezTo>
                    <a:cubicBezTo>
                      <a:pt x="241" y="0"/>
                      <a:pt x="0" y="291"/>
                      <a:pt x="0" y="532"/>
                    </a:cubicBezTo>
                    <a:cubicBezTo>
                      <a:pt x="0" y="652"/>
                      <a:pt x="92" y="736"/>
                      <a:pt x="210" y="736"/>
                    </a:cubicBezTo>
                    <a:cubicBezTo>
                      <a:pt x="397" y="736"/>
                      <a:pt x="507" y="619"/>
                      <a:pt x="526" y="4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2" name="Freeform 31"/>
              <p:cNvSpPr>
                <a:spLocks/>
              </p:cNvSpPr>
              <p:nvPr userDrawn="1"/>
            </p:nvSpPr>
            <p:spPr bwMode="auto">
              <a:xfrm>
                <a:off x="2231" y="647"/>
                <a:ext cx="159" cy="158"/>
              </a:xfrm>
              <a:custGeom>
                <a:avLst/>
                <a:gdLst>
                  <a:gd name="T0" fmla="*/ 216 w 432"/>
                  <a:gd name="T1" fmla="*/ 432 h 432"/>
                  <a:gd name="T2" fmla="*/ 216 w 432"/>
                  <a:gd name="T3" fmla="*/ 432 h 432"/>
                  <a:gd name="T4" fmla="*/ 432 w 432"/>
                  <a:gd name="T5" fmla="*/ 216 h 432"/>
                  <a:gd name="T6" fmla="*/ 216 w 432"/>
                  <a:gd name="T7" fmla="*/ 0 h 432"/>
                  <a:gd name="T8" fmla="*/ 0 w 432"/>
                  <a:gd name="T9" fmla="*/ 216 h 432"/>
                  <a:gd name="T10" fmla="*/ 216 w 432"/>
                  <a:gd name="T11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2" h="432">
                    <a:moveTo>
                      <a:pt x="216" y="432"/>
                    </a:moveTo>
                    <a:lnTo>
                      <a:pt x="216" y="432"/>
                    </a:lnTo>
                    <a:cubicBezTo>
                      <a:pt x="335" y="432"/>
                      <a:pt x="432" y="335"/>
                      <a:pt x="432" y="216"/>
                    </a:cubicBezTo>
                    <a:cubicBezTo>
                      <a:pt x="432" y="97"/>
                      <a:pt x="335" y="0"/>
                      <a:pt x="216" y="0"/>
                    </a:cubicBezTo>
                    <a:cubicBezTo>
                      <a:pt x="98" y="0"/>
                      <a:pt x="0" y="97"/>
                      <a:pt x="0" y="216"/>
                    </a:cubicBezTo>
                    <a:cubicBezTo>
                      <a:pt x="0" y="335"/>
                      <a:pt x="98" y="432"/>
                      <a:pt x="21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3" name="Freeform 32"/>
              <p:cNvSpPr>
                <a:spLocks/>
              </p:cNvSpPr>
              <p:nvPr userDrawn="1"/>
            </p:nvSpPr>
            <p:spPr bwMode="auto">
              <a:xfrm>
                <a:off x="2058" y="836"/>
                <a:ext cx="494" cy="444"/>
              </a:xfrm>
              <a:custGeom>
                <a:avLst/>
                <a:gdLst>
                  <a:gd name="T0" fmla="*/ 825 w 1341"/>
                  <a:gd name="T1" fmla="*/ 782 h 1209"/>
                  <a:gd name="T2" fmla="*/ 825 w 1341"/>
                  <a:gd name="T3" fmla="*/ 782 h 1209"/>
                  <a:gd name="T4" fmla="*/ 738 w 1341"/>
                  <a:gd name="T5" fmla="*/ 913 h 1209"/>
                  <a:gd name="T6" fmla="*/ 642 w 1341"/>
                  <a:gd name="T7" fmla="*/ 773 h 1209"/>
                  <a:gd name="T8" fmla="*/ 877 w 1341"/>
                  <a:gd name="T9" fmla="*/ 181 h 1209"/>
                  <a:gd name="T10" fmla="*/ 694 w 1341"/>
                  <a:gd name="T11" fmla="*/ 0 h 1209"/>
                  <a:gd name="T12" fmla="*/ 307 w 1341"/>
                  <a:gd name="T13" fmla="*/ 318 h 1209"/>
                  <a:gd name="T14" fmla="*/ 0 w 1341"/>
                  <a:gd name="T15" fmla="*/ 694 h 1209"/>
                  <a:gd name="T16" fmla="*/ 677 w 1341"/>
                  <a:gd name="T17" fmla="*/ 1209 h 1209"/>
                  <a:gd name="T18" fmla="*/ 1341 w 1341"/>
                  <a:gd name="T19" fmla="*/ 688 h 1209"/>
                  <a:gd name="T20" fmla="*/ 1135 w 1341"/>
                  <a:gd name="T21" fmla="*/ 488 h 1209"/>
                  <a:gd name="T22" fmla="*/ 825 w 1341"/>
                  <a:gd name="T23" fmla="*/ 782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1" h="1209">
                    <a:moveTo>
                      <a:pt x="825" y="782"/>
                    </a:moveTo>
                    <a:lnTo>
                      <a:pt x="825" y="782"/>
                    </a:lnTo>
                    <a:cubicBezTo>
                      <a:pt x="820" y="839"/>
                      <a:pt x="814" y="913"/>
                      <a:pt x="738" y="913"/>
                    </a:cubicBezTo>
                    <a:cubicBezTo>
                      <a:pt x="666" y="913"/>
                      <a:pt x="642" y="831"/>
                      <a:pt x="642" y="773"/>
                    </a:cubicBezTo>
                    <a:cubicBezTo>
                      <a:pt x="642" y="538"/>
                      <a:pt x="877" y="414"/>
                      <a:pt x="877" y="181"/>
                    </a:cubicBezTo>
                    <a:cubicBezTo>
                      <a:pt x="877" y="69"/>
                      <a:pt x="806" y="0"/>
                      <a:pt x="694" y="0"/>
                    </a:cubicBezTo>
                    <a:cubicBezTo>
                      <a:pt x="428" y="0"/>
                      <a:pt x="590" y="211"/>
                      <a:pt x="307" y="318"/>
                    </a:cubicBezTo>
                    <a:cubicBezTo>
                      <a:pt x="104" y="395"/>
                      <a:pt x="0" y="527"/>
                      <a:pt x="0" y="694"/>
                    </a:cubicBezTo>
                    <a:cubicBezTo>
                      <a:pt x="0" y="1020"/>
                      <a:pt x="392" y="1209"/>
                      <a:pt x="677" y="1209"/>
                    </a:cubicBezTo>
                    <a:cubicBezTo>
                      <a:pt x="1105" y="1209"/>
                      <a:pt x="1341" y="924"/>
                      <a:pt x="1341" y="688"/>
                    </a:cubicBezTo>
                    <a:cubicBezTo>
                      <a:pt x="1341" y="571"/>
                      <a:pt x="1250" y="488"/>
                      <a:pt x="1135" y="488"/>
                    </a:cubicBezTo>
                    <a:cubicBezTo>
                      <a:pt x="952" y="488"/>
                      <a:pt x="845" y="603"/>
                      <a:pt x="825" y="7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4" name="Freeform 33"/>
              <p:cNvSpPr>
                <a:spLocks/>
              </p:cNvSpPr>
              <p:nvPr userDrawn="1"/>
            </p:nvSpPr>
            <p:spPr bwMode="auto">
              <a:xfrm>
                <a:off x="3000" y="762"/>
                <a:ext cx="218" cy="197"/>
              </a:xfrm>
              <a:custGeom>
                <a:avLst/>
                <a:gdLst>
                  <a:gd name="T0" fmla="*/ 293 w 592"/>
                  <a:gd name="T1" fmla="*/ 0 h 534"/>
                  <a:gd name="T2" fmla="*/ 293 w 592"/>
                  <a:gd name="T3" fmla="*/ 0 h 534"/>
                  <a:gd name="T4" fmla="*/ 0 w 592"/>
                  <a:gd name="T5" fmla="*/ 230 h 534"/>
                  <a:gd name="T6" fmla="*/ 91 w 592"/>
                  <a:gd name="T7" fmla="*/ 318 h 534"/>
                  <a:gd name="T8" fmla="*/ 228 w 592"/>
                  <a:gd name="T9" fmla="*/ 189 h 534"/>
                  <a:gd name="T10" fmla="*/ 267 w 592"/>
                  <a:gd name="T11" fmla="*/ 131 h 534"/>
                  <a:gd name="T12" fmla="*/ 309 w 592"/>
                  <a:gd name="T13" fmla="*/ 192 h 534"/>
                  <a:gd name="T14" fmla="*/ 205 w 592"/>
                  <a:gd name="T15" fmla="*/ 454 h 534"/>
                  <a:gd name="T16" fmla="*/ 286 w 592"/>
                  <a:gd name="T17" fmla="*/ 534 h 534"/>
                  <a:gd name="T18" fmla="*/ 457 w 592"/>
                  <a:gd name="T19" fmla="*/ 393 h 534"/>
                  <a:gd name="T20" fmla="*/ 592 w 592"/>
                  <a:gd name="T21" fmla="*/ 227 h 534"/>
                  <a:gd name="T22" fmla="*/ 293 w 592"/>
                  <a:gd name="T2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2" h="534">
                    <a:moveTo>
                      <a:pt x="293" y="0"/>
                    </a:moveTo>
                    <a:lnTo>
                      <a:pt x="293" y="0"/>
                    </a:lnTo>
                    <a:cubicBezTo>
                      <a:pt x="104" y="0"/>
                      <a:pt x="0" y="126"/>
                      <a:pt x="0" y="230"/>
                    </a:cubicBezTo>
                    <a:cubicBezTo>
                      <a:pt x="0" y="282"/>
                      <a:pt x="40" y="318"/>
                      <a:pt x="91" y="318"/>
                    </a:cubicBezTo>
                    <a:cubicBezTo>
                      <a:pt x="172" y="318"/>
                      <a:pt x="219" y="267"/>
                      <a:pt x="228" y="189"/>
                    </a:cubicBezTo>
                    <a:cubicBezTo>
                      <a:pt x="230" y="163"/>
                      <a:pt x="233" y="131"/>
                      <a:pt x="267" y="131"/>
                    </a:cubicBezTo>
                    <a:cubicBezTo>
                      <a:pt x="298" y="131"/>
                      <a:pt x="309" y="167"/>
                      <a:pt x="309" y="192"/>
                    </a:cubicBezTo>
                    <a:cubicBezTo>
                      <a:pt x="309" y="296"/>
                      <a:pt x="205" y="351"/>
                      <a:pt x="205" y="454"/>
                    </a:cubicBezTo>
                    <a:cubicBezTo>
                      <a:pt x="205" y="503"/>
                      <a:pt x="236" y="534"/>
                      <a:pt x="286" y="534"/>
                    </a:cubicBezTo>
                    <a:cubicBezTo>
                      <a:pt x="403" y="534"/>
                      <a:pt x="332" y="440"/>
                      <a:pt x="457" y="393"/>
                    </a:cubicBezTo>
                    <a:cubicBezTo>
                      <a:pt x="546" y="359"/>
                      <a:pt x="592" y="301"/>
                      <a:pt x="592" y="227"/>
                    </a:cubicBezTo>
                    <a:cubicBezTo>
                      <a:pt x="592" y="83"/>
                      <a:pt x="419" y="0"/>
                      <a:pt x="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5" name="Freeform 34"/>
              <p:cNvSpPr>
                <a:spLocks/>
              </p:cNvSpPr>
              <p:nvPr userDrawn="1"/>
            </p:nvSpPr>
            <p:spPr bwMode="auto">
              <a:xfrm>
                <a:off x="3074" y="970"/>
                <a:ext cx="67" cy="67"/>
              </a:xfrm>
              <a:custGeom>
                <a:avLst/>
                <a:gdLst>
                  <a:gd name="T0" fmla="*/ 91 w 181"/>
                  <a:gd name="T1" fmla="*/ 0 h 181"/>
                  <a:gd name="T2" fmla="*/ 91 w 181"/>
                  <a:gd name="T3" fmla="*/ 0 h 181"/>
                  <a:gd name="T4" fmla="*/ 0 w 181"/>
                  <a:gd name="T5" fmla="*/ 90 h 181"/>
                  <a:gd name="T6" fmla="*/ 91 w 181"/>
                  <a:gd name="T7" fmla="*/ 181 h 181"/>
                  <a:gd name="T8" fmla="*/ 181 w 181"/>
                  <a:gd name="T9" fmla="*/ 90 h 181"/>
                  <a:gd name="T10" fmla="*/ 91 w 181"/>
                  <a:gd name="T11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81">
                    <a:moveTo>
                      <a:pt x="91" y="0"/>
                    </a:moveTo>
                    <a:lnTo>
                      <a:pt x="91" y="0"/>
                    </a:lnTo>
                    <a:cubicBezTo>
                      <a:pt x="41" y="0"/>
                      <a:pt x="0" y="40"/>
                      <a:pt x="0" y="90"/>
                    </a:cubicBezTo>
                    <a:cubicBezTo>
                      <a:pt x="0" y="140"/>
                      <a:pt x="41" y="181"/>
                      <a:pt x="91" y="181"/>
                    </a:cubicBezTo>
                    <a:cubicBezTo>
                      <a:pt x="140" y="181"/>
                      <a:pt x="181" y="140"/>
                      <a:pt x="181" y="90"/>
                    </a:cubicBezTo>
                    <a:cubicBezTo>
                      <a:pt x="181" y="40"/>
                      <a:pt x="14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6" name="Freeform 35"/>
              <p:cNvSpPr>
                <a:spLocks/>
              </p:cNvSpPr>
              <p:nvPr userDrawn="1"/>
            </p:nvSpPr>
            <p:spPr bwMode="auto">
              <a:xfrm>
                <a:off x="1744" y="1375"/>
                <a:ext cx="255" cy="231"/>
              </a:xfrm>
              <a:custGeom>
                <a:avLst/>
                <a:gdLst>
                  <a:gd name="T0" fmla="*/ 344 w 695"/>
                  <a:gd name="T1" fmla="*/ 0 h 627"/>
                  <a:gd name="T2" fmla="*/ 344 w 695"/>
                  <a:gd name="T3" fmla="*/ 0 h 627"/>
                  <a:gd name="T4" fmla="*/ 0 w 695"/>
                  <a:gd name="T5" fmla="*/ 270 h 627"/>
                  <a:gd name="T6" fmla="*/ 106 w 695"/>
                  <a:gd name="T7" fmla="*/ 374 h 627"/>
                  <a:gd name="T8" fmla="*/ 267 w 695"/>
                  <a:gd name="T9" fmla="*/ 222 h 627"/>
                  <a:gd name="T10" fmla="*/ 312 w 695"/>
                  <a:gd name="T11" fmla="*/ 153 h 627"/>
                  <a:gd name="T12" fmla="*/ 362 w 695"/>
                  <a:gd name="T13" fmla="*/ 226 h 627"/>
                  <a:gd name="T14" fmla="*/ 240 w 695"/>
                  <a:gd name="T15" fmla="*/ 533 h 627"/>
                  <a:gd name="T16" fmla="*/ 335 w 695"/>
                  <a:gd name="T17" fmla="*/ 627 h 627"/>
                  <a:gd name="T18" fmla="*/ 535 w 695"/>
                  <a:gd name="T19" fmla="*/ 462 h 627"/>
                  <a:gd name="T20" fmla="*/ 695 w 695"/>
                  <a:gd name="T21" fmla="*/ 267 h 627"/>
                  <a:gd name="T22" fmla="*/ 344 w 695"/>
                  <a:gd name="T23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5" h="627">
                    <a:moveTo>
                      <a:pt x="344" y="0"/>
                    </a:moveTo>
                    <a:lnTo>
                      <a:pt x="344" y="0"/>
                    </a:lnTo>
                    <a:cubicBezTo>
                      <a:pt x="122" y="0"/>
                      <a:pt x="0" y="148"/>
                      <a:pt x="0" y="270"/>
                    </a:cubicBezTo>
                    <a:cubicBezTo>
                      <a:pt x="0" y="331"/>
                      <a:pt x="47" y="374"/>
                      <a:pt x="106" y="374"/>
                    </a:cubicBezTo>
                    <a:cubicBezTo>
                      <a:pt x="202" y="374"/>
                      <a:pt x="257" y="314"/>
                      <a:pt x="267" y="222"/>
                    </a:cubicBezTo>
                    <a:cubicBezTo>
                      <a:pt x="270" y="192"/>
                      <a:pt x="273" y="153"/>
                      <a:pt x="312" y="153"/>
                    </a:cubicBezTo>
                    <a:cubicBezTo>
                      <a:pt x="349" y="153"/>
                      <a:pt x="362" y="196"/>
                      <a:pt x="362" y="226"/>
                    </a:cubicBezTo>
                    <a:cubicBezTo>
                      <a:pt x="362" y="348"/>
                      <a:pt x="240" y="412"/>
                      <a:pt x="240" y="533"/>
                    </a:cubicBezTo>
                    <a:cubicBezTo>
                      <a:pt x="240" y="591"/>
                      <a:pt x="277" y="627"/>
                      <a:pt x="335" y="627"/>
                    </a:cubicBezTo>
                    <a:cubicBezTo>
                      <a:pt x="473" y="627"/>
                      <a:pt x="389" y="517"/>
                      <a:pt x="535" y="462"/>
                    </a:cubicBezTo>
                    <a:cubicBezTo>
                      <a:pt x="641" y="422"/>
                      <a:pt x="695" y="354"/>
                      <a:pt x="695" y="267"/>
                    </a:cubicBezTo>
                    <a:cubicBezTo>
                      <a:pt x="695" y="98"/>
                      <a:pt x="491" y="0"/>
                      <a:pt x="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7" name="Freeform 36"/>
              <p:cNvSpPr>
                <a:spLocks/>
              </p:cNvSpPr>
              <p:nvPr userDrawn="1"/>
            </p:nvSpPr>
            <p:spPr bwMode="auto">
              <a:xfrm>
                <a:off x="1831" y="1619"/>
                <a:ext cx="78" cy="78"/>
              </a:xfrm>
              <a:custGeom>
                <a:avLst/>
                <a:gdLst>
                  <a:gd name="T0" fmla="*/ 107 w 214"/>
                  <a:gd name="T1" fmla="*/ 0 h 213"/>
                  <a:gd name="T2" fmla="*/ 107 w 214"/>
                  <a:gd name="T3" fmla="*/ 0 h 213"/>
                  <a:gd name="T4" fmla="*/ 0 w 214"/>
                  <a:gd name="T5" fmla="*/ 107 h 213"/>
                  <a:gd name="T6" fmla="*/ 107 w 214"/>
                  <a:gd name="T7" fmla="*/ 213 h 213"/>
                  <a:gd name="T8" fmla="*/ 214 w 214"/>
                  <a:gd name="T9" fmla="*/ 107 h 213"/>
                  <a:gd name="T10" fmla="*/ 107 w 214"/>
                  <a:gd name="T11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4" h="213">
                    <a:moveTo>
                      <a:pt x="107" y="0"/>
                    </a:moveTo>
                    <a:lnTo>
                      <a:pt x="107" y="0"/>
                    </a:lnTo>
                    <a:cubicBezTo>
                      <a:pt x="48" y="0"/>
                      <a:pt x="0" y="48"/>
                      <a:pt x="0" y="107"/>
                    </a:cubicBezTo>
                    <a:cubicBezTo>
                      <a:pt x="0" y="165"/>
                      <a:pt x="48" y="213"/>
                      <a:pt x="107" y="213"/>
                    </a:cubicBezTo>
                    <a:cubicBezTo>
                      <a:pt x="165" y="213"/>
                      <a:pt x="214" y="165"/>
                      <a:pt x="214" y="107"/>
                    </a:cubicBezTo>
                    <a:cubicBezTo>
                      <a:pt x="214" y="48"/>
                      <a:pt x="165" y="0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8" name="Freeform 37"/>
              <p:cNvSpPr>
                <a:spLocks/>
              </p:cNvSpPr>
              <p:nvPr userDrawn="1"/>
            </p:nvSpPr>
            <p:spPr bwMode="auto">
              <a:xfrm>
                <a:off x="2518" y="1480"/>
                <a:ext cx="218" cy="196"/>
              </a:xfrm>
              <a:custGeom>
                <a:avLst/>
                <a:gdLst>
                  <a:gd name="T0" fmla="*/ 293 w 592"/>
                  <a:gd name="T1" fmla="*/ 0 h 534"/>
                  <a:gd name="T2" fmla="*/ 293 w 592"/>
                  <a:gd name="T3" fmla="*/ 0 h 534"/>
                  <a:gd name="T4" fmla="*/ 0 w 592"/>
                  <a:gd name="T5" fmla="*/ 230 h 534"/>
                  <a:gd name="T6" fmla="*/ 91 w 592"/>
                  <a:gd name="T7" fmla="*/ 318 h 534"/>
                  <a:gd name="T8" fmla="*/ 228 w 592"/>
                  <a:gd name="T9" fmla="*/ 189 h 534"/>
                  <a:gd name="T10" fmla="*/ 266 w 592"/>
                  <a:gd name="T11" fmla="*/ 131 h 534"/>
                  <a:gd name="T12" fmla="*/ 309 w 592"/>
                  <a:gd name="T13" fmla="*/ 192 h 534"/>
                  <a:gd name="T14" fmla="*/ 205 w 592"/>
                  <a:gd name="T15" fmla="*/ 454 h 534"/>
                  <a:gd name="T16" fmla="*/ 286 w 592"/>
                  <a:gd name="T17" fmla="*/ 534 h 534"/>
                  <a:gd name="T18" fmla="*/ 456 w 592"/>
                  <a:gd name="T19" fmla="*/ 393 h 534"/>
                  <a:gd name="T20" fmla="*/ 592 w 592"/>
                  <a:gd name="T21" fmla="*/ 228 h 534"/>
                  <a:gd name="T22" fmla="*/ 293 w 592"/>
                  <a:gd name="T2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2" h="534">
                    <a:moveTo>
                      <a:pt x="293" y="0"/>
                    </a:moveTo>
                    <a:lnTo>
                      <a:pt x="293" y="0"/>
                    </a:lnTo>
                    <a:cubicBezTo>
                      <a:pt x="104" y="0"/>
                      <a:pt x="0" y="126"/>
                      <a:pt x="0" y="230"/>
                    </a:cubicBezTo>
                    <a:cubicBezTo>
                      <a:pt x="0" y="282"/>
                      <a:pt x="40" y="318"/>
                      <a:pt x="91" y="318"/>
                    </a:cubicBezTo>
                    <a:cubicBezTo>
                      <a:pt x="172" y="318"/>
                      <a:pt x="219" y="268"/>
                      <a:pt x="228" y="189"/>
                    </a:cubicBezTo>
                    <a:cubicBezTo>
                      <a:pt x="230" y="163"/>
                      <a:pt x="232" y="131"/>
                      <a:pt x="266" y="131"/>
                    </a:cubicBezTo>
                    <a:cubicBezTo>
                      <a:pt x="298" y="131"/>
                      <a:pt x="309" y="167"/>
                      <a:pt x="309" y="192"/>
                    </a:cubicBezTo>
                    <a:cubicBezTo>
                      <a:pt x="309" y="297"/>
                      <a:pt x="205" y="351"/>
                      <a:pt x="205" y="454"/>
                    </a:cubicBezTo>
                    <a:cubicBezTo>
                      <a:pt x="205" y="503"/>
                      <a:pt x="236" y="534"/>
                      <a:pt x="286" y="534"/>
                    </a:cubicBezTo>
                    <a:cubicBezTo>
                      <a:pt x="403" y="534"/>
                      <a:pt x="332" y="441"/>
                      <a:pt x="456" y="393"/>
                    </a:cubicBezTo>
                    <a:cubicBezTo>
                      <a:pt x="546" y="360"/>
                      <a:pt x="592" y="301"/>
                      <a:pt x="592" y="228"/>
                    </a:cubicBezTo>
                    <a:cubicBezTo>
                      <a:pt x="592" y="84"/>
                      <a:pt x="419" y="0"/>
                      <a:pt x="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9" name="Freeform 38"/>
              <p:cNvSpPr>
                <a:spLocks/>
              </p:cNvSpPr>
              <p:nvPr userDrawn="1"/>
            </p:nvSpPr>
            <p:spPr bwMode="auto">
              <a:xfrm>
                <a:off x="2592" y="1687"/>
                <a:ext cx="67" cy="67"/>
              </a:xfrm>
              <a:custGeom>
                <a:avLst/>
                <a:gdLst>
                  <a:gd name="T0" fmla="*/ 91 w 182"/>
                  <a:gd name="T1" fmla="*/ 0 h 181"/>
                  <a:gd name="T2" fmla="*/ 91 w 182"/>
                  <a:gd name="T3" fmla="*/ 0 h 181"/>
                  <a:gd name="T4" fmla="*/ 0 w 182"/>
                  <a:gd name="T5" fmla="*/ 91 h 181"/>
                  <a:gd name="T6" fmla="*/ 91 w 182"/>
                  <a:gd name="T7" fmla="*/ 181 h 181"/>
                  <a:gd name="T8" fmla="*/ 182 w 182"/>
                  <a:gd name="T9" fmla="*/ 91 h 181"/>
                  <a:gd name="T10" fmla="*/ 91 w 182"/>
                  <a:gd name="T11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181">
                    <a:moveTo>
                      <a:pt x="91" y="0"/>
                    </a:moveTo>
                    <a:lnTo>
                      <a:pt x="91" y="0"/>
                    </a:lnTo>
                    <a:cubicBezTo>
                      <a:pt x="41" y="0"/>
                      <a:pt x="0" y="41"/>
                      <a:pt x="0" y="91"/>
                    </a:cubicBezTo>
                    <a:cubicBezTo>
                      <a:pt x="0" y="140"/>
                      <a:pt x="41" y="181"/>
                      <a:pt x="91" y="181"/>
                    </a:cubicBezTo>
                    <a:cubicBezTo>
                      <a:pt x="141" y="181"/>
                      <a:pt x="182" y="141"/>
                      <a:pt x="182" y="91"/>
                    </a:cubicBezTo>
                    <a:cubicBezTo>
                      <a:pt x="182" y="41"/>
                      <a:pt x="14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0" name="Freeform 39"/>
              <p:cNvSpPr>
                <a:spLocks/>
              </p:cNvSpPr>
              <p:nvPr userDrawn="1"/>
            </p:nvSpPr>
            <p:spPr bwMode="auto">
              <a:xfrm>
                <a:off x="2438" y="2702"/>
                <a:ext cx="293" cy="263"/>
              </a:xfrm>
              <a:custGeom>
                <a:avLst/>
                <a:gdLst>
                  <a:gd name="T0" fmla="*/ 393 w 795"/>
                  <a:gd name="T1" fmla="*/ 0 h 717"/>
                  <a:gd name="T2" fmla="*/ 393 w 795"/>
                  <a:gd name="T3" fmla="*/ 0 h 717"/>
                  <a:gd name="T4" fmla="*/ 0 w 795"/>
                  <a:gd name="T5" fmla="*/ 309 h 717"/>
                  <a:gd name="T6" fmla="*/ 122 w 795"/>
                  <a:gd name="T7" fmla="*/ 428 h 717"/>
                  <a:gd name="T8" fmla="*/ 306 w 795"/>
                  <a:gd name="T9" fmla="*/ 254 h 717"/>
                  <a:gd name="T10" fmla="*/ 358 w 795"/>
                  <a:gd name="T11" fmla="*/ 176 h 717"/>
                  <a:gd name="T12" fmla="*/ 415 w 795"/>
                  <a:gd name="T13" fmla="*/ 259 h 717"/>
                  <a:gd name="T14" fmla="*/ 275 w 795"/>
                  <a:gd name="T15" fmla="*/ 610 h 717"/>
                  <a:gd name="T16" fmla="*/ 384 w 795"/>
                  <a:gd name="T17" fmla="*/ 717 h 717"/>
                  <a:gd name="T18" fmla="*/ 613 w 795"/>
                  <a:gd name="T19" fmla="*/ 528 h 717"/>
                  <a:gd name="T20" fmla="*/ 795 w 795"/>
                  <a:gd name="T21" fmla="*/ 306 h 717"/>
                  <a:gd name="T22" fmla="*/ 393 w 795"/>
                  <a:gd name="T23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5" h="717">
                    <a:moveTo>
                      <a:pt x="393" y="0"/>
                    </a:moveTo>
                    <a:lnTo>
                      <a:pt x="393" y="0"/>
                    </a:lnTo>
                    <a:cubicBezTo>
                      <a:pt x="140" y="0"/>
                      <a:pt x="0" y="169"/>
                      <a:pt x="0" y="309"/>
                    </a:cubicBezTo>
                    <a:cubicBezTo>
                      <a:pt x="0" y="379"/>
                      <a:pt x="54" y="428"/>
                      <a:pt x="122" y="428"/>
                    </a:cubicBezTo>
                    <a:cubicBezTo>
                      <a:pt x="231" y="428"/>
                      <a:pt x="294" y="359"/>
                      <a:pt x="306" y="254"/>
                    </a:cubicBezTo>
                    <a:cubicBezTo>
                      <a:pt x="309" y="220"/>
                      <a:pt x="312" y="176"/>
                      <a:pt x="358" y="176"/>
                    </a:cubicBezTo>
                    <a:cubicBezTo>
                      <a:pt x="400" y="176"/>
                      <a:pt x="415" y="225"/>
                      <a:pt x="415" y="259"/>
                    </a:cubicBezTo>
                    <a:cubicBezTo>
                      <a:pt x="415" y="398"/>
                      <a:pt x="275" y="472"/>
                      <a:pt x="275" y="610"/>
                    </a:cubicBezTo>
                    <a:cubicBezTo>
                      <a:pt x="275" y="676"/>
                      <a:pt x="317" y="717"/>
                      <a:pt x="384" y="717"/>
                    </a:cubicBezTo>
                    <a:cubicBezTo>
                      <a:pt x="541" y="717"/>
                      <a:pt x="445" y="592"/>
                      <a:pt x="613" y="528"/>
                    </a:cubicBezTo>
                    <a:cubicBezTo>
                      <a:pt x="733" y="483"/>
                      <a:pt x="795" y="405"/>
                      <a:pt x="795" y="306"/>
                    </a:cubicBezTo>
                    <a:cubicBezTo>
                      <a:pt x="795" y="113"/>
                      <a:pt x="562" y="0"/>
                      <a:pt x="3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1" name="Freeform 40"/>
              <p:cNvSpPr>
                <a:spLocks/>
              </p:cNvSpPr>
              <p:nvPr userDrawn="1"/>
            </p:nvSpPr>
            <p:spPr bwMode="auto">
              <a:xfrm>
                <a:off x="2538" y="2980"/>
                <a:ext cx="89" cy="90"/>
              </a:xfrm>
              <a:custGeom>
                <a:avLst/>
                <a:gdLst>
                  <a:gd name="T0" fmla="*/ 123 w 244"/>
                  <a:gd name="T1" fmla="*/ 0 h 244"/>
                  <a:gd name="T2" fmla="*/ 123 w 244"/>
                  <a:gd name="T3" fmla="*/ 0 h 244"/>
                  <a:gd name="T4" fmla="*/ 1 w 244"/>
                  <a:gd name="T5" fmla="*/ 122 h 244"/>
                  <a:gd name="T6" fmla="*/ 122 w 244"/>
                  <a:gd name="T7" fmla="*/ 244 h 244"/>
                  <a:gd name="T8" fmla="*/ 244 w 244"/>
                  <a:gd name="T9" fmla="*/ 122 h 244"/>
                  <a:gd name="T10" fmla="*/ 123 w 244"/>
                  <a:gd name="T11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244">
                    <a:moveTo>
                      <a:pt x="123" y="0"/>
                    </a:moveTo>
                    <a:lnTo>
                      <a:pt x="123" y="0"/>
                    </a:lnTo>
                    <a:cubicBezTo>
                      <a:pt x="55" y="0"/>
                      <a:pt x="1" y="55"/>
                      <a:pt x="1" y="122"/>
                    </a:cubicBezTo>
                    <a:cubicBezTo>
                      <a:pt x="0" y="190"/>
                      <a:pt x="55" y="244"/>
                      <a:pt x="122" y="244"/>
                    </a:cubicBezTo>
                    <a:cubicBezTo>
                      <a:pt x="190" y="244"/>
                      <a:pt x="244" y="190"/>
                      <a:pt x="244" y="122"/>
                    </a:cubicBezTo>
                    <a:cubicBezTo>
                      <a:pt x="244" y="55"/>
                      <a:pt x="190" y="0"/>
                      <a:pt x="1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2" name="Freeform 41"/>
              <p:cNvSpPr>
                <a:spLocks/>
              </p:cNvSpPr>
              <p:nvPr userDrawn="1"/>
            </p:nvSpPr>
            <p:spPr bwMode="auto">
              <a:xfrm>
                <a:off x="3062" y="3382"/>
                <a:ext cx="70" cy="63"/>
              </a:xfrm>
              <a:custGeom>
                <a:avLst/>
                <a:gdLst>
                  <a:gd name="T0" fmla="*/ 96 w 189"/>
                  <a:gd name="T1" fmla="*/ 170 h 170"/>
                  <a:gd name="T2" fmla="*/ 96 w 189"/>
                  <a:gd name="T3" fmla="*/ 170 h 170"/>
                  <a:gd name="T4" fmla="*/ 189 w 189"/>
                  <a:gd name="T5" fmla="*/ 96 h 170"/>
                  <a:gd name="T6" fmla="*/ 160 w 189"/>
                  <a:gd name="T7" fmla="*/ 68 h 170"/>
                  <a:gd name="T8" fmla="*/ 116 w 189"/>
                  <a:gd name="T9" fmla="*/ 109 h 170"/>
                  <a:gd name="T10" fmla="*/ 104 w 189"/>
                  <a:gd name="T11" fmla="*/ 128 h 170"/>
                  <a:gd name="T12" fmla="*/ 91 w 189"/>
                  <a:gd name="T13" fmla="*/ 108 h 170"/>
                  <a:gd name="T14" fmla="*/ 124 w 189"/>
                  <a:gd name="T15" fmla="*/ 25 h 170"/>
                  <a:gd name="T16" fmla="*/ 98 w 189"/>
                  <a:gd name="T17" fmla="*/ 0 h 170"/>
                  <a:gd name="T18" fmla="*/ 44 w 189"/>
                  <a:gd name="T19" fmla="*/ 44 h 170"/>
                  <a:gd name="T20" fmla="*/ 0 w 189"/>
                  <a:gd name="T21" fmla="*/ 97 h 170"/>
                  <a:gd name="T22" fmla="*/ 96 w 189"/>
                  <a:gd name="T23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" h="170">
                    <a:moveTo>
                      <a:pt x="96" y="170"/>
                    </a:moveTo>
                    <a:lnTo>
                      <a:pt x="96" y="170"/>
                    </a:lnTo>
                    <a:cubicBezTo>
                      <a:pt x="156" y="170"/>
                      <a:pt x="189" y="130"/>
                      <a:pt x="189" y="96"/>
                    </a:cubicBezTo>
                    <a:cubicBezTo>
                      <a:pt x="189" y="80"/>
                      <a:pt x="176" y="68"/>
                      <a:pt x="160" y="68"/>
                    </a:cubicBezTo>
                    <a:cubicBezTo>
                      <a:pt x="134" y="68"/>
                      <a:pt x="119" y="84"/>
                      <a:pt x="116" y="109"/>
                    </a:cubicBezTo>
                    <a:cubicBezTo>
                      <a:pt x="116" y="118"/>
                      <a:pt x="115" y="128"/>
                      <a:pt x="104" y="128"/>
                    </a:cubicBezTo>
                    <a:cubicBezTo>
                      <a:pt x="94" y="128"/>
                      <a:pt x="91" y="116"/>
                      <a:pt x="91" y="108"/>
                    </a:cubicBezTo>
                    <a:cubicBezTo>
                      <a:pt x="91" y="75"/>
                      <a:pt x="124" y="58"/>
                      <a:pt x="124" y="25"/>
                    </a:cubicBezTo>
                    <a:cubicBezTo>
                      <a:pt x="124" y="9"/>
                      <a:pt x="114" y="0"/>
                      <a:pt x="98" y="0"/>
                    </a:cubicBezTo>
                    <a:cubicBezTo>
                      <a:pt x="61" y="0"/>
                      <a:pt x="83" y="29"/>
                      <a:pt x="44" y="44"/>
                    </a:cubicBezTo>
                    <a:cubicBezTo>
                      <a:pt x="15" y="55"/>
                      <a:pt x="0" y="74"/>
                      <a:pt x="0" y="97"/>
                    </a:cubicBezTo>
                    <a:cubicBezTo>
                      <a:pt x="0" y="143"/>
                      <a:pt x="56" y="170"/>
                      <a:pt x="96" y="1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3" name="Freeform 42"/>
              <p:cNvSpPr>
                <a:spLocks/>
              </p:cNvSpPr>
              <p:nvPr userDrawn="1"/>
            </p:nvSpPr>
            <p:spPr bwMode="auto">
              <a:xfrm>
                <a:off x="3087" y="3357"/>
                <a:ext cx="21" cy="22"/>
              </a:xfrm>
              <a:custGeom>
                <a:avLst/>
                <a:gdLst>
                  <a:gd name="T0" fmla="*/ 29 w 58"/>
                  <a:gd name="T1" fmla="*/ 58 h 58"/>
                  <a:gd name="T2" fmla="*/ 29 w 58"/>
                  <a:gd name="T3" fmla="*/ 58 h 58"/>
                  <a:gd name="T4" fmla="*/ 58 w 58"/>
                  <a:gd name="T5" fmla="*/ 29 h 58"/>
                  <a:gd name="T6" fmla="*/ 29 w 58"/>
                  <a:gd name="T7" fmla="*/ 0 h 58"/>
                  <a:gd name="T8" fmla="*/ 0 w 58"/>
                  <a:gd name="T9" fmla="*/ 29 h 58"/>
                  <a:gd name="T10" fmla="*/ 29 w 58"/>
                  <a:gd name="T11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lnTo>
                      <a:pt x="29" y="58"/>
                    </a:lnTo>
                    <a:cubicBezTo>
                      <a:pt x="45" y="58"/>
                      <a:pt x="58" y="45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4" name="Freeform 43"/>
              <p:cNvSpPr>
                <a:spLocks/>
              </p:cNvSpPr>
              <p:nvPr userDrawn="1"/>
            </p:nvSpPr>
            <p:spPr bwMode="auto">
              <a:xfrm>
                <a:off x="2651" y="1783"/>
                <a:ext cx="325" cy="293"/>
              </a:xfrm>
              <a:custGeom>
                <a:avLst/>
                <a:gdLst>
                  <a:gd name="T0" fmla="*/ 438 w 884"/>
                  <a:gd name="T1" fmla="*/ 0 h 798"/>
                  <a:gd name="T2" fmla="*/ 438 w 884"/>
                  <a:gd name="T3" fmla="*/ 0 h 798"/>
                  <a:gd name="T4" fmla="*/ 0 w 884"/>
                  <a:gd name="T5" fmla="*/ 344 h 798"/>
                  <a:gd name="T6" fmla="*/ 136 w 884"/>
                  <a:gd name="T7" fmla="*/ 476 h 798"/>
                  <a:gd name="T8" fmla="*/ 340 w 884"/>
                  <a:gd name="T9" fmla="*/ 282 h 798"/>
                  <a:gd name="T10" fmla="*/ 398 w 884"/>
                  <a:gd name="T11" fmla="*/ 195 h 798"/>
                  <a:gd name="T12" fmla="*/ 461 w 884"/>
                  <a:gd name="T13" fmla="*/ 288 h 798"/>
                  <a:gd name="T14" fmla="*/ 306 w 884"/>
                  <a:gd name="T15" fmla="*/ 678 h 798"/>
                  <a:gd name="T16" fmla="*/ 427 w 884"/>
                  <a:gd name="T17" fmla="*/ 798 h 798"/>
                  <a:gd name="T18" fmla="*/ 682 w 884"/>
                  <a:gd name="T19" fmla="*/ 588 h 798"/>
                  <a:gd name="T20" fmla="*/ 884 w 884"/>
                  <a:gd name="T21" fmla="*/ 340 h 798"/>
                  <a:gd name="T22" fmla="*/ 438 w 884"/>
                  <a:gd name="T23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4" h="798">
                    <a:moveTo>
                      <a:pt x="438" y="0"/>
                    </a:moveTo>
                    <a:lnTo>
                      <a:pt x="438" y="0"/>
                    </a:lnTo>
                    <a:cubicBezTo>
                      <a:pt x="156" y="0"/>
                      <a:pt x="0" y="188"/>
                      <a:pt x="0" y="344"/>
                    </a:cubicBezTo>
                    <a:cubicBezTo>
                      <a:pt x="0" y="421"/>
                      <a:pt x="60" y="476"/>
                      <a:pt x="136" y="476"/>
                    </a:cubicBezTo>
                    <a:cubicBezTo>
                      <a:pt x="257" y="476"/>
                      <a:pt x="327" y="400"/>
                      <a:pt x="340" y="282"/>
                    </a:cubicBezTo>
                    <a:cubicBezTo>
                      <a:pt x="344" y="244"/>
                      <a:pt x="347" y="195"/>
                      <a:pt x="398" y="195"/>
                    </a:cubicBezTo>
                    <a:cubicBezTo>
                      <a:pt x="445" y="195"/>
                      <a:pt x="461" y="250"/>
                      <a:pt x="461" y="288"/>
                    </a:cubicBezTo>
                    <a:cubicBezTo>
                      <a:pt x="461" y="443"/>
                      <a:pt x="306" y="525"/>
                      <a:pt x="306" y="678"/>
                    </a:cubicBezTo>
                    <a:cubicBezTo>
                      <a:pt x="306" y="753"/>
                      <a:pt x="353" y="798"/>
                      <a:pt x="427" y="798"/>
                    </a:cubicBezTo>
                    <a:cubicBezTo>
                      <a:pt x="602" y="798"/>
                      <a:pt x="496" y="659"/>
                      <a:pt x="682" y="588"/>
                    </a:cubicBezTo>
                    <a:cubicBezTo>
                      <a:pt x="816" y="537"/>
                      <a:pt x="884" y="451"/>
                      <a:pt x="884" y="340"/>
                    </a:cubicBezTo>
                    <a:cubicBezTo>
                      <a:pt x="884" y="125"/>
                      <a:pt x="626" y="0"/>
                      <a:pt x="4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5" name="Freeform 44"/>
              <p:cNvSpPr>
                <a:spLocks/>
              </p:cNvSpPr>
              <p:nvPr userDrawn="1"/>
            </p:nvSpPr>
            <p:spPr bwMode="auto">
              <a:xfrm>
                <a:off x="2762" y="2093"/>
                <a:ext cx="99" cy="100"/>
              </a:xfrm>
              <a:custGeom>
                <a:avLst/>
                <a:gdLst>
                  <a:gd name="T0" fmla="*/ 136 w 271"/>
                  <a:gd name="T1" fmla="*/ 0 h 272"/>
                  <a:gd name="T2" fmla="*/ 136 w 271"/>
                  <a:gd name="T3" fmla="*/ 0 h 272"/>
                  <a:gd name="T4" fmla="*/ 0 w 271"/>
                  <a:gd name="T5" fmla="*/ 136 h 272"/>
                  <a:gd name="T6" fmla="*/ 136 w 271"/>
                  <a:gd name="T7" fmla="*/ 272 h 272"/>
                  <a:gd name="T8" fmla="*/ 271 w 271"/>
                  <a:gd name="T9" fmla="*/ 136 h 272"/>
                  <a:gd name="T10" fmla="*/ 136 w 271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1" h="272">
                    <a:moveTo>
                      <a:pt x="136" y="0"/>
                    </a:moveTo>
                    <a:lnTo>
                      <a:pt x="136" y="0"/>
                    </a:lnTo>
                    <a:cubicBezTo>
                      <a:pt x="61" y="0"/>
                      <a:pt x="0" y="61"/>
                      <a:pt x="0" y="136"/>
                    </a:cubicBezTo>
                    <a:cubicBezTo>
                      <a:pt x="0" y="211"/>
                      <a:pt x="61" y="272"/>
                      <a:pt x="136" y="272"/>
                    </a:cubicBezTo>
                    <a:cubicBezTo>
                      <a:pt x="210" y="272"/>
                      <a:pt x="271" y="211"/>
                      <a:pt x="271" y="136"/>
                    </a:cubicBezTo>
                    <a:cubicBezTo>
                      <a:pt x="271" y="61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6" name="Freeform 45"/>
              <p:cNvSpPr>
                <a:spLocks/>
              </p:cNvSpPr>
              <p:nvPr userDrawn="1"/>
            </p:nvSpPr>
            <p:spPr bwMode="auto">
              <a:xfrm>
                <a:off x="3822" y="786"/>
                <a:ext cx="218" cy="196"/>
              </a:xfrm>
              <a:custGeom>
                <a:avLst/>
                <a:gdLst>
                  <a:gd name="T0" fmla="*/ 293 w 592"/>
                  <a:gd name="T1" fmla="*/ 0 h 534"/>
                  <a:gd name="T2" fmla="*/ 293 w 592"/>
                  <a:gd name="T3" fmla="*/ 0 h 534"/>
                  <a:gd name="T4" fmla="*/ 0 w 592"/>
                  <a:gd name="T5" fmla="*/ 230 h 534"/>
                  <a:gd name="T6" fmla="*/ 91 w 592"/>
                  <a:gd name="T7" fmla="*/ 318 h 534"/>
                  <a:gd name="T8" fmla="*/ 228 w 592"/>
                  <a:gd name="T9" fmla="*/ 189 h 534"/>
                  <a:gd name="T10" fmla="*/ 266 w 592"/>
                  <a:gd name="T11" fmla="*/ 131 h 534"/>
                  <a:gd name="T12" fmla="*/ 309 w 592"/>
                  <a:gd name="T13" fmla="*/ 192 h 534"/>
                  <a:gd name="T14" fmla="*/ 204 w 592"/>
                  <a:gd name="T15" fmla="*/ 454 h 534"/>
                  <a:gd name="T16" fmla="*/ 286 w 592"/>
                  <a:gd name="T17" fmla="*/ 534 h 534"/>
                  <a:gd name="T18" fmla="*/ 456 w 592"/>
                  <a:gd name="T19" fmla="*/ 393 h 534"/>
                  <a:gd name="T20" fmla="*/ 592 w 592"/>
                  <a:gd name="T21" fmla="*/ 228 h 534"/>
                  <a:gd name="T22" fmla="*/ 293 w 592"/>
                  <a:gd name="T2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2" h="534">
                    <a:moveTo>
                      <a:pt x="293" y="0"/>
                    </a:moveTo>
                    <a:lnTo>
                      <a:pt x="293" y="0"/>
                    </a:lnTo>
                    <a:cubicBezTo>
                      <a:pt x="104" y="0"/>
                      <a:pt x="0" y="126"/>
                      <a:pt x="0" y="230"/>
                    </a:cubicBezTo>
                    <a:cubicBezTo>
                      <a:pt x="0" y="282"/>
                      <a:pt x="40" y="318"/>
                      <a:pt x="91" y="318"/>
                    </a:cubicBezTo>
                    <a:cubicBezTo>
                      <a:pt x="172" y="318"/>
                      <a:pt x="219" y="268"/>
                      <a:pt x="228" y="189"/>
                    </a:cubicBezTo>
                    <a:cubicBezTo>
                      <a:pt x="230" y="163"/>
                      <a:pt x="232" y="131"/>
                      <a:pt x="266" y="131"/>
                    </a:cubicBezTo>
                    <a:cubicBezTo>
                      <a:pt x="298" y="131"/>
                      <a:pt x="309" y="167"/>
                      <a:pt x="309" y="192"/>
                    </a:cubicBezTo>
                    <a:cubicBezTo>
                      <a:pt x="309" y="297"/>
                      <a:pt x="205" y="351"/>
                      <a:pt x="204" y="454"/>
                    </a:cubicBezTo>
                    <a:cubicBezTo>
                      <a:pt x="204" y="503"/>
                      <a:pt x="236" y="534"/>
                      <a:pt x="286" y="534"/>
                    </a:cubicBezTo>
                    <a:cubicBezTo>
                      <a:pt x="403" y="534"/>
                      <a:pt x="332" y="441"/>
                      <a:pt x="456" y="393"/>
                    </a:cubicBezTo>
                    <a:cubicBezTo>
                      <a:pt x="546" y="359"/>
                      <a:pt x="592" y="301"/>
                      <a:pt x="592" y="228"/>
                    </a:cubicBezTo>
                    <a:cubicBezTo>
                      <a:pt x="592" y="84"/>
                      <a:pt x="419" y="0"/>
                      <a:pt x="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7" name="Freeform 46"/>
              <p:cNvSpPr>
                <a:spLocks/>
              </p:cNvSpPr>
              <p:nvPr userDrawn="1"/>
            </p:nvSpPr>
            <p:spPr bwMode="auto">
              <a:xfrm>
                <a:off x="3896" y="994"/>
                <a:ext cx="67" cy="66"/>
              </a:xfrm>
              <a:custGeom>
                <a:avLst/>
                <a:gdLst>
                  <a:gd name="T0" fmla="*/ 91 w 182"/>
                  <a:gd name="T1" fmla="*/ 0 h 181"/>
                  <a:gd name="T2" fmla="*/ 91 w 182"/>
                  <a:gd name="T3" fmla="*/ 0 h 181"/>
                  <a:gd name="T4" fmla="*/ 0 w 182"/>
                  <a:gd name="T5" fmla="*/ 91 h 181"/>
                  <a:gd name="T6" fmla="*/ 91 w 182"/>
                  <a:gd name="T7" fmla="*/ 181 h 181"/>
                  <a:gd name="T8" fmla="*/ 182 w 182"/>
                  <a:gd name="T9" fmla="*/ 91 h 181"/>
                  <a:gd name="T10" fmla="*/ 91 w 182"/>
                  <a:gd name="T11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181">
                    <a:moveTo>
                      <a:pt x="91" y="0"/>
                    </a:moveTo>
                    <a:lnTo>
                      <a:pt x="91" y="0"/>
                    </a:lnTo>
                    <a:cubicBezTo>
                      <a:pt x="41" y="0"/>
                      <a:pt x="0" y="41"/>
                      <a:pt x="0" y="91"/>
                    </a:cubicBezTo>
                    <a:cubicBezTo>
                      <a:pt x="0" y="140"/>
                      <a:pt x="41" y="181"/>
                      <a:pt x="91" y="181"/>
                    </a:cubicBezTo>
                    <a:cubicBezTo>
                      <a:pt x="141" y="181"/>
                      <a:pt x="182" y="140"/>
                      <a:pt x="182" y="91"/>
                    </a:cubicBezTo>
                    <a:cubicBezTo>
                      <a:pt x="182" y="41"/>
                      <a:pt x="14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8" name="Freeform 47"/>
              <p:cNvSpPr>
                <a:spLocks/>
              </p:cNvSpPr>
              <p:nvPr userDrawn="1"/>
            </p:nvSpPr>
            <p:spPr bwMode="auto">
              <a:xfrm>
                <a:off x="1758" y="1912"/>
                <a:ext cx="326" cy="295"/>
              </a:xfrm>
              <a:custGeom>
                <a:avLst/>
                <a:gdLst>
                  <a:gd name="T0" fmla="*/ 439 w 887"/>
                  <a:gd name="T1" fmla="*/ 0 h 800"/>
                  <a:gd name="T2" fmla="*/ 439 w 887"/>
                  <a:gd name="T3" fmla="*/ 0 h 800"/>
                  <a:gd name="T4" fmla="*/ 0 w 887"/>
                  <a:gd name="T5" fmla="*/ 344 h 800"/>
                  <a:gd name="T6" fmla="*/ 136 w 887"/>
                  <a:gd name="T7" fmla="*/ 477 h 800"/>
                  <a:gd name="T8" fmla="*/ 341 w 887"/>
                  <a:gd name="T9" fmla="*/ 283 h 800"/>
                  <a:gd name="T10" fmla="*/ 399 w 887"/>
                  <a:gd name="T11" fmla="*/ 196 h 800"/>
                  <a:gd name="T12" fmla="*/ 463 w 887"/>
                  <a:gd name="T13" fmla="*/ 288 h 800"/>
                  <a:gd name="T14" fmla="*/ 307 w 887"/>
                  <a:gd name="T15" fmla="*/ 680 h 800"/>
                  <a:gd name="T16" fmla="*/ 428 w 887"/>
                  <a:gd name="T17" fmla="*/ 800 h 800"/>
                  <a:gd name="T18" fmla="*/ 684 w 887"/>
                  <a:gd name="T19" fmla="*/ 589 h 800"/>
                  <a:gd name="T20" fmla="*/ 887 w 887"/>
                  <a:gd name="T21" fmla="*/ 341 h 800"/>
                  <a:gd name="T22" fmla="*/ 439 w 887"/>
                  <a:gd name="T23" fmla="*/ 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7" h="800">
                    <a:moveTo>
                      <a:pt x="439" y="0"/>
                    </a:moveTo>
                    <a:lnTo>
                      <a:pt x="439" y="0"/>
                    </a:lnTo>
                    <a:cubicBezTo>
                      <a:pt x="156" y="0"/>
                      <a:pt x="0" y="188"/>
                      <a:pt x="0" y="344"/>
                    </a:cubicBezTo>
                    <a:cubicBezTo>
                      <a:pt x="0" y="422"/>
                      <a:pt x="60" y="477"/>
                      <a:pt x="136" y="477"/>
                    </a:cubicBezTo>
                    <a:cubicBezTo>
                      <a:pt x="258" y="477"/>
                      <a:pt x="329" y="400"/>
                      <a:pt x="341" y="283"/>
                    </a:cubicBezTo>
                    <a:cubicBezTo>
                      <a:pt x="345" y="245"/>
                      <a:pt x="349" y="196"/>
                      <a:pt x="399" y="196"/>
                    </a:cubicBezTo>
                    <a:cubicBezTo>
                      <a:pt x="447" y="196"/>
                      <a:pt x="463" y="250"/>
                      <a:pt x="463" y="288"/>
                    </a:cubicBezTo>
                    <a:cubicBezTo>
                      <a:pt x="463" y="444"/>
                      <a:pt x="307" y="526"/>
                      <a:pt x="307" y="680"/>
                    </a:cubicBezTo>
                    <a:cubicBezTo>
                      <a:pt x="307" y="754"/>
                      <a:pt x="354" y="800"/>
                      <a:pt x="428" y="800"/>
                    </a:cubicBezTo>
                    <a:cubicBezTo>
                      <a:pt x="604" y="800"/>
                      <a:pt x="497" y="660"/>
                      <a:pt x="684" y="589"/>
                    </a:cubicBezTo>
                    <a:cubicBezTo>
                      <a:pt x="818" y="538"/>
                      <a:pt x="887" y="451"/>
                      <a:pt x="887" y="341"/>
                    </a:cubicBezTo>
                    <a:cubicBezTo>
                      <a:pt x="887" y="125"/>
                      <a:pt x="628" y="0"/>
                      <a:pt x="4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9" name="Freeform 48"/>
              <p:cNvSpPr>
                <a:spLocks/>
              </p:cNvSpPr>
              <p:nvPr userDrawn="1"/>
            </p:nvSpPr>
            <p:spPr bwMode="auto">
              <a:xfrm>
                <a:off x="1869" y="2223"/>
                <a:ext cx="100" cy="100"/>
              </a:xfrm>
              <a:custGeom>
                <a:avLst/>
                <a:gdLst>
                  <a:gd name="T0" fmla="*/ 136 w 272"/>
                  <a:gd name="T1" fmla="*/ 0 h 272"/>
                  <a:gd name="T2" fmla="*/ 136 w 272"/>
                  <a:gd name="T3" fmla="*/ 0 h 272"/>
                  <a:gd name="T4" fmla="*/ 0 w 272"/>
                  <a:gd name="T5" fmla="*/ 136 h 272"/>
                  <a:gd name="T6" fmla="*/ 136 w 272"/>
                  <a:gd name="T7" fmla="*/ 272 h 272"/>
                  <a:gd name="T8" fmla="*/ 272 w 272"/>
                  <a:gd name="T9" fmla="*/ 136 h 272"/>
                  <a:gd name="T10" fmla="*/ 136 w 272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272">
                    <a:moveTo>
                      <a:pt x="136" y="0"/>
                    </a:moveTo>
                    <a:lnTo>
                      <a:pt x="136" y="0"/>
                    </a:lnTo>
                    <a:cubicBezTo>
                      <a:pt x="61" y="0"/>
                      <a:pt x="0" y="61"/>
                      <a:pt x="0" y="136"/>
                    </a:cubicBezTo>
                    <a:cubicBezTo>
                      <a:pt x="0" y="211"/>
                      <a:pt x="61" y="272"/>
                      <a:pt x="136" y="272"/>
                    </a:cubicBezTo>
                    <a:cubicBezTo>
                      <a:pt x="211" y="272"/>
                      <a:pt x="272" y="211"/>
                      <a:pt x="272" y="136"/>
                    </a:cubicBezTo>
                    <a:cubicBezTo>
                      <a:pt x="272" y="61"/>
                      <a:pt x="211" y="0"/>
                      <a:pt x="1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0" name="Freeform 49"/>
              <p:cNvSpPr>
                <a:spLocks/>
              </p:cNvSpPr>
              <p:nvPr userDrawn="1"/>
            </p:nvSpPr>
            <p:spPr bwMode="auto">
              <a:xfrm>
                <a:off x="4016" y="1933"/>
                <a:ext cx="218" cy="196"/>
              </a:xfrm>
              <a:custGeom>
                <a:avLst/>
                <a:gdLst>
                  <a:gd name="T0" fmla="*/ 293 w 592"/>
                  <a:gd name="T1" fmla="*/ 0 h 534"/>
                  <a:gd name="T2" fmla="*/ 293 w 592"/>
                  <a:gd name="T3" fmla="*/ 0 h 534"/>
                  <a:gd name="T4" fmla="*/ 0 w 592"/>
                  <a:gd name="T5" fmla="*/ 230 h 534"/>
                  <a:gd name="T6" fmla="*/ 91 w 592"/>
                  <a:gd name="T7" fmla="*/ 319 h 534"/>
                  <a:gd name="T8" fmla="*/ 228 w 592"/>
                  <a:gd name="T9" fmla="*/ 189 h 534"/>
                  <a:gd name="T10" fmla="*/ 267 w 592"/>
                  <a:gd name="T11" fmla="*/ 131 h 534"/>
                  <a:gd name="T12" fmla="*/ 309 w 592"/>
                  <a:gd name="T13" fmla="*/ 193 h 534"/>
                  <a:gd name="T14" fmla="*/ 205 w 592"/>
                  <a:gd name="T15" fmla="*/ 454 h 534"/>
                  <a:gd name="T16" fmla="*/ 286 w 592"/>
                  <a:gd name="T17" fmla="*/ 534 h 534"/>
                  <a:gd name="T18" fmla="*/ 457 w 592"/>
                  <a:gd name="T19" fmla="*/ 394 h 534"/>
                  <a:gd name="T20" fmla="*/ 592 w 592"/>
                  <a:gd name="T21" fmla="*/ 228 h 534"/>
                  <a:gd name="T22" fmla="*/ 293 w 592"/>
                  <a:gd name="T2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2" h="534">
                    <a:moveTo>
                      <a:pt x="293" y="0"/>
                    </a:moveTo>
                    <a:lnTo>
                      <a:pt x="293" y="0"/>
                    </a:lnTo>
                    <a:cubicBezTo>
                      <a:pt x="104" y="0"/>
                      <a:pt x="0" y="126"/>
                      <a:pt x="0" y="230"/>
                    </a:cubicBezTo>
                    <a:cubicBezTo>
                      <a:pt x="0" y="282"/>
                      <a:pt x="40" y="319"/>
                      <a:pt x="91" y="319"/>
                    </a:cubicBezTo>
                    <a:cubicBezTo>
                      <a:pt x="172" y="319"/>
                      <a:pt x="219" y="268"/>
                      <a:pt x="228" y="189"/>
                    </a:cubicBezTo>
                    <a:cubicBezTo>
                      <a:pt x="230" y="164"/>
                      <a:pt x="233" y="131"/>
                      <a:pt x="267" y="131"/>
                    </a:cubicBezTo>
                    <a:cubicBezTo>
                      <a:pt x="298" y="131"/>
                      <a:pt x="309" y="167"/>
                      <a:pt x="309" y="193"/>
                    </a:cubicBezTo>
                    <a:cubicBezTo>
                      <a:pt x="309" y="297"/>
                      <a:pt x="205" y="351"/>
                      <a:pt x="205" y="454"/>
                    </a:cubicBezTo>
                    <a:cubicBezTo>
                      <a:pt x="205" y="504"/>
                      <a:pt x="236" y="534"/>
                      <a:pt x="286" y="534"/>
                    </a:cubicBezTo>
                    <a:cubicBezTo>
                      <a:pt x="403" y="534"/>
                      <a:pt x="332" y="441"/>
                      <a:pt x="457" y="394"/>
                    </a:cubicBezTo>
                    <a:cubicBezTo>
                      <a:pt x="546" y="360"/>
                      <a:pt x="592" y="302"/>
                      <a:pt x="592" y="228"/>
                    </a:cubicBezTo>
                    <a:cubicBezTo>
                      <a:pt x="592" y="84"/>
                      <a:pt x="419" y="0"/>
                      <a:pt x="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1" name="Freeform 50"/>
              <p:cNvSpPr>
                <a:spLocks/>
              </p:cNvSpPr>
              <p:nvPr userDrawn="1"/>
            </p:nvSpPr>
            <p:spPr bwMode="auto">
              <a:xfrm>
                <a:off x="4090" y="2140"/>
                <a:ext cx="67" cy="67"/>
              </a:xfrm>
              <a:custGeom>
                <a:avLst/>
                <a:gdLst>
                  <a:gd name="T0" fmla="*/ 90 w 181"/>
                  <a:gd name="T1" fmla="*/ 0 h 182"/>
                  <a:gd name="T2" fmla="*/ 90 w 181"/>
                  <a:gd name="T3" fmla="*/ 0 h 182"/>
                  <a:gd name="T4" fmla="*/ 0 w 181"/>
                  <a:gd name="T5" fmla="*/ 91 h 182"/>
                  <a:gd name="T6" fmla="*/ 90 w 181"/>
                  <a:gd name="T7" fmla="*/ 182 h 182"/>
                  <a:gd name="T8" fmla="*/ 181 w 181"/>
                  <a:gd name="T9" fmla="*/ 91 h 182"/>
                  <a:gd name="T10" fmla="*/ 90 w 181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82">
                    <a:moveTo>
                      <a:pt x="90" y="0"/>
                    </a:moveTo>
                    <a:lnTo>
                      <a:pt x="90" y="0"/>
                    </a:lnTo>
                    <a:cubicBezTo>
                      <a:pt x="41" y="0"/>
                      <a:pt x="0" y="41"/>
                      <a:pt x="0" y="91"/>
                    </a:cubicBezTo>
                    <a:cubicBezTo>
                      <a:pt x="0" y="141"/>
                      <a:pt x="41" y="182"/>
                      <a:pt x="90" y="182"/>
                    </a:cubicBezTo>
                    <a:cubicBezTo>
                      <a:pt x="140" y="182"/>
                      <a:pt x="181" y="141"/>
                      <a:pt x="181" y="91"/>
                    </a:cubicBezTo>
                    <a:cubicBezTo>
                      <a:pt x="181" y="41"/>
                      <a:pt x="140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2" name="Freeform 51"/>
              <p:cNvSpPr>
                <a:spLocks/>
              </p:cNvSpPr>
              <p:nvPr userDrawn="1"/>
            </p:nvSpPr>
            <p:spPr bwMode="auto">
              <a:xfrm>
                <a:off x="3143" y="2706"/>
                <a:ext cx="218" cy="196"/>
              </a:xfrm>
              <a:custGeom>
                <a:avLst/>
                <a:gdLst>
                  <a:gd name="T0" fmla="*/ 293 w 592"/>
                  <a:gd name="T1" fmla="*/ 0 h 534"/>
                  <a:gd name="T2" fmla="*/ 293 w 592"/>
                  <a:gd name="T3" fmla="*/ 0 h 534"/>
                  <a:gd name="T4" fmla="*/ 0 w 592"/>
                  <a:gd name="T5" fmla="*/ 230 h 534"/>
                  <a:gd name="T6" fmla="*/ 91 w 592"/>
                  <a:gd name="T7" fmla="*/ 318 h 534"/>
                  <a:gd name="T8" fmla="*/ 227 w 592"/>
                  <a:gd name="T9" fmla="*/ 189 h 534"/>
                  <a:gd name="T10" fmla="*/ 266 w 592"/>
                  <a:gd name="T11" fmla="*/ 131 h 534"/>
                  <a:gd name="T12" fmla="*/ 309 w 592"/>
                  <a:gd name="T13" fmla="*/ 192 h 534"/>
                  <a:gd name="T14" fmla="*/ 204 w 592"/>
                  <a:gd name="T15" fmla="*/ 454 h 534"/>
                  <a:gd name="T16" fmla="*/ 286 w 592"/>
                  <a:gd name="T17" fmla="*/ 534 h 534"/>
                  <a:gd name="T18" fmla="*/ 456 w 592"/>
                  <a:gd name="T19" fmla="*/ 393 h 534"/>
                  <a:gd name="T20" fmla="*/ 592 w 592"/>
                  <a:gd name="T21" fmla="*/ 227 h 534"/>
                  <a:gd name="T22" fmla="*/ 293 w 592"/>
                  <a:gd name="T2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2" h="534">
                    <a:moveTo>
                      <a:pt x="293" y="0"/>
                    </a:moveTo>
                    <a:lnTo>
                      <a:pt x="293" y="0"/>
                    </a:lnTo>
                    <a:cubicBezTo>
                      <a:pt x="104" y="0"/>
                      <a:pt x="0" y="126"/>
                      <a:pt x="0" y="230"/>
                    </a:cubicBezTo>
                    <a:cubicBezTo>
                      <a:pt x="0" y="282"/>
                      <a:pt x="40" y="318"/>
                      <a:pt x="91" y="318"/>
                    </a:cubicBezTo>
                    <a:cubicBezTo>
                      <a:pt x="172" y="318"/>
                      <a:pt x="219" y="267"/>
                      <a:pt x="227" y="189"/>
                    </a:cubicBezTo>
                    <a:cubicBezTo>
                      <a:pt x="230" y="163"/>
                      <a:pt x="232" y="131"/>
                      <a:pt x="266" y="131"/>
                    </a:cubicBezTo>
                    <a:cubicBezTo>
                      <a:pt x="298" y="131"/>
                      <a:pt x="309" y="167"/>
                      <a:pt x="309" y="192"/>
                    </a:cubicBezTo>
                    <a:cubicBezTo>
                      <a:pt x="309" y="296"/>
                      <a:pt x="204" y="351"/>
                      <a:pt x="204" y="454"/>
                    </a:cubicBezTo>
                    <a:cubicBezTo>
                      <a:pt x="204" y="503"/>
                      <a:pt x="236" y="534"/>
                      <a:pt x="286" y="534"/>
                    </a:cubicBezTo>
                    <a:cubicBezTo>
                      <a:pt x="403" y="534"/>
                      <a:pt x="331" y="440"/>
                      <a:pt x="456" y="393"/>
                    </a:cubicBezTo>
                    <a:cubicBezTo>
                      <a:pt x="546" y="359"/>
                      <a:pt x="592" y="301"/>
                      <a:pt x="592" y="227"/>
                    </a:cubicBezTo>
                    <a:cubicBezTo>
                      <a:pt x="592" y="83"/>
                      <a:pt x="419" y="0"/>
                      <a:pt x="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3" name="Freeform 52"/>
              <p:cNvSpPr>
                <a:spLocks/>
              </p:cNvSpPr>
              <p:nvPr userDrawn="1"/>
            </p:nvSpPr>
            <p:spPr bwMode="auto">
              <a:xfrm>
                <a:off x="3217" y="2913"/>
                <a:ext cx="67" cy="67"/>
              </a:xfrm>
              <a:custGeom>
                <a:avLst/>
                <a:gdLst>
                  <a:gd name="T0" fmla="*/ 91 w 182"/>
                  <a:gd name="T1" fmla="*/ 0 h 181"/>
                  <a:gd name="T2" fmla="*/ 91 w 182"/>
                  <a:gd name="T3" fmla="*/ 0 h 181"/>
                  <a:gd name="T4" fmla="*/ 0 w 182"/>
                  <a:gd name="T5" fmla="*/ 90 h 181"/>
                  <a:gd name="T6" fmla="*/ 91 w 182"/>
                  <a:gd name="T7" fmla="*/ 181 h 181"/>
                  <a:gd name="T8" fmla="*/ 182 w 182"/>
                  <a:gd name="T9" fmla="*/ 90 h 181"/>
                  <a:gd name="T10" fmla="*/ 91 w 182"/>
                  <a:gd name="T11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181">
                    <a:moveTo>
                      <a:pt x="91" y="0"/>
                    </a:moveTo>
                    <a:lnTo>
                      <a:pt x="91" y="0"/>
                    </a:lnTo>
                    <a:cubicBezTo>
                      <a:pt x="41" y="0"/>
                      <a:pt x="0" y="40"/>
                      <a:pt x="0" y="90"/>
                    </a:cubicBezTo>
                    <a:cubicBezTo>
                      <a:pt x="0" y="140"/>
                      <a:pt x="41" y="181"/>
                      <a:pt x="91" y="181"/>
                    </a:cubicBezTo>
                    <a:cubicBezTo>
                      <a:pt x="141" y="181"/>
                      <a:pt x="182" y="140"/>
                      <a:pt x="182" y="90"/>
                    </a:cubicBezTo>
                    <a:cubicBezTo>
                      <a:pt x="182" y="40"/>
                      <a:pt x="14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4" name="Freeform 53"/>
              <p:cNvSpPr>
                <a:spLocks/>
              </p:cNvSpPr>
              <p:nvPr userDrawn="1"/>
            </p:nvSpPr>
            <p:spPr bwMode="auto">
              <a:xfrm>
                <a:off x="3697" y="2377"/>
                <a:ext cx="118" cy="106"/>
              </a:xfrm>
              <a:custGeom>
                <a:avLst/>
                <a:gdLst>
                  <a:gd name="T0" fmla="*/ 158 w 320"/>
                  <a:gd name="T1" fmla="*/ 0 h 288"/>
                  <a:gd name="T2" fmla="*/ 158 w 320"/>
                  <a:gd name="T3" fmla="*/ 0 h 288"/>
                  <a:gd name="T4" fmla="*/ 0 w 320"/>
                  <a:gd name="T5" fmla="*/ 124 h 288"/>
                  <a:gd name="T6" fmla="*/ 49 w 320"/>
                  <a:gd name="T7" fmla="*/ 172 h 288"/>
                  <a:gd name="T8" fmla="*/ 123 w 320"/>
                  <a:gd name="T9" fmla="*/ 102 h 288"/>
                  <a:gd name="T10" fmla="*/ 144 w 320"/>
                  <a:gd name="T11" fmla="*/ 70 h 288"/>
                  <a:gd name="T12" fmla="*/ 167 w 320"/>
                  <a:gd name="T13" fmla="*/ 104 h 288"/>
                  <a:gd name="T14" fmla="*/ 110 w 320"/>
                  <a:gd name="T15" fmla="*/ 245 h 288"/>
                  <a:gd name="T16" fmla="*/ 154 w 320"/>
                  <a:gd name="T17" fmla="*/ 288 h 288"/>
                  <a:gd name="T18" fmla="*/ 246 w 320"/>
                  <a:gd name="T19" fmla="*/ 212 h 288"/>
                  <a:gd name="T20" fmla="*/ 320 w 320"/>
                  <a:gd name="T21" fmla="*/ 123 h 288"/>
                  <a:gd name="T22" fmla="*/ 158 w 320"/>
                  <a:gd name="T23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88">
                    <a:moveTo>
                      <a:pt x="158" y="0"/>
                    </a:moveTo>
                    <a:lnTo>
                      <a:pt x="158" y="0"/>
                    </a:lnTo>
                    <a:cubicBezTo>
                      <a:pt x="56" y="0"/>
                      <a:pt x="0" y="68"/>
                      <a:pt x="0" y="124"/>
                    </a:cubicBezTo>
                    <a:cubicBezTo>
                      <a:pt x="0" y="152"/>
                      <a:pt x="21" y="172"/>
                      <a:pt x="49" y="172"/>
                    </a:cubicBezTo>
                    <a:cubicBezTo>
                      <a:pt x="93" y="172"/>
                      <a:pt x="118" y="144"/>
                      <a:pt x="123" y="102"/>
                    </a:cubicBezTo>
                    <a:cubicBezTo>
                      <a:pt x="124" y="88"/>
                      <a:pt x="125" y="70"/>
                      <a:pt x="144" y="70"/>
                    </a:cubicBezTo>
                    <a:cubicBezTo>
                      <a:pt x="161" y="70"/>
                      <a:pt x="167" y="90"/>
                      <a:pt x="167" y="104"/>
                    </a:cubicBezTo>
                    <a:cubicBezTo>
                      <a:pt x="167" y="160"/>
                      <a:pt x="110" y="190"/>
                      <a:pt x="110" y="245"/>
                    </a:cubicBezTo>
                    <a:cubicBezTo>
                      <a:pt x="110" y="272"/>
                      <a:pt x="127" y="288"/>
                      <a:pt x="154" y="288"/>
                    </a:cubicBezTo>
                    <a:cubicBezTo>
                      <a:pt x="218" y="288"/>
                      <a:pt x="179" y="238"/>
                      <a:pt x="246" y="212"/>
                    </a:cubicBezTo>
                    <a:cubicBezTo>
                      <a:pt x="295" y="194"/>
                      <a:pt x="320" y="163"/>
                      <a:pt x="320" y="123"/>
                    </a:cubicBezTo>
                    <a:cubicBezTo>
                      <a:pt x="320" y="45"/>
                      <a:pt x="226" y="0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5" name="Freeform 54"/>
              <p:cNvSpPr>
                <a:spLocks/>
              </p:cNvSpPr>
              <p:nvPr userDrawn="1"/>
            </p:nvSpPr>
            <p:spPr bwMode="auto">
              <a:xfrm>
                <a:off x="3737" y="2490"/>
                <a:ext cx="36" cy="36"/>
              </a:xfrm>
              <a:custGeom>
                <a:avLst/>
                <a:gdLst>
                  <a:gd name="T0" fmla="*/ 49 w 98"/>
                  <a:gd name="T1" fmla="*/ 0 h 98"/>
                  <a:gd name="T2" fmla="*/ 49 w 98"/>
                  <a:gd name="T3" fmla="*/ 0 h 98"/>
                  <a:gd name="T4" fmla="*/ 0 w 98"/>
                  <a:gd name="T5" fmla="*/ 49 h 98"/>
                  <a:gd name="T6" fmla="*/ 49 w 98"/>
                  <a:gd name="T7" fmla="*/ 98 h 98"/>
                  <a:gd name="T8" fmla="*/ 98 w 98"/>
                  <a:gd name="T9" fmla="*/ 49 h 98"/>
                  <a:gd name="T10" fmla="*/ 49 w 98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98">
                    <a:moveTo>
                      <a:pt x="49" y="0"/>
                    </a:moveTo>
                    <a:lnTo>
                      <a:pt x="49" y="0"/>
                    </a:lnTo>
                    <a:cubicBezTo>
                      <a:pt x="22" y="0"/>
                      <a:pt x="0" y="22"/>
                      <a:pt x="0" y="49"/>
                    </a:cubicBezTo>
                    <a:cubicBezTo>
                      <a:pt x="0" y="76"/>
                      <a:pt x="22" y="98"/>
                      <a:pt x="49" y="98"/>
                    </a:cubicBezTo>
                    <a:cubicBezTo>
                      <a:pt x="76" y="98"/>
                      <a:pt x="98" y="76"/>
                      <a:pt x="98" y="49"/>
                    </a:cubicBezTo>
                    <a:cubicBezTo>
                      <a:pt x="98" y="22"/>
                      <a:pt x="76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6" name="Freeform 55"/>
              <p:cNvSpPr>
                <a:spLocks/>
              </p:cNvSpPr>
              <p:nvPr userDrawn="1"/>
            </p:nvSpPr>
            <p:spPr bwMode="auto">
              <a:xfrm>
                <a:off x="3106" y="2385"/>
                <a:ext cx="157" cy="142"/>
              </a:xfrm>
              <a:custGeom>
                <a:avLst/>
                <a:gdLst>
                  <a:gd name="T0" fmla="*/ 212 w 427"/>
                  <a:gd name="T1" fmla="*/ 0 h 385"/>
                  <a:gd name="T2" fmla="*/ 212 w 427"/>
                  <a:gd name="T3" fmla="*/ 0 h 385"/>
                  <a:gd name="T4" fmla="*/ 0 w 427"/>
                  <a:gd name="T5" fmla="*/ 166 h 385"/>
                  <a:gd name="T6" fmla="*/ 66 w 427"/>
                  <a:gd name="T7" fmla="*/ 229 h 385"/>
                  <a:gd name="T8" fmla="*/ 164 w 427"/>
                  <a:gd name="T9" fmla="*/ 136 h 385"/>
                  <a:gd name="T10" fmla="*/ 192 w 427"/>
                  <a:gd name="T11" fmla="*/ 94 h 385"/>
                  <a:gd name="T12" fmla="*/ 223 w 427"/>
                  <a:gd name="T13" fmla="*/ 139 h 385"/>
                  <a:gd name="T14" fmla="*/ 148 w 427"/>
                  <a:gd name="T15" fmla="*/ 327 h 385"/>
                  <a:gd name="T16" fmla="*/ 206 w 427"/>
                  <a:gd name="T17" fmla="*/ 385 h 385"/>
                  <a:gd name="T18" fmla="*/ 329 w 427"/>
                  <a:gd name="T19" fmla="*/ 284 h 385"/>
                  <a:gd name="T20" fmla="*/ 427 w 427"/>
                  <a:gd name="T21" fmla="*/ 164 h 385"/>
                  <a:gd name="T22" fmla="*/ 212 w 427"/>
                  <a:gd name="T23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7" h="385">
                    <a:moveTo>
                      <a:pt x="212" y="0"/>
                    </a:moveTo>
                    <a:lnTo>
                      <a:pt x="212" y="0"/>
                    </a:lnTo>
                    <a:cubicBezTo>
                      <a:pt x="75" y="0"/>
                      <a:pt x="0" y="91"/>
                      <a:pt x="0" y="166"/>
                    </a:cubicBezTo>
                    <a:cubicBezTo>
                      <a:pt x="0" y="203"/>
                      <a:pt x="29" y="229"/>
                      <a:pt x="66" y="229"/>
                    </a:cubicBezTo>
                    <a:cubicBezTo>
                      <a:pt x="124" y="230"/>
                      <a:pt x="158" y="193"/>
                      <a:pt x="164" y="136"/>
                    </a:cubicBezTo>
                    <a:cubicBezTo>
                      <a:pt x="166" y="118"/>
                      <a:pt x="168" y="94"/>
                      <a:pt x="192" y="94"/>
                    </a:cubicBezTo>
                    <a:cubicBezTo>
                      <a:pt x="215" y="94"/>
                      <a:pt x="223" y="121"/>
                      <a:pt x="223" y="139"/>
                    </a:cubicBezTo>
                    <a:cubicBezTo>
                      <a:pt x="223" y="214"/>
                      <a:pt x="148" y="253"/>
                      <a:pt x="148" y="327"/>
                    </a:cubicBezTo>
                    <a:cubicBezTo>
                      <a:pt x="148" y="363"/>
                      <a:pt x="171" y="385"/>
                      <a:pt x="206" y="385"/>
                    </a:cubicBezTo>
                    <a:cubicBezTo>
                      <a:pt x="291" y="385"/>
                      <a:pt x="239" y="318"/>
                      <a:pt x="329" y="284"/>
                    </a:cubicBezTo>
                    <a:cubicBezTo>
                      <a:pt x="394" y="259"/>
                      <a:pt x="427" y="217"/>
                      <a:pt x="427" y="164"/>
                    </a:cubicBezTo>
                    <a:cubicBezTo>
                      <a:pt x="427" y="60"/>
                      <a:pt x="302" y="0"/>
                      <a:pt x="2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7" name="Freeform 56"/>
              <p:cNvSpPr>
                <a:spLocks/>
              </p:cNvSpPr>
              <p:nvPr userDrawn="1"/>
            </p:nvSpPr>
            <p:spPr bwMode="auto">
              <a:xfrm>
                <a:off x="3160" y="2535"/>
                <a:ext cx="48" cy="48"/>
              </a:xfrm>
              <a:custGeom>
                <a:avLst/>
                <a:gdLst>
                  <a:gd name="T0" fmla="*/ 65 w 131"/>
                  <a:gd name="T1" fmla="*/ 0 h 131"/>
                  <a:gd name="T2" fmla="*/ 65 w 131"/>
                  <a:gd name="T3" fmla="*/ 0 h 131"/>
                  <a:gd name="T4" fmla="*/ 0 w 131"/>
                  <a:gd name="T5" fmla="*/ 66 h 131"/>
                  <a:gd name="T6" fmla="*/ 65 w 131"/>
                  <a:gd name="T7" fmla="*/ 131 h 131"/>
                  <a:gd name="T8" fmla="*/ 130 w 131"/>
                  <a:gd name="T9" fmla="*/ 66 h 131"/>
                  <a:gd name="T10" fmla="*/ 65 w 131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1" h="131">
                    <a:moveTo>
                      <a:pt x="65" y="0"/>
                    </a:moveTo>
                    <a:lnTo>
                      <a:pt x="65" y="0"/>
                    </a:lnTo>
                    <a:cubicBezTo>
                      <a:pt x="29" y="0"/>
                      <a:pt x="0" y="30"/>
                      <a:pt x="0" y="66"/>
                    </a:cubicBezTo>
                    <a:cubicBezTo>
                      <a:pt x="0" y="102"/>
                      <a:pt x="29" y="131"/>
                      <a:pt x="65" y="131"/>
                    </a:cubicBezTo>
                    <a:cubicBezTo>
                      <a:pt x="101" y="131"/>
                      <a:pt x="130" y="102"/>
                      <a:pt x="130" y="66"/>
                    </a:cubicBezTo>
                    <a:cubicBezTo>
                      <a:pt x="131" y="30"/>
                      <a:pt x="101" y="0"/>
                      <a:pt x="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8" name="Freeform 57"/>
              <p:cNvSpPr>
                <a:spLocks/>
              </p:cNvSpPr>
              <p:nvPr userDrawn="1"/>
            </p:nvSpPr>
            <p:spPr bwMode="auto">
              <a:xfrm>
                <a:off x="2745" y="2768"/>
                <a:ext cx="119" cy="107"/>
              </a:xfrm>
              <a:custGeom>
                <a:avLst/>
                <a:gdLst>
                  <a:gd name="T0" fmla="*/ 160 w 322"/>
                  <a:gd name="T1" fmla="*/ 0 h 290"/>
                  <a:gd name="T2" fmla="*/ 160 w 322"/>
                  <a:gd name="T3" fmla="*/ 0 h 290"/>
                  <a:gd name="T4" fmla="*/ 0 w 322"/>
                  <a:gd name="T5" fmla="*/ 125 h 290"/>
                  <a:gd name="T6" fmla="*/ 50 w 322"/>
                  <a:gd name="T7" fmla="*/ 173 h 290"/>
                  <a:gd name="T8" fmla="*/ 124 w 322"/>
                  <a:gd name="T9" fmla="*/ 102 h 290"/>
                  <a:gd name="T10" fmla="*/ 145 w 322"/>
                  <a:gd name="T11" fmla="*/ 71 h 290"/>
                  <a:gd name="T12" fmla="*/ 168 w 322"/>
                  <a:gd name="T13" fmla="*/ 104 h 290"/>
                  <a:gd name="T14" fmla="*/ 112 w 322"/>
                  <a:gd name="T15" fmla="*/ 247 h 290"/>
                  <a:gd name="T16" fmla="*/ 156 w 322"/>
                  <a:gd name="T17" fmla="*/ 290 h 290"/>
                  <a:gd name="T18" fmla="*/ 248 w 322"/>
                  <a:gd name="T19" fmla="*/ 214 h 290"/>
                  <a:gd name="T20" fmla="*/ 322 w 322"/>
                  <a:gd name="T21" fmla="*/ 124 h 290"/>
                  <a:gd name="T22" fmla="*/ 160 w 322"/>
                  <a:gd name="T23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2" h="290">
                    <a:moveTo>
                      <a:pt x="160" y="0"/>
                    </a:moveTo>
                    <a:lnTo>
                      <a:pt x="160" y="0"/>
                    </a:lnTo>
                    <a:cubicBezTo>
                      <a:pt x="57" y="0"/>
                      <a:pt x="0" y="68"/>
                      <a:pt x="0" y="125"/>
                    </a:cubicBezTo>
                    <a:cubicBezTo>
                      <a:pt x="0" y="153"/>
                      <a:pt x="22" y="173"/>
                      <a:pt x="50" y="173"/>
                    </a:cubicBezTo>
                    <a:cubicBezTo>
                      <a:pt x="94" y="173"/>
                      <a:pt x="119" y="145"/>
                      <a:pt x="124" y="102"/>
                    </a:cubicBezTo>
                    <a:cubicBezTo>
                      <a:pt x="125" y="89"/>
                      <a:pt x="127" y="71"/>
                      <a:pt x="145" y="71"/>
                    </a:cubicBezTo>
                    <a:cubicBezTo>
                      <a:pt x="162" y="71"/>
                      <a:pt x="168" y="91"/>
                      <a:pt x="168" y="104"/>
                    </a:cubicBezTo>
                    <a:cubicBezTo>
                      <a:pt x="168" y="161"/>
                      <a:pt x="112" y="191"/>
                      <a:pt x="112" y="247"/>
                    </a:cubicBezTo>
                    <a:cubicBezTo>
                      <a:pt x="111" y="274"/>
                      <a:pt x="129" y="290"/>
                      <a:pt x="156" y="290"/>
                    </a:cubicBezTo>
                    <a:cubicBezTo>
                      <a:pt x="219" y="290"/>
                      <a:pt x="181" y="239"/>
                      <a:pt x="248" y="214"/>
                    </a:cubicBezTo>
                    <a:cubicBezTo>
                      <a:pt x="297" y="195"/>
                      <a:pt x="322" y="164"/>
                      <a:pt x="322" y="124"/>
                    </a:cubicBezTo>
                    <a:cubicBezTo>
                      <a:pt x="322" y="45"/>
                      <a:pt x="228" y="0"/>
                      <a:pt x="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9" name="Freeform 58"/>
              <p:cNvSpPr>
                <a:spLocks/>
              </p:cNvSpPr>
              <p:nvPr userDrawn="1"/>
            </p:nvSpPr>
            <p:spPr bwMode="auto">
              <a:xfrm>
                <a:off x="2786" y="2881"/>
                <a:ext cx="36" cy="37"/>
              </a:xfrm>
              <a:custGeom>
                <a:avLst/>
                <a:gdLst>
                  <a:gd name="T0" fmla="*/ 49 w 99"/>
                  <a:gd name="T1" fmla="*/ 0 h 99"/>
                  <a:gd name="T2" fmla="*/ 49 w 99"/>
                  <a:gd name="T3" fmla="*/ 0 h 99"/>
                  <a:gd name="T4" fmla="*/ 0 w 99"/>
                  <a:gd name="T5" fmla="*/ 49 h 99"/>
                  <a:gd name="T6" fmla="*/ 49 w 99"/>
                  <a:gd name="T7" fmla="*/ 99 h 99"/>
                  <a:gd name="T8" fmla="*/ 99 w 99"/>
                  <a:gd name="T9" fmla="*/ 49 h 99"/>
                  <a:gd name="T10" fmla="*/ 49 w 99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99">
                    <a:moveTo>
                      <a:pt x="49" y="0"/>
                    </a:moveTo>
                    <a:lnTo>
                      <a:pt x="49" y="0"/>
                    </a:lnTo>
                    <a:cubicBezTo>
                      <a:pt x="22" y="0"/>
                      <a:pt x="0" y="22"/>
                      <a:pt x="0" y="49"/>
                    </a:cubicBezTo>
                    <a:cubicBezTo>
                      <a:pt x="0" y="76"/>
                      <a:pt x="22" y="99"/>
                      <a:pt x="49" y="99"/>
                    </a:cubicBezTo>
                    <a:cubicBezTo>
                      <a:pt x="76" y="99"/>
                      <a:pt x="99" y="76"/>
                      <a:pt x="99" y="49"/>
                    </a:cubicBezTo>
                    <a:cubicBezTo>
                      <a:pt x="99" y="22"/>
                      <a:pt x="76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0" name="Freeform 59"/>
              <p:cNvSpPr>
                <a:spLocks/>
              </p:cNvSpPr>
              <p:nvPr userDrawn="1"/>
            </p:nvSpPr>
            <p:spPr bwMode="auto">
              <a:xfrm>
                <a:off x="2656" y="2358"/>
                <a:ext cx="147" cy="142"/>
              </a:xfrm>
              <a:custGeom>
                <a:avLst/>
                <a:gdLst>
                  <a:gd name="T0" fmla="*/ 119 w 399"/>
                  <a:gd name="T1" fmla="*/ 62 h 385"/>
                  <a:gd name="T2" fmla="*/ 119 w 399"/>
                  <a:gd name="T3" fmla="*/ 62 h 385"/>
                  <a:gd name="T4" fmla="*/ 38 w 399"/>
                  <a:gd name="T5" fmla="*/ 299 h 385"/>
                  <a:gd name="T6" fmla="*/ 122 w 399"/>
                  <a:gd name="T7" fmla="*/ 316 h 385"/>
                  <a:gd name="T8" fmla="*/ 152 w 399"/>
                  <a:gd name="T9" fmla="*/ 193 h 385"/>
                  <a:gd name="T10" fmla="*/ 152 w 399"/>
                  <a:gd name="T11" fmla="*/ 146 h 385"/>
                  <a:gd name="T12" fmla="*/ 199 w 399"/>
                  <a:gd name="T13" fmla="*/ 165 h 385"/>
                  <a:gd name="T14" fmla="*/ 236 w 399"/>
                  <a:gd name="T15" fmla="*/ 351 h 385"/>
                  <a:gd name="T16" fmla="*/ 311 w 399"/>
                  <a:gd name="T17" fmla="*/ 367 h 385"/>
                  <a:gd name="T18" fmla="*/ 356 w 399"/>
                  <a:gd name="T19" fmla="*/ 225 h 385"/>
                  <a:gd name="T20" fmla="*/ 372 w 399"/>
                  <a:gd name="T21" fmla="*/ 81 h 385"/>
                  <a:gd name="T22" fmla="*/ 119 w 399"/>
                  <a:gd name="T23" fmla="*/ 62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9" h="385">
                    <a:moveTo>
                      <a:pt x="119" y="62"/>
                    </a:moveTo>
                    <a:lnTo>
                      <a:pt x="119" y="62"/>
                    </a:lnTo>
                    <a:cubicBezTo>
                      <a:pt x="13" y="131"/>
                      <a:pt x="0" y="241"/>
                      <a:pt x="38" y="299"/>
                    </a:cubicBezTo>
                    <a:cubicBezTo>
                      <a:pt x="57" y="329"/>
                      <a:pt x="93" y="335"/>
                      <a:pt x="122" y="316"/>
                    </a:cubicBezTo>
                    <a:cubicBezTo>
                      <a:pt x="168" y="286"/>
                      <a:pt x="176" y="240"/>
                      <a:pt x="152" y="193"/>
                    </a:cubicBezTo>
                    <a:cubicBezTo>
                      <a:pt x="144" y="178"/>
                      <a:pt x="133" y="158"/>
                      <a:pt x="152" y="146"/>
                    </a:cubicBezTo>
                    <a:cubicBezTo>
                      <a:pt x="170" y="134"/>
                      <a:pt x="189" y="151"/>
                      <a:pt x="199" y="165"/>
                    </a:cubicBezTo>
                    <a:cubicBezTo>
                      <a:pt x="237" y="224"/>
                      <a:pt x="198" y="293"/>
                      <a:pt x="236" y="351"/>
                    </a:cubicBezTo>
                    <a:cubicBezTo>
                      <a:pt x="254" y="379"/>
                      <a:pt x="283" y="385"/>
                      <a:pt x="311" y="367"/>
                    </a:cubicBezTo>
                    <a:cubicBezTo>
                      <a:pt x="377" y="324"/>
                      <a:pt x="303" y="297"/>
                      <a:pt x="356" y="225"/>
                    </a:cubicBezTo>
                    <a:cubicBezTo>
                      <a:pt x="394" y="173"/>
                      <a:pt x="399" y="123"/>
                      <a:pt x="372" y="81"/>
                    </a:cubicBezTo>
                    <a:cubicBezTo>
                      <a:pt x="319" y="0"/>
                      <a:pt x="191" y="16"/>
                      <a:pt x="119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1" name="Freeform 60"/>
              <p:cNvSpPr>
                <a:spLocks/>
              </p:cNvSpPr>
              <p:nvPr userDrawn="1"/>
            </p:nvSpPr>
            <p:spPr bwMode="auto">
              <a:xfrm>
                <a:off x="2762" y="2492"/>
                <a:ext cx="52" cy="51"/>
              </a:xfrm>
              <a:custGeom>
                <a:avLst/>
                <a:gdLst>
                  <a:gd name="T0" fmla="*/ 37 w 140"/>
                  <a:gd name="T1" fmla="*/ 19 h 140"/>
                  <a:gd name="T2" fmla="*/ 37 w 140"/>
                  <a:gd name="T3" fmla="*/ 19 h 140"/>
                  <a:gd name="T4" fmla="*/ 19 w 140"/>
                  <a:gd name="T5" fmla="*/ 103 h 140"/>
                  <a:gd name="T6" fmla="*/ 103 w 140"/>
                  <a:gd name="T7" fmla="*/ 122 h 140"/>
                  <a:gd name="T8" fmla="*/ 121 w 140"/>
                  <a:gd name="T9" fmla="*/ 37 h 140"/>
                  <a:gd name="T10" fmla="*/ 37 w 140"/>
                  <a:gd name="T11" fmla="*/ 1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37" y="19"/>
                    </a:moveTo>
                    <a:lnTo>
                      <a:pt x="37" y="19"/>
                    </a:lnTo>
                    <a:cubicBezTo>
                      <a:pt x="9" y="37"/>
                      <a:pt x="0" y="75"/>
                      <a:pt x="19" y="103"/>
                    </a:cubicBezTo>
                    <a:cubicBezTo>
                      <a:pt x="37" y="132"/>
                      <a:pt x="75" y="140"/>
                      <a:pt x="103" y="122"/>
                    </a:cubicBezTo>
                    <a:cubicBezTo>
                      <a:pt x="132" y="103"/>
                      <a:pt x="140" y="65"/>
                      <a:pt x="121" y="37"/>
                    </a:cubicBezTo>
                    <a:cubicBezTo>
                      <a:pt x="103" y="9"/>
                      <a:pt x="65" y="0"/>
                      <a:pt x="37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2" name="Freeform 61"/>
              <p:cNvSpPr>
                <a:spLocks/>
              </p:cNvSpPr>
              <p:nvPr userDrawn="1"/>
            </p:nvSpPr>
            <p:spPr bwMode="auto">
              <a:xfrm>
                <a:off x="3744" y="2475"/>
                <a:ext cx="312" cy="283"/>
              </a:xfrm>
              <a:custGeom>
                <a:avLst/>
                <a:gdLst>
                  <a:gd name="T0" fmla="*/ 367 w 847"/>
                  <a:gd name="T1" fmla="*/ 31 h 770"/>
                  <a:gd name="T2" fmla="*/ 367 w 847"/>
                  <a:gd name="T3" fmla="*/ 31 h 770"/>
                  <a:gd name="T4" fmla="*/ 26 w 847"/>
                  <a:gd name="T5" fmla="*/ 415 h 770"/>
                  <a:gd name="T6" fmla="*/ 171 w 847"/>
                  <a:gd name="T7" fmla="*/ 513 h 770"/>
                  <a:gd name="T8" fmla="*/ 325 w 847"/>
                  <a:gd name="T9" fmla="*/ 303 h 770"/>
                  <a:gd name="T10" fmla="*/ 363 w 847"/>
                  <a:gd name="T11" fmla="*/ 215 h 770"/>
                  <a:gd name="T12" fmla="*/ 436 w 847"/>
                  <a:gd name="T13" fmla="*/ 288 h 770"/>
                  <a:gd name="T14" fmla="*/ 358 w 847"/>
                  <a:gd name="T15" fmla="*/ 669 h 770"/>
                  <a:gd name="T16" fmla="*/ 488 w 847"/>
                  <a:gd name="T17" fmla="*/ 758 h 770"/>
                  <a:gd name="T18" fmla="*/ 686 w 847"/>
                  <a:gd name="T19" fmla="*/ 525 h 770"/>
                  <a:gd name="T20" fmla="*/ 829 w 847"/>
                  <a:gd name="T21" fmla="*/ 267 h 770"/>
                  <a:gd name="T22" fmla="*/ 367 w 847"/>
                  <a:gd name="T23" fmla="*/ 31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7" h="770">
                    <a:moveTo>
                      <a:pt x="367" y="31"/>
                    </a:moveTo>
                    <a:lnTo>
                      <a:pt x="367" y="31"/>
                    </a:lnTo>
                    <a:cubicBezTo>
                      <a:pt x="111" y="77"/>
                      <a:pt x="0" y="273"/>
                      <a:pt x="26" y="415"/>
                    </a:cubicBezTo>
                    <a:cubicBezTo>
                      <a:pt x="38" y="485"/>
                      <a:pt x="101" y="525"/>
                      <a:pt x="171" y="513"/>
                    </a:cubicBezTo>
                    <a:cubicBezTo>
                      <a:pt x="281" y="493"/>
                      <a:pt x="332" y="412"/>
                      <a:pt x="325" y="303"/>
                    </a:cubicBezTo>
                    <a:cubicBezTo>
                      <a:pt x="322" y="268"/>
                      <a:pt x="317" y="223"/>
                      <a:pt x="363" y="215"/>
                    </a:cubicBezTo>
                    <a:cubicBezTo>
                      <a:pt x="406" y="207"/>
                      <a:pt x="430" y="254"/>
                      <a:pt x="436" y="288"/>
                    </a:cubicBezTo>
                    <a:cubicBezTo>
                      <a:pt x="461" y="430"/>
                      <a:pt x="333" y="529"/>
                      <a:pt x="358" y="669"/>
                    </a:cubicBezTo>
                    <a:cubicBezTo>
                      <a:pt x="370" y="737"/>
                      <a:pt x="421" y="770"/>
                      <a:pt x="488" y="758"/>
                    </a:cubicBezTo>
                    <a:cubicBezTo>
                      <a:pt x="647" y="729"/>
                      <a:pt x="528" y="620"/>
                      <a:pt x="686" y="525"/>
                    </a:cubicBezTo>
                    <a:cubicBezTo>
                      <a:pt x="799" y="457"/>
                      <a:pt x="847" y="367"/>
                      <a:pt x="829" y="267"/>
                    </a:cubicBezTo>
                    <a:cubicBezTo>
                      <a:pt x="794" y="71"/>
                      <a:pt x="539" y="0"/>
                      <a:pt x="367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3" name="Freeform 62"/>
              <p:cNvSpPr>
                <a:spLocks/>
              </p:cNvSpPr>
              <p:nvPr userDrawn="1"/>
            </p:nvSpPr>
            <p:spPr bwMode="auto">
              <a:xfrm>
                <a:off x="3888" y="2764"/>
                <a:ext cx="100" cy="100"/>
              </a:xfrm>
              <a:custGeom>
                <a:avLst/>
                <a:gdLst>
                  <a:gd name="T0" fmla="*/ 114 w 271"/>
                  <a:gd name="T1" fmla="*/ 12 h 272"/>
                  <a:gd name="T2" fmla="*/ 114 w 271"/>
                  <a:gd name="T3" fmla="*/ 12 h 272"/>
                  <a:gd name="T4" fmla="*/ 12 w 271"/>
                  <a:gd name="T5" fmla="*/ 158 h 272"/>
                  <a:gd name="T6" fmla="*/ 158 w 271"/>
                  <a:gd name="T7" fmla="*/ 259 h 272"/>
                  <a:gd name="T8" fmla="*/ 259 w 271"/>
                  <a:gd name="T9" fmla="*/ 114 h 272"/>
                  <a:gd name="T10" fmla="*/ 114 w 271"/>
                  <a:gd name="T11" fmla="*/ 1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1" h="272">
                    <a:moveTo>
                      <a:pt x="114" y="12"/>
                    </a:moveTo>
                    <a:lnTo>
                      <a:pt x="114" y="12"/>
                    </a:lnTo>
                    <a:cubicBezTo>
                      <a:pt x="46" y="25"/>
                      <a:pt x="0" y="90"/>
                      <a:pt x="12" y="158"/>
                    </a:cubicBezTo>
                    <a:cubicBezTo>
                      <a:pt x="24" y="226"/>
                      <a:pt x="90" y="272"/>
                      <a:pt x="158" y="259"/>
                    </a:cubicBezTo>
                    <a:cubicBezTo>
                      <a:pt x="226" y="247"/>
                      <a:pt x="271" y="181"/>
                      <a:pt x="259" y="114"/>
                    </a:cubicBezTo>
                    <a:cubicBezTo>
                      <a:pt x="247" y="46"/>
                      <a:pt x="181" y="0"/>
                      <a:pt x="114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4" name="Freeform 63"/>
              <p:cNvSpPr>
                <a:spLocks/>
              </p:cNvSpPr>
              <p:nvPr userDrawn="1"/>
            </p:nvSpPr>
            <p:spPr bwMode="auto">
              <a:xfrm>
                <a:off x="2895" y="3479"/>
                <a:ext cx="129" cy="117"/>
              </a:xfrm>
              <a:custGeom>
                <a:avLst/>
                <a:gdLst>
                  <a:gd name="T0" fmla="*/ 152 w 350"/>
                  <a:gd name="T1" fmla="*/ 13 h 319"/>
                  <a:gd name="T2" fmla="*/ 152 w 350"/>
                  <a:gd name="T3" fmla="*/ 13 h 319"/>
                  <a:gd name="T4" fmla="*/ 10 w 350"/>
                  <a:gd name="T5" fmla="*/ 172 h 319"/>
                  <a:gd name="T6" fmla="*/ 70 w 350"/>
                  <a:gd name="T7" fmla="*/ 212 h 319"/>
                  <a:gd name="T8" fmla="*/ 134 w 350"/>
                  <a:gd name="T9" fmla="*/ 126 h 319"/>
                  <a:gd name="T10" fmla="*/ 150 w 350"/>
                  <a:gd name="T11" fmla="*/ 89 h 319"/>
                  <a:gd name="T12" fmla="*/ 180 w 350"/>
                  <a:gd name="T13" fmla="*/ 120 h 319"/>
                  <a:gd name="T14" fmla="*/ 148 w 350"/>
                  <a:gd name="T15" fmla="*/ 277 h 319"/>
                  <a:gd name="T16" fmla="*/ 202 w 350"/>
                  <a:gd name="T17" fmla="*/ 314 h 319"/>
                  <a:gd name="T18" fmla="*/ 283 w 350"/>
                  <a:gd name="T19" fmla="*/ 217 h 319"/>
                  <a:gd name="T20" fmla="*/ 343 w 350"/>
                  <a:gd name="T21" fmla="*/ 111 h 319"/>
                  <a:gd name="T22" fmla="*/ 152 w 350"/>
                  <a:gd name="T23" fmla="*/ 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0" h="319">
                    <a:moveTo>
                      <a:pt x="152" y="13"/>
                    </a:moveTo>
                    <a:lnTo>
                      <a:pt x="152" y="13"/>
                    </a:lnTo>
                    <a:cubicBezTo>
                      <a:pt x="46" y="32"/>
                      <a:pt x="0" y="113"/>
                      <a:pt x="10" y="172"/>
                    </a:cubicBezTo>
                    <a:cubicBezTo>
                      <a:pt x="16" y="201"/>
                      <a:pt x="42" y="217"/>
                      <a:pt x="70" y="212"/>
                    </a:cubicBezTo>
                    <a:cubicBezTo>
                      <a:pt x="116" y="204"/>
                      <a:pt x="137" y="171"/>
                      <a:pt x="134" y="126"/>
                    </a:cubicBezTo>
                    <a:cubicBezTo>
                      <a:pt x="133" y="111"/>
                      <a:pt x="131" y="93"/>
                      <a:pt x="150" y="89"/>
                    </a:cubicBezTo>
                    <a:cubicBezTo>
                      <a:pt x="168" y="86"/>
                      <a:pt x="177" y="105"/>
                      <a:pt x="180" y="120"/>
                    </a:cubicBezTo>
                    <a:cubicBezTo>
                      <a:pt x="190" y="178"/>
                      <a:pt x="138" y="219"/>
                      <a:pt x="148" y="277"/>
                    </a:cubicBezTo>
                    <a:cubicBezTo>
                      <a:pt x="153" y="305"/>
                      <a:pt x="174" y="319"/>
                      <a:pt x="202" y="314"/>
                    </a:cubicBezTo>
                    <a:cubicBezTo>
                      <a:pt x="267" y="302"/>
                      <a:pt x="218" y="257"/>
                      <a:pt x="283" y="217"/>
                    </a:cubicBezTo>
                    <a:cubicBezTo>
                      <a:pt x="330" y="189"/>
                      <a:pt x="350" y="152"/>
                      <a:pt x="343" y="111"/>
                    </a:cubicBezTo>
                    <a:cubicBezTo>
                      <a:pt x="328" y="30"/>
                      <a:pt x="222" y="0"/>
                      <a:pt x="152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5" name="Freeform 64"/>
              <p:cNvSpPr>
                <a:spLocks/>
              </p:cNvSpPr>
              <p:nvPr userDrawn="1"/>
            </p:nvSpPr>
            <p:spPr bwMode="auto">
              <a:xfrm>
                <a:off x="2954" y="3598"/>
                <a:ext cx="42" cy="41"/>
              </a:xfrm>
              <a:custGeom>
                <a:avLst/>
                <a:gdLst>
                  <a:gd name="T0" fmla="*/ 47 w 113"/>
                  <a:gd name="T1" fmla="*/ 5 h 112"/>
                  <a:gd name="T2" fmla="*/ 47 w 113"/>
                  <a:gd name="T3" fmla="*/ 5 h 112"/>
                  <a:gd name="T4" fmla="*/ 5 w 113"/>
                  <a:gd name="T5" fmla="*/ 66 h 112"/>
                  <a:gd name="T6" fmla="*/ 66 w 113"/>
                  <a:gd name="T7" fmla="*/ 107 h 112"/>
                  <a:gd name="T8" fmla="*/ 108 w 113"/>
                  <a:gd name="T9" fmla="*/ 47 h 112"/>
                  <a:gd name="T10" fmla="*/ 47 w 113"/>
                  <a:gd name="T11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112">
                    <a:moveTo>
                      <a:pt x="47" y="5"/>
                    </a:moveTo>
                    <a:lnTo>
                      <a:pt x="47" y="5"/>
                    </a:lnTo>
                    <a:cubicBezTo>
                      <a:pt x="19" y="10"/>
                      <a:pt x="0" y="37"/>
                      <a:pt x="5" y="66"/>
                    </a:cubicBezTo>
                    <a:cubicBezTo>
                      <a:pt x="11" y="94"/>
                      <a:pt x="38" y="112"/>
                      <a:pt x="66" y="107"/>
                    </a:cubicBezTo>
                    <a:cubicBezTo>
                      <a:pt x="94" y="102"/>
                      <a:pt x="113" y="75"/>
                      <a:pt x="108" y="47"/>
                    </a:cubicBezTo>
                    <a:cubicBezTo>
                      <a:pt x="103" y="19"/>
                      <a:pt x="75" y="0"/>
                      <a:pt x="4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6" name="Freeform 65"/>
              <p:cNvSpPr>
                <a:spLocks/>
              </p:cNvSpPr>
              <p:nvPr userDrawn="1"/>
            </p:nvSpPr>
            <p:spPr bwMode="auto">
              <a:xfrm>
                <a:off x="3194" y="3055"/>
                <a:ext cx="152" cy="138"/>
              </a:xfrm>
              <a:custGeom>
                <a:avLst/>
                <a:gdLst>
                  <a:gd name="T0" fmla="*/ 178 w 412"/>
                  <a:gd name="T1" fmla="*/ 15 h 375"/>
                  <a:gd name="T2" fmla="*/ 178 w 412"/>
                  <a:gd name="T3" fmla="*/ 15 h 375"/>
                  <a:gd name="T4" fmla="*/ 12 w 412"/>
                  <a:gd name="T5" fmla="*/ 202 h 375"/>
                  <a:gd name="T6" fmla="*/ 83 w 412"/>
                  <a:gd name="T7" fmla="*/ 250 h 375"/>
                  <a:gd name="T8" fmla="*/ 158 w 412"/>
                  <a:gd name="T9" fmla="*/ 148 h 375"/>
                  <a:gd name="T10" fmla="*/ 176 w 412"/>
                  <a:gd name="T11" fmla="*/ 105 h 375"/>
                  <a:gd name="T12" fmla="*/ 212 w 412"/>
                  <a:gd name="T13" fmla="*/ 141 h 375"/>
                  <a:gd name="T14" fmla="*/ 174 w 412"/>
                  <a:gd name="T15" fmla="*/ 326 h 375"/>
                  <a:gd name="T16" fmla="*/ 237 w 412"/>
                  <a:gd name="T17" fmla="*/ 369 h 375"/>
                  <a:gd name="T18" fmla="*/ 333 w 412"/>
                  <a:gd name="T19" fmla="*/ 256 h 375"/>
                  <a:gd name="T20" fmla="*/ 403 w 412"/>
                  <a:gd name="T21" fmla="*/ 130 h 375"/>
                  <a:gd name="T22" fmla="*/ 178 w 412"/>
                  <a:gd name="T23" fmla="*/ 1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2" h="375">
                    <a:moveTo>
                      <a:pt x="178" y="15"/>
                    </a:moveTo>
                    <a:lnTo>
                      <a:pt x="178" y="15"/>
                    </a:lnTo>
                    <a:cubicBezTo>
                      <a:pt x="54" y="38"/>
                      <a:pt x="0" y="133"/>
                      <a:pt x="12" y="202"/>
                    </a:cubicBezTo>
                    <a:cubicBezTo>
                      <a:pt x="18" y="237"/>
                      <a:pt x="49" y="256"/>
                      <a:pt x="83" y="250"/>
                    </a:cubicBezTo>
                    <a:cubicBezTo>
                      <a:pt x="136" y="240"/>
                      <a:pt x="161" y="201"/>
                      <a:pt x="158" y="148"/>
                    </a:cubicBezTo>
                    <a:cubicBezTo>
                      <a:pt x="156" y="131"/>
                      <a:pt x="154" y="109"/>
                      <a:pt x="176" y="105"/>
                    </a:cubicBezTo>
                    <a:cubicBezTo>
                      <a:pt x="197" y="101"/>
                      <a:pt x="209" y="124"/>
                      <a:pt x="212" y="141"/>
                    </a:cubicBezTo>
                    <a:cubicBezTo>
                      <a:pt x="224" y="210"/>
                      <a:pt x="162" y="258"/>
                      <a:pt x="174" y="326"/>
                    </a:cubicBezTo>
                    <a:cubicBezTo>
                      <a:pt x="180" y="359"/>
                      <a:pt x="204" y="375"/>
                      <a:pt x="237" y="369"/>
                    </a:cubicBezTo>
                    <a:cubicBezTo>
                      <a:pt x="315" y="355"/>
                      <a:pt x="256" y="302"/>
                      <a:pt x="333" y="256"/>
                    </a:cubicBezTo>
                    <a:cubicBezTo>
                      <a:pt x="388" y="223"/>
                      <a:pt x="412" y="179"/>
                      <a:pt x="403" y="130"/>
                    </a:cubicBezTo>
                    <a:cubicBezTo>
                      <a:pt x="386" y="35"/>
                      <a:pt x="262" y="0"/>
                      <a:pt x="178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7" name="Freeform 66"/>
              <p:cNvSpPr>
                <a:spLocks/>
              </p:cNvSpPr>
              <p:nvPr userDrawn="1"/>
            </p:nvSpPr>
            <p:spPr bwMode="auto">
              <a:xfrm>
                <a:off x="3264" y="3196"/>
                <a:ext cx="49" cy="48"/>
              </a:xfrm>
              <a:custGeom>
                <a:avLst/>
                <a:gdLst>
                  <a:gd name="T0" fmla="*/ 55 w 132"/>
                  <a:gd name="T1" fmla="*/ 6 h 132"/>
                  <a:gd name="T2" fmla="*/ 55 w 132"/>
                  <a:gd name="T3" fmla="*/ 6 h 132"/>
                  <a:gd name="T4" fmla="*/ 6 w 132"/>
                  <a:gd name="T5" fmla="*/ 77 h 132"/>
                  <a:gd name="T6" fmla="*/ 77 w 132"/>
                  <a:gd name="T7" fmla="*/ 126 h 132"/>
                  <a:gd name="T8" fmla="*/ 126 w 132"/>
                  <a:gd name="T9" fmla="*/ 55 h 132"/>
                  <a:gd name="T10" fmla="*/ 55 w 132"/>
                  <a:gd name="T11" fmla="*/ 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32">
                    <a:moveTo>
                      <a:pt x="55" y="6"/>
                    </a:moveTo>
                    <a:lnTo>
                      <a:pt x="55" y="6"/>
                    </a:lnTo>
                    <a:cubicBezTo>
                      <a:pt x="22" y="12"/>
                      <a:pt x="0" y="44"/>
                      <a:pt x="6" y="77"/>
                    </a:cubicBezTo>
                    <a:cubicBezTo>
                      <a:pt x="12" y="110"/>
                      <a:pt x="44" y="132"/>
                      <a:pt x="77" y="126"/>
                    </a:cubicBezTo>
                    <a:cubicBezTo>
                      <a:pt x="110" y="120"/>
                      <a:pt x="132" y="88"/>
                      <a:pt x="126" y="55"/>
                    </a:cubicBezTo>
                    <a:cubicBezTo>
                      <a:pt x="120" y="22"/>
                      <a:pt x="88" y="0"/>
                      <a:pt x="55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8" name="Freeform 67"/>
              <p:cNvSpPr>
                <a:spLocks/>
              </p:cNvSpPr>
              <p:nvPr userDrawn="1"/>
            </p:nvSpPr>
            <p:spPr bwMode="auto">
              <a:xfrm>
                <a:off x="3765" y="1108"/>
                <a:ext cx="326" cy="294"/>
              </a:xfrm>
              <a:custGeom>
                <a:avLst/>
                <a:gdLst>
                  <a:gd name="T0" fmla="*/ 438 w 886"/>
                  <a:gd name="T1" fmla="*/ 0 h 799"/>
                  <a:gd name="T2" fmla="*/ 438 w 886"/>
                  <a:gd name="T3" fmla="*/ 0 h 799"/>
                  <a:gd name="T4" fmla="*/ 0 w 886"/>
                  <a:gd name="T5" fmla="*/ 344 h 799"/>
                  <a:gd name="T6" fmla="*/ 136 w 886"/>
                  <a:gd name="T7" fmla="*/ 477 h 799"/>
                  <a:gd name="T8" fmla="*/ 340 w 886"/>
                  <a:gd name="T9" fmla="*/ 283 h 799"/>
                  <a:gd name="T10" fmla="*/ 398 w 886"/>
                  <a:gd name="T11" fmla="*/ 196 h 799"/>
                  <a:gd name="T12" fmla="*/ 462 w 886"/>
                  <a:gd name="T13" fmla="*/ 288 h 799"/>
                  <a:gd name="T14" fmla="*/ 306 w 886"/>
                  <a:gd name="T15" fmla="*/ 680 h 799"/>
                  <a:gd name="T16" fmla="*/ 427 w 886"/>
                  <a:gd name="T17" fmla="*/ 799 h 799"/>
                  <a:gd name="T18" fmla="*/ 683 w 886"/>
                  <a:gd name="T19" fmla="*/ 589 h 799"/>
                  <a:gd name="T20" fmla="*/ 886 w 886"/>
                  <a:gd name="T21" fmla="*/ 341 h 799"/>
                  <a:gd name="T22" fmla="*/ 438 w 886"/>
                  <a:gd name="T23" fmla="*/ 0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6" h="799">
                    <a:moveTo>
                      <a:pt x="438" y="0"/>
                    </a:moveTo>
                    <a:lnTo>
                      <a:pt x="438" y="0"/>
                    </a:lnTo>
                    <a:cubicBezTo>
                      <a:pt x="156" y="0"/>
                      <a:pt x="0" y="189"/>
                      <a:pt x="0" y="344"/>
                    </a:cubicBezTo>
                    <a:cubicBezTo>
                      <a:pt x="0" y="422"/>
                      <a:pt x="60" y="477"/>
                      <a:pt x="136" y="477"/>
                    </a:cubicBezTo>
                    <a:cubicBezTo>
                      <a:pt x="257" y="477"/>
                      <a:pt x="328" y="401"/>
                      <a:pt x="340" y="283"/>
                    </a:cubicBezTo>
                    <a:cubicBezTo>
                      <a:pt x="344" y="245"/>
                      <a:pt x="348" y="196"/>
                      <a:pt x="398" y="196"/>
                    </a:cubicBezTo>
                    <a:cubicBezTo>
                      <a:pt x="446" y="196"/>
                      <a:pt x="462" y="250"/>
                      <a:pt x="462" y="288"/>
                    </a:cubicBezTo>
                    <a:cubicBezTo>
                      <a:pt x="462" y="444"/>
                      <a:pt x="306" y="526"/>
                      <a:pt x="306" y="680"/>
                    </a:cubicBezTo>
                    <a:cubicBezTo>
                      <a:pt x="306" y="754"/>
                      <a:pt x="353" y="799"/>
                      <a:pt x="427" y="799"/>
                    </a:cubicBezTo>
                    <a:cubicBezTo>
                      <a:pt x="603" y="799"/>
                      <a:pt x="496" y="660"/>
                      <a:pt x="683" y="589"/>
                    </a:cubicBezTo>
                    <a:cubicBezTo>
                      <a:pt x="817" y="538"/>
                      <a:pt x="886" y="451"/>
                      <a:pt x="886" y="341"/>
                    </a:cubicBezTo>
                    <a:cubicBezTo>
                      <a:pt x="886" y="125"/>
                      <a:pt x="627" y="0"/>
                      <a:pt x="4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9" name="Freeform 68"/>
              <p:cNvSpPr>
                <a:spLocks/>
              </p:cNvSpPr>
              <p:nvPr userDrawn="1"/>
            </p:nvSpPr>
            <p:spPr bwMode="auto">
              <a:xfrm>
                <a:off x="3876" y="1419"/>
                <a:ext cx="100" cy="100"/>
              </a:xfrm>
              <a:custGeom>
                <a:avLst/>
                <a:gdLst>
                  <a:gd name="T0" fmla="*/ 136 w 272"/>
                  <a:gd name="T1" fmla="*/ 0 h 272"/>
                  <a:gd name="T2" fmla="*/ 136 w 272"/>
                  <a:gd name="T3" fmla="*/ 0 h 272"/>
                  <a:gd name="T4" fmla="*/ 0 w 272"/>
                  <a:gd name="T5" fmla="*/ 136 h 272"/>
                  <a:gd name="T6" fmla="*/ 136 w 272"/>
                  <a:gd name="T7" fmla="*/ 272 h 272"/>
                  <a:gd name="T8" fmla="*/ 272 w 272"/>
                  <a:gd name="T9" fmla="*/ 136 h 272"/>
                  <a:gd name="T10" fmla="*/ 136 w 272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272">
                    <a:moveTo>
                      <a:pt x="136" y="0"/>
                    </a:moveTo>
                    <a:lnTo>
                      <a:pt x="136" y="0"/>
                    </a:lnTo>
                    <a:cubicBezTo>
                      <a:pt x="62" y="0"/>
                      <a:pt x="0" y="61"/>
                      <a:pt x="0" y="136"/>
                    </a:cubicBezTo>
                    <a:cubicBezTo>
                      <a:pt x="0" y="211"/>
                      <a:pt x="62" y="272"/>
                      <a:pt x="136" y="272"/>
                    </a:cubicBezTo>
                    <a:cubicBezTo>
                      <a:pt x="211" y="272"/>
                      <a:pt x="272" y="211"/>
                      <a:pt x="272" y="136"/>
                    </a:cubicBezTo>
                    <a:cubicBezTo>
                      <a:pt x="272" y="61"/>
                      <a:pt x="211" y="0"/>
                      <a:pt x="1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0" name="Freeform 69"/>
              <p:cNvSpPr>
                <a:spLocks/>
              </p:cNvSpPr>
              <p:nvPr userDrawn="1"/>
            </p:nvSpPr>
            <p:spPr bwMode="auto">
              <a:xfrm>
                <a:off x="3887" y="2186"/>
                <a:ext cx="225" cy="203"/>
              </a:xfrm>
              <a:custGeom>
                <a:avLst/>
                <a:gdLst>
                  <a:gd name="T0" fmla="*/ 303 w 612"/>
                  <a:gd name="T1" fmla="*/ 0 h 552"/>
                  <a:gd name="T2" fmla="*/ 303 w 612"/>
                  <a:gd name="T3" fmla="*/ 0 h 552"/>
                  <a:gd name="T4" fmla="*/ 0 w 612"/>
                  <a:gd name="T5" fmla="*/ 238 h 552"/>
                  <a:gd name="T6" fmla="*/ 94 w 612"/>
                  <a:gd name="T7" fmla="*/ 329 h 552"/>
                  <a:gd name="T8" fmla="*/ 235 w 612"/>
                  <a:gd name="T9" fmla="*/ 195 h 552"/>
                  <a:gd name="T10" fmla="*/ 275 w 612"/>
                  <a:gd name="T11" fmla="*/ 135 h 552"/>
                  <a:gd name="T12" fmla="*/ 319 w 612"/>
                  <a:gd name="T13" fmla="*/ 199 h 552"/>
                  <a:gd name="T14" fmla="*/ 212 w 612"/>
                  <a:gd name="T15" fmla="*/ 469 h 552"/>
                  <a:gd name="T16" fmla="*/ 295 w 612"/>
                  <a:gd name="T17" fmla="*/ 552 h 552"/>
                  <a:gd name="T18" fmla="*/ 472 w 612"/>
                  <a:gd name="T19" fmla="*/ 407 h 552"/>
                  <a:gd name="T20" fmla="*/ 612 w 612"/>
                  <a:gd name="T21" fmla="*/ 235 h 552"/>
                  <a:gd name="T22" fmla="*/ 303 w 612"/>
                  <a:gd name="T23" fmla="*/ 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2" h="552">
                    <a:moveTo>
                      <a:pt x="303" y="0"/>
                    </a:moveTo>
                    <a:lnTo>
                      <a:pt x="303" y="0"/>
                    </a:lnTo>
                    <a:cubicBezTo>
                      <a:pt x="108" y="0"/>
                      <a:pt x="0" y="130"/>
                      <a:pt x="0" y="238"/>
                    </a:cubicBezTo>
                    <a:cubicBezTo>
                      <a:pt x="0" y="292"/>
                      <a:pt x="42" y="329"/>
                      <a:pt x="94" y="329"/>
                    </a:cubicBezTo>
                    <a:cubicBezTo>
                      <a:pt x="178" y="329"/>
                      <a:pt x="227" y="277"/>
                      <a:pt x="235" y="195"/>
                    </a:cubicBezTo>
                    <a:cubicBezTo>
                      <a:pt x="238" y="169"/>
                      <a:pt x="240" y="135"/>
                      <a:pt x="275" y="135"/>
                    </a:cubicBezTo>
                    <a:cubicBezTo>
                      <a:pt x="308" y="135"/>
                      <a:pt x="319" y="173"/>
                      <a:pt x="319" y="199"/>
                    </a:cubicBezTo>
                    <a:cubicBezTo>
                      <a:pt x="319" y="307"/>
                      <a:pt x="212" y="363"/>
                      <a:pt x="212" y="469"/>
                    </a:cubicBezTo>
                    <a:cubicBezTo>
                      <a:pt x="212" y="520"/>
                      <a:pt x="244" y="552"/>
                      <a:pt x="295" y="552"/>
                    </a:cubicBezTo>
                    <a:cubicBezTo>
                      <a:pt x="417" y="552"/>
                      <a:pt x="343" y="455"/>
                      <a:pt x="472" y="407"/>
                    </a:cubicBezTo>
                    <a:cubicBezTo>
                      <a:pt x="564" y="372"/>
                      <a:pt x="612" y="312"/>
                      <a:pt x="612" y="235"/>
                    </a:cubicBezTo>
                    <a:cubicBezTo>
                      <a:pt x="612" y="87"/>
                      <a:pt x="433" y="0"/>
                      <a:pt x="3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1" name="Freeform 70"/>
              <p:cNvSpPr>
                <a:spLocks/>
              </p:cNvSpPr>
              <p:nvPr userDrawn="1"/>
            </p:nvSpPr>
            <p:spPr bwMode="auto">
              <a:xfrm>
                <a:off x="3964" y="2401"/>
                <a:ext cx="69" cy="69"/>
              </a:xfrm>
              <a:custGeom>
                <a:avLst/>
                <a:gdLst>
                  <a:gd name="T0" fmla="*/ 94 w 188"/>
                  <a:gd name="T1" fmla="*/ 0 h 187"/>
                  <a:gd name="T2" fmla="*/ 94 w 188"/>
                  <a:gd name="T3" fmla="*/ 0 h 187"/>
                  <a:gd name="T4" fmla="*/ 0 w 188"/>
                  <a:gd name="T5" fmla="*/ 94 h 187"/>
                  <a:gd name="T6" fmla="*/ 94 w 188"/>
                  <a:gd name="T7" fmla="*/ 187 h 187"/>
                  <a:gd name="T8" fmla="*/ 188 w 188"/>
                  <a:gd name="T9" fmla="*/ 94 h 187"/>
                  <a:gd name="T10" fmla="*/ 94 w 188"/>
                  <a:gd name="T1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" h="187">
                    <a:moveTo>
                      <a:pt x="94" y="0"/>
                    </a:moveTo>
                    <a:lnTo>
                      <a:pt x="94" y="0"/>
                    </a:lnTo>
                    <a:cubicBezTo>
                      <a:pt x="43" y="0"/>
                      <a:pt x="0" y="42"/>
                      <a:pt x="0" y="94"/>
                    </a:cubicBezTo>
                    <a:cubicBezTo>
                      <a:pt x="0" y="145"/>
                      <a:pt x="43" y="187"/>
                      <a:pt x="94" y="187"/>
                    </a:cubicBezTo>
                    <a:cubicBezTo>
                      <a:pt x="146" y="187"/>
                      <a:pt x="188" y="145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2" name="Freeform 71"/>
              <p:cNvSpPr>
                <a:spLocks/>
              </p:cNvSpPr>
              <p:nvPr userDrawn="1"/>
            </p:nvSpPr>
            <p:spPr bwMode="auto">
              <a:xfrm>
                <a:off x="2933" y="2416"/>
                <a:ext cx="94" cy="85"/>
              </a:xfrm>
              <a:custGeom>
                <a:avLst/>
                <a:gdLst>
                  <a:gd name="T0" fmla="*/ 127 w 256"/>
                  <a:gd name="T1" fmla="*/ 0 h 231"/>
                  <a:gd name="T2" fmla="*/ 127 w 256"/>
                  <a:gd name="T3" fmla="*/ 0 h 231"/>
                  <a:gd name="T4" fmla="*/ 0 w 256"/>
                  <a:gd name="T5" fmla="*/ 99 h 231"/>
                  <a:gd name="T6" fmla="*/ 39 w 256"/>
                  <a:gd name="T7" fmla="*/ 138 h 231"/>
                  <a:gd name="T8" fmla="*/ 98 w 256"/>
                  <a:gd name="T9" fmla="*/ 81 h 231"/>
                  <a:gd name="T10" fmla="*/ 115 w 256"/>
                  <a:gd name="T11" fmla="*/ 56 h 231"/>
                  <a:gd name="T12" fmla="*/ 133 w 256"/>
                  <a:gd name="T13" fmla="*/ 83 h 231"/>
                  <a:gd name="T14" fmla="*/ 88 w 256"/>
                  <a:gd name="T15" fmla="*/ 196 h 231"/>
                  <a:gd name="T16" fmla="*/ 123 w 256"/>
                  <a:gd name="T17" fmla="*/ 231 h 231"/>
                  <a:gd name="T18" fmla="*/ 197 w 256"/>
                  <a:gd name="T19" fmla="*/ 170 h 231"/>
                  <a:gd name="T20" fmla="*/ 256 w 256"/>
                  <a:gd name="T21" fmla="*/ 98 h 231"/>
                  <a:gd name="T22" fmla="*/ 127 w 256"/>
                  <a:gd name="T23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6" h="231">
                    <a:moveTo>
                      <a:pt x="127" y="0"/>
                    </a:moveTo>
                    <a:lnTo>
                      <a:pt x="127" y="0"/>
                    </a:lnTo>
                    <a:cubicBezTo>
                      <a:pt x="45" y="0"/>
                      <a:pt x="0" y="54"/>
                      <a:pt x="0" y="99"/>
                    </a:cubicBezTo>
                    <a:cubicBezTo>
                      <a:pt x="0" y="122"/>
                      <a:pt x="17" y="138"/>
                      <a:pt x="39" y="138"/>
                    </a:cubicBezTo>
                    <a:cubicBezTo>
                      <a:pt x="74" y="138"/>
                      <a:pt x="95" y="116"/>
                      <a:pt x="98" y="81"/>
                    </a:cubicBezTo>
                    <a:cubicBezTo>
                      <a:pt x="99" y="70"/>
                      <a:pt x="100" y="56"/>
                      <a:pt x="115" y="56"/>
                    </a:cubicBezTo>
                    <a:cubicBezTo>
                      <a:pt x="129" y="56"/>
                      <a:pt x="133" y="72"/>
                      <a:pt x="133" y="83"/>
                    </a:cubicBezTo>
                    <a:cubicBezTo>
                      <a:pt x="133" y="128"/>
                      <a:pt x="88" y="152"/>
                      <a:pt x="88" y="196"/>
                    </a:cubicBezTo>
                    <a:cubicBezTo>
                      <a:pt x="88" y="218"/>
                      <a:pt x="102" y="231"/>
                      <a:pt x="123" y="231"/>
                    </a:cubicBezTo>
                    <a:cubicBezTo>
                      <a:pt x="174" y="231"/>
                      <a:pt x="143" y="190"/>
                      <a:pt x="197" y="170"/>
                    </a:cubicBezTo>
                    <a:cubicBezTo>
                      <a:pt x="236" y="155"/>
                      <a:pt x="256" y="130"/>
                      <a:pt x="256" y="98"/>
                    </a:cubicBezTo>
                    <a:cubicBezTo>
                      <a:pt x="256" y="36"/>
                      <a:pt x="181" y="0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3" name="Freeform 72"/>
              <p:cNvSpPr>
                <a:spLocks/>
              </p:cNvSpPr>
              <p:nvPr userDrawn="1"/>
            </p:nvSpPr>
            <p:spPr bwMode="auto">
              <a:xfrm>
                <a:off x="2965" y="2506"/>
                <a:ext cx="29" cy="29"/>
              </a:xfrm>
              <a:custGeom>
                <a:avLst/>
                <a:gdLst>
                  <a:gd name="T0" fmla="*/ 39 w 79"/>
                  <a:gd name="T1" fmla="*/ 0 h 79"/>
                  <a:gd name="T2" fmla="*/ 39 w 79"/>
                  <a:gd name="T3" fmla="*/ 0 h 79"/>
                  <a:gd name="T4" fmla="*/ 0 w 79"/>
                  <a:gd name="T5" fmla="*/ 40 h 79"/>
                  <a:gd name="T6" fmla="*/ 39 w 79"/>
                  <a:gd name="T7" fmla="*/ 79 h 79"/>
                  <a:gd name="T8" fmla="*/ 79 w 79"/>
                  <a:gd name="T9" fmla="*/ 40 h 79"/>
                  <a:gd name="T10" fmla="*/ 39 w 79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79">
                    <a:moveTo>
                      <a:pt x="39" y="0"/>
                    </a:moveTo>
                    <a:lnTo>
                      <a:pt x="39" y="0"/>
                    </a:ln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8" y="79"/>
                      <a:pt x="39" y="79"/>
                    </a:cubicBezTo>
                    <a:cubicBezTo>
                      <a:pt x="61" y="79"/>
                      <a:pt x="79" y="61"/>
                      <a:pt x="79" y="40"/>
                    </a:cubicBezTo>
                    <a:cubicBezTo>
                      <a:pt x="79" y="18"/>
                      <a:pt x="61" y="0"/>
                      <a:pt x="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4" name="Freeform 73"/>
              <p:cNvSpPr>
                <a:spLocks/>
              </p:cNvSpPr>
              <p:nvPr userDrawn="1"/>
            </p:nvSpPr>
            <p:spPr bwMode="auto">
              <a:xfrm>
                <a:off x="4190" y="2029"/>
                <a:ext cx="326" cy="294"/>
              </a:xfrm>
              <a:custGeom>
                <a:avLst/>
                <a:gdLst>
                  <a:gd name="T0" fmla="*/ 439 w 886"/>
                  <a:gd name="T1" fmla="*/ 0 h 800"/>
                  <a:gd name="T2" fmla="*/ 439 w 886"/>
                  <a:gd name="T3" fmla="*/ 0 h 800"/>
                  <a:gd name="T4" fmla="*/ 0 w 886"/>
                  <a:gd name="T5" fmla="*/ 345 h 800"/>
                  <a:gd name="T6" fmla="*/ 136 w 886"/>
                  <a:gd name="T7" fmla="*/ 477 h 800"/>
                  <a:gd name="T8" fmla="*/ 341 w 886"/>
                  <a:gd name="T9" fmla="*/ 283 h 800"/>
                  <a:gd name="T10" fmla="*/ 399 w 886"/>
                  <a:gd name="T11" fmla="*/ 196 h 800"/>
                  <a:gd name="T12" fmla="*/ 462 w 886"/>
                  <a:gd name="T13" fmla="*/ 289 h 800"/>
                  <a:gd name="T14" fmla="*/ 306 w 886"/>
                  <a:gd name="T15" fmla="*/ 680 h 800"/>
                  <a:gd name="T16" fmla="*/ 428 w 886"/>
                  <a:gd name="T17" fmla="*/ 800 h 800"/>
                  <a:gd name="T18" fmla="*/ 683 w 886"/>
                  <a:gd name="T19" fmla="*/ 589 h 800"/>
                  <a:gd name="T20" fmla="*/ 886 w 886"/>
                  <a:gd name="T21" fmla="*/ 341 h 800"/>
                  <a:gd name="T22" fmla="*/ 439 w 886"/>
                  <a:gd name="T23" fmla="*/ 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6" h="800">
                    <a:moveTo>
                      <a:pt x="439" y="0"/>
                    </a:moveTo>
                    <a:lnTo>
                      <a:pt x="439" y="0"/>
                    </a:lnTo>
                    <a:cubicBezTo>
                      <a:pt x="156" y="0"/>
                      <a:pt x="0" y="189"/>
                      <a:pt x="0" y="345"/>
                    </a:cubicBezTo>
                    <a:cubicBezTo>
                      <a:pt x="0" y="423"/>
                      <a:pt x="60" y="477"/>
                      <a:pt x="136" y="477"/>
                    </a:cubicBezTo>
                    <a:cubicBezTo>
                      <a:pt x="257" y="477"/>
                      <a:pt x="328" y="401"/>
                      <a:pt x="341" y="283"/>
                    </a:cubicBezTo>
                    <a:cubicBezTo>
                      <a:pt x="344" y="245"/>
                      <a:pt x="348" y="196"/>
                      <a:pt x="399" y="196"/>
                    </a:cubicBezTo>
                    <a:cubicBezTo>
                      <a:pt x="446" y="196"/>
                      <a:pt x="462" y="250"/>
                      <a:pt x="462" y="289"/>
                    </a:cubicBezTo>
                    <a:cubicBezTo>
                      <a:pt x="462" y="444"/>
                      <a:pt x="306" y="526"/>
                      <a:pt x="306" y="680"/>
                    </a:cubicBezTo>
                    <a:cubicBezTo>
                      <a:pt x="306" y="754"/>
                      <a:pt x="353" y="800"/>
                      <a:pt x="428" y="800"/>
                    </a:cubicBezTo>
                    <a:cubicBezTo>
                      <a:pt x="603" y="800"/>
                      <a:pt x="497" y="660"/>
                      <a:pt x="683" y="589"/>
                    </a:cubicBezTo>
                    <a:cubicBezTo>
                      <a:pt x="817" y="539"/>
                      <a:pt x="886" y="452"/>
                      <a:pt x="886" y="341"/>
                    </a:cubicBezTo>
                    <a:cubicBezTo>
                      <a:pt x="886" y="125"/>
                      <a:pt x="627" y="0"/>
                      <a:pt x="4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5" name="Freeform 74"/>
              <p:cNvSpPr>
                <a:spLocks/>
              </p:cNvSpPr>
              <p:nvPr userDrawn="1"/>
            </p:nvSpPr>
            <p:spPr bwMode="auto">
              <a:xfrm>
                <a:off x="4301" y="2340"/>
                <a:ext cx="101" cy="100"/>
              </a:xfrm>
              <a:custGeom>
                <a:avLst/>
                <a:gdLst>
                  <a:gd name="T0" fmla="*/ 136 w 272"/>
                  <a:gd name="T1" fmla="*/ 0 h 272"/>
                  <a:gd name="T2" fmla="*/ 136 w 272"/>
                  <a:gd name="T3" fmla="*/ 0 h 272"/>
                  <a:gd name="T4" fmla="*/ 0 w 272"/>
                  <a:gd name="T5" fmla="*/ 136 h 272"/>
                  <a:gd name="T6" fmla="*/ 136 w 272"/>
                  <a:gd name="T7" fmla="*/ 272 h 272"/>
                  <a:gd name="T8" fmla="*/ 272 w 272"/>
                  <a:gd name="T9" fmla="*/ 136 h 272"/>
                  <a:gd name="T10" fmla="*/ 136 w 272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272">
                    <a:moveTo>
                      <a:pt x="136" y="0"/>
                    </a:moveTo>
                    <a:lnTo>
                      <a:pt x="136" y="0"/>
                    </a:lnTo>
                    <a:cubicBezTo>
                      <a:pt x="61" y="0"/>
                      <a:pt x="0" y="61"/>
                      <a:pt x="0" y="136"/>
                    </a:cubicBezTo>
                    <a:cubicBezTo>
                      <a:pt x="0" y="211"/>
                      <a:pt x="61" y="272"/>
                      <a:pt x="136" y="272"/>
                    </a:cubicBezTo>
                    <a:cubicBezTo>
                      <a:pt x="210" y="272"/>
                      <a:pt x="272" y="211"/>
                      <a:pt x="272" y="136"/>
                    </a:cubicBezTo>
                    <a:cubicBezTo>
                      <a:pt x="272" y="61"/>
                      <a:pt x="210" y="0"/>
                      <a:pt x="1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6" name="Freeform 75"/>
              <p:cNvSpPr>
                <a:spLocks/>
              </p:cNvSpPr>
              <p:nvPr userDrawn="1"/>
            </p:nvSpPr>
            <p:spPr bwMode="auto">
              <a:xfrm>
                <a:off x="3692" y="2724"/>
                <a:ext cx="183" cy="165"/>
              </a:xfrm>
              <a:custGeom>
                <a:avLst/>
                <a:gdLst>
                  <a:gd name="T0" fmla="*/ 246 w 498"/>
                  <a:gd name="T1" fmla="*/ 0 h 449"/>
                  <a:gd name="T2" fmla="*/ 246 w 498"/>
                  <a:gd name="T3" fmla="*/ 0 h 449"/>
                  <a:gd name="T4" fmla="*/ 0 w 498"/>
                  <a:gd name="T5" fmla="*/ 193 h 449"/>
                  <a:gd name="T6" fmla="*/ 76 w 498"/>
                  <a:gd name="T7" fmla="*/ 268 h 449"/>
                  <a:gd name="T8" fmla="*/ 191 w 498"/>
                  <a:gd name="T9" fmla="*/ 159 h 449"/>
                  <a:gd name="T10" fmla="*/ 224 w 498"/>
                  <a:gd name="T11" fmla="*/ 110 h 449"/>
                  <a:gd name="T12" fmla="*/ 259 w 498"/>
                  <a:gd name="T13" fmla="*/ 162 h 449"/>
                  <a:gd name="T14" fmla="*/ 172 w 498"/>
                  <a:gd name="T15" fmla="*/ 382 h 449"/>
                  <a:gd name="T16" fmla="*/ 240 w 498"/>
                  <a:gd name="T17" fmla="*/ 449 h 449"/>
                  <a:gd name="T18" fmla="*/ 384 w 498"/>
                  <a:gd name="T19" fmla="*/ 331 h 449"/>
                  <a:gd name="T20" fmla="*/ 498 w 498"/>
                  <a:gd name="T21" fmla="*/ 191 h 449"/>
                  <a:gd name="T22" fmla="*/ 246 w 498"/>
                  <a:gd name="T23" fmla="*/ 0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8" h="449">
                    <a:moveTo>
                      <a:pt x="246" y="0"/>
                    </a:moveTo>
                    <a:lnTo>
                      <a:pt x="246" y="0"/>
                    </a:lnTo>
                    <a:cubicBezTo>
                      <a:pt x="87" y="0"/>
                      <a:pt x="0" y="106"/>
                      <a:pt x="0" y="193"/>
                    </a:cubicBezTo>
                    <a:cubicBezTo>
                      <a:pt x="0" y="237"/>
                      <a:pt x="33" y="268"/>
                      <a:pt x="76" y="268"/>
                    </a:cubicBezTo>
                    <a:cubicBezTo>
                      <a:pt x="144" y="268"/>
                      <a:pt x="184" y="225"/>
                      <a:pt x="191" y="159"/>
                    </a:cubicBezTo>
                    <a:cubicBezTo>
                      <a:pt x="193" y="137"/>
                      <a:pt x="195" y="110"/>
                      <a:pt x="224" y="110"/>
                    </a:cubicBezTo>
                    <a:cubicBezTo>
                      <a:pt x="250" y="110"/>
                      <a:pt x="259" y="140"/>
                      <a:pt x="259" y="162"/>
                    </a:cubicBezTo>
                    <a:cubicBezTo>
                      <a:pt x="259" y="249"/>
                      <a:pt x="172" y="295"/>
                      <a:pt x="172" y="382"/>
                    </a:cubicBezTo>
                    <a:cubicBezTo>
                      <a:pt x="172" y="423"/>
                      <a:pt x="198" y="449"/>
                      <a:pt x="240" y="449"/>
                    </a:cubicBezTo>
                    <a:cubicBezTo>
                      <a:pt x="339" y="449"/>
                      <a:pt x="279" y="370"/>
                      <a:pt x="384" y="331"/>
                    </a:cubicBezTo>
                    <a:cubicBezTo>
                      <a:pt x="459" y="302"/>
                      <a:pt x="498" y="253"/>
                      <a:pt x="498" y="191"/>
                    </a:cubicBezTo>
                    <a:cubicBezTo>
                      <a:pt x="498" y="70"/>
                      <a:pt x="352" y="0"/>
                      <a:pt x="2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7" name="Freeform 76"/>
              <p:cNvSpPr>
                <a:spLocks/>
              </p:cNvSpPr>
              <p:nvPr userDrawn="1"/>
            </p:nvSpPr>
            <p:spPr bwMode="auto">
              <a:xfrm>
                <a:off x="3754" y="2899"/>
                <a:ext cx="57" cy="56"/>
              </a:xfrm>
              <a:custGeom>
                <a:avLst/>
                <a:gdLst>
                  <a:gd name="T0" fmla="*/ 77 w 153"/>
                  <a:gd name="T1" fmla="*/ 0 h 153"/>
                  <a:gd name="T2" fmla="*/ 77 w 153"/>
                  <a:gd name="T3" fmla="*/ 0 h 153"/>
                  <a:gd name="T4" fmla="*/ 0 w 153"/>
                  <a:gd name="T5" fmla="*/ 76 h 153"/>
                  <a:gd name="T6" fmla="*/ 77 w 153"/>
                  <a:gd name="T7" fmla="*/ 153 h 153"/>
                  <a:gd name="T8" fmla="*/ 153 w 153"/>
                  <a:gd name="T9" fmla="*/ 76 h 153"/>
                  <a:gd name="T10" fmla="*/ 77 w 153"/>
                  <a:gd name="T1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153">
                    <a:moveTo>
                      <a:pt x="77" y="0"/>
                    </a:moveTo>
                    <a:lnTo>
                      <a:pt x="77" y="0"/>
                    </a:lnTo>
                    <a:cubicBezTo>
                      <a:pt x="35" y="0"/>
                      <a:pt x="0" y="34"/>
                      <a:pt x="0" y="76"/>
                    </a:cubicBezTo>
                    <a:cubicBezTo>
                      <a:pt x="0" y="118"/>
                      <a:pt x="35" y="153"/>
                      <a:pt x="77" y="153"/>
                    </a:cubicBezTo>
                    <a:cubicBezTo>
                      <a:pt x="119" y="153"/>
                      <a:pt x="153" y="118"/>
                      <a:pt x="153" y="76"/>
                    </a:cubicBezTo>
                    <a:cubicBezTo>
                      <a:pt x="153" y="34"/>
                      <a:pt x="119" y="0"/>
                      <a:pt x="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8" name="Freeform 77"/>
              <p:cNvSpPr>
                <a:spLocks/>
              </p:cNvSpPr>
              <p:nvPr userDrawn="1"/>
            </p:nvSpPr>
            <p:spPr bwMode="auto">
              <a:xfrm>
                <a:off x="3384" y="2679"/>
                <a:ext cx="248" cy="224"/>
              </a:xfrm>
              <a:custGeom>
                <a:avLst/>
                <a:gdLst>
                  <a:gd name="T0" fmla="*/ 341 w 675"/>
                  <a:gd name="T1" fmla="*/ 610 h 610"/>
                  <a:gd name="T2" fmla="*/ 341 w 675"/>
                  <a:gd name="T3" fmla="*/ 610 h 610"/>
                  <a:gd name="T4" fmla="*/ 675 w 675"/>
                  <a:gd name="T5" fmla="*/ 347 h 610"/>
                  <a:gd name="T6" fmla="*/ 572 w 675"/>
                  <a:gd name="T7" fmla="*/ 246 h 610"/>
                  <a:gd name="T8" fmla="*/ 416 w 675"/>
                  <a:gd name="T9" fmla="*/ 394 h 610"/>
                  <a:gd name="T10" fmla="*/ 371 w 675"/>
                  <a:gd name="T11" fmla="*/ 460 h 610"/>
                  <a:gd name="T12" fmla="*/ 323 w 675"/>
                  <a:gd name="T13" fmla="*/ 390 h 610"/>
                  <a:gd name="T14" fmla="*/ 442 w 675"/>
                  <a:gd name="T15" fmla="*/ 91 h 610"/>
                  <a:gd name="T16" fmla="*/ 349 w 675"/>
                  <a:gd name="T17" fmla="*/ 0 h 610"/>
                  <a:gd name="T18" fmla="*/ 154 w 675"/>
                  <a:gd name="T19" fmla="*/ 160 h 610"/>
                  <a:gd name="T20" fmla="*/ 0 w 675"/>
                  <a:gd name="T21" fmla="*/ 350 h 610"/>
                  <a:gd name="T22" fmla="*/ 341 w 675"/>
                  <a:gd name="T23" fmla="*/ 61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5" h="610">
                    <a:moveTo>
                      <a:pt x="341" y="610"/>
                    </a:moveTo>
                    <a:lnTo>
                      <a:pt x="341" y="610"/>
                    </a:lnTo>
                    <a:cubicBezTo>
                      <a:pt x="557" y="610"/>
                      <a:pt x="675" y="466"/>
                      <a:pt x="675" y="347"/>
                    </a:cubicBezTo>
                    <a:cubicBezTo>
                      <a:pt x="675" y="288"/>
                      <a:pt x="630" y="246"/>
                      <a:pt x="572" y="246"/>
                    </a:cubicBezTo>
                    <a:cubicBezTo>
                      <a:pt x="479" y="246"/>
                      <a:pt x="425" y="304"/>
                      <a:pt x="416" y="394"/>
                    </a:cubicBezTo>
                    <a:cubicBezTo>
                      <a:pt x="413" y="423"/>
                      <a:pt x="410" y="460"/>
                      <a:pt x="371" y="460"/>
                    </a:cubicBezTo>
                    <a:cubicBezTo>
                      <a:pt x="335" y="460"/>
                      <a:pt x="323" y="419"/>
                      <a:pt x="323" y="390"/>
                    </a:cubicBezTo>
                    <a:cubicBezTo>
                      <a:pt x="323" y="271"/>
                      <a:pt x="442" y="209"/>
                      <a:pt x="442" y="91"/>
                    </a:cubicBezTo>
                    <a:cubicBezTo>
                      <a:pt x="442" y="35"/>
                      <a:pt x="406" y="0"/>
                      <a:pt x="349" y="0"/>
                    </a:cubicBezTo>
                    <a:cubicBezTo>
                      <a:pt x="215" y="0"/>
                      <a:pt x="297" y="107"/>
                      <a:pt x="154" y="160"/>
                    </a:cubicBezTo>
                    <a:cubicBezTo>
                      <a:pt x="52" y="199"/>
                      <a:pt x="0" y="266"/>
                      <a:pt x="0" y="350"/>
                    </a:cubicBezTo>
                    <a:cubicBezTo>
                      <a:pt x="0" y="514"/>
                      <a:pt x="197" y="610"/>
                      <a:pt x="341" y="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9" name="Freeform 78"/>
              <p:cNvSpPr>
                <a:spLocks/>
              </p:cNvSpPr>
              <p:nvPr userDrawn="1"/>
            </p:nvSpPr>
            <p:spPr bwMode="auto">
              <a:xfrm>
                <a:off x="3471" y="2589"/>
                <a:ext cx="77" cy="77"/>
              </a:xfrm>
              <a:custGeom>
                <a:avLst/>
                <a:gdLst>
                  <a:gd name="T0" fmla="*/ 104 w 208"/>
                  <a:gd name="T1" fmla="*/ 208 h 208"/>
                  <a:gd name="T2" fmla="*/ 104 w 208"/>
                  <a:gd name="T3" fmla="*/ 208 h 208"/>
                  <a:gd name="T4" fmla="*/ 208 w 208"/>
                  <a:gd name="T5" fmla="*/ 104 h 208"/>
                  <a:gd name="T6" fmla="*/ 104 w 208"/>
                  <a:gd name="T7" fmla="*/ 0 h 208"/>
                  <a:gd name="T8" fmla="*/ 0 w 208"/>
                  <a:gd name="T9" fmla="*/ 104 h 208"/>
                  <a:gd name="T10" fmla="*/ 104 w 208"/>
                  <a:gd name="T11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8">
                    <a:moveTo>
                      <a:pt x="104" y="208"/>
                    </a:moveTo>
                    <a:lnTo>
                      <a:pt x="104" y="208"/>
                    </a:lnTo>
                    <a:cubicBezTo>
                      <a:pt x="161" y="208"/>
                      <a:pt x="208" y="161"/>
                      <a:pt x="208" y="104"/>
                    </a:cubicBezTo>
                    <a:cubicBezTo>
                      <a:pt x="208" y="47"/>
                      <a:pt x="161" y="0"/>
                      <a:pt x="104" y="0"/>
                    </a:cubicBezTo>
                    <a:cubicBezTo>
                      <a:pt x="47" y="0"/>
                      <a:pt x="0" y="47"/>
                      <a:pt x="0" y="104"/>
                    </a:cubicBezTo>
                    <a:cubicBezTo>
                      <a:pt x="0" y="161"/>
                      <a:pt x="47" y="208"/>
                      <a:pt x="104" y="2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0" name="Freeform 79"/>
              <p:cNvSpPr>
                <a:spLocks/>
              </p:cNvSpPr>
              <p:nvPr userDrawn="1"/>
            </p:nvSpPr>
            <p:spPr bwMode="auto">
              <a:xfrm>
                <a:off x="3141" y="3165"/>
                <a:ext cx="116" cy="112"/>
              </a:xfrm>
              <a:custGeom>
                <a:avLst/>
                <a:gdLst>
                  <a:gd name="T0" fmla="*/ 186 w 313"/>
                  <a:gd name="T1" fmla="*/ 32 h 303"/>
                  <a:gd name="T2" fmla="*/ 186 w 313"/>
                  <a:gd name="T3" fmla="*/ 32 h 303"/>
                  <a:gd name="T4" fmla="*/ 9 w 313"/>
                  <a:gd name="T5" fmla="*/ 91 h 303"/>
                  <a:gd name="T6" fmla="*/ 37 w 313"/>
                  <a:gd name="T7" fmla="*/ 148 h 303"/>
                  <a:gd name="T8" fmla="*/ 123 w 313"/>
                  <a:gd name="T9" fmla="*/ 110 h 303"/>
                  <a:gd name="T10" fmla="*/ 151 w 313"/>
                  <a:gd name="T11" fmla="*/ 89 h 303"/>
                  <a:gd name="T12" fmla="*/ 161 w 313"/>
                  <a:gd name="T13" fmla="*/ 125 h 303"/>
                  <a:gd name="T14" fmla="*/ 68 w 313"/>
                  <a:gd name="T15" fmla="*/ 232 h 303"/>
                  <a:gd name="T16" fmla="*/ 93 w 313"/>
                  <a:gd name="T17" fmla="*/ 283 h 303"/>
                  <a:gd name="T18" fmla="*/ 197 w 313"/>
                  <a:gd name="T19" fmla="*/ 245 h 303"/>
                  <a:gd name="T20" fmla="*/ 289 w 313"/>
                  <a:gd name="T21" fmla="*/ 190 h 303"/>
                  <a:gd name="T22" fmla="*/ 186 w 313"/>
                  <a:gd name="T23" fmla="*/ 3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3" h="303">
                    <a:moveTo>
                      <a:pt x="186" y="32"/>
                    </a:moveTo>
                    <a:lnTo>
                      <a:pt x="186" y="32"/>
                    </a:lnTo>
                    <a:cubicBezTo>
                      <a:pt x="97" y="0"/>
                      <a:pt x="26" y="42"/>
                      <a:pt x="9" y="91"/>
                    </a:cubicBezTo>
                    <a:cubicBezTo>
                      <a:pt x="0" y="116"/>
                      <a:pt x="13" y="140"/>
                      <a:pt x="37" y="148"/>
                    </a:cubicBezTo>
                    <a:cubicBezTo>
                      <a:pt x="75" y="162"/>
                      <a:pt x="106" y="146"/>
                      <a:pt x="123" y="110"/>
                    </a:cubicBezTo>
                    <a:cubicBezTo>
                      <a:pt x="129" y="98"/>
                      <a:pt x="135" y="83"/>
                      <a:pt x="151" y="89"/>
                    </a:cubicBezTo>
                    <a:cubicBezTo>
                      <a:pt x="166" y="94"/>
                      <a:pt x="165" y="113"/>
                      <a:pt x="161" y="125"/>
                    </a:cubicBezTo>
                    <a:cubicBezTo>
                      <a:pt x="144" y="175"/>
                      <a:pt x="85" y="183"/>
                      <a:pt x="68" y="232"/>
                    </a:cubicBezTo>
                    <a:cubicBezTo>
                      <a:pt x="59" y="255"/>
                      <a:pt x="69" y="275"/>
                      <a:pt x="93" y="283"/>
                    </a:cubicBezTo>
                    <a:cubicBezTo>
                      <a:pt x="148" y="303"/>
                      <a:pt x="130" y="247"/>
                      <a:pt x="197" y="245"/>
                    </a:cubicBezTo>
                    <a:cubicBezTo>
                      <a:pt x="245" y="244"/>
                      <a:pt x="277" y="225"/>
                      <a:pt x="289" y="190"/>
                    </a:cubicBezTo>
                    <a:cubicBezTo>
                      <a:pt x="313" y="122"/>
                      <a:pt x="246" y="53"/>
                      <a:pt x="186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1" name="Freeform 80"/>
              <p:cNvSpPr>
                <a:spLocks/>
              </p:cNvSpPr>
              <p:nvPr userDrawn="1"/>
            </p:nvSpPr>
            <p:spPr bwMode="auto">
              <a:xfrm>
                <a:off x="3150" y="3272"/>
                <a:ext cx="38" cy="38"/>
              </a:xfrm>
              <a:custGeom>
                <a:avLst/>
                <a:gdLst>
                  <a:gd name="T0" fmla="*/ 67 w 103"/>
                  <a:gd name="T1" fmla="*/ 9 h 103"/>
                  <a:gd name="T2" fmla="*/ 67 w 103"/>
                  <a:gd name="T3" fmla="*/ 9 h 103"/>
                  <a:gd name="T4" fmla="*/ 8 w 103"/>
                  <a:gd name="T5" fmla="*/ 37 h 103"/>
                  <a:gd name="T6" fmla="*/ 36 w 103"/>
                  <a:gd name="T7" fmla="*/ 95 h 103"/>
                  <a:gd name="T8" fmla="*/ 94 w 103"/>
                  <a:gd name="T9" fmla="*/ 67 h 103"/>
                  <a:gd name="T10" fmla="*/ 67 w 103"/>
                  <a:gd name="T11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103">
                    <a:moveTo>
                      <a:pt x="67" y="9"/>
                    </a:moveTo>
                    <a:lnTo>
                      <a:pt x="67" y="9"/>
                    </a:lnTo>
                    <a:cubicBezTo>
                      <a:pt x="43" y="0"/>
                      <a:pt x="17" y="13"/>
                      <a:pt x="8" y="37"/>
                    </a:cubicBezTo>
                    <a:cubicBezTo>
                      <a:pt x="0" y="60"/>
                      <a:pt x="12" y="86"/>
                      <a:pt x="36" y="95"/>
                    </a:cubicBezTo>
                    <a:cubicBezTo>
                      <a:pt x="60" y="103"/>
                      <a:pt x="86" y="91"/>
                      <a:pt x="94" y="67"/>
                    </a:cubicBezTo>
                    <a:cubicBezTo>
                      <a:pt x="103" y="44"/>
                      <a:pt x="90" y="17"/>
                      <a:pt x="67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2" name="Freeform 81"/>
              <p:cNvSpPr>
                <a:spLocks/>
              </p:cNvSpPr>
              <p:nvPr userDrawn="1"/>
            </p:nvSpPr>
            <p:spPr bwMode="auto">
              <a:xfrm>
                <a:off x="3128" y="3333"/>
                <a:ext cx="128" cy="126"/>
              </a:xfrm>
              <a:custGeom>
                <a:avLst/>
                <a:gdLst>
                  <a:gd name="T0" fmla="*/ 214 w 348"/>
                  <a:gd name="T1" fmla="*/ 43 h 342"/>
                  <a:gd name="T2" fmla="*/ 214 w 348"/>
                  <a:gd name="T3" fmla="*/ 43 h 342"/>
                  <a:gd name="T4" fmla="*/ 12 w 348"/>
                  <a:gd name="T5" fmla="*/ 94 h 342"/>
                  <a:gd name="T6" fmla="*/ 38 w 348"/>
                  <a:gd name="T7" fmla="*/ 160 h 342"/>
                  <a:gd name="T8" fmla="*/ 137 w 348"/>
                  <a:gd name="T9" fmla="*/ 125 h 342"/>
                  <a:gd name="T10" fmla="*/ 171 w 348"/>
                  <a:gd name="T11" fmla="*/ 104 h 342"/>
                  <a:gd name="T12" fmla="*/ 178 w 348"/>
                  <a:gd name="T13" fmla="*/ 145 h 342"/>
                  <a:gd name="T14" fmla="*/ 65 w 348"/>
                  <a:gd name="T15" fmla="*/ 255 h 342"/>
                  <a:gd name="T16" fmla="*/ 88 w 348"/>
                  <a:gd name="T17" fmla="*/ 315 h 342"/>
                  <a:gd name="T18" fmla="*/ 208 w 348"/>
                  <a:gd name="T19" fmla="*/ 282 h 342"/>
                  <a:gd name="T20" fmla="*/ 315 w 348"/>
                  <a:gd name="T21" fmla="*/ 228 h 342"/>
                  <a:gd name="T22" fmla="*/ 214 w 348"/>
                  <a:gd name="T23" fmla="*/ 43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8" h="342">
                    <a:moveTo>
                      <a:pt x="214" y="43"/>
                    </a:moveTo>
                    <a:lnTo>
                      <a:pt x="214" y="43"/>
                    </a:lnTo>
                    <a:cubicBezTo>
                      <a:pt x="117" y="0"/>
                      <a:pt x="35" y="41"/>
                      <a:pt x="12" y="94"/>
                    </a:cubicBezTo>
                    <a:cubicBezTo>
                      <a:pt x="0" y="121"/>
                      <a:pt x="12" y="148"/>
                      <a:pt x="38" y="160"/>
                    </a:cubicBezTo>
                    <a:cubicBezTo>
                      <a:pt x="79" y="178"/>
                      <a:pt x="115" y="163"/>
                      <a:pt x="137" y="125"/>
                    </a:cubicBezTo>
                    <a:cubicBezTo>
                      <a:pt x="145" y="112"/>
                      <a:pt x="153" y="96"/>
                      <a:pt x="171" y="104"/>
                    </a:cubicBezTo>
                    <a:cubicBezTo>
                      <a:pt x="187" y="111"/>
                      <a:pt x="184" y="132"/>
                      <a:pt x="178" y="145"/>
                    </a:cubicBezTo>
                    <a:cubicBezTo>
                      <a:pt x="154" y="199"/>
                      <a:pt x="89" y="203"/>
                      <a:pt x="65" y="255"/>
                    </a:cubicBezTo>
                    <a:cubicBezTo>
                      <a:pt x="54" y="281"/>
                      <a:pt x="63" y="304"/>
                      <a:pt x="88" y="315"/>
                    </a:cubicBezTo>
                    <a:cubicBezTo>
                      <a:pt x="148" y="342"/>
                      <a:pt x="133" y="278"/>
                      <a:pt x="208" y="282"/>
                    </a:cubicBezTo>
                    <a:cubicBezTo>
                      <a:pt x="261" y="285"/>
                      <a:pt x="298" y="266"/>
                      <a:pt x="315" y="228"/>
                    </a:cubicBezTo>
                    <a:cubicBezTo>
                      <a:pt x="348" y="154"/>
                      <a:pt x="279" y="72"/>
                      <a:pt x="21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3" name="Freeform 82"/>
              <p:cNvSpPr>
                <a:spLocks/>
              </p:cNvSpPr>
              <p:nvPr userDrawn="1"/>
            </p:nvSpPr>
            <p:spPr bwMode="auto">
              <a:xfrm>
                <a:off x="3130" y="3451"/>
                <a:ext cx="43" cy="43"/>
              </a:xfrm>
              <a:custGeom>
                <a:avLst/>
                <a:gdLst>
                  <a:gd name="T0" fmla="*/ 79 w 116"/>
                  <a:gd name="T1" fmla="*/ 11 h 116"/>
                  <a:gd name="T2" fmla="*/ 79 w 116"/>
                  <a:gd name="T3" fmla="*/ 11 h 116"/>
                  <a:gd name="T4" fmla="*/ 11 w 116"/>
                  <a:gd name="T5" fmla="*/ 37 h 116"/>
                  <a:gd name="T6" fmla="*/ 37 w 116"/>
                  <a:gd name="T7" fmla="*/ 104 h 116"/>
                  <a:gd name="T8" fmla="*/ 104 w 116"/>
                  <a:gd name="T9" fmla="*/ 79 h 116"/>
                  <a:gd name="T10" fmla="*/ 79 w 116"/>
                  <a:gd name="T11" fmla="*/ 1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16">
                    <a:moveTo>
                      <a:pt x="79" y="11"/>
                    </a:moveTo>
                    <a:lnTo>
                      <a:pt x="79" y="11"/>
                    </a:lnTo>
                    <a:cubicBezTo>
                      <a:pt x="53" y="0"/>
                      <a:pt x="23" y="11"/>
                      <a:pt x="11" y="37"/>
                    </a:cubicBezTo>
                    <a:cubicBezTo>
                      <a:pt x="0" y="63"/>
                      <a:pt x="11" y="93"/>
                      <a:pt x="37" y="104"/>
                    </a:cubicBezTo>
                    <a:cubicBezTo>
                      <a:pt x="63" y="116"/>
                      <a:pt x="93" y="104"/>
                      <a:pt x="104" y="79"/>
                    </a:cubicBezTo>
                    <a:cubicBezTo>
                      <a:pt x="116" y="53"/>
                      <a:pt x="104" y="23"/>
                      <a:pt x="7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4" name="Freeform 83"/>
              <p:cNvSpPr>
                <a:spLocks/>
              </p:cNvSpPr>
              <p:nvPr userDrawn="1"/>
            </p:nvSpPr>
            <p:spPr bwMode="auto">
              <a:xfrm>
                <a:off x="2957" y="1359"/>
                <a:ext cx="428" cy="385"/>
              </a:xfrm>
              <a:custGeom>
                <a:avLst/>
                <a:gdLst>
                  <a:gd name="T0" fmla="*/ 574 w 1161"/>
                  <a:gd name="T1" fmla="*/ 0 h 1047"/>
                  <a:gd name="T2" fmla="*/ 574 w 1161"/>
                  <a:gd name="T3" fmla="*/ 0 h 1047"/>
                  <a:gd name="T4" fmla="*/ 0 w 1161"/>
                  <a:gd name="T5" fmla="*/ 451 h 1047"/>
                  <a:gd name="T6" fmla="*/ 178 w 1161"/>
                  <a:gd name="T7" fmla="*/ 624 h 1047"/>
                  <a:gd name="T8" fmla="*/ 446 w 1161"/>
                  <a:gd name="T9" fmla="*/ 370 h 1047"/>
                  <a:gd name="T10" fmla="*/ 522 w 1161"/>
                  <a:gd name="T11" fmla="*/ 256 h 1047"/>
                  <a:gd name="T12" fmla="*/ 605 w 1161"/>
                  <a:gd name="T13" fmla="*/ 377 h 1047"/>
                  <a:gd name="T14" fmla="*/ 401 w 1161"/>
                  <a:gd name="T15" fmla="*/ 890 h 1047"/>
                  <a:gd name="T16" fmla="*/ 560 w 1161"/>
                  <a:gd name="T17" fmla="*/ 1047 h 1047"/>
                  <a:gd name="T18" fmla="*/ 895 w 1161"/>
                  <a:gd name="T19" fmla="*/ 771 h 1047"/>
                  <a:gd name="T20" fmla="*/ 1161 w 1161"/>
                  <a:gd name="T21" fmla="*/ 446 h 1047"/>
                  <a:gd name="T22" fmla="*/ 574 w 1161"/>
                  <a:gd name="T23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1" h="1047">
                    <a:moveTo>
                      <a:pt x="574" y="0"/>
                    </a:moveTo>
                    <a:lnTo>
                      <a:pt x="574" y="0"/>
                    </a:lnTo>
                    <a:cubicBezTo>
                      <a:pt x="204" y="0"/>
                      <a:pt x="0" y="246"/>
                      <a:pt x="0" y="451"/>
                    </a:cubicBezTo>
                    <a:cubicBezTo>
                      <a:pt x="0" y="553"/>
                      <a:pt x="78" y="624"/>
                      <a:pt x="178" y="624"/>
                    </a:cubicBezTo>
                    <a:cubicBezTo>
                      <a:pt x="337" y="624"/>
                      <a:pt x="429" y="524"/>
                      <a:pt x="446" y="370"/>
                    </a:cubicBezTo>
                    <a:cubicBezTo>
                      <a:pt x="451" y="320"/>
                      <a:pt x="456" y="256"/>
                      <a:pt x="522" y="256"/>
                    </a:cubicBezTo>
                    <a:cubicBezTo>
                      <a:pt x="584" y="256"/>
                      <a:pt x="605" y="327"/>
                      <a:pt x="605" y="377"/>
                    </a:cubicBezTo>
                    <a:cubicBezTo>
                      <a:pt x="605" y="581"/>
                      <a:pt x="401" y="688"/>
                      <a:pt x="401" y="890"/>
                    </a:cubicBezTo>
                    <a:cubicBezTo>
                      <a:pt x="401" y="987"/>
                      <a:pt x="463" y="1047"/>
                      <a:pt x="560" y="1047"/>
                    </a:cubicBezTo>
                    <a:cubicBezTo>
                      <a:pt x="790" y="1047"/>
                      <a:pt x="650" y="864"/>
                      <a:pt x="895" y="771"/>
                    </a:cubicBezTo>
                    <a:cubicBezTo>
                      <a:pt x="1070" y="705"/>
                      <a:pt x="1161" y="591"/>
                      <a:pt x="1161" y="446"/>
                    </a:cubicBezTo>
                    <a:cubicBezTo>
                      <a:pt x="1161" y="163"/>
                      <a:pt x="821" y="0"/>
                      <a:pt x="5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5" name="Freeform 84"/>
              <p:cNvSpPr>
                <a:spLocks/>
              </p:cNvSpPr>
              <p:nvPr userDrawn="1"/>
            </p:nvSpPr>
            <p:spPr bwMode="auto">
              <a:xfrm>
                <a:off x="3103" y="1766"/>
                <a:ext cx="131" cy="131"/>
              </a:xfrm>
              <a:custGeom>
                <a:avLst/>
                <a:gdLst>
                  <a:gd name="T0" fmla="*/ 178 w 356"/>
                  <a:gd name="T1" fmla="*/ 0 h 357"/>
                  <a:gd name="T2" fmla="*/ 178 w 356"/>
                  <a:gd name="T3" fmla="*/ 0 h 357"/>
                  <a:gd name="T4" fmla="*/ 0 w 356"/>
                  <a:gd name="T5" fmla="*/ 179 h 357"/>
                  <a:gd name="T6" fmla="*/ 178 w 356"/>
                  <a:gd name="T7" fmla="*/ 357 h 357"/>
                  <a:gd name="T8" fmla="*/ 356 w 356"/>
                  <a:gd name="T9" fmla="*/ 179 h 357"/>
                  <a:gd name="T10" fmla="*/ 178 w 356"/>
                  <a:gd name="T11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lnTo>
                      <a:pt x="178" y="0"/>
                    </a:lnTo>
                    <a:cubicBezTo>
                      <a:pt x="80" y="0"/>
                      <a:pt x="0" y="81"/>
                      <a:pt x="0" y="179"/>
                    </a:cubicBezTo>
                    <a:cubicBezTo>
                      <a:pt x="0" y="276"/>
                      <a:pt x="80" y="357"/>
                      <a:pt x="178" y="357"/>
                    </a:cubicBezTo>
                    <a:cubicBezTo>
                      <a:pt x="276" y="357"/>
                      <a:pt x="356" y="277"/>
                      <a:pt x="356" y="179"/>
                    </a:cubicBezTo>
                    <a:cubicBezTo>
                      <a:pt x="356" y="81"/>
                      <a:pt x="276" y="0"/>
                      <a:pt x="1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6" name="Freeform 85"/>
              <p:cNvSpPr>
                <a:spLocks/>
              </p:cNvSpPr>
              <p:nvPr userDrawn="1"/>
            </p:nvSpPr>
            <p:spPr bwMode="auto">
              <a:xfrm>
                <a:off x="2888" y="1965"/>
                <a:ext cx="357" cy="322"/>
              </a:xfrm>
              <a:custGeom>
                <a:avLst/>
                <a:gdLst>
                  <a:gd name="T0" fmla="*/ 481 w 972"/>
                  <a:gd name="T1" fmla="*/ 0 h 876"/>
                  <a:gd name="T2" fmla="*/ 481 w 972"/>
                  <a:gd name="T3" fmla="*/ 0 h 876"/>
                  <a:gd name="T4" fmla="*/ 0 w 972"/>
                  <a:gd name="T5" fmla="*/ 377 h 876"/>
                  <a:gd name="T6" fmla="*/ 149 w 972"/>
                  <a:gd name="T7" fmla="*/ 522 h 876"/>
                  <a:gd name="T8" fmla="*/ 374 w 972"/>
                  <a:gd name="T9" fmla="*/ 310 h 876"/>
                  <a:gd name="T10" fmla="*/ 437 w 972"/>
                  <a:gd name="T11" fmla="*/ 214 h 876"/>
                  <a:gd name="T12" fmla="*/ 507 w 972"/>
                  <a:gd name="T13" fmla="*/ 316 h 876"/>
                  <a:gd name="T14" fmla="*/ 336 w 972"/>
                  <a:gd name="T15" fmla="*/ 745 h 876"/>
                  <a:gd name="T16" fmla="*/ 469 w 972"/>
                  <a:gd name="T17" fmla="*/ 876 h 876"/>
                  <a:gd name="T18" fmla="*/ 749 w 972"/>
                  <a:gd name="T19" fmla="*/ 645 h 876"/>
                  <a:gd name="T20" fmla="*/ 972 w 972"/>
                  <a:gd name="T21" fmla="*/ 373 h 876"/>
                  <a:gd name="T22" fmla="*/ 481 w 972"/>
                  <a:gd name="T23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2" h="876">
                    <a:moveTo>
                      <a:pt x="481" y="0"/>
                    </a:moveTo>
                    <a:lnTo>
                      <a:pt x="481" y="0"/>
                    </a:lnTo>
                    <a:cubicBezTo>
                      <a:pt x="171" y="0"/>
                      <a:pt x="0" y="206"/>
                      <a:pt x="0" y="377"/>
                    </a:cubicBezTo>
                    <a:cubicBezTo>
                      <a:pt x="0" y="462"/>
                      <a:pt x="66" y="522"/>
                      <a:pt x="149" y="522"/>
                    </a:cubicBezTo>
                    <a:cubicBezTo>
                      <a:pt x="282" y="522"/>
                      <a:pt x="360" y="439"/>
                      <a:pt x="374" y="310"/>
                    </a:cubicBezTo>
                    <a:cubicBezTo>
                      <a:pt x="378" y="268"/>
                      <a:pt x="382" y="214"/>
                      <a:pt x="437" y="214"/>
                    </a:cubicBezTo>
                    <a:cubicBezTo>
                      <a:pt x="489" y="214"/>
                      <a:pt x="507" y="274"/>
                      <a:pt x="507" y="316"/>
                    </a:cubicBezTo>
                    <a:cubicBezTo>
                      <a:pt x="507" y="486"/>
                      <a:pt x="336" y="576"/>
                      <a:pt x="336" y="745"/>
                    </a:cubicBezTo>
                    <a:cubicBezTo>
                      <a:pt x="336" y="826"/>
                      <a:pt x="388" y="876"/>
                      <a:pt x="469" y="876"/>
                    </a:cubicBezTo>
                    <a:cubicBezTo>
                      <a:pt x="662" y="876"/>
                      <a:pt x="545" y="723"/>
                      <a:pt x="749" y="645"/>
                    </a:cubicBezTo>
                    <a:cubicBezTo>
                      <a:pt x="896" y="590"/>
                      <a:pt x="972" y="494"/>
                      <a:pt x="972" y="373"/>
                    </a:cubicBezTo>
                    <a:cubicBezTo>
                      <a:pt x="972" y="137"/>
                      <a:pt x="688" y="0"/>
                      <a:pt x="4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7" name="Freeform 86"/>
              <p:cNvSpPr>
                <a:spLocks/>
              </p:cNvSpPr>
              <p:nvPr userDrawn="1"/>
            </p:nvSpPr>
            <p:spPr bwMode="auto">
              <a:xfrm>
                <a:off x="3009" y="2306"/>
                <a:ext cx="110" cy="110"/>
              </a:xfrm>
              <a:custGeom>
                <a:avLst/>
                <a:gdLst>
                  <a:gd name="T0" fmla="*/ 149 w 298"/>
                  <a:gd name="T1" fmla="*/ 0 h 298"/>
                  <a:gd name="T2" fmla="*/ 149 w 298"/>
                  <a:gd name="T3" fmla="*/ 0 h 298"/>
                  <a:gd name="T4" fmla="*/ 0 w 298"/>
                  <a:gd name="T5" fmla="*/ 149 h 298"/>
                  <a:gd name="T6" fmla="*/ 149 w 298"/>
                  <a:gd name="T7" fmla="*/ 298 h 298"/>
                  <a:gd name="T8" fmla="*/ 298 w 298"/>
                  <a:gd name="T9" fmla="*/ 149 h 298"/>
                  <a:gd name="T10" fmla="*/ 149 w 298"/>
                  <a:gd name="T11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8" h="298">
                    <a:moveTo>
                      <a:pt x="149" y="0"/>
                    </a:moveTo>
                    <a:lnTo>
                      <a:pt x="149" y="0"/>
                    </a:lnTo>
                    <a:cubicBezTo>
                      <a:pt x="67" y="0"/>
                      <a:pt x="0" y="67"/>
                      <a:pt x="0" y="149"/>
                    </a:cubicBezTo>
                    <a:cubicBezTo>
                      <a:pt x="0" y="231"/>
                      <a:pt x="67" y="298"/>
                      <a:pt x="149" y="298"/>
                    </a:cubicBezTo>
                    <a:cubicBezTo>
                      <a:pt x="231" y="298"/>
                      <a:pt x="298" y="231"/>
                      <a:pt x="298" y="149"/>
                    </a:cubicBezTo>
                    <a:cubicBezTo>
                      <a:pt x="298" y="67"/>
                      <a:pt x="231" y="0"/>
                      <a:pt x="1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8" name="Freeform 87"/>
              <p:cNvSpPr>
                <a:spLocks/>
              </p:cNvSpPr>
              <p:nvPr userDrawn="1"/>
            </p:nvSpPr>
            <p:spPr bwMode="auto">
              <a:xfrm>
                <a:off x="2780" y="2552"/>
                <a:ext cx="371" cy="334"/>
              </a:xfrm>
              <a:custGeom>
                <a:avLst/>
                <a:gdLst>
                  <a:gd name="T0" fmla="*/ 498 w 1007"/>
                  <a:gd name="T1" fmla="*/ 0 h 908"/>
                  <a:gd name="T2" fmla="*/ 498 w 1007"/>
                  <a:gd name="T3" fmla="*/ 0 h 908"/>
                  <a:gd name="T4" fmla="*/ 0 w 1007"/>
                  <a:gd name="T5" fmla="*/ 391 h 908"/>
                  <a:gd name="T6" fmla="*/ 154 w 1007"/>
                  <a:gd name="T7" fmla="*/ 541 h 908"/>
                  <a:gd name="T8" fmla="*/ 387 w 1007"/>
                  <a:gd name="T9" fmla="*/ 321 h 908"/>
                  <a:gd name="T10" fmla="*/ 453 w 1007"/>
                  <a:gd name="T11" fmla="*/ 222 h 908"/>
                  <a:gd name="T12" fmla="*/ 525 w 1007"/>
                  <a:gd name="T13" fmla="*/ 327 h 908"/>
                  <a:gd name="T14" fmla="*/ 348 w 1007"/>
                  <a:gd name="T15" fmla="*/ 772 h 908"/>
                  <a:gd name="T16" fmla="*/ 486 w 1007"/>
                  <a:gd name="T17" fmla="*/ 908 h 908"/>
                  <a:gd name="T18" fmla="*/ 776 w 1007"/>
                  <a:gd name="T19" fmla="*/ 669 h 908"/>
                  <a:gd name="T20" fmla="*/ 1007 w 1007"/>
                  <a:gd name="T21" fmla="*/ 387 h 908"/>
                  <a:gd name="T22" fmla="*/ 498 w 1007"/>
                  <a:gd name="T23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07" h="908">
                    <a:moveTo>
                      <a:pt x="498" y="0"/>
                    </a:moveTo>
                    <a:lnTo>
                      <a:pt x="498" y="0"/>
                    </a:lnTo>
                    <a:cubicBezTo>
                      <a:pt x="177" y="0"/>
                      <a:pt x="0" y="214"/>
                      <a:pt x="0" y="391"/>
                    </a:cubicBezTo>
                    <a:cubicBezTo>
                      <a:pt x="0" y="479"/>
                      <a:pt x="68" y="541"/>
                      <a:pt x="154" y="541"/>
                    </a:cubicBezTo>
                    <a:cubicBezTo>
                      <a:pt x="293" y="541"/>
                      <a:pt x="373" y="455"/>
                      <a:pt x="387" y="321"/>
                    </a:cubicBezTo>
                    <a:cubicBezTo>
                      <a:pt x="391" y="278"/>
                      <a:pt x="396" y="222"/>
                      <a:pt x="453" y="222"/>
                    </a:cubicBezTo>
                    <a:cubicBezTo>
                      <a:pt x="507" y="222"/>
                      <a:pt x="525" y="284"/>
                      <a:pt x="525" y="327"/>
                    </a:cubicBezTo>
                    <a:cubicBezTo>
                      <a:pt x="525" y="504"/>
                      <a:pt x="348" y="597"/>
                      <a:pt x="348" y="772"/>
                    </a:cubicBezTo>
                    <a:cubicBezTo>
                      <a:pt x="348" y="856"/>
                      <a:pt x="402" y="908"/>
                      <a:pt x="486" y="908"/>
                    </a:cubicBezTo>
                    <a:cubicBezTo>
                      <a:pt x="686" y="908"/>
                      <a:pt x="564" y="749"/>
                      <a:pt x="776" y="669"/>
                    </a:cubicBezTo>
                    <a:cubicBezTo>
                      <a:pt x="929" y="611"/>
                      <a:pt x="1007" y="512"/>
                      <a:pt x="1007" y="387"/>
                    </a:cubicBezTo>
                    <a:cubicBezTo>
                      <a:pt x="1007" y="142"/>
                      <a:pt x="713" y="0"/>
                      <a:pt x="4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9" name="Freeform 88"/>
              <p:cNvSpPr>
                <a:spLocks/>
              </p:cNvSpPr>
              <p:nvPr userDrawn="1"/>
            </p:nvSpPr>
            <p:spPr bwMode="auto">
              <a:xfrm>
                <a:off x="2907" y="2905"/>
                <a:ext cx="113" cy="114"/>
              </a:xfrm>
              <a:custGeom>
                <a:avLst/>
                <a:gdLst>
                  <a:gd name="T0" fmla="*/ 154 w 309"/>
                  <a:gd name="T1" fmla="*/ 0 h 309"/>
                  <a:gd name="T2" fmla="*/ 154 w 309"/>
                  <a:gd name="T3" fmla="*/ 0 h 309"/>
                  <a:gd name="T4" fmla="*/ 0 w 309"/>
                  <a:gd name="T5" fmla="*/ 154 h 309"/>
                  <a:gd name="T6" fmla="*/ 154 w 309"/>
                  <a:gd name="T7" fmla="*/ 309 h 309"/>
                  <a:gd name="T8" fmla="*/ 309 w 309"/>
                  <a:gd name="T9" fmla="*/ 154 h 309"/>
                  <a:gd name="T10" fmla="*/ 154 w 309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" h="309">
                    <a:moveTo>
                      <a:pt x="154" y="0"/>
                    </a:moveTo>
                    <a:lnTo>
                      <a:pt x="154" y="0"/>
                    </a:ln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9"/>
                      <a:pt x="154" y="309"/>
                    </a:cubicBezTo>
                    <a:cubicBezTo>
                      <a:pt x="239" y="309"/>
                      <a:pt x="309" y="239"/>
                      <a:pt x="309" y="154"/>
                    </a:cubicBezTo>
                    <a:cubicBezTo>
                      <a:pt x="309" y="69"/>
                      <a:pt x="239" y="0"/>
                      <a:pt x="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0" name="Freeform 89"/>
              <p:cNvSpPr>
                <a:spLocks/>
              </p:cNvSpPr>
              <p:nvPr userDrawn="1"/>
            </p:nvSpPr>
            <p:spPr bwMode="auto">
              <a:xfrm>
                <a:off x="2027" y="2481"/>
                <a:ext cx="353" cy="319"/>
              </a:xfrm>
              <a:custGeom>
                <a:avLst/>
                <a:gdLst>
                  <a:gd name="T0" fmla="*/ 476 w 961"/>
                  <a:gd name="T1" fmla="*/ 0 h 867"/>
                  <a:gd name="T2" fmla="*/ 476 w 961"/>
                  <a:gd name="T3" fmla="*/ 0 h 867"/>
                  <a:gd name="T4" fmla="*/ 0 w 961"/>
                  <a:gd name="T5" fmla="*/ 374 h 867"/>
                  <a:gd name="T6" fmla="*/ 147 w 961"/>
                  <a:gd name="T7" fmla="*/ 517 h 867"/>
                  <a:gd name="T8" fmla="*/ 369 w 961"/>
                  <a:gd name="T9" fmla="*/ 307 h 867"/>
                  <a:gd name="T10" fmla="*/ 432 w 961"/>
                  <a:gd name="T11" fmla="*/ 212 h 867"/>
                  <a:gd name="T12" fmla="*/ 501 w 961"/>
                  <a:gd name="T13" fmla="*/ 313 h 867"/>
                  <a:gd name="T14" fmla="*/ 332 w 961"/>
                  <a:gd name="T15" fmla="*/ 737 h 867"/>
                  <a:gd name="T16" fmla="*/ 464 w 961"/>
                  <a:gd name="T17" fmla="*/ 867 h 867"/>
                  <a:gd name="T18" fmla="*/ 741 w 961"/>
                  <a:gd name="T19" fmla="*/ 639 h 867"/>
                  <a:gd name="T20" fmla="*/ 961 w 961"/>
                  <a:gd name="T21" fmla="*/ 370 h 867"/>
                  <a:gd name="T22" fmla="*/ 476 w 961"/>
                  <a:gd name="T23" fmla="*/ 0 h 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1" h="867">
                    <a:moveTo>
                      <a:pt x="476" y="0"/>
                    </a:moveTo>
                    <a:lnTo>
                      <a:pt x="476" y="0"/>
                    </a:lnTo>
                    <a:cubicBezTo>
                      <a:pt x="169" y="0"/>
                      <a:pt x="0" y="204"/>
                      <a:pt x="0" y="374"/>
                    </a:cubicBezTo>
                    <a:cubicBezTo>
                      <a:pt x="0" y="458"/>
                      <a:pt x="65" y="517"/>
                      <a:pt x="147" y="517"/>
                    </a:cubicBezTo>
                    <a:cubicBezTo>
                      <a:pt x="279" y="517"/>
                      <a:pt x="356" y="435"/>
                      <a:pt x="369" y="307"/>
                    </a:cubicBezTo>
                    <a:cubicBezTo>
                      <a:pt x="373" y="265"/>
                      <a:pt x="377" y="212"/>
                      <a:pt x="432" y="212"/>
                    </a:cubicBezTo>
                    <a:cubicBezTo>
                      <a:pt x="484" y="212"/>
                      <a:pt x="501" y="271"/>
                      <a:pt x="501" y="313"/>
                    </a:cubicBezTo>
                    <a:cubicBezTo>
                      <a:pt x="501" y="482"/>
                      <a:pt x="332" y="570"/>
                      <a:pt x="332" y="737"/>
                    </a:cubicBezTo>
                    <a:cubicBezTo>
                      <a:pt x="332" y="818"/>
                      <a:pt x="383" y="867"/>
                      <a:pt x="464" y="867"/>
                    </a:cubicBezTo>
                    <a:cubicBezTo>
                      <a:pt x="655" y="867"/>
                      <a:pt x="539" y="716"/>
                      <a:pt x="741" y="639"/>
                    </a:cubicBezTo>
                    <a:cubicBezTo>
                      <a:pt x="887" y="584"/>
                      <a:pt x="961" y="490"/>
                      <a:pt x="961" y="370"/>
                    </a:cubicBezTo>
                    <a:cubicBezTo>
                      <a:pt x="961" y="136"/>
                      <a:pt x="680" y="0"/>
                      <a:pt x="4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1" name="Freeform 90"/>
              <p:cNvSpPr>
                <a:spLocks/>
              </p:cNvSpPr>
              <p:nvPr userDrawn="1"/>
            </p:nvSpPr>
            <p:spPr bwMode="auto">
              <a:xfrm>
                <a:off x="2147" y="2818"/>
                <a:ext cx="109" cy="109"/>
              </a:xfrm>
              <a:custGeom>
                <a:avLst/>
                <a:gdLst>
                  <a:gd name="T0" fmla="*/ 148 w 295"/>
                  <a:gd name="T1" fmla="*/ 0 h 296"/>
                  <a:gd name="T2" fmla="*/ 148 w 295"/>
                  <a:gd name="T3" fmla="*/ 0 h 296"/>
                  <a:gd name="T4" fmla="*/ 0 w 295"/>
                  <a:gd name="T5" fmla="*/ 148 h 296"/>
                  <a:gd name="T6" fmla="*/ 148 w 295"/>
                  <a:gd name="T7" fmla="*/ 296 h 296"/>
                  <a:gd name="T8" fmla="*/ 295 w 295"/>
                  <a:gd name="T9" fmla="*/ 148 h 296"/>
                  <a:gd name="T10" fmla="*/ 148 w 295"/>
                  <a:gd name="T11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5" h="296">
                    <a:moveTo>
                      <a:pt x="148" y="0"/>
                    </a:moveTo>
                    <a:lnTo>
                      <a:pt x="148" y="0"/>
                    </a:lnTo>
                    <a:cubicBezTo>
                      <a:pt x="66" y="0"/>
                      <a:pt x="0" y="67"/>
                      <a:pt x="0" y="148"/>
                    </a:cubicBezTo>
                    <a:cubicBezTo>
                      <a:pt x="0" y="229"/>
                      <a:pt x="66" y="296"/>
                      <a:pt x="148" y="296"/>
                    </a:cubicBezTo>
                    <a:cubicBezTo>
                      <a:pt x="229" y="296"/>
                      <a:pt x="295" y="229"/>
                      <a:pt x="295" y="148"/>
                    </a:cubicBezTo>
                    <a:cubicBezTo>
                      <a:pt x="295" y="67"/>
                      <a:pt x="229" y="0"/>
                      <a:pt x="1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2" name="Freeform 91"/>
              <p:cNvSpPr>
                <a:spLocks/>
              </p:cNvSpPr>
              <p:nvPr userDrawn="1"/>
            </p:nvSpPr>
            <p:spPr bwMode="auto">
              <a:xfrm>
                <a:off x="2633" y="2909"/>
                <a:ext cx="147" cy="132"/>
              </a:xfrm>
              <a:custGeom>
                <a:avLst/>
                <a:gdLst>
                  <a:gd name="T0" fmla="*/ 197 w 398"/>
                  <a:gd name="T1" fmla="*/ 0 h 359"/>
                  <a:gd name="T2" fmla="*/ 197 w 398"/>
                  <a:gd name="T3" fmla="*/ 0 h 359"/>
                  <a:gd name="T4" fmla="*/ 0 w 398"/>
                  <a:gd name="T5" fmla="*/ 154 h 359"/>
                  <a:gd name="T6" fmla="*/ 61 w 398"/>
                  <a:gd name="T7" fmla="*/ 214 h 359"/>
                  <a:gd name="T8" fmla="*/ 153 w 398"/>
                  <a:gd name="T9" fmla="*/ 127 h 359"/>
                  <a:gd name="T10" fmla="*/ 179 w 398"/>
                  <a:gd name="T11" fmla="*/ 88 h 359"/>
                  <a:gd name="T12" fmla="*/ 208 w 398"/>
                  <a:gd name="T13" fmla="*/ 129 h 359"/>
                  <a:gd name="T14" fmla="*/ 137 w 398"/>
                  <a:gd name="T15" fmla="*/ 305 h 359"/>
                  <a:gd name="T16" fmla="*/ 192 w 398"/>
                  <a:gd name="T17" fmla="*/ 359 h 359"/>
                  <a:gd name="T18" fmla="*/ 307 w 398"/>
                  <a:gd name="T19" fmla="*/ 265 h 359"/>
                  <a:gd name="T20" fmla="*/ 398 w 398"/>
                  <a:gd name="T21" fmla="*/ 153 h 359"/>
                  <a:gd name="T22" fmla="*/ 197 w 398"/>
                  <a:gd name="T23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8" h="359">
                    <a:moveTo>
                      <a:pt x="197" y="0"/>
                    </a:moveTo>
                    <a:lnTo>
                      <a:pt x="197" y="0"/>
                    </a:lnTo>
                    <a:cubicBezTo>
                      <a:pt x="70" y="0"/>
                      <a:pt x="0" y="84"/>
                      <a:pt x="0" y="154"/>
                    </a:cubicBezTo>
                    <a:cubicBezTo>
                      <a:pt x="0" y="190"/>
                      <a:pt x="27" y="214"/>
                      <a:pt x="61" y="214"/>
                    </a:cubicBezTo>
                    <a:cubicBezTo>
                      <a:pt x="115" y="214"/>
                      <a:pt x="147" y="180"/>
                      <a:pt x="153" y="127"/>
                    </a:cubicBezTo>
                    <a:cubicBezTo>
                      <a:pt x="155" y="110"/>
                      <a:pt x="156" y="88"/>
                      <a:pt x="179" y="88"/>
                    </a:cubicBezTo>
                    <a:cubicBezTo>
                      <a:pt x="200" y="88"/>
                      <a:pt x="208" y="112"/>
                      <a:pt x="208" y="129"/>
                    </a:cubicBezTo>
                    <a:cubicBezTo>
                      <a:pt x="208" y="199"/>
                      <a:pt x="137" y="236"/>
                      <a:pt x="137" y="305"/>
                    </a:cubicBezTo>
                    <a:cubicBezTo>
                      <a:pt x="137" y="339"/>
                      <a:pt x="159" y="359"/>
                      <a:pt x="192" y="359"/>
                    </a:cubicBezTo>
                    <a:cubicBezTo>
                      <a:pt x="271" y="359"/>
                      <a:pt x="223" y="296"/>
                      <a:pt x="307" y="265"/>
                    </a:cubicBezTo>
                    <a:cubicBezTo>
                      <a:pt x="367" y="242"/>
                      <a:pt x="398" y="203"/>
                      <a:pt x="398" y="153"/>
                    </a:cubicBezTo>
                    <a:cubicBezTo>
                      <a:pt x="398" y="56"/>
                      <a:pt x="282" y="0"/>
                      <a:pt x="1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3" name="Freeform 92"/>
              <p:cNvSpPr>
                <a:spLocks/>
              </p:cNvSpPr>
              <p:nvPr userDrawn="1"/>
            </p:nvSpPr>
            <p:spPr bwMode="auto">
              <a:xfrm>
                <a:off x="2683" y="3049"/>
                <a:ext cx="45" cy="45"/>
              </a:xfrm>
              <a:custGeom>
                <a:avLst/>
                <a:gdLst>
                  <a:gd name="T0" fmla="*/ 62 w 123"/>
                  <a:gd name="T1" fmla="*/ 0 h 122"/>
                  <a:gd name="T2" fmla="*/ 62 w 123"/>
                  <a:gd name="T3" fmla="*/ 0 h 122"/>
                  <a:gd name="T4" fmla="*/ 0 w 123"/>
                  <a:gd name="T5" fmla="*/ 61 h 122"/>
                  <a:gd name="T6" fmla="*/ 62 w 123"/>
                  <a:gd name="T7" fmla="*/ 122 h 122"/>
                  <a:gd name="T8" fmla="*/ 123 w 123"/>
                  <a:gd name="T9" fmla="*/ 61 h 122"/>
                  <a:gd name="T10" fmla="*/ 62 w 123"/>
                  <a:gd name="T11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22">
                    <a:moveTo>
                      <a:pt x="62" y="0"/>
                    </a:moveTo>
                    <a:lnTo>
                      <a:pt x="62" y="0"/>
                    </a:lnTo>
                    <a:cubicBezTo>
                      <a:pt x="28" y="0"/>
                      <a:pt x="0" y="27"/>
                      <a:pt x="0" y="61"/>
                    </a:cubicBezTo>
                    <a:cubicBezTo>
                      <a:pt x="0" y="95"/>
                      <a:pt x="28" y="122"/>
                      <a:pt x="62" y="122"/>
                    </a:cubicBezTo>
                    <a:cubicBezTo>
                      <a:pt x="95" y="122"/>
                      <a:pt x="123" y="95"/>
                      <a:pt x="123" y="61"/>
                    </a:cubicBezTo>
                    <a:cubicBezTo>
                      <a:pt x="123" y="27"/>
                      <a:pt x="95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4" name="Freeform 93"/>
              <p:cNvSpPr>
                <a:spLocks/>
              </p:cNvSpPr>
              <p:nvPr userDrawn="1"/>
            </p:nvSpPr>
            <p:spPr bwMode="auto">
              <a:xfrm>
                <a:off x="2941" y="3319"/>
                <a:ext cx="127" cy="131"/>
              </a:xfrm>
              <a:custGeom>
                <a:avLst/>
                <a:gdLst>
                  <a:gd name="T0" fmla="*/ 239 w 346"/>
                  <a:gd name="T1" fmla="*/ 69 h 357"/>
                  <a:gd name="T2" fmla="*/ 239 w 346"/>
                  <a:gd name="T3" fmla="*/ 69 h 357"/>
                  <a:gd name="T4" fmla="*/ 19 w 346"/>
                  <a:gd name="T5" fmla="*/ 68 h 357"/>
                  <a:gd name="T6" fmla="*/ 28 w 346"/>
                  <a:gd name="T7" fmla="*/ 142 h 357"/>
                  <a:gd name="T8" fmla="*/ 139 w 346"/>
                  <a:gd name="T9" fmla="*/ 133 h 357"/>
                  <a:gd name="T10" fmla="*/ 178 w 346"/>
                  <a:gd name="T11" fmla="*/ 120 h 357"/>
                  <a:gd name="T12" fmla="*/ 175 w 346"/>
                  <a:gd name="T13" fmla="*/ 164 h 357"/>
                  <a:gd name="T14" fmla="*/ 31 w 346"/>
                  <a:gd name="T15" fmla="*/ 246 h 357"/>
                  <a:gd name="T16" fmla="*/ 39 w 346"/>
                  <a:gd name="T17" fmla="*/ 313 h 357"/>
                  <a:gd name="T18" fmla="*/ 169 w 346"/>
                  <a:gd name="T19" fmla="*/ 311 h 357"/>
                  <a:gd name="T20" fmla="*/ 293 w 346"/>
                  <a:gd name="T21" fmla="*/ 285 h 357"/>
                  <a:gd name="T22" fmla="*/ 239 w 346"/>
                  <a:gd name="T23" fmla="*/ 69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6" h="357">
                    <a:moveTo>
                      <a:pt x="239" y="69"/>
                    </a:moveTo>
                    <a:lnTo>
                      <a:pt x="239" y="69"/>
                    </a:lnTo>
                    <a:cubicBezTo>
                      <a:pt x="152" y="0"/>
                      <a:pt x="57" y="19"/>
                      <a:pt x="19" y="68"/>
                    </a:cubicBezTo>
                    <a:cubicBezTo>
                      <a:pt x="0" y="92"/>
                      <a:pt x="5" y="123"/>
                      <a:pt x="28" y="142"/>
                    </a:cubicBezTo>
                    <a:cubicBezTo>
                      <a:pt x="66" y="172"/>
                      <a:pt x="106" y="166"/>
                      <a:pt x="139" y="133"/>
                    </a:cubicBezTo>
                    <a:cubicBezTo>
                      <a:pt x="150" y="122"/>
                      <a:pt x="163" y="107"/>
                      <a:pt x="178" y="120"/>
                    </a:cubicBezTo>
                    <a:cubicBezTo>
                      <a:pt x="193" y="132"/>
                      <a:pt x="185" y="152"/>
                      <a:pt x="175" y="164"/>
                    </a:cubicBezTo>
                    <a:cubicBezTo>
                      <a:pt x="137" y="212"/>
                      <a:pt x="69" y="199"/>
                      <a:pt x="31" y="246"/>
                    </a:cubicBezTo>
                    <a:cubicBezTo>
                      <a:pt x="12" y="269"/>
                      <a:pt x="16" y="295"/>
                      <a:pt x="39" y="313"/>
                    </a:cubicBezTo>
                    <a:cubicBezTo>
                      <a:pt x="93" y="357"/>
                      <a:pt x="94" y="287"/>
                      <a:pt x="169" y="311"/>
                    </a:cubicBezTo>
                    <a:cubicBezTo>
                      <a:pt x="223" y="329"/>
                      <a:pt x="266" y="319"/>
                      <a:pt x="293" y="285"/>
                    </a:cubicBezTo>
                    <a:cubicBezTo>
                      <a:pt x="346" y="218"/>
                      <a:pt x="297" y="116"/>
                      <a:pt x="239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5" name="Freeform 94"/>
              <p:cNvSpPr>
                <a:spLocks/>
              </p:cNvSpPr>
              <p:nvPr userDrawn="1"/>
            </p:nvSpPr>
            <p:spPr bwMode="auto">
              <a:xfrm>
                <a:off x="2917" y="3434"/>
                <a:ext cx="45" cy="44"/>
              </a:xfrm>
              <a:custGeom>
                <a:avLst/>
                <a:gdLst>
                  <a:gd name="T0" fmla="*/ 94 w 121"/>
                  <a:gd name="T1" fmla="*/ 18 h 120"/>
                  <a:gd name="T2" fmla="*/ 94 w 121"/>
                  <a:gd name="T3" fmla="*/ 18 h 120"/>
                  <a:gd name="T4" fmla="*/ 19 w 121"/>
                  <a:gd name="T5" fmla="*/ 26 h 120"/>
                  <a:gd name="T6" fmla="*/ 27 w 121"/>
                  <a:gd name="T7" fmla="*/ 102 h 120"/>
                  <a:gd name="T8" fmla="*/ 103 w 121"/>
                  <a:gd name="T9" fmla="*/ 93 h 120"/>
                  <a:gd name="T10" fmla="*/ 94 w 121"/>
                  <a:gd name="T11" fmla="*/ 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" h="120">
                    <a:moveTo>
                      <a:pt x="94" y="18"/>
                    </a:moveTo>
                    <a:lnTo>
                      <a:pt x="94" y="18"/>
                    </a:lnTo>
                    <a:cubicBezTo>
                      <a:pt x="71" y="0"/>
                      <a:pt x="37" y="3"/>
                      <a:pt x="19" y="26"/>
                    </a:cubicBezTo>
                    <a:cubicBezTo>
                      <a:pt x="0" y="49"/>
                      <a:pt x="4" y="83"/>
                      <a:pt x="27" y="102"/>
                    </a:cubicBezTo>
                    <a:cubicBezTo>
                      <a:pt x="50" y="120"/>
                      <a:pt x="84" y="117"/>
                      <a:pt x="103" y="93"/>
                    </a:cubicBezTo>
                    <a:cubicBezTo>
                      <a:pt x="121" y="70"/>
                      <a:pt x="117" y="36"/>
                      <a:pt x="94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6" name="Freeform 95"/>
              <p:cNvSpPr>
                <a:spLocks/>
              </p:cNvSpPr>
              <p:nvPr userDrawn="1"/>
            </p:nvSpPr>
            <p:spPr bwMode="auto">
              <a:xfrm>
                <a:off x="1425" y="1665"/>
                <a:ext cx="418" cy="397"/>
              </a:xfrm>
              <a:custGeom>
                <a:avLst/>
                <a:gdLst>
                  <a:gd name="T0" fmla="*/ 646 w 1135"/>
                  <a:gd name="T1" fmla="*/ 87 h 1080"/>
                  <a:gd name="T2" fmla="*/ 646 w 1135"/>
                  <a:gd name="T3" fmla="*/ 87 h 1080"/>
                  <a:gd name="T4" fmla="*/ 23 w 1135"/>
                  <a:gd name="T5" fmla="*/ 357 h 1080"/>
                  <a:gd name="T6" fmla="*/ 143 w 1135"/>
                  <a:gd name="T7" fmla="*/ 555 h 1080"/>
                  <a:gd name="T8" fmla="*/ 444 w 1135"/>
                  <a:gd name="T9" fmla="*/ 390 h 1080"/>
                  <a:gd name="T10" fmla="*/ 539 w 1135"/>
                  <a:gd name="T11" fmla="*/ 305 h 1080"/>
                  <a:gd name="T12" fmla="*/ 585 w 1135"/>
                  <a:gd name="T13" fmla="*/ 434 h 1080"/>
                  <a:gd name="T14" fmla="*/ 281 w 1135"/>
                  <a:gd name="T15" fmla="*/ 847 h 1080"/>
                  <a:gd name="T16" fmla="*/ 387 w 1135"/>
                  <a:gd name="T17" fmla="*/ 1025 h 1080"/>
                  <a:gd name="T18" fmla="*/ 753 w 1135"/>
                  <a:gd name="T19" fmla="*/ 857 h 1080"/>
                  <a:gd name="T20" fmla="*/ 1069 w 1135"/>
                  <a:gd name="T21" fmla="*/ 627 h 1080"/>
                  <a:gd name="T22" fmla="*/ 646 w 1135"/>
                  <a:gd name="T23" fmla="*/ 87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5" h="1080">
                    <a:moveTo>
                      <a:pt x="646" y="87"/>
                    </a:moveTo>
                    <a:lnTo>
                      <a:pt x="646" y="87"/>
                    </a:lnTo>
                    <a:cubicBezTo>
                      <a:pt x="313" y="0"/>
                      <a:pt x="71" y="174"/>
                      <a:pt x="23" y="357"/>
                    </a:cubicBezTo>
                    <a:cubicBezTo>
                      <a:pt x="0" y="449"/>
                      <a:pt x="53" y="532"/>
                      <a:pt x="143" y="555"/>
                    </a:cubicBezTo>
                    <a:cubicBezTo>
                      <a:pt x="286" y="593"/>
                      <a:pt x="392" y="525"/>
                      <a:pt x="444" y="390"/>
                    </a:cubicBezTo>
                    <a:cubicBezTo>
                      <a:pt x="460" y="346"/>
                      <a:pt x="479" y="290"/>
                      <a:pt x="539" y="305"/>
                    </a:cubicBezTo>
                    <a:cubicBezTo>
                      <a:pt x="594" y="320"/>
                      <a:pt x="597" y="389"/>
                      <a:pt x="585" y="434"/>
                    </a:cubicBezTo>
                    <a:cubicBezTo>
                      <a:pt x="537" y="617"/>
                      <a:pt x="328" y="665"/>
                      <a:pt x="281" y="847"/>
                    </a:cubicBezTo>
                    <a:cubicBezTo>
                      <a:pt x="258" y="934"/>
                      <a:pt x="299" y="1002"/>
                      <a:pt x="387" y="1025"/>
                    </a:cubicBezTo>
                    <a:cubicBezTo>
                      <a:pt x="594" y="1080"/>
                      <a:pt x="511" y="882"/>
                      <a:pt x="753" y="857"/>
                    </a:cubicBezTo>
                    <a:cubicBezTo>
                      <a:pt x="926" y="838"/>
                      <a:pt x="1034" y="757"/>
                      <a:pt x="1069" y="627"/>
                    </a:cubicBezTo>
                    <a:cubicBezTo>
                      <a:pt x="1135" y="373"/>
                      <a:pt x="868" y="145"/>
                      <a:pt x="646" y="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7" name="Freeform 96"/>
              <p:cNvSpPr>
                <a:spLocks/>
              </p:cNvSpPr>
              <p:nvPr userDrawn="1"/>
            </p:nvSpPr>
            <p:spPr bwMode="auto">
              <a:xfrm>
                <a:off x="1484" y="2054"/>
                <a:ext cx="135" cy="135"/>
              </a:xfrm>
              <a:custGeom>
                <a:avLst/>
                <a:gdLst>
                  <a:gd name="T0" fmla="*/ 225 w 367"/>
                  <a:gd name="T1" fmla="*/ 23 h 367"/>
                  <a:gd name="T2" fmla="*/ 225 w 367"/>
                  <a:gd name="T3" fmla="*/ 23 h 367"/>
                  <a:gd name="T4" fmla="*/ 23 w 367"/>
                  <a:gd name="T5" fmla="*/ 141 h 367"/>
                  <a:gd name="T6" fmla="*/ 141 w 367"/>
                  <a:gd name="T7" fmla="*/ 344 h 367"/>
                  <a:gd name="T8" fmla="*/ 343 w 367"/>
                  <a:gd name="T9" fmla="*/ 225 h 367"/>
                  <a:gd name="T10" fmla="*/ 225 w 367"/>
                  <a:gd name="T11" fmla="*/ 2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367">
                    <a:moveTo>
                      <a:pt x="225" y="23"/>
                    </a:moveTo>
                    <a:lnTo>
                      <a:pt x="225" y="23"/>
                    </a:lnTo>
                    <a:cubicBezTo>
                      <a:pt x="137" y="0"/>
                      <a:pt x="46" y="53"/>
                      <a:pt x="23" y="141"/>
                    </a:cubicBezTo>
                    <a:cubicBezTo>
                      <a:pt x="0" y="229"/>
                      <a:pt x="53" y="321"/>
                      <a:pt x="141" y="344"/>
                    </a:cubicBezTo>
                    <a:cubicBezTo>
                      <a:pt x="229" y="367"/>
                      <a:pt x="320" y="314"/>
                      <a:pt x="343" y="225"/>
                    </a:cubicBezTo>
                    <a:cubicBezTo>
                      <a:pt x="367" y="137"/>
                      <a:pt x="313" y="46"/>
                      <a:pt x="225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8" name="Freeform 97"/>
              <p:cNvSpPr>
                <a:spLocks/>
              </p:cNvSpPr>
              <p:nvPr userDrawn="1"/>
            </p:nvSpPr>
            <p:spPr bwMode="auto">
              <a:xfrm>
                <a:off x="1875" y="858"/>
                <a:ext cx="218" cy="197"/>
              </a:xfrm>
              <a:custGeom>
                <a:avLst/>
                <a:gdLst>
                  <a:gd name="T0" fmla="*/ 293 w 592"/>
                  <a:gd name="T1" fmla="*/ 0 h 534"/>
                  <a:gd name="T2" fmla="*/ 293 w 592"/>
                  <a:gd name="T3" fmla="*/ 0 h 534"/>
                  <a:gd name="T4" fmla="*/ 0 w 592"/>
                  <a:gd name="T5" fmla="*/ 230 h 534"/>
                  <a:gd name="T6" fmla="*/ 91 w 592"/>
                  <a:gd name="T7" fmla="*/ 318 h 534"/>
                  <a:gd name="T8" fmla="*/ 228 w 592"/>
                  <a:gd name="T9" fmla="*/ 189 h 534"/>
                  <a:gd name="T10" fmla="*/ 266 w 592"/>
                  <a:gd name="T11" fmla="*/ 131 h 534"/>
                  <a:gd name="T12" fmla="*/ 309 w 592"/>
                  <a:gd name="T13" fmla="*/ 192 h 534"/>
                  <a:gd name="T14" fmla="*/ 205 w 592"/>
                  <a:gd name="T15" fmla="*/ 454 h 534"/>
                  <a:gd name="T16" fmla="*/ 286 w 592"/>
                  <a:gd name="T17" fmla="*/ 534 h 534"/>
                  <a:gd name="T18" fmla="*/ 456 w 592"/>
                  <a:gd name="T19" fmla="*/ 393 h 534"/>
                  <a:gd name="T20" fmla="*/ 592 w 592"/>
                  <a:gd name="T21" fmla="*/ 227 h 534"/>
                  <a:gd name="T22" fmla="*/ 293 w 592"/>
                  <a:gd name="T2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2" h="534">
                    <a:moveTo>
                      <a:pt x="293" y="0"/>
                    </a:moveTo>
                    <a:lnTo>
                      <a:pt x="293" y="0"/>
                    </a:lnTo>
                    <a:cubicBezTo>
                      <a:pt x="104" y="0"/>
                      <a:pt x="0" y="126"/>
                      <a:pt x="0" y="230"/>
                    </a:cubicBezTo>
                    <a:cubicBezTo>
                      <a:pt x="0" y="282"/>
                      <a:pt x="40" y="318"/>
                      <a:pt x="91" y="318"/>
                    </a:cubicBezTo>
                    <a:cubicBezTo>
                      <a:pt x="172" y="318"/>
                      <a:pt x="219" y="267"/>
                      <a:pt x="228" y="189"/>
                    </a:cubicBezTo>
                    <a:cubicBezTo>
                      <a:pt x="230" y="163"/>
                      <a:pt x="233" y="131"/>
                      <a:pt x="266" y="131"/>
                    </a:cubicBezTo>
                    <a:cubicBezTo>
                      <a:pt x="298" y="131"/>
                      <a:pt x="309" y="167"/>
                      <a:pt x="309" y="192"/>
                    </a:cubicBezTo>
                    <a:cubicBezTo>
                      <a:pt x="309" y="296"/>
                      <a:pt x="205" y="351"/>
                      <a:pt x="205" y="454"/>
                    </a:cubicBezTo>
                    <a:cubicBezTo>
                      <a:pt x="205" y="503"/>
                      <a:pt x="236" y="534"/>
                      <a:pt x="286" y="534"/>
                    </a:cubicBezTo>
                    <a:cubicBezTo>
                      <a:pt x="403" y="534"/>
                      <a:pt x="332" y="440"/>
                      <a:pt x="456" y="393"/>
                    </a:cubicBezTo>
                    <a:cubicBezTo>
                      <a:pt x="546" y="359"/>
                      <a:pt x="592" y="301"/>
                      <a:pt x="592" y="227"/>
                    </a:cubicBezTo>
                    <a:cubicBezTo>
                      <a:pt x="592" y="83"/>
                      <a:pt x="419" y="0"/>
                      <a:pt x="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9" name="Freeform 98"/>
              <p:cNvSpPr>
                <a:spLocks/>
              </p:cNvSpPr>
              <p:nvPr userDrawn="1"/>
            </p:nvSpPr>
            <p:spPr bwMode="auto">
              <a:xfrm>
                <a:off x="1949" y="1066"/>
                <a:ext cx="67" cy="67"/>
              </a:xfrm>
              <a:custGeom>
                <a:avLst/>
                <a:gdLst>
                  <a:gd name="T0" fmla="*/ 91 w 182"/>
                  <a:gd name="T1" fmla="*/ 0 h 181"/>
                  <a:gd name="T2" fmla="*/ 91 w 182"/>
                  <a:gd name="T3" fmla="*/ 0 h 181"/>
                  <a:gd name="T4" fmla="*/ 0 w 182"/>
                  <a:gd name="T5" fmla="*/ 90 h 181"/>
                  <a:gd name="T6" fmla="*/ 91 w 182"/>
                  <a:gd name="T7" fmla="*/ 181 h 181"/>
                  <a:gd name="T8" fmla="*/ 182 w 182"/>
                  <a:gd name="T9" fmla="*/ 90 h 181"/>
                  <a:gd name="T10" fmla="*/ 91 w 182"/>
                  <a:gd name="T11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181">
                    <a:moveTo>
                      <a:pt x="91" y="0"/>
                    </a:moveTo>
                    <a:lnTo>
                      <a:pt x="91" y="0"/>
                    </a:lnTo>
                    <a:cubicBezTo>
                      <a:pt x="41" y="0"/>
                      <a:pt x="0" y="40"/>
                      <a:pt x="0" y="90"/>
                    </a:cubicBezTo>
                    <a:cubicBezTo>
                      <a:pt x="0" y="140"/>
                      <a:pt x="41" y="181"/>
                      <a:pt x="91" y="181"/>
                    </a:cubicBezTo>
                    <a:cubicBezTo>
                      <a:pt x="141" y="181"/>
                      <a:pt x="182" y="140"/>
                      <a:pt x="182" y="90"/>
                    </a:cubicBezTo>
                    <a:cubicBezTo>
                      <a:pt x="182" y="40"/>
                      <a:pt x="14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0" name="Freeform 99"/>
              <p:cNvSpPr>
                <a:spLocks/>
              </p:cNvSpPr>
              <p:nvPr userDrawn="1"/>
            </p:nvSpPr>
            <p:spPr bwMode="auto">
              <a:xfrm>
                <a:off x="3297" y="1150"/>
                <a:ext cx="325" cy="293"/>
              </a:xfrm>
              <a:custGeom>
                <a:avLst/>
                <a:gdLst>
                  <a:gd name="T0" fmla="*/ 437 w 883"/>
                  <a:gd name="T1" fmla="*/ 0 h 796"/>
                  <a:gd name="T2" fmla="*/ 437 w 883"/>
                  <a:gd name="T3" fmla="*/ 0 h 796"/>
                  <a:gd name="T4" fmla="*/ 0 w 883"/>
                  <a:gd name="T5" fmla="*/ 343 h 796"/>
                  <a:gd name="T6" fmla="*/ 135 w 883"/>
                  <a:gd name="T7" fmla="*/ 475 h 796"/>
                  <a:gd name="T8" fmla="*/ 340 w 883"/>
                  <a:gd name="T9" fmla="*/ 282 h 796"/>
                  <a:gd name="T10" fmla="*/ 397 w 883"/>
                  <a:gd name="T11" fmla="*/ 195 h 796"/>
                  <a:gd name="T12" fmla="*/ 461 w 883"/>
                  <a:gd name="T13" fmla="*/ 287 h 796"/>
                  <a:gd name="T14" fmla="*/ 305 w 883"/>
                  <a:gd name="T15" fmla="*/ 677 h 796"/>
                  <a:gd name="T16" fmla="*/ 426 w 883"/>
                  <a:gd name="T17" fmla="*/ 796 h 796"/>
                  <a:gd name="T18" fmla="*/ 681 w 883"/>
                  <a:gd name="T19" fmla="*/ 587 h 796"/>
                  <a:gd name="T20" fmla="*/ 883 w 883"/>
                  <a:gd name="T21" fmla="*/ 339 h 796"/>
                  <a:gd name="T22" fmla="*/ 437 w 883"/>
                  <a:gd name="T23" fmla="*/ 0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3" h="796">
                    <a:moveTo>
                      <a:pt x="437" y="0"/>
                    </a:moveTo>
                    <a:lnTo>
                      <a:pt x="437" y="0"/>
                    </a:lnTo>
                    <a:cubicBezTo>
                      <a:pt x="155" y="0"/>
                      <a:pt x="0" y="188"/>
                      <a:pt x="0" y="343"/>
                    </a:cubicBezTo>
                    <a:cubicBezTo>
                      <a:pt x="0" y="421"/>
                      <a:pt x="60" y="475"/>
                      <a:pt x="135" y="475"/>
                    </a:cubicBezTo>
                    <a:cubicBezTo>
                      <a:pt x="256" y="475"/>
                      <a:pt x="327" y="399"/>
                      <a:pt x="340" y="282"/>
                    </a:cubicBezTo>
                    <a:cubicBezTo>
                      <a:pt x="343" y="244"/>
                      <a:pt x="347" y="195"/>
                      <a:pt x="397" y="195"/>
                    </a:cubicBezTo>
                    <a:cubicBezTo>
                      <a:pt x="444" y="195"/>
                      <a:pt x="461" y="249"/>
                      <a:pt x="461" y="287"/>
                    </a:cubicBezTo>
                    <a:cubicBezTo>
                      <a:pt x="461" y="442"/>
                      <a:pt x="305" y="524"/>
                      <a:pt x="305" y="677"/>
                    </a:cubicBezTo>
                    <a:cubicBezTo>
                      <a:pt x="305" y="751"/>
                      <a:pt x="352" y="796"/>
                      <a:pt x="426" y="796"/>
                    </a:cubicBezTo>
                    <a:cubicBezTo>
                      <a:pt x="601" y="796"/>
                      <a:pt x="495" y="657"/>
                      <a:pt x="681" y="587"/>
                    </a:cubicBezTo>
                    <a:cubicBezTo>
                      <a:pt x="815" y="536"/>
                      <a:pt x="883" y="450"/>
                      <a:pt x="883" y="339"/>
                    </a:cubicBezTo>
                    <a:cubicBezTo>
                      <a:pt x="883" y="125"/>
                      <a:pt x="625" y="0"/>
                      <a:pt x="4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1" name="Freeform 100"/>
              <p:cNvSpPr>
                <a:spLocks/>
              </p:cNvSpPr>
              <p:nvPr userDrawn="1"/>
            </p:nvSpPr>
            <p:spPr bwMode="auto">
              <a:xfrm>
                <a:off x="3408" y="1460"/>
                <a:ext cx="100" cy="99"/>
              </a:xfrm>
              <a:custGeom>
                <a:avLst/>
                <a:gdLst>
                  <a:gd name="T0" fmla="*/ 136 w 272"/>
                  <a:gd name="T1" fmla="*/ 0 h 271"/>
                  <a:gd name="T2" fmla="*/ 136 w 272"/>
                  <a:gd name="T3" fmla="*/ 0 h 271"/>
                  <a:gd name="T4" fmla="*/ 0 w 272"/>
                  <a:gd name="T5" fmla="*/ 135 h 271"/>
                  <a:gd name="T6" fmla="*/ 136 w 272"/>
                  <a:gd name="T7" fmla="*/ 271 h 271"/>
                  <a:gd name="T8" fmla="*/ 272 w 272"/>
                  <a:gd name="T9" fmla="*/ 135 h 271"/>
                  <a:gd name="T10" fmla="*/ 136 w 272"/>
                  <a:gd name="T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271">
                    <a:moveTo>
                      <a:pt x="136" y="0"/>
                    </a:moveTo>
                    <a:lnTo>
                      <a:pt x="136" y="0"/>
                    </a:lnTo>
                    <a:cubicBezTo>
                      <a:pt x="62" y="0"/>
                      <a:pt x="0" y="61"/>
                      <a:pt x="0" y="135"/>
                    </a:cubicBezTo>
                    <a:cubicBezTo>
                      <a:pt x="0" y="210"/>
                      <a:pt x="62" y="271"/>
                      <a:pt x="136" y="271"/>
                    </a:cubicBezTo>
                    <a:cubicBezTo>
                      <a:pt x="211" y="271"/>
                      <a:pt x="272" y="210"/>
                      <a:pt x="272" y="135"/>
                    </a:cubicBezTo>
                    <a:cubicBezTo>
                      <a:pt x="272" y="61"/>
                      <a:pt x="211" y="0"/>
                      <a:pt x="1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2" name="Freeform 101"/>
              <p:cNvSpPr>
                <a:spLocks/>
              </p:cNvSpPr>
              <p:nvPr userDrawn="1"/>
            </p:nvSpPr>
            <p:spPr bwMode="auto">
              <a:xfrm>
                <a:off x="2145" y="2165"/>
                <a:ext cx="349" cy="314"/>
              </a:xfrm>
              <a:custGeom>
                <a:avLst/>
                <a:gdLst>
                  <a:gd name="T0" fmla="*/ 479 w 947"/>
                  <a:gd name="T1" fmla="*/ 855 h 855"/>
                  <a:gd name="T2" fmla="*/ 479 w 947"/>
                  <a:gd name="T3" fmla="*/ 855 h 855"/>
                  <a:gd name="T4" fmla="*/ 947 w 947"/>
                  <a:gd name="T5" fmla="*/ 486 h 855"/>
                  <a:gd name="T6" fmla="*/ 802 w 947"/>
                  <a:gd name="T7" fmla="*/ 345 h 855"/>
                  <a:gd name="T8" fmla="*/ 583 w 947"/>
                  <a:gd name="T9" fmla="*/ 552 h 855"/>
                  <a:gd name="T10" fmla="*/ 521 w 947"/>
                  <a:gd name="T11" fmla="*/ 645 h 855"/>
                  <a:gd name="T12" fmla="*/ 453 w 947"/>
                  <a:gd name="T13" fmla="*/ 546 h 855"/>
                  <a:gd name="T14" fmla="*/ 620 w 947"/>
                  <a:gd name="T15" fmla="*/ 128 h 855"/>
                  <a:gd name="T16" fmla="*/ 490 w 947"/>
                  <a:gd name="T17" fmla="*/ 0 h 855"/>
                  <a:gd name="T18" fmla="*/ 217 w 947"/>
                  <a:gd name="T19" fmla="*/ 225 h 855"/>
                  <a:gd name="T20" fmla="*/ 0 w 947"/>
                  <a:gd name="T21" fmla="*/ 490 h 855"/>
                  <a:gd name="T22" fmla="*/ 479 w 947"/>
                  <a:gd name="T23" fmla="*/ 855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7" h="855">
                    <a:moveTo>
                      <a:pt x="479" y="855"/>
                    </a:moveTo>
                    <a:lnTo>
                      <a:pt x="479" y="855"/>
                    </a:lnTo>
                    <a:cubicBezTo>
                      <a:pt x="781" y="855"/>
                      <a:pt x="947" y="653"/>
                      <a:pt x="947" y="486"/>
                    </a:cubicBezTo>
                    <a:cubicBezTo>
                      <a:pt x="947" y="403"/>
                      <a:pt x="884" y="345"/>
                      <a:pt x="802" y="345"/>
                    </a:cubicBezTo>
                    <a:cubicBezTo>
                      <a:pt x="672" y="345"/>
                      <a:pt x="597" y="426"/>
                      <a:pt x="583" y="552"/>
                    </a:cubicBezTo>
                    <a:cubicBezTo>
                      <a:pt x="579" y="593"/>
                      <a:pt x="575" y="645"/>
                      <a:pt x="521" y="645"/>
                    </a:cubicBezTo>
                    <a:cubicBezTo>
                      <a:pt x="471" y="645"/>
                      <a:pt x="453" y="587"/>
                      <a:pt x="453" y="546"/>
                    </a:cubicBezTo>
                    <a:cubicBezTo>
                      <a:pt x="453" y="380"/>
                      <a:pt x="620" y="293"/>
                      <a:pt x="620" y="128"/>
                    </a:cubicBezTo>
                    <a:cubicBezTo>
                      <a:pt x="620" y="49"/>
                      <a:pt x="570" y="0"/>
                      <a:pt x="490" y="0"/>
                    </a:cubicBezTo>
                    <a:cubicBezTo>
                      <a:pt x="302" y="0"/>
                      <a:pt x="417" y="149"/>
                      <a:pt x="217" y="225"/>
                    </a:cubicBezTo>
                    <a:cubicBezTo>
                      <a:pt x="74" y="279"/>
                      <a:pt x="0" y="372"/>
                      <a:pt x="0" y="490"/>
                    </a:cubicBezTo>
                    <a:cubicBezTo>
                      <a:pt x="0" y="721"/>
                      <a:pt x="277" y="854"/>
                      <a:pt x="479" y="8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3" name="Freeform 102"/>
              <p:cNvSpPr>
                <a:spLocks/>
              </p:cNvSpPr>
              <p:nvPr userDrawn="1"/>
            </p:nvSpPr>
            <p:spPr bwMode="auto">
              <a:xfrm>
                <a:off x="2268" y="2040"/>
                <a:ext cx="107" cy="107"/>
              </a:xfrm>
              <a:custGeom>
                <a:avLst/>
                <a:gdLst>
                  <a:gd name="T0" fmla="*/ 146 w 291"/>
                  <a:gd name="T1" fmla="*/ 291 h 291"/>
                  <a:gd name="T2" fmla="*/ 146 w 291"/>
                  <a:gd name="T3" fmla="*/ 291 h 291"/>
                  <a:gd name="T4" fmla="*/ 291 w 291"/>
                  <a:gd name="T5" fmla="*/ 145 h 291"/>
                  <a:gd name="T6" fmla="*/ 146 w 291"/>
                  <a:gd name="T7" fmla="*/ 0 h 291"/>
                  <a:gd name="T8" fmla="*/ 0 w 291"/>
                  <a:gd name="T9" fmla="*/ 145 h 291"/>
                  <a:gd name="T10" fmla="*/ 146 w 291"/>
                  <a:gd name="T11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1" h="291">
                    <a:moveTo>
                      <a:pt x="146" y="291"/>
                    </a:moveTo>
                    <a:lnTo>
                      <a:pt x="146" y="291"/>
                    </a:lnTo>
                    <a:cubicBezTo>
                      <a:pt x="226" y="291"/>
                      <a:pt x="291" y="225"/>
                      <a:pt x="291" y="145"/>
                    </a:cubicBezTo>
                    <a:cubicBezTo>
                      <a:pt x="291" y="65"/>
                      <a:pt x="226" y="0"/>
                      <a:pt x="146" y="0"/>
                    </a:cubicBezTo>
                    <a:cubicBezTo>
                      <a:pt x="66" y="0"/>
                      <a:pt x="0" y="65"/>
                      <a:pt x="0" y="145"/>
                    </a:cubicBezTo>
                    <a:cubicBezTo>
                      <a:pt x="0" y="225"/>
                      <a:pt x="66" y="291"/>
                      <a:pt x="146" y="2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4" name="Freeform 103"/>
              <p:cNvSpPr>
                <a:spLocks/>
              </p:cNvSpPr>
              <p:nvPr userDrawn="1"/>
            </p:nvSpPr>
            <p:spPr bwMode="auto">
              <a:xfrm>
                <a:off x="3949" y="1486"/>
                <a:ext cx="341" cy="307"/>
              </a:xfrm>
              <a:custGeom>
                <a:avLst/>
                <a:gdLst>
                  <a:gd name="T0" fmla="*/ 458 w 925"/>
                  <a:gd name="T1" fmla="*/ 0 h 835"/>
                  <a:gd name="T2" fmla="*/ 458 w 925"/>
                  <a:gd name="T3" fmla="*/ 0 h 835"/>
                  <a:gd name="T4" fmla="*/ 0 w 925"/>
                  <a:gd name="T5" fmla="*/ 360 h 835"/>
                  <a:gd name="T6" fmla="*/ 141 w 925"/>
                  <a:gd name="T7" fmla="*/ 498 h 835"/>
                  <a:gd name="T8" fmla="*/ 355 w 925"/>
                  <a:gd name="T9" fmla="*/ 295 h 835"/>
                  <a:gd name="T10" fmla="*/ 416 w 925"/>
                  <a:gd name="T11" fmla="*/ 205 h 835"/>
                  <a:gd name="T12" fmla="*/ 482 w 925"/>
                  <a:gd name="T13" fmla="*/ 301 h 835"/>
                  <a:gd name="T14" fmla="*/ 319 w 925"/>
                  <a:gd name="T15" fmla="*/ 710 h 835"/>
                  <a:gd name="T16" fmla="*/ 446 w 925"/>
                  <a:gd name="T17" fmla="*/ 835 h 835"/>
                  <a:gd name="T18" fmla="*/ 713 w 925"/>
                  <a:gd name="T19" fmla="*/ 615 h 835"/>
                  <a:gd name="T20" fmla="*/ 925 w 925"/>
                  <a:gd name="T21" fmla="*/ 356 h 835"/>
                  <a:gd name="T22" fmla="*/ 458 w 925"/>
                  <a:gd name="T23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5" h="835">
                    <a:moveTo>
                      <a:pt x="458" y="0"/>
                    </a:moveTo>
                    <a:lnTo>
                      <a:pt x="458" y="0"/>
                    </a:lnTo>
                    <a:cubicBezTo>
                      <a:pt x="162" y="0"/>
                      <a:pt x="0" y="197"/>
                      <a:pt x="0" y="360"/>
                    </a:cubicBezTo>
                    <a:cubicBezTo>
                      <a:pt x="0" y="441"/>
                      <a:pt x="62" y="498"/>
                      <a:pt x="141" y="498"/>
                    </a:cubicBezTo>
                    <a:cubicBezTo>
                      <a:pt x="268" y="498"/>
                      <a:pt x="342" y="418"/>
                      <a:pt x="355" y="295"/>
                    </a:cubicBezTo>
                    <a:cubicBezTo>
                      <a:pt x="359" y="256"/>
                      <a:pt x="363" y="205"/>
                      <a:pt x="416" y="205"/>
                    </a:cubicBezTo>
                    <a:cubicBezTo>
                      <a:pt x="465" y="205"/>
                      <a:pt x="482" y="261"/>
                      <a:pt x="482" y="301"/>
                    </a:cubicBezTo>
                    <a:cubicBezTo>
                      <a:pt x="482" y="464"/>
                      <a:pt x="319" y="549"/>
                      <a:pt x="319" y="710"/>
                    </a:cubicBezTo>
                    <a:cubicBezTo>
                      <a:pt x="319" y="788"/>
                      <a:pt x="369" y="835"/>
                      <a:pt x="446" y="835"/>
                    </a:cubicBezTo>
                    <a:cubicBezTo>
                      <a:pt x="630" y="835"/>
                      <a:pt x="518" y="689"/>
                      <a:pt x="713" y="615"/>
                    </a:cubicBezTo>
                    <a:cubicBezTo>
                      <a:pt x="853" y="562"/>
                      <a:pt x="925" y="472"/>
                      <a:pt x="925" y="356"/>
                    </a:cubicBezTo>
                    <a:cubicBezTo>
                      <a:pt x="925" y="131"/>
                      <a:pt x="654" y="0"/>
                      <a:pt x="4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5" name="Freeform 104"/>
              <p:cNvSpPr>
                <a:spLocks/>
              </p:cNvSpPr>
              <p:nvPr userDrawn="1"/>
            </p:nvSpPr>
            <p:spPr bwMode="auto">
              <a:xfrm>
                <a:off x="4065" y="1811"/>
                <a:ext cx="105" cy="104"/>
              </a:xfrm>
              <a:custGeom>
                <a:avLst/>
                <a:gdLst>
                  <a:gd name="T0" fmla="*/ 142 w 285"/>
                  <a:gd name="T1" fmla="*/ 0 h 285"/>
                  <a:gd name="T2" fmla="*/ 142 w 285"/>
                  <a:gd name="T3" fmla="*/ 0 h 285"/>
                  <a:gd name="T4" fmla="*/ 0 w 285"/>
                  <a:gd name="T5" fmla="*/ 142 h 285"/>
                  <a:gd name="T6" fmla="*/ 142 w 285"/>
                  <a:gd name="T7" fmla="*/ 285 h 285"/>
                  <a:gd name="T8" fmla="*/ 285 w 285"/>
                  <a:gd name="T9" fmla="*/ 142 h 285"/>
                  <a:gd name="T10" fmla="*/ 142 w 285"/>
                  <a:gd name="T11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" h="285">
                    <a:moveTo>
                      <a:pt x="142" y="0"/>
                    </a:moveTo>
                    <a:lnTo>
                      <a:pt x="142" y="0"/>
                    </a:lnTo>
                    <a:cubicBezTo>
                      <a:pt x="64" y="0"/>
                      <a:pt x="0" y="64"/>
                      <a:pt x="0" y="142"/>
                    </a:cubicBezTo>
                    <a:cubicBezTo>
                      <a:pt x="0" y="221"/>
                      <a:pt x="64" y="285"/>
                      <a:pt x="142" y="285"/>
                    </a:cubicBezTo>
                    <a:cubicBezTo>
                      <a:pt x="221" y="285"/>
                      <a:pt x="285" y="221"/>
                      <a:pt x="285" y="142"/>
                    </a:cubicBezTo>
                    <a:cubicBezTo>
                      <a:pt x="285" y="64"/>
                      <a:pt x="221" y="0"/>
                      <a:pt x="1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6" name="Freeform 105"/>
              <p:cNvSpPr>
                <a:spLocks/>
              </p:cNvSpPr>
              <p:nvPr userDrawn="1"/>
            </p:nvSpPr>
            <p:spPr bwMode="auto">
              <a:xfrm>
                <a:off x="2739" y="2208"/>
                <a:ext cx="264" cy="239"/>
              </a:xfrm>
              <a:custGeom>
                <a:avLst/>
                <a:gdLst>
                  <a:gd name="T0" fmla="*/ 356 w 719"/>
                  <a:gd name="T1" fmla="*/ 0 h 649"/>
                  <a:gd name="T2" fmla="*/ 356 w 719"/>
                  <a:gd name="T3" fmla="*/ 0 h 649"/>
                  <a:gd name="T4" fmla="*/ 0 w 719"/>
                  <a:gd name="T5" fmla="*/ 279 h 649"/>
                  <a:gd name="T6" fmla="*/ 110 w 719"/>
                  <a:gd name="T7" fmla="*/ 387 h 649"/>
                  <a:gd name="T8" fmla="*/ 276 w 719"/>
                  <a:gd name="T9" fmla="*/ 229 h 649"/>
                  <a:gd name="T10" fmla="*/ 324 w 719"/>
                  <a:gd name="T11" fmla="*/ 159 h 649"/>
                  <a:gd name="T12" fmla="*/ 375 w 719"/>
                  <a:gd name="T13" fmla="*/ 234 h 649"/>
                  <a:gd name="T14" fmla="*/ 248 w 719"/>
                  <a:gd name="T15" fmla="*/ 551 h 649"/>
                  <a:gd name="T16" fmla="*/ 347 w 719"/>
                  <a:gd name="T17" fmla="*/ 649 h 649"/>
                  <a:gd name="T18" fmla="*/ 555 w 719"/>
                  <a:gd name="T19" fmla="*/ 478 h 649"/>
                  <a:gd name="T20" fmla="*/ 719 w 719"/>
                  <a:gd name="T21" fmla="*/ 276 h 649"/>
                  <a:gd name="T22" fmla="*/ 356 w 719"/>
                  <a:gd name="T2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9" h="649">
                    <a:moveTo>
                      <a:pt x="356" y="0"/>
                    </a:moveTo>
                    <a:lnTo>
                      <a:pt x="356" y="0"/>
                    </a:lnTo>
                    <a:cubicBezTo>
                      <a:pt x="126" y="0"/>
                      <a:pt x="0" y="153"/>
                      <a:pt x="0" y="279"/>
                    </a:cubicBezTo>
                    <a:cubicBezTo>
                      <a:pt x="0" y="342"/>
                      <a:pt x="48" y="387"/>
                      <a:pt x="110" y="387"/>
                    </a:cubicBezTo>
                    <a:cubicBezTo>
                      <a:pt x="209" y="387"/>
                      <a:pt x="266" y="325"/>
                      <a:pt x="276" y="229"/>
                    </a:cubicBezTo>
                    <a:cubicBezTo>
                      <a:pt x="279" y="198"/>
                      <a:pt x="282" y="159"/>
                      <a:pt x="324" y="159"/>
                    </a:cubicBezTo>
                    <a:cubicBezTo>
                      <a:pt x="362" y="159"/>
                      <a:pt x="375" y="203"/>
                      <a:pt x="375" y="234"/>
                    </a:cubicBezTo>
                    <a:cubicBezTo>
                      <a:pt x="375" y="360"/>
                      <a:pt x="249" y="426"/>
                      <a:pt x="248" y="551"/>
                    </a:cubicBezTo>
                    <a:cubicBezTo>
                      <a:pt x="248" y="612"/>
                      <a:pt x="287" y="649"/>
                      <a:pt x="347" y="649"/>
                    </a:cubicBezTo>
                    <a:cubicBezTo>
                      <a:pt x="490" y="649"/>
                      <a:pt x="403" y="535"/>
                      <a:pt x="555" y="478"/>
                    </a:cubicBezTo>
                    <a:cubicBezTo>
                      <a:pt x="663" y="437"/>
                      <a:pt x="719" y="366"/>
                      <a:pt x="719" y="276"/>
                    </a:cubicBezTo>
                    <a:cubicBezTo>
                      <a:pt x="719" y="101"/>
                      <a:pt x="509" y="0"/>
                      <a:pt x="3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7" name="Freeform 106"/>
              <p:cNvSpPr>
                <a:spLocks/>
              </p:cNvSpPr>
              <p:nvPr userDrawn="1"/>
            </p:nvSpPr>
            <p:spPr bwMode="auto">
              <a:xfrm>
                <a:off x="2829" y="2461"/>
                <a:ext cx="81" cy="81"/>
              </a:xfrm>
              <a:custGeom>
                <a:avLst/>
                <a:gdLst>
                  <a:gd name="T0" fmla="*/ 110 w 221"/>
                  <a:gd name="T1" fmla="*/ 0 h 221"/>
                  <a:gd name="T2" fmla="*/ 110 w 221"/>
                  <a:gd name="T3" fmla="*/ 0 h 221"/>
                  <a:gd name="T4" fmla="*/ 0 w 221"/>
                  <a:gd name="T5" fmla="*/ 111 h 221"/>
                  <a:gd name="T6" fmla="*/ 110 w 221"/>
                  <a:gd name="T7" fmla="*/ 221 h 221"/>
                  <a:gd name="T8" fmla="*/ 221 w 221"/>
                  <a:gd name="T9" fmla="*/ 111 h 221"/>
                  <a:gd name="T10" fmla="*/ 110 w 221"/>
                  <a:gd name="T11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" h="221">
                    <a:moveTo>
                      <a:pt x="110" y="0"/>
                    </a:moveTo>
                    <a:lnTo>
                      <a:pt x="110" y="0"/>
                    </a:lnTo>
                    <a:cubicBezTo>
                      <a:pt x="49" y="0"/>
                      <a:pt x="0" y="50"/>
                      <a:pt x="0" y="111"/>
                    </a:cubicBezTo>
                    <a:cubicBezTo>
                      <a:pt x="0" y="171"/>
                      <a:pt x="49" y="221"/>
                      <a:pt x="110" y="221"/>
                    </a:cubicBezTo>
                    <a:cubicBezTo>
                      <a:pt x="171" y="221"/>
                      <a:pt x="221" y="171"/>
                      <a:pt x="221" y="111"/>
                    </a:cubicBezTo>
                    <a:cubicBezTo>
                      <a:pt x="221" y="50"/>
                      <a:pt x="171" y="0"/>
                      <a:pt x="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8" name="Freeform 107"/>
              <p:cNvSpPr>
                <a:spLocks/>
              </p:cNvSpPr>
              <p:nvPr userDrawn="1"/>
            </p:nvSpPr>
            <p:spPr bwMode="auto">
              <a:xfrm>
                <a:off x="2264" y="2782"/>
                <a:ext cx="167" cy="153"/>
              </a:xfrm>
              <a:custGeom>
                <a:avLst/>
                <a:gdLst>
                  <a:gd name="T0" fmla="*/ 234 w 453"/>
                  <a:gd name="T1" fmla="*/ 10 h 415"/>
                  <a:gd name="T2" fmla="*/ 234 w 453"/>
                  <a:gd name="T3" fmla="*/ 10 h 415"/>
                  <a:gd name="T4" fmla="*/ 3 w 453"/>
                  <a:gd name="T5" fmla="*/ 166 h 415"/>
                  <a:gd name="T6" fmla="*/ 66 w 453"/>
                  <a:gd name="T7" fmla="*/ 236 h 415"/>
                  <a:gd name="T8" fmla="*/ 175 w 453"/>
                  <a:gd name="T9" fmla="*/ 148 h 415"/>
                  <a:gd name="T10" fmla="*/ 207 w 453"/>
                  <a:gd name="T11" fmla="*/ 106 h 415"/>
                  <a:gd name="T12" fmla="*/ 235 w 453"/>
                  <a:gd name="T13" fmla="*/ 155 h 415"/>
                  <a:gd name="T14" fmla="*/ 143 w 453"/>
                  <a:gd name="T15" fmla="*/ 344 h 415"/>
                  <a:gd name="T16" fmla="*/ 199 w 453"/>
                  <a:gd name="T17" fmla="*/ 408 h 415"/>
                  <a:gd name="T18" fmla="*/ 334 w 453"/>
                  <a:gd name="T19" fmla="*/ 313 h 415"/>
                  <a:gd name="T20" fmla="*/ 445 w 453"/>
                  <a:gd name="T21" fmla="*/ 197 h 415"/>
                  <a:gd name="T22" fmla="*/ 234 w 453"/>
                  <a:gd name="T23" fmla="*/ 1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3" h="415">
                    <a:moveTo>
                      <a:pt x="234" y="10"/>
                    </a:moveTo>
                    <a:lnTo>
                      <a:pt x="234" y="10"/>
                    </a:lnTo>
                    <a:cubicBezTo>
                      <a:pt x="94" y="0"/>
                      <a:pt x="9" y="88"/>
                      <a:pt x="3" y="166"/>
                    </a:cubicBezTo>
                    <a:cubicBezTo>
                      <a:pt x="0" y="204"/>
                      <a:pt x="28" y="234"/>
                      <a:pt x="66" y="236"/>
                    </a:cubicBezTo>
                    <a:cubicBezTo>
                      <a:pt x="126" y="241"/>
                      <a:pt x="164" y="206"/>
                      <a:pt x="175" y="148"/>
                    </a:cubicBezTo>
                    <a:cubicBezTo>
                      <a:pt x="178" y="129"/>
                      <a:pt x="182" y="105"/>
                      <a:pt x="207" y="106"/>
                    </a:cubicBezTo>
                    <a:cubicBezTo>
                      <a:pt x="231" y="108"/>
                      <a:pt x="237" y="136"/>
                      <a:pt x="235" y="155"/>
                    </a:cubicBezTo>
                    <a:cubicBezTo>
                      <a:pt x="230" y="232"/>
                      <a:pt x="149" y="267"/>
                      <a:pt x="143" y="344"/>
                    </a:cubicBezTo>
                    <a:cubicBezTo>
                      <a:pt x="140" y="381"/>
                      <a:pt x="162" y="405"/>
                      <a:pt x="199" y="408"/>
                    </a:cubicBezTo>
                    <a:cubicBezTo>
                      <a:pt x="287" y="415"/>
                      <a:pt x="239" y="341"/>
                      <a:pt x="334" y="313"/>
                    </a:cubicBezTo>
                    <a:cubicBezTo>
                      <a:pt x="403" y="293"/>
                      <a:pt x="440" y="252"/>
                      <a:pt x="445" y="197"/>
                    </a:cubicBezTo>
                    <a:cubicBezTo>
                      <a:pt x="453" y="90"/>
                      <a:pt x="328" y="18"/>
                      <a:pt x="234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19" name="Freeform 108"/>
              <p:cNvSpPr>
                <a:spLocks/>
              </p:cNvSpPr>
              <p:nvPr userDrawn="1"/>
            </p:nvSpPr>
            <p:spPr bwMode="auto">
              <a:xfrm>
                <a:off x="2311" y="2940"/>
                <a:ext cx="52" cy="52"/>
              </a:xfrm>
              <a:custGeom>
                <a:avLst/>
                <a:gdLst>
                  <a:gd name="T0" fmla="*/ 75 w 141"/>
                  <a:gd name="T1" fmla="*/ 3 h 141"/>
                  <a:gd name="T2" fmla="*/ 75 w 141"/>
                  <a:gd name="T3" fmla="*/ 3 h 141"/>
                  <a:gd name="T4" fmla="*/ 2 w 141"/>
                  <a:gd name="T5" fmla="*/ 65 h 141"/>
                  <a:gd name="T6" fmla="*/ 65 w 141"/>
                  <a:gd name="T7" fmla="*/ 138 h 141"/>
                  <a:gd name="T8" fmla="*/ 138 w 141"/>
                  <a:gd name="T9" fmla="*/ 75 h 141"/>
                  <a:gd name="T10" fmla="*/ 75 w 141"/>
                  <a:gd name="T11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141">
                    <a:moveTo>
                      <a:pt x="75" y="3"/>
                    </a:moveTo>
                    <a:lnTo>
                      <a:pt x="75" y="3"/>
                    </a:lnTo>
                    <a:cubicBezTo>
                      <a:pt x="38" y="0"/>
                      <a:pt x="5" y="28"/>
                      <a:pt x="2" y="65"/>
                    </a:cubicBezTo>
                    <a:cubicBezTo>
                      <a:pt x="0" y="102"/>
                      <a:pt x="28" y="135"/>
                      <a:pt x="65" y="138"/>
                    </a:cubicBezTo>
                    <a:cubicBezTo>
                      <a:pt x="102" y="141"/>
                      <a:pt x="135" y="113"/>
                      <a:pt x="138" y="75"/>
                    </a:cubicBezTo>
                    <a:cubicBezTo>
                      <a:pt x="141" y="38"/>
                      <a:pt x="113" y="5"/>
                      <a:pt x="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20" name="Freeform 109"/>
              <p:cNvSpPr>
                <a:spLocks/>
              </p:cNvSpPr>
              <p:nvPr userDrawn="1"/>
            </p:nvSpPr>
            <p:spPr bwMode="auto">
              <a:xfrm>
                <a:off x="3267" y="2885"/>
                <a:ext cx="359" cy="348"/>
              </a:xfrm>
              <a:custGeom>
                <a:avLst/>
                <a:gdLst>
                  <a:gd name="T0" fmla="*/ 583 w 976"/>
                  <a:gd name="T1" fmla="*/ 103 h 945"/>
                  <a:gd name="T2" fmla="*/ 583 w 976"/>
                  <a:gd name="T3" fmla="*/ 103 h 945"/>
                  <a:gd name="T4" fmla="*/ 28 w 976"/>
                  <a:gd name="T5" fmla="*/ 280 h 945"/>
                  <a:gd name="T6" fmla="*/ 113 w 976"/>
                  <a:gd name="T7" fmla="*/ 459 h 945"/>
                  <a:gd name="T8" fmla="*/ 384 w 976"/>
                  <a:gd name="T9" fmla="*/ 344 h 945"/>
                  <a:gd name="T10" fmla="*/ 473 w 976"/>
                  <a:gd name="T11" fmla="*/ 280 h 945"/>
                  <a:gd name="T12" fmla="*/ 501 w 976"/>
                  <a:gd name="T13" fmla="*/ 393 h 945"/>
                  <a:gd name="T14" fmla="*/ 206 w 976"/>
                  <a:gd name="T15" fmla="*/ 720 h 945"/>
                  <a:gd name="T16" fmla="*/ 282 w 976"/>
                  <a:gd name="T17" fmla="*/ 881 h 945"/>
                  <a:gd name="T18" fmla="*/ 608 w 976"/>
                  <a:gd name="T19" fmla="*/ 768 h 945"/>
                  <a:gd name="T20" fmla="*/ 897 w 976"/>
                  <a:gd name="T21" fmla="*/ 599 h 945"/>
                  <a:gd name="T22" fmla="*/ 583 w 976"/>
                  <a:gd name="T23" fmla="*/ 103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6" h="945">
                    <a:moveTo>
                      <a:pt x="583" y="103"/>
                    </a:moveTo>
                    <a:lnTo>
                      <a:pt x="583" y="103"/>
                    </a:lnTo>
                    <a:cubicBezTo>
                      <a:pt x="306" y="0"/>
                      <a:pt x="85" y="128"/>
                      <a:pt x="28" y="280"/>
                    </a:cubicBezTo>
                    <a:cubicBezTo>
                      <a:pt x="0" y="357"/>
                      <a:pt x="39" y="432"/>
                      <a:pt x="113" y="459"/>
                    </a:cubicBezTo>
                    <a:cubicBezTo>
                      <a:pt x="232" y="503"/>
                      <a:pt x="329" y="455"/>
                      <a:pt x="384" y="344"/>
                    </a:cubicBezTo>
                    <a:cubicBezTo>
                      <a:pt x="402" y="308"/>
                      <a:pt x="423" y="261"/>
                      <a:pt x="473" y="280"/>
                    </a:cubicBezTo>
                    <a:cubicBezTo>
                      <a:pt x="519" y="297"/>
                      <a:pt x="515" y="356"/>
                      <a:pt x="501" y="393"/>
                    </a:cubicBezTo>
                    <a:cubicBezTo>
                      <a:pt x="445" y="546"/>
                      <a:pt x="262" y="569"/>
                      <a:pt x="206" y="720"/>
                    </a:cubicBezTo>
                    <a:cubicBezTo>
                      <a:pt x="179" y="793"/>
                      <a:pt x="209" y="854"/>
                      <a:pt x="282" y="881"/>
                    </a:cubicBezTo>
                    <a:cubicBezTo>
                      <a:pt x="454" y="945"/>
                      <a:pt x="400" y="770"/>
                      <a:pt x="608" y="768"/>
                    </a:cubicBezTo>
                    <a:cubicBezTo>
                      <a:pt x="758" y="768"/>
                      <a:pt x="857" y="707"/>
                      <a:pt x="897" y="599"/>
                    </a:cubicBezTo>
                    <a:cubicBezTo>
                      <a:pt x="976" y="388"/>
                      <a:pt x="768" y="171"/>
                      <a:pt x="583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21" name="Freeform 110"/>
              <p:cNvSpPr>
                <a:spLocks/>
              </p:cNvSpPr>
              <p:nvPr userDrawn="1"/>
            </p:nvSpPr>
            <p:spPr bwMode="auto">
              <a:xfrm>
                <a:off x="3291" y="3217"/>
                <a:ext cx="118" cy="118"/>
              </a:xfrm>
              <a:custGeom>
                <a:avLst/>
                <a:gdLst>
                  <a:gd name="T0" fmla="*/ 209 w 320"/>
                  <a:gd name="T1" fmla="*/ 27 h 321"/>
                  <a:gd name="T2" fmla="*/ 209 w 320"/>
                  <a:gd name="T3" fmla="*/ 27 h 321"/>
                  <a:gd name="T4" fmla="*/ 27 w 320"/>
                  <a:gd name="T5" fmla="*/ 111 h 321"/>
                  <a:gd name="T6" fmla="*/ 110 w 320"/>
                  <a:gd name="T7" fmla="*/ 294 h 321"/>
                  <a:gd name="T8" fmla="*/ 293 w 320"/>
                  <a:gd name="T9" fmla="*/ 210 h 321"/>
                  <a:gd name="T10" fmla="*/ 209 w 320"/>
                  <a:gd name="T11" fmla="*/ 2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321">
                    <a:moveTo>
                      <a:pt x="209" y="27"/>
                    </a:moveTo>
                    <a:lnTo>
                      <a:pt x="209" y="27"/>
                    </a:lnTo>
                    <a:cubicBezTo>
                      <a:pt x="136" y="0"/>
                      <a:pt x="54" y="38"/>
                      <a:pt x="27" y="111"/>
                    </a:cubicBezTo>
                    <a:cubicBezTo>
                      <a:pt x="0" y="184"/>
                      <a:pt x="37" y="266"/>
                      <a:pt x="110" y="294"/>
                    </a:cubicBezTo>
                    <a:cubicBezTo>
                      <a:pt x="184" y="321"/>
                      <a:pt x="266" y="283"/>
                      <a:pt x="293" y="210"/>
                    </a:cubicBezTo>
                    <a:cubicBezTo>
                      <a:pt x="320" y="137"/>
                      <a:pt x="283" y="54"/>
                      <a:pt x="209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22" name="Freeform 111"/>
              <p:cNvSpPr>
                <a:spLocks/>
              </p:cNvSpPr>
              <p:nvPr userDrawn="1"/>
            </p:nvSpPr>
            <p:spPr bwMode="auto">
              <a:xfrm>
                <a:off x="3722" y="2071"/>
                <a:ext cx="198" cy="179"/>
              </a:xfrm>
              <a:custGeom>
                <a:avLst/>
                <a:gdLst>
                  <a:gd name="T0" fmla="*/ 267 w 538"/>
                  <a:gd name="T1" fmla="*/ 0 h 485"/>
                  <a:gd name="T2" fmla="*/ 267 w 538"/>
                  <a:gd name="T3" fmla="*/ 0 h 485"/>
                  <a:gd name="T4" fmla="*/ 0 w 538"/>
                  <a:gd name="T5" fmla="*/ 209 h 485"/>
                  <a:gd name="T6" fmla="*/ 83 w 538"/>
                  <a:gd name="T7" fmla="*/ 289 h 485"/>
                  <a:gd name="T8" fmla="*/ 207 w 538"/>
                  <a:gd name="T9" fmla="*/ 171 h 485"/>
                  <a:gd name="T10" fmla="*/ 242 w 538"/>
                  <a:gd name="T11" fmla="*/ 118 h 485"/>
                  <a:gd name="T12" fmla="*/ 281 w 538"/>
                  <a:gd name="T13" fmla="*/ 174 h 485"/>
                  <a:gd name="T14" fmla="*/ 186 w 538"/>
                  <a:gd name="T15" fmla="*/ 412 h 485"/>
                  <a:gd name="T16" fmla="*/ 260 w 538"/>
                  <a:gd name="T17" fmla="*/ 485 h 485"/>
                  <a:gd name="T18" fmla="*/ 415 w 538"/>
                  <a:gd name="T19" fmla="*/ 357 h 485"/>
                  <a:gd name="T20" fmla="*/ 538 w 538"/>
                  <a:gd name="T21" fmla="*/ 206 h 485"/>
                  <a:gd name="T22" fmla="*/ 267 w 538"/>
                  <a:gd name="T23" fmla="*/ 0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8" h="485">
                    <a:moveTo>
                      <a:pt x="267" y="0"/>
                    </a:moveTo>
                    <a:lnTo>
                      <a:pt x="267" y="0"/>
                    </a:lnTo>
                    <a:cubicBezTo>
                      <a:pt x="95" y="0"/>
                      <a:pt x="0" y="114"/>
                      <a:pt x="0" y="209"/>
                    </a:cubicBezTo>
                    <a:cubicBezTo>
                      <a:pt x="0" y="256"/>
                      <a:pt x="37" y="289"/>
                      <a:pt x="83" y="289"/>
                    </a:cubicBezTo>
                    <a:cubicBezTo>
                      <a:pt x="157" y="289"/>
                      <a:pt x="199" y="243"/>
                      <a:pt x="207" y="171"/>
                    </a:cubicBezTo>
                    <a:cubicBezTo>
                      <a:pt x="209" y="148"/>
                      <a:pt x="212" y="118"/>
                      <a:pt x="242" y="118"/>
                    </a:cubicBezTo>
                    <a:cubicBezTo>
                      <a:pt x="271" y="118"/>
                      <a:pt x="281" y="151"/>
                      <a:pt x="281" y="174"/>
                    </a:cubicBezTo>
                    <a:cubicBezTo>
                      <a:pt x="281" y="269"/>
                      <a:pt x="186" y="319"/>
                      <a:pt x="186" y="412"/>
                    </a:cubicBezTo>
                    <a:cubicBezTo>
                      <a:pt x="186" y="457"/>
                      <a:pt x="215" y="485"/>
                      <a:pt x="260" y="485"/>
                    </a:cubicBezTo>
                    <a:cubicBezTo>
                      <a:pt x="367" y="485"/>
                      <a:pt x="302" y="400"/>
                      <a:pt x="415" y="357"/>
                    </a:cubicBezTo>
                    <a:cubicBezTo>
                      <a:pt x="497" y="326"/>
                      <a:pt x="538" y="274"/>
                      <a:pt x="538" y="206"/>
                    </a:cubicBezTo>
                    <a:cubicBezTo>
                      <a:pt x="538" y="75"/>
                      <a:pt x="381" y="0"/>
                      <a:pt x="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23" name="Freeform 112"/>
              <p:cNvSpPr>
                <a:spLocks/>
              </p:cNvSpPr>
              <p:nvPr userDrawn="1"/>
            </p:nvSpPr>
            <p:spPr bwMode="auto">
              <a:xfrm>
                <a:off x="3790" y="2260"/>
                <a:ext cx="61" cy="60"/>
              </a:xfrm>
              <a:custGeom>
                <a:avLst/>
                <a:gdLst>
                  <a:gd name="T0" fmla="*/ 83 w 166"/>
                  <a:gd name="T1" fmla="*/ 0 h 165"/>
                  <a:gd name="T2" fmla="*/ 83 w 166"/>
                  <a:gd name="T3" fmla="*/ 0 h 165"/>
                  <a:gd name="T4" fmla="*/ 0 w 166"/>
                  <a:gd name="T5" fmla="*/ 82 h 165"/>
                  <a:gd name="T6" fmla="*/ 83 w 166"/>
                  <a:gd name="T7" fmla="*/ 165 h 165"/>
                  <a:gd name="T8" fmla="*/ 166 w 166"/>
                  <a:gd name="T9" fmla="*/ 82 h 165"/>
                  <a:gd name="T10" fmla="*/ 83 w 166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165">
                    <a:moveTo>
                      <a:pt x="83" y="0"/>
                    </a:moveTo>
                    <a:lnTo>
                      <a:pt x="83" y="0"/>
                    </a:lnTo>
                    <a:cubicBezTo>
                      <a:pt x="38" y="0"/>
                      <a:pt x="0" y="37"/>
                      <a:pt x="0" y="82"/>
                    </a:cubicBezTo>
                    <a:cubicBezTo>
                      <a:pt x="0" y="128"/>
                      <a:pt x="38" y="165"/>
                      <a:pt x="83" y="165"/>
                    </a:cubicBezTo>
                    <a:cubicBezTo>
                      <a:pt x="128" y="165"/>
                      <a:pt x="166" y="128"/>
                      <a:pt x="166" y="82"/>
                    </a:cubicBezTo>
                    <a:cubicBezTo>
                      <a:pt x="166" y="37"/>
                      <a:pt x="128" y="0"/>
                      <a:pt x="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24" name="Freeform 113"/>
              <p:cNvSpPr>
                <a:spLocks/>
              </p:cNvSpPr>
              <p:nvPr userDrawn="1"/>
            </p:nvSpPr>
            <p:spPr bwMode="auto">
              <a:xfrm>
                <a:off x="3226" y="2553"/>
                <a:ext cx="111" cy="101"/>
              </a:xfrm>
              <a:custGeom>
                <a:avLst/>
                <a:gdLst>
                  <a:gd name="T0" fmla="*/ 150 w 303"/>
                  <a:gd name="T1" fmla="*/ 0 h 274"/>
                  <a:gd name="T2" fmla="*/ 150 w 303"/>
                  <a:gd name="T3" fmla="*/ 0 h 274"/>
                  <a:gd name="T4" fmla="*/ 0 w 303"/>
                  <a:gd name="T5" fmla="*/ 118 h 274"/>
                  <a:gd name="T6" fmla="*/ 46 w 303"/>
                  <a:gd name="T7" fmla="*/ 163 h 274"/>
                  <a:gd name="T8" fmla="*/ 116 w 303"/>
                  <a:gd name="T9" fmla="*/ 97 h 274"/>
                  <a:gd name="T10" fmla="*/ 136 w 303"/>
                  <a:gd name="T11" fmla="*/ 67 h 274"/>
                  <a:gd name="T12" fmla="*/ 158 w 303"/>
                  <a:gd name="T13" fmla="*/ 99 h 274"/>
                  <a:gd name="T14" fmla="*/ 105 w 303"/>
                  <a:gd name="T15" fmla="*/ 233 h 274"/>
                  <a:gd name="T16" fmla="*/ 146 w 303"/>
                  <a:gd name="T17" fmla="*/ 274 h 274"/>
                  <a:gd name="T18" fmla="*/ 234 w 303"/>
                  <a:gd name="T19" fmla="*/ 202 h 274"/>
                  <a:gd name="T20" fmla="*/ 303 w 303"/>
                  <a:gd name="T21" fmla="*/ 117 h 274"/>
                  <a:gd name="T22" fmla="*/ 150 w 303"/>
                  <a:gd name="T2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3" h="274">
                    <a:moveTo>
                      <a:pt x="150" y="0"/>
                    </a:moveTo>
                    <a:lnTo>
                      <a:pt x="150" y="0"/>
                    </a:lnTo>
                    <a:cubicBezTo>
                      <a:pt x="53" y="0"/>
                      <a:pt x="0" y="64"/>
                      <a:pt x="0" y="118"/>
                    </a:cubicBezTo>
                    <a:cubicBezTo>
                      <a:pt x="0" y="145"/>
                      <a:pt x="20" y="163"/>
                      <a:pt x="46" y="163"/>
                    </a:cubicBezTo>
                    <a:cubicBezTo>
                      <a:pt x="88" y="163"/>
                      <a:pt x="112" y="137"/>
                      <a:pt x="116" y="97"/>
                    </a:cubicBezTo>
                    <a:cubicBezTo>
                      <a:pt x="118" y="84"/>
                      <a:pt x="119" y="67"/>
                      <a:pt x="136" y="67"/>
                    </a:cubicBezTo>
                    <a:cubicBezTo>
                      <a:pt x="153" y="67"/>
                      <a:pt x="158" y="86"/>
                      <a:pt x="158" y="99"/>
                    </a:cubicBezTo>
                    <a:cubicBezTo>
                      <a:pt x="158" y="152"/>
                      <a:pt x="105" y="180"/>
                      <a:pt x="105" y="233"/>
                    </a:cubicBezTo>
                    <a:cubicBezTo>
                      <a:pt x="105" y="258"/>
                      <a:pt x="121" y="274"/>
                      <a:pt x="146" y="274"/>
                    </a:cubicBezTo>
                    <a:cubicBezTo>
                      <a:pt x="207" y="274"/>
                      <a:pt x="170" y="226"/>
                      <a:pt x="234" y="202"/>
                    </a:cubicBezTo>
                    <a:cubicBezTo>
                      <a:pt x="280" y="184"/>
                      <a:pt x="303" y="154"/>
                      <a:pt x="303" y="117"/>
                    </a:cubicBezTo>
                    <a:cubicBezTo>
                      <a:pt x="303" y="43"/>
                      <a:pt x="215" y="0"/>
                      <a:pt x="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25" name="Freeform 114"/>
              <p:cNvSpPr>
                <a:spLocks/>
              </p:cNvSpPr>
              <p:nvPr userDrawn="1"/>
            </p:nvSpPr>
            <p:spPr bwMode="auto">
              <a:xfrm>
                <a:off x="3264" y="2660"/>
                <a:ext cx="34" cy="34"/>
              </a:xfrm>
              <a:custGeom>
                <a:avLst/>
                <a:gdLst>
                  <a:gd name="T0" fmla="*/ 47 w 93"/>
                  <a:gd name="T1" fmla="*/ 0 h 93"/>
                  <a:gd name="T2" fmla="*/ 47 w 93"/>
                  <a:gd name="T3" fmla="*/ 0 h 93"/>
                  <a:gd name="T4" fmla="*/ 0 w 93"/>
                  <a:gd name="T5" fmla="*/ 46 h 93"/>
                  <a:gd name="T6" fmla="*/ 47 w 93"/>
                  <a:gd name="T7" fmla="*/ 93 h 93"/>
                  <a:gd name="T8" fmla="*/ 93 w 93"/>
                  <a:gd name="T9" fmla="*/ 46 h 93"/>
                  <a:gd name="T10" fmla="*/ 47 w 93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93">
                    <a:moveTo>
                      <a:pt x="47" y="0"/>
                    </a:moveTo>
                    <a:lnTo>
                      <a:pt x="47" y="0"/>
                    </a:lnTo>
                    <a:cubicBezTo>
                      <a:pt x="21" y="0"/>
                      <a:pt x="0" y="21"/>
                      <a:pt x="0" y="46"/>
                    </a:cubicBezTo>
                    <a:cubicBezTo>
                      <a:pt x="0" y="72"/>
                      <a:pt x="21" y="93"/>
                      <a:pt x="47" y="93"/>
                    </a:cubicBezTo>
                    <a:cubicBezTo>
                      <a:pt x="72" y="93"/>
                      <a:pt x="93" y="72"/>
                      <a:pt x="93" y="46"/>
                    </a:cubicBezTo>
                    <a:cubicBezTo>
                      <a:pt x="93" y="21"/>
                      <a:pt x="72" y="0"/>
                      <a:pt x="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26" name="Freeform 115"/>
              <p:cNvSpPr>
                <a:spLocks/>
              </p:cNvSpPr>
              <p:nvPr userDrawn="1"/>
            </p:nvSpPr>
            <p:spPr bwMode="auto">
              <a:xfrm>
                <a:off x="3521" y="2351"/>
                <a:ext cx="96" cy="86"/>
              </a:xfrm>
              <a:custGeom>
                <a:avLst/>
                <a:gdLst>
                  <a:gd name="T0" fmla="*/ 130 w 261"/>
                  <a:gd name="T1" fmla="*/ 0 h 235"/>
                  <a:gd name="T2" fmla="*/ 130 w 261"/>
                  <a:gd name="T3" fmla="*/ 0 h 235"/>
                  <a:gd name="T4" fmla="*/ 0 w 261"/>
                  <a:gd name="T5" fmla="*/ 101 h 235"/>
                  <a:gd name="T6" fmla="*/ 40 w 261"/>
                  <a:gd name="T7" fmla="*/ 140 h 235"/>
                  <a:gd name="T8" fmla="*/ 101 w 261"/>
                  <a:gd name="T9" fmla="*/ 83 h 235"/>
                  <a:gd name="T10" fmla="*/ 118 w 261"/>
                  <a:gd name="T11" fmla="*/ 57 h 235"/>
                  <a:gd name="T12" fmla="*/ 137 w 261"/>
                  <a:gd name="T13" fmla="*/ 85 h 235"/>
                  <a:gd name="T14" fmla="*/ 91 w 261"/>
                  <a:gd name="T15" fmla="*/ 200 h 235"/>
                  <a:gd name="T16" fmla="*/ 126 w 261"/>
                  <a:gd name="T17" fmla="*/ 235 h 235"/>
                  <a:gd name="T18" fmla="*/ 202 w 261"/>
                  <a:gd name="T19" fmla="*/ 173 h 235"/>
                  <a:gd name="T20" fmla="*/ 261 w 261"/>
                  <a:gd name="T21" fmla="*/ 100 h 235"/>
                  <a:gd name="T22" fmla="*/ 130 w 261"/>
                  <a:gd name="T23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1" h="235">
                    <a:moveTo>
                      <a:pt x="130" y="0"/>
                    </a:moveTo>
                    <a:lnTo>
                      <a:pt x="130" y="0"/>
                    </a:lnTo>
                    <a:cubicBezTo>
                      <a:pt x="46" y="0"/>
                      <a:pt x="0" y="55"/>
                      <a:pt x="0" y="101"/>
                    </a:cubicBezTo>
                    <a:cubicBezTo>
                      <a:pt x="0" y="124"/>
                      <a:pt x="18" y="140"/>
                      <a:pt x="40" y="140"/>
                    </a:cubicBezTo>
                    <a:cubicBezTo>
                      <a:pt x="76" y="140"/>
                      <a:pt x="97" y="118"/>
                      <a:pt x="101" y="83"/>
                    </a:cubicBezTo>
                    <a:cubicBezTo>
                      <a:pt x="102" y="72"/>
                      <a:pt x="103" y="57"/>
                      <a:pt x="118" y="57"/>
                    </a:cubicBezTo>
                    <a:cubicBezTo>
                      <a:pt x="132" y="57"/>
                      <a:pt x="137" y="74"/>
                      <a:pt x="137" y="85"/>
                    </a:cubicBezTo>
                    <a:cubicBezTo>
                      <a:pt x="137" y="131"/>
                      <a:pt x="91" y="155"/>
                      <a:pt x="91" y="200"/>
                    </a:cubicBezTo>
                    <a:cubicBezTo>
                      <a:pt x="91" y="222"/>
                      <a:pt x="104" y="235"/>
                      <a:pt x="126" y="235"/>
                    </a:cubicBezTo>
                    <a:cubicBezTo>
                      <a:pt x="178" y="235"/>
                      <a:pt x="147" y="194"/>
                      <a:pt x="202" y="173"/>
                    </a:cubicBezTo>
                    <a:cubicBezTo>
                      <a:pt x="241" y="158"/>
                      <a:pt x="261" y="133"/>
                      <a:pt x="261" y="100"/>
                    </a:cubicBezTo>
                    <a:cubicBezTo>
                      <a:pt x="261" y="37"/>
                      <a:pt x="185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27" name="Freeform 116"/>
              <p:cNvSpPr>
                <a:spLocks/>
              </p:cNvSpPr>
              <p:nvPr userDrawn="1"/>
            </p:nvSpPr>
            <p:spPr bwMode="auto">
              <a:xfrm>
                <a:off x="3554" y="2443"/>
                <a:ext cx="29" cy="29"/>
              </a:xfrm>
              <a:custGeom>
                <a:avLst/>
                <a:gdLst>
                  <a:gd name="T0" fmla="*/ 40 w 80"/>
                  <a:gd name="T1" fmla="*/ 0 h 80"/>
                  <a:gd name="T2" fmla="*/ 40 w 80"/>
                  <a:gd name="T3" fmla="*/ 0 h 80"/>
                  <a:gd name="T4" fmla="*/ 0 w 80"/>
                  <a:gd name="T5" fmla="*/ 40 h 80"/>
                  <a:gd name="T6" fmla="*/ 40 w 80"/>
                  <a:gd name="T7" fmla="*/ 80 h 80"/>
                  <a:gd name="T8" fmla="*/ 80 w 80"/>
                  <a:gd name="T9" fmla="*/ 40 h 80"/>
                  <a:gd name="T10" fmla="*/ 40 w 80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80" y="62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28" name="Freeform 117"/>
              <p:cNvSpPr>
                <a:spLocks/>
              </p:cNvSpPr>
              <p:nvPr userDrawn="1"/>
            </p:nvSpPr>
            <p:spPr bwMode="auto">
              <a:xfrm>
                <a:off x="3576" y="2588"/>
                <a:ext cx="157" cy="141"/>
              </a:xfrm>
              <a:custGeom>
                <a:avLst/>
                <a:gdLst>
                  <a:gd name="T0" fmla="*/ 210 w 425"/>
                  <a:gd name="T1" fmla="*/ 0 h 384"/>
                  <a:gd name="T2" fmla="*/ 210 w 425"/>
                  <a:gd name="T3" fmla="*/ 0 h 384"/>
                  <a:gd name="T4" fmla="*/ 0 w 425"/>
                  <a:gd name="T5" fmla="*/ 166 h 384"/>
                  <a:gd name="T6" fmla="*/ 65 w 425"/>
                  <a:gd name="T7" fmla="*/ 229 h 384"/>
                  <a:gd name="T8" fmla="*/ 163 w 425"/>
                  <a:gd name="T9" fmla="*/ 136 h 384"/>
                  <a:gd name="T10" fmla="*/ 191 w 425"/>
                  <a:gd name="T11" fmla="*/ 94 h 384"/>
                  <a:gd name="T12" fmla="*/ 222 w 425"/>
                  <a:gd name="T13" fmla="*/ 139 h 384"/>
                  <a:gd name="T14" fmla="*/ 147 w 425"/>
                  <a:gd name="T15" fmla="*/ 327 h 384"/>
                  <a:gd name="T16" fmla="*/ 205 w 425"/>
                  <a:gd name="T17" fmla="*/ 384 h 384"/>
                  <a:gd name="T18" fmla="*/ 328 w 425"/>
                  <a:gd name="T19" fmla="*/ 283 h 384"/>
                  <a:gd name="T20" fmla="*/ 425 w 425"/>
                  <a:gd name="T21" fmla="*/ 164 h 384"/>
                  <a:gd name="T22" fmla="*/ 210 w 425"/>
                  <a:gd name="T23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5" h="384">
                    <a:moveTo>
                      <a:pt x="210" y="0"/>
                    </a:moveTo>
                    <a:lnTo>
                      <a:pt x="210" y="0"/>
                    </a:lnTo>
                    <a:cubicBezTo>
                      <a:pt x="74" y="0"/>
                      <a:pt x="0" y="91"/>
                      <a:pt x="0" y="166"/>
                    </a:cubicBezTo>
                    <a:cubicBezTo>
                      <a:pt x="0" y="203"/>
                      <a:pt x="28" y="229"/>
                      <a:pt x="65" y="229"/>
                    </a:cubicBezTo>
                    <a:cubicBezTo>
                      <a:pt x="123" y="229"/>
                      <a:pt x="157" y="193"/>
                      <a:pt x="163" y="136"/>
                    </a:cubicBezTo>
                    <a:cubicBezTo>
                      <a:pt x="165" y="118"/>
                      <a:pt x="167" y="94"/>
                      <a:pt x="191" y="94"/>
                    </a:cubicBezTo>
                    <a:cubicBezTo>
                      <a:pt x="214" y="94"/>
                      <a:pt x="222" y="121"/>
                      <a:pt x="222" y="139"/>
                    </a:cubicBezTo>
                    <a:cubicBezTo>
                      <a:pt x="222" y="214"/>
                      <a:pt x="147" y="253"/>
                      <a:pt x="147" y="327"/>
                    </a:cubicBezTo>
                    <a:cubicBezTo>
                      <a:pt x="147" y="363"/>
                      <a:pt x="169" y="384"/>
                      <a:pt x="205" y="384"/>
                    </a:cubicBezTo>
                    <a:cubicBezTo>
                      <a:pt x="289" y="384"/>
                      <a:pt x="238" y="317"/>
                      <a:pt x="328" y="283"/>
                    </a:cubicBezTo>
                    <a:cubicBezTo>
                      <a:pt x="392" y="259"/>
                      <a:pt x="425" y="217"/>
                      <a:pt x="425" y="164"/>
                    </a:cubicBezTo>
                    <a:cubicBezTo>
                      <a:pt x="425" y="61"/>
                      <a:pt x="301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29" name="Freeform 118"/>
              <p:cNvSpPr>
                <a:spLocks/>
              </p:cNvSpPr>
              <p:nvPr userDrawn="1"/>
            </p:nvSpPr>
            <p:spPr bwMode="auto">
              <a:xfrm>
                <a:off x="3629" y="2737"/>
                <a:ext cx="48" cy="48"/>
              </a:xfrm>
              <a:custGeom>
                <a:avLst/>
                <a:gdLst>
                  <a:gd name="T0" fmla="*/ 66 w 131"/>
                  <a:gd name="T1" fmla="*/ 0 h 130"/>
                  <a:gd name="T2" fmla="*/ 66 w 131"/>
                  <a:gd name="T3" fmla="*/ 0 h 130"/>
                  <a:gd name="T4" fmla="*/ 0 w 131"/>
                  <a:gd name="T5" fmla="*/ 65 h 130"/>
                  <a:gd name="T6" fmla="*/ 66 w 131"/>
                  <a:gd name="T7" fmla="*/ 130 h 130"/>
                  <a:gd name="T8" fmla="*/ 131 w 131"/>
                  <a:gd name="T9" fmla="*/ 65 h 130"/>
                  <a:gd name="T10" fmla="*/ 66 w 131"/>
                  <a:gd name="T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1" h="130">
                    <a:moveTo>
                      <a:pt x="66" y="0"/>
                    </a:moveTo>
                    <a:lnTo>
                      <a:pt x="66" y="0"/>
                    </a:lnTo>
                    <a:cubicBezTo>
                      <a:pt x="30" y="0"/>
                      <a:pt x="0" y="29"/>
                      <a:pt x="0" y="65"/>
                    </a:cubicBezTo>
                    <a:cubicBezTo>
                      <a:pt x="0" y="101"/>
                      <a:pt x="30" y="130"/>
                      <a:pt x="66" y="130"/>
                    </a:cubicBezTo>
                    <a:cubicBezTo>
                      <a:pt x="102" y="130"/>
                      <a:pt x="131" y="101"/>
                      <a:pt x="131" y="65"/>
                    </a:cubicBezTo>
                    <a:cubicBezTo>
                      <a:pt x="131" y="29"/>
                      <a:pt x="102" y="0"/>
                      <a:pt x="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30" name="Freeform 119"/>
              <p:cNvSpPr>
                <a:spLocks/>
              </p:cNvSpPr>
              <p:nvPr userDrawn="1"/>
            </p:nvSpPr>
            <p:spPr bwMode="auto">
              <a:xfrm>
                <a:off x="3017" y="2816"/>
                <a:ext cx="166" cy="150"/>
              </a:xfrm>
              <a:custGeom>
                <a:avLst/>
                <a:gdLst>
                  <a:gd name="T0" fmla="*/ 224 w 452"/>
                  <a:gd name="T1" fmla="*/ 0 h 408"/>
                  <a:gd name="T2" fmla="*/ 224 w 452"/>
                  <a:gd name="T3" fmla="*/ 0 h 408"/>
                  <a:gd name="T4" fmla="*/ 0 w 452"/>
                  <a:gd name="T5" fmla="*/ 176 h 408"/>
                  <a:gd name="T6" fmla="*/ 69 w 452"/>
                  <a:gd name="T7" fmla="*/ 243 h 408"/>
                  <a:gd name="T8" fmla="*/ 174 w 452"/>
                  <a:gd name="T9" fmla="*/ 144 h 408"/>
                  <a:gd name="T10" fmla="*/ 203 w 452"/>
                  <a:gd name="T11" fmla="*/ 100 h 408"/>
                  <a:gd name="T12" fmla="*/ 236 w 452"/>
                  <a:gd name="T13" fmla="*/ 147 h 408"/>
                  <a:gd name="T14" fmla="*/ 156 w 452"/>
                  <a:gd name="T15" fmla="*/ 347 h 408"/>
                  <a:gd name="T16" fmla="*/ 218 w 452"/>
                  <a:gd name="T17" fmla="*/ 408 h 408"/>
                  <a:gd name="T18" fmla="*/ 349 w 452"/>
                  <a:gd name="T19" fmla="*/ 301 h 408"/>
                  <a:gd name="T20" fmla="*/ 452 w 452"/>
                  <a:gd name="T21" fmla="*/ 174 h 408"/>
                  <a:gd name="T22" fmla="*/ 224 w 452"/>
                  <a:gd name="T23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2" h="408">
                    <a:moveTo>
                      <a:pt x="224" y="0"/>
                    </a:moveTo>
                    <a:lnTo>
                      <a:pt x="224" y="0"/>
                    </a:lnTo>
                    <a:cubicBezTo>
                      <a:pt x="79" y="0"/>
                      <a:pt x="0" y="96"/>
                      <a:pt x="0" y="176"/>
                    </a:cubicBezTo>
                    <a:cubicBezTo>
                      <a:pt x="0" y="216"/>
                      <a:pt x="30" y="243"/>
                      <a:pt x="69" y="243"/>
                    </a:cubicBezTo>
                    <a:cubicBezTo>
                      <a:pt x="131" y="243"/>
                      <a:pt x="167" y="204"/>
                      <a:pt x="174" y="144"/>
                    </a:cubicBezTo>
                    <a:cubicBezTo>
                      <a:pt x="175" y="125"/>
                      <a:pt x="177" y="100"/>
                      <a:pt x="203" y="100"/>
                    </a:cubicBezTo>
                    <a:cubicBezTo>
                      <a:pt x="227" y="100"/>
                      <a:pt x="236" y="128"/>
                      <a:pt x="236" y="147"/>
                    </a:cubicBezTo>
                    <a:cubicBezTo>
                      <a:pt x="236" y="227"/>
                      <a:pt x="156" y="268"/>
                      <a:pt x="156" y="347"/>
                    </a:cubicBezTo>
                    <a:cubicBezTo>
                      <a:pt x="156" y="385"/>
                      <a:pt x="180" y="408"/>
                      <a:pt x="218" y="408"/>
                    </a:cubicBezTo>
                    <a:cubicBezTo>
                      <a:pt x="308" y="408"/>
                      <a:pt x="253" y="337"/>
                      <a:pt x="349" y="301"/>
                    </a:cubicBezTo>
                    <a:cubicBezTo>
                      <a:pt x="417" y="275"/>
                      <a:pt x="452" y="230"/>
                      <a:pt x="452" y="174"/>
                    </a:cubicBezTo>
                    <a:cubicBezTo>
                      <a:pt x="452" y="64"/>
                      <a:pt x="320" y="0"/>
                      <a:pt x="2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31" name="Freeform 120"/>
              <p:cNvSpPr>
                <a:spLocks/>
              </p:cNvSpPr>
              <p:nvPr userDrawn="1"/>
            </p:nvSpPr>
            <p:spPr bwMode="auto">
              <a:xfrm>
                <a:off x="3073" y="2975"/>
                <a:ext cx="52" cy="51"/>
              </a:xfrm>
              <a:custGeom>
                <a:avLst/>
                <a:gdLst>
                  <a:gd name="T0" fmla="*/ 69 w 139"/>
                  <a:gd name="T1" fmla="*/ 0 h 139"/>
                  <a:gd name="T2" fmla="*/ 69 w 139"/>
                  <a:gd name="T3" fmla="*/ 0 h 139"/>
                  <a:gd name="T4" fmla="*/ 0 w 139"/>
                  <a:gd name="T5" fmla="*/ 69 h 139"/>
                  <a:gd name="T6" fmla="*/ 69 w 139"/>
                  <a:gd name="T7" fmla="*/ 139 h 139"/>
                  <a:gd name="T8" fmla="*/ 139 w 139"/>
                  <a:gd name="T9" fmla="*/ 69 h 139"/>
                  <a:gd name="T10" fmla="*/ 69 w 139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139">
                    <a:moveTo>
                      <a:pt x="69" y="0"/>
                    </a:moveTo>
                    <a:lnTo>
                      <a:pt x="69" y="0"/>
                    </a:lnTo>
                    <a:cubicBezTo>
                      <a:pt x="31" y="0"/>
                      <a:pt x="0" y="31"/>
                      <a:pt x="0" y="69"/>
                    </a:cubicBezTo>
                    <a:cubicBezTo>
                      <a:pt x="0" y="108"/>
                      <a:pt x="31" y="139"/>
                      <a:pt x="69" y="139"/>
                    </a:cubicBezTo>
                    <a:cubicBezTo>
                      <a:pt x="107" y="139"/>
                      <a:pt x="139" y="108"/>
                      <a:pt x="139" y="69"/>
                    </a:cubicBezTo>
                    <a:cubicBezTo>
                      <a:pt x="139" y="31"/>
                      <a:pt x="107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32" name="Freeform 121"/>
              <p:cNvSpPr>
                <a:spLocks/>
              </p:cNvSpPr>
              <p:nvPr userDrawn="1"/>
            </p:nvSpPr>
            <p:spPr bwMode="auto">
              <a:xfrm>
                <a:off x="2596" y="2508"/>
                <a:ext cx="153" cy="139"/>
              </a:xfrm>
              <a:custGeom>
                <a:avLst/>
                <a:gdLst>
                  <a:gd name="T0" fmla="*/ 206 w 417"/>
                  <a:gd name="T1" fmla="*/ 0 h 376"/>
                  <a:gd name="T2" fmla="*/ 206 w 417"/>
                  <a:gd name="T3" fmla="*/ 0 h 376"/>
                  <a:gd name="T4" fmla="*/ 0 w 417"/>
                  <a:gd name="T5" fmla="*/ 162 h 376"/>
                  <a:gd name="T6" fmla="*/ 64 w 417"/>
                  <a:gd name="T7" fmla="*/ 224 h 376"/>
                  <a:gd name="T8" fmla="*/ 160 w 417"/>
                  <a:gd name="T9" fmla="*/ 133 h 376"/>
                  <a:gd name="T10" fmla="*/ 188 w 417"/>
                  <a:gd name="T11" fmla="*/ 92 h 376"/>
                  <a:gd name="T12" fmla="*/ 218 w 417"/>
                  <a:gd name="T13" fmla="*/ 136 h 376"/>
                  <a:gd name="T14" fmla="*/ 144 w 417"/>
                  <a:gd name="T15" fmla="*/ 320 h 376"/>
                  <a:gd name="T16" fmla="*/ 201 w 417"/>
                  <a:gd name="T17" fmla="*/ 376 h 376"/>
                  <a:gd name="T18" fmla="*/ 322 w 417"/>
                  <a:gd name="T19" fmla="*/ 277 h 376"/>
                  <a:gd name="T20" fmla="*/ 417 w 417"/>
                  <a:gd name="T21" fmla="*/ 160 h 376"/>
                  <a:gd name="T22" fmla="*/ 206 w 417"/>
                  <a:gd name="T2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7" h="376">
                    <a:moveTo>
                      <a:pt x="206" y="0"/>
                    </a:moveTo>
                    <a:lnTo>
                      <a:pt x="206" y="0"/>
                    </a:lnTo>
                    <a:cubicBezTo>
                      <a:pt x="73" y="0"/>
                      <a:pt x="0" y="89"/>
                      <a:pt x="0" y="162"/>
                    </a:cubicBezTo>
                    <a:cubicBezTo>
                      <a:pt x="0" y="199"/>
                      <a:pt x="28" y="224"/>
                      <a:pt x="64" y="224"/>
                    </a:cubicBezTo>
                    <a:cubicBezTo>
                      <a:pt x="121" y="224"/>
                      <a:pt x="154" y="188"/>
                      <a:pt x="160" y="133"/>
                    </a:cubicBezTo>
                    <a:cubicBezTo>
                      <a:pt x="162" y="115"/>
                      <a:pt x="164" y="92"/>
                      <a:pt x="188" y="92"/>
                    </a:cubicBezTo>
                    <a:cubicBezTo>
                      <a:pt x="210" y="92"/>
                      <a:pt x="218" y="118"/>
                      <a:pt x="218" y="136"/>
                    </a:cubicBezTo>
                    <a:cubicBezTo>
                      <a:pt x="218" y="209"/>
                      <a:pt x="144" y="247"/>
                      <a:pt x="144" y="320"/>
                    </a:cubicBezTo>
                    <a:cubicBezTo>
                      <a:pt x="144" y="355"/>
                      <a:pt x="166" y="376"/>
                      <a:pt x="201" y="376"/>
                    </a:cubicBezTo>
                    <a:cubicBezTo>
                      <a:pt x="284" y="376"/>
                      <a:pt x="234" y="310"/>
                      <a:pt x="322" y="277"/>
                    </a:cubicBezTo>
                    <a:cubicBezTo>
                      <a:pt x="385" y="253"/>
                      <a:pt x="417" y="212"/>
                      <a:pt x="417" y="160"/>
                    </a:cubicBezTo>
                    <a:cubicBezTo>
                      <a:pt x="417" y="59"/>
                      <a:pt x="295" y="0"/>
                      <a:pt x="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33" name="Freeform 122"/>
              <p:cNvSpPr>
                <a:spLocks/>
              </p:cNvSpPr>
              <p:nvPr userDrawn="1"/>
            </p:nvSpPr>
            <p:spPr bwMode="auto">
              <a:xfrm>
                <a:off x="2648" y="2655"/>
                <a:ext cx="47" cy="47"/>
              </a:xfrm>
              <a:custGeom>
                <a:avLst/>
                <a:gdLst>
                  <a:gd name="T0" fmla="*/ 64 w 128"/>
                  <a:gd name="T1" fmla="*/ 0 h 128"/>
                  <a:gd name="T2" fmla="*/ 64 w 128"/>
                  <a:gd name="T3" fmla="*/ 0 h 128"/>
                  <a:gd name="T4" fmla="*/ 0 w 128"/>
                  <a:gd name="T5" fmla="*/ 64 h 128"/>
                  <a:gd name="T6" fmla="*/ 64 w 128"/>
                  <a:gd name="T7" fmla="*/ 128 h 128"/>
                  <a:gd name="T8" fmla="*/ 128 w 128"/>
                  <a:gd name="T9" fmla="*/ 64 h 128"/>
                  <a:gd name="T10" fmla="*/ 64 w 128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lnTo>
                      <a:pt x="64" y="0"/>
                    </a:ln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34" name="Freeform 123"/>
              <p:cNvSpPr>
                <a:spLocks/>
              </p:cNvSpPr>
              <p:nvPr userDrawn="1"/>
            </p:nvSpPr>
            <p:spPr bwMode="auto">
              <a:xfrm>
                <a:off x="3432" y="681"/>
                <a:ext cx="251" cy="227"/>
              </a:xfrm>
              <a:custGeom>
                <a:avLst/>
                <a:gdLst>
                  <a:gd name="T0" fmla="*/ 344 w 682"/>
                  <a:gd name="T1" fmla="*/ 615 h 615"/>
                  <a:gd name="T2" fmla="*/ 344 w 682"/>
                  <a:gd name="T3" fmla="*/ 615 h 615"/>
                  <a:gd name="T4" fmla="*/ 682 w 682"/>
                  <a:gd name="T5" fmla="*/ 350 h 615"/>
                  <a:gd name="T6" fmla="*/ 577 w 682"/>
                  <a:gd name="T7" fmla="*/ 248 h 615"/>
                  <a:gd name="T8" fmla="*/ 420 w 682"/>
                  <a:gd name="T9" fmla="*/ 398 h 615"/>
                  <a:gd name="T10" fmla="*/ 375 w 682"/>
                  <a:gd name="T11" fmla="*/ 464 h 615"/>
                  <a:gd name="T12" fmla="*/ 326 w 682"/>
                  <a:gd name="T13" fmla="*/ 393 h 615"/>
                  <a:gd name="T14" fmla="*/ 446 w 682"/>
                  <a:gd name="T15" fmla="*/ 92 h 615"/>
                  <a:gd name="T16" fmla="*/ 353 w 682"/>
                  <a:gd name="T17" fmla="*/ 0 h 615"/>
                  <a:gd name="T18" fmla="*/ 156 w 682"/>
                  <a:gd name="T19" fmla="*/ 162 h 615"/>
                  <a:gd name="T20" fmla="*/ 0 w 682"/>
                  <a:gd name="T21" fmla="*/ 353 h 615"/>
                  <a:gd name="T22" fmla="*/ 344 w 682"/>
                  <a:gd name="T23" fmla="*/ 615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2" h="615">
                    <a:moveTo>
                      <a:pt x="344" y="615"/>
                    </a:moveTo>
                    <a:lnTo>
                      <a:pt x="344" y="615"/>
                    </a:lnTo>
                    <a:cubicBezTo>
                      <a:pt x="562" y="615"/>
                      <a:pt x="682" y="470"/>
                      <a:pt x="682" y="350"/>
                    </a:cubicBezTo>
                    <a:cubicBezTo>
                      <a:pt x="682" y="290"/>
                      <a:pt x="636" y="248"/>
                      <a:pt x="577" y="248"/>
                    </a:cubicBezTo>
                    <a:cubicBezTo>
                      <a:pt x="484" y="248"/>
                      <a:pt x="429" y="307"/>
                      <a:pt x="420" y="398"/>
                    </a:cubicBezTo>
                    <a:cubicBezTo>
                      <a:pt x="417" y="427"/>
                      <a:pt x="414" y="464"/>
                      <a:pt x="375" y="464"/>
                    </a:cubicBezTo>
                    <a:cubicBezTo>
                      <a:pt x="339" y="464"/>
                      <a:pt x="326" y="423"/>
                      <a:pt x="326" y="393"/>
                    </a:cubicBezTo>
                    <a:cubicBezTo>
                      <a:pt x="326" y="274"/>
                      <a:pt x="446" y="211"/>
                      <a:pt x="446" y="92"/>
                    </a:cubicBezTo>
                    <a:cubicBezTo>
                      <a:pt x="446" y="35"/>
                      <a:pt x="410" y="0"/>
                      <a:pt x="353" y="0"/>
                    </a:cubicBezTo>
                    <a:cubicBezTo>
                      <a:pt x="218" y="0"/>
                      <a:pt x="300" y="108"/>
                      <a:pt x="156" y="162"/>
                    </a:cubicBezTo>
                    <a:cubicBezTo>
                      <a:pt x="53" y="201"/>
                      <a:pt x="0" y="268"/>
                      <a:pt x="0" y="353"/>
                    </a:cubicBezTo>
                    <a:cubicBezTo>
                      <a:pt x="0" y="519"/>
                      <a:pt x="199" y="615"/>
                      <a:pt x="344" y="6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35" name="Freeform 124"/>
              <p:cNvSpPr>
                <a:spLocks/>
              </p:cNvSpPr>
              <p:nvPr userDrawn="1"/>
            </p:nvSpPr>
            <p:spPr bwMode="auto">
              <a:xfrm>
                <a:off x="3521" y="591"/>
                <a:ext cx="76" cy="78"/>
              </a:xfrm>
              <a:custGeom>
                <a:avLst/>
                <a:gdLst>
                  <a:gd name="T0" fmla="*/ 104 w 209"/>
                  <a:gd name="T1" fmla="*/ 210 h 210"/>
                  <a:gd name="T2" fmla="*/ 104 w 209"/>
                  <a:gd name="T3" fmla="*/ 210 h 210"/>
                  <a:gd name="T4" fmla="*/ 209 w 209"/>
                  <a:gd name="T5" fmla="*/ 105 h 210"/>
                  <a:gd name="T6" fmla="*/ 104 w 209"/>
                  <a:gd name="T7" fmla="*/ 0 h 210"/>
                  <a:gd name="T8" fmla="*/ 0 w 209"/>
                  <a:gd name="T9" fmla="*/ 105 h 210"/>
                  <a:gd name="T10" fmla="*/ 104 w 209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10">
                    <a:moveTo>
                      <a:pt x="104" y="210"/>
                    </a:moveTo>
                    <a:lnTo>
                      <a:pt x="104" y="210"/>
                    </a:lnTo>
                    <a:cubicBezTo>
                      <a:pt x="162" y="210"/>
                      <a:pt x="209" y="162"/>
                      <a:pt x="209" y="105"/>
                    </a:cubicBezTo>
                    <a:cubicBezTo>
                      <a:pt x="209" y="47"/>
                      <a:pt x="162" y="0"/>
                      <a:pt x="104" y="0"/>
                    </a:cubicBezTo>
                    <a:cubicBezTo>
                      <a:pt x="47" y="0"/>
                      <a:pt x="0" y="47"/>
                      <a:pt x="0" y="105"/>
                    </a:cubicBezTo>
                    <a:cubicBezTo>
                      <a:pt x="0" y="162"/>
                      <a:pt x="47" y="210"/>
                      <a:pt x="104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36" name="Freeform 125"/>
              <p:cNvSpPr>
                <a:spLocks/>
              </p:cNvSpPr>
              <p:nvPr userDrawn="1"/>
            </p:nvSpPr>
            <p:spPr bwMode="auto">
              <a:xfrm>
                <a:off x="3182" y="2145"/>
                <a:ext cx="270" cy="243"/>
              </a:xfrm>
              <a:custGeom>
                <a:avLst/>
                <a:gdLst>
                  <a:gd name="T0" fmla="*/ 371 w 733"/>
                  <a:gd name="T1" fmla="*/ 661 h 661"/>
                  <a:gd name="T2" fmla="*/ 371 w 733"/>
                  <a:gd name="T3" fmla="*/ 661 h 661"/>
                  <a:gd name="T4" fmla="*/ 733 w 733"/>
                  <a:gd name="T5" fmla="*/ 376 h 661"/>
                  <a:gd name="T6" fmla="*/ 621 w 733"/>
                  <a:gd name="T7" fmla="*/ 266 h 661"/>
                  <a:gd name="T8" fmla="*/ 452 w 733"/>
                  <a:gd name="T9" fmla="*/ 427 h 661"/>
                  <a:gd name="T10" fmla="*/ 404 w 733"/>
                  <a:gd name="T11" fmla="*/ 499 h 661"/>
                  <a:gd name="T12" fmla="*/ 351 w 733"/>
                  <a:gd name="T13" fmla="*/ 422 h 661"/>
                  <a:gd name="T14" fmla="*/ 480 w 733"/>
                  <a:gd name="T15" fmla="*/ 99 h 661"/>
                  <a:gd name="T16" fmla="*/ 380 w 733"/>
                  <a:gd name="T17" fmla="*/ 0 h 661"/>
                  <a:gd name="T18" fmla="*/ 168 w 733"/>
                  <a:gd name="T19" fmla="*/ 173 h 661"/>
                  <a:gd name="T20" fmla="*/ 0 w 733"/>
                  <a:gd name="T21" fmla="*/ 379 h 661"/>
                  <a:gd name="T22" fmla="*/ 371 w 733"/>
                  <a:gd name="T23" fmla="*/ 661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33" h="661">
                    <a:moveTo>
                      <a:pt x="371" y="661"/>
                    </a:moveTo>
                    <a:lnTo>
                      <a:pt x="371" y="661"/>
                    </a:lnTo>
                    <a:cubicBezTo>
                      <a:pt x="604" y="661"/>
                      <a:pt x="733" y="505"/>
                      <a:pt x="733" y="376"/>
                    </a:cubicBezTo>
                    <a:cubicBezTo>
                      <a:pt x="733" y="311"/>
                      <a:pt x="684" y="266"/>
                      <a:pt x="621" y="266"/>
                    </a:cubicBezTo>
                    <a:cubicBezTo>
                      <a:pt x="521" y="266"/>
                      <a:pt x="462" y="329"/>
                      <a:pt x="452" y="427"/>
                    </a:cubicBezTo>
                    <a:cubicBezTo>
                      <a:pt x="449" y="458"/>
                      <a:pt x="446" y="499"/>
                      <a:pt x="404" y="499"/>
                    </a:cubicBezTo>
                    <a:cubicBezTo>
                      <a:pt x="365" y="499"/>
                      <a:pt x="351" y="454"/>
                      <a:pt x="351" y="422"/>
                    </a:cubicBezTo>
                    <a:cubicBezTo>
                      <a:pt x="351" y="293"/>
                      <a:pt x="480" y="226"/>
                      <a:pt x="480" y="99"/>
                    </a:cubicBezTo>
                    <a:cubicBezTo>
                      <a:pt x="480" y="37"/>
                      <a:pt x="441" y="0"/>
                      <a:pt x="380" y="0"/>
                    </a:cubicBezTo>
                    <a:cubicBezTo>
                      <a:pt x="234" y="0"/>
                      <a:pt x="323" y="115"/>
                      <a:pt x="168" y="173"/>
                    </a:cubicBezTo>
                    <a:cubicBezTo>
                      <a:pt x="57" y="215"/>
                      <a:pt x="0" y="287"/>
                      <a:pt x="0" y="379"/>
                    </a:cubicBezTo>
                    <a:cubicBezTo>
                      <a:pt x="0" y="557"/>
                      <a:pt x="215" y="661"/>
                      <a:pt x="371" y="6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37" name="Freeform 126"/>
              <p:cNvSpPr>
                <a:spLocks/>
              </p:cNvSpPr>
              <p:nvPr userDrawn="1"/>
            </p:nvSpPr>
            <p:spPr bwMode="auto">
              <a:xfrm>
                <a:off x="3278" y="2048"/>
                <a:ext cx="82" cy="82"/>
              </a:xfrm>
              <a:custGeom>
                <a:avLst/>
                <a:gdLst>
                  <a:gd name="T0" fmla="*/ 113 w 225"/>
                  <a:gd name="T1" fmla="*/ 225 h 225"/>
                  <a:gd name="T2" fmla="*/ 113 w 225"/>
                  <a:gd name="T3" fmla="*/ 225 h 225"/>
                  <a:gd name="T4" fmla="*/ 225 w 225"/>
                  <a:gd name="T5" fmla="*/ 113 h 225"/>
                  <a:gd name="T6" fmla="*/ 113 w 225"/>
                  <a:gd name="T7" fmla="*/ 0 h 225"/>
                  <a:gd name="T8" fmla="*/ 0 w 225"/>
                  <a:gd name="T9" fmla="*/ 113 h 225"/>
                  <a:gd name="T10" fmla="*/ 113 w 225"/>
                  <a:gd name="T11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25">
                    <a:moveTo>
                      <a:pt x="113" y="225"/>
                    </a:moveTo>
                    <a:lnTo>
                      <a:pt x="113" y="225"/>
                    </a:lnTo>
                    <a:cubicBezTo>
                      <a:pt x="174" y="225"/>
                      <a:pt x="225" y="175"/>
                      <a:pt x="225" y="113"/>
                    </a:cubicBezTo>
                    <a:cubicBezTo>
                      <a:pt x="225" y="51"/>
                      <a:pt x="174" y="0"/>
                      <a:pt x="113" y="0"/>
                    </a:cubicBezTo>
                    <a:cubicBezTo>
                      <a:pt x="51" y="0"/>
                      <a:pt x="0" y="51"/>
                      <a:pt x="0" y="113"/>
                    </a:cubicBezTo>
                    <a:cubicBezTo>
                      <a:pt x="0" y="175"/>
                      <a:pt x="51" y="225"/>
                      <a:pt x="113" y="2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38" name="Freeform 127"/>
              <p:cNvSpPr>
                <a:spLocks/>
              </p:cNvSpPr>
              <p:nvPr userDrawn="1"/>
            </p:nvSpPr>
            <p:spPr bwMode="auto">
              <a:xfrm>
                <a:off x="4048" y="2348"/>
                <a:ext cx="282" cy="254"/>
              </a:xfrm>
              <a:custGeom>
                <a:avLst/>
                <a:gdLst>
                  <a:gd name="T0" fmla="*/ 388 w 767"/>
                  <a:gd name="T1" fmla="*/ 691 h 691"/>
                  <a:gd name="T2" fmla="*/ 388 w 767"/>
                  <a:gd name="T3" fmla="*/ 691 h 691"/>
                  <a:gd name="T4" fmla="*/ 767 w 767"/>
                  <a:gd name="T5" fmla="*/ 393 h 691"/>
                  <a:gd name="T6" fmla="*/ 650 w 767"/>
                  <a:gd name="T7" fmla="*/ 279 h 691"/>
                  <a:gd name="T8" fmla="*/ 473 w 767"/>
                  <a:gd name="T9" fmla="*/ 447 h 691"/>
                  <a:gd name="T10" fmla="*/ 422 w 767"/>
                  <a:gd name="T11" fmla="*/ 522 h 691"/>
                  <a:gd name="T12" fmla="*/ 367 w 767"/>
                  <a:gd name="T13" fmla="*/ 442 h 691"/>
                  <a:gd name="T14" fmla="*/ 502 w 767"/>
                  <a:gd name="T15" fmla="*/ 103 h 691"/>
                  <a:gd name="T16" fmla="*/ 397 w 767"/>
                  <a:gd name="T17" fmla="*/ 0 h 691"/>
                  <a:gd name="T18" fmla="*/ 176 w 767"/>
                  <a:gd name="T19" fmla="*/ 182 h 691"/>
                  <a:gd name="T20" fmla="*/ 0 w 767"/>
                  <a:gd name="T21" fmla="*/ 396 h 691"/>
                  <a:gd name="T22" fmla="*/ 388 w 767"/>
                  <a:gd name="T23" fmla="*/ 691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7" h="691">
                    <a:moveTo>
                      <a:pt x="388" y="691"/>
                    </a:moveTo>
                    <a:lnTo>
                      <a:pt x="388" y="691"/>
                    </a:lnTo>
                    <a:cubicBezTo>
                      <a:pt x="633" y="691"/>
                      <a:pt x="767" y="528"/>
                      <a:pt x="767" y="393"/>
                    </a:cubicBezTo>
                    <a:cubicBezTo>
                      <a:pt x="767" y="326"/>
                      <a:pt x="716" y="279"/>
                      <a:pt x="650" y="279"/>
                    </a:cubicBezTo>
                    <a:cubicBezTo>
                      <a:pt x="545" y="279"/>
                      <a:pt x="484" y="345"/>
                      <a:pt x="473" y="447"/>
                    </a:cubicBezTo>
                    <a:cubicBezTo>
                      <a:pt x="469" y="480"/>
                      <a:pt x="466" y="522"/>
                      <a:pt x="422" y="522"/>
                    </a:cubicBezTo>
                    <a:cubicBezTo>
                      <a:pt x="382" y="522"/>
                      <a:pt x="367" y="475"/>
                      <a:pt x="367" y="442"/>
                    </a:cubicBezTo>
                    <a:cubicBezTo>
                      <a:pt x="368" y="307"/>
                      <a:pt x="502" y="237"/>
                      <a:pt x="502" y="103"/>
                    </a:cubicBezTo>
                    <a:cubicBezTo>
                      <a:pt x="502" y="39"/>
                      <a:pt x="462" y="0"/>
                      <a:pt x="397" y="0"/>
                    </a:cubicBezTo>
                    <a:cubicBezTo>
                      <a:pt x="245" y="0"/>
                      <a:pt x="338" y="120"/>
                      <a:pt x="176" y="182"/>
                    </a:cubicBezTo>
                    <a:cubicBezTo>
                      <a:pt x="60" y="226"/>
                      <a:pt x="1" y="301"/>
                      <a:pt x="0" y="396"/>
                    </a:cubicBezTo>
                    <a:cubicBezTo>
                      <a:pt x="0" y="583"/>
                      <a:pt x="225" y="691"/>
                      <a:pt x="388" y="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39" name="Freeform 128"/>
              <p:cNvSpPr>
                <a:spLocks/>
              </p:cNvSpPr>
              <p:nvPr userDrawn="1"/>
            </p:nvSpPr>
            <p:spPr bwMode="auto">
              <a:xfrm>
                <a:off x="4147" y="2246"/>
                <a:ext cx="87" cy="87"/>
              </a:xfrm>
              <a:custGeom>
                <a:avLst/>
                <a:gdLst>
                  <a:gd name="T0" fmla="*/ 118 w 236"/>
                  <a:gd name="T1" fmla="*/ 236 h 236"/>
                  <a:gd name="T2" fmla="*/ 118 w 236"/>
                  <a:gd name="T3" fmla="*/ 236 h 236"/>
                  <a:gd name="T4" fmla="*/ 236 w 236"/>
                  <a:gd name="T5" fmla="*/ 118 h 236"/>
                  <a:gd name="T6" fmla="*/ 118 w 236"/>
                  <a:gd name="T7" fmla="*/ 0 h 236"/>
                  <a:gd name="T8" fmla="*/ 0 w 236"/>
                  <a:gd name="T9" fmla="*/ 118 h 236"/>
                  <a:gd name="T10" fmla="*/ 118 w 236"/>
                  <a:gd name="T11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6" h="236">
                    <a:moveTo>
                      <a:pt x="118" y="236"/>
                    </a:moveTo>
                    <a:lnTo>
                      <a:pt x="118" y="236"/>
                    </a:lnTo>
                    <a:cubicBezTo>
                      <a:pt x="182" y="236"/>
                      <a:pt x="236" y="183"/>
                      <a:pt x="236" y="118"/>
                    </a:cubicBezTo>
                    <a:cubicBezTo>
                      <a:pt x="236" y="53"/>
                      <a:pt x="182" y="0"/>
                      <a:pt x="118" y="0"/>
                    </a:cubicBez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0" name="Freeform 129"/>
              <p:cNvSpPr>
                <a:spLocks/>
              </p:cNvSpPr>
              <p:nvPr userDrawn="1"/>
            </p:nvSpPr>
            <p:spPr bwMode="auto">
              <a:xfrm>
                <a:off x="4301" y="1495"/>
                <a:ext cx="262" cy="245"/>
              </a:xfrm>
              <a:custGeom>
                <a:avLst/>
                <a:gdLst>
                  <a:gd name="T0" fmla="*/ 323 w 711"/>
                  <a:gd name="T1" fmla="*/ 627 h 665"/>
                  <a:gd name="T2" fmla="*/ 323 w 711"/>
                  <a:gd name="T3" fmla="*/ 627 h 665"/>
                  <a:gd name="T4" fmla="*/ 701 w 711"/>
                  <a:gd name="T5" fmla="*/ 425 h 665"/>
                  <a:gd name="T6" fmla="*/ 615 w 711"/>
                  <a:gd name="T7" fmla="*/ 307 h 665"/>
                  <a:gd name="T8" fmla="*/ 434 w 711"/>
                  <a:gd name="T9" fmla="*/ 426 h 665"/>
                  <a:gd name="T10" fmla="*/ 379 w 711"/>
                  <a:gd name="T11" fmla="*/ 484 h 665"/>
                  <a:gd name="T12" fmla="*/ 343 w 711"/>
                  <a:gd name="T13" fmla="*/ 406 h 665"/>
                  <a:gd name="T14" fmla="*/ 513 w 711"/>
                  <a:gd name="T15" fmla="*/ 130 h 665"/>
                  <a:gd name="T16" fmla="*/ 437 w 711"/>
                  <a:gd name="T17" fmla="*/ 23 h 665"/>
                  <a:gd name="T18" fmla="*/ 216 w 711"/>
                  <a:gd name="T19" fmla="*/ 148 h 665"/>
                  <a:gd name="T20" fmla="*/ 29 w 711"/>
                  <a:gd name="T21" fmla="*/ 309 h 665"/>
                  <a:gd name="T22" fmla="*/ 323 w 711"/>
                  <a:gd name="T23" fmla="*/ 627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1" h="665">
                    <a:moveTo>
                      <a:pt x="323" y="627"/>
                    </a:moveTo>
                    <a:lnTo>
                      <a:pt x="323" y="627"/>
                    </a:lnTo>
                    <a:cubicBezTo>
                      <a:pt x="537" y="665"/>
                      <a:pt x="680" y="543"/>
                      <a:pt x="701" y="425"/>
                    </a:cubicBezTo>
                    <a:cubicBezTo>
                      <a:pt x="711" y="366"/>
                      <a:pt x="673" y="317"/>
                      <a:pt x="615" y="307"/>
                    </a:cubicBezTo>
                    <a:cubicBezTo>
                      <a:pt x="523" y="290"/>
                      <a:pt x="460" y="339"/>
                      <a:pt x="434" y="426"/>
                    </a:cubicBezTo>
                    <a:cubicBezTo>
                      <a:pt x="427" y="454"/>
                      <a:pt x="417" y="491"/>
                      <a:pt x="379" y="484"/>
                    </a:cubicBezTo>
                    <a:cubicBezTo>
                      <a:pt x="343" y="478"/>
                      <a:pt x="338" y="435"/>
                      <a:pt x="343" y="406"/>
                    </a:cubicBezTo>
                    <a:cubicBezTo>
                      <a:pt x="364" y="288"/>
                      <a:pt x="493" y="247"/>
                      <a:pt x="513" y="130"/>
                    </a:cubicBezTo>
                    <a:cubicBezTo>
                      <a:pt x="523" y="74"/>
                      <a:pt x="494" y="33"/>
                      <a:pt x="437" y="23"/>
                    </a:cubicBezTo>
                    <a:cubicBezTo>
                      <a:pt x="304" y="0"/>
                      <a:pt x="367" y="120"/>
                      <a:pt x="216" y="148"/>
                    </a:cubicBezTo>
                    <a:cubicBezTo>
                      <a:pt x="107" y="169"/>
                      <a:pt x="44" y="226"/>
                      <a:pt x="29" y="309"/>
                    </a:cubicBezTo>
                    <a:cubicBezTo>
                      <a:pt x="0" y="473"/>
                      <a:pt x="180" y="602"/>
                      <a:pt x="323" y="6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1" name="Freeform 130"/>
              <p:cNvSpPr>
                <a:spLocks/>
              </p:cNvSpPr>
              <p:nvPr userDrawn="1"/>
            </p:nvSpPr>
            <p:spPr bwMode="auto">
              <a:xfrm>
                <a:off x="4427" y="1411"/>
                <a:ext cx="83" cy="83"/>
              </a:xfrm>
              <a:custGeom>
                <a:avLst/>
                <a:gdLst>
                  <a:gd name="T0" fmla="*/ 95 w 226"/>
                  <a:gd name="T1" fmla="*/ 216 h 226"/>
                  <a:gd name="T2" fmla="*/ 95 w 226"/>
                  <a:gd name="T3" fmla="*/ 216 h 226"/>
                  <a:gd name="T4" fmla="*/ 216 w 226"/>
                  <a:gd name="T5" fmla="*/ 131 h 226"/>
                  <a:gd name="T6" fmla="*/ 131 w 226"/>
                  <a:gd name="T7" fmla="*/ 10 h 226"/>
                  <a:gd name="T8" fmla="*/ 10 w 226"/>
                  <a:gd name="T9" fmla="*/ 95 h 226"/>
                  <a:gd name="T10" fmla="*/ 95 w 226"/>
                  <a:gd name="T11" fmla="*/ 21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95" y="216"/>
                    </a:moveTo>
                    <a:lnTo>
                      <a:pt x="95" y="216"/>
                    </a:lnTo>
                    <a:cubicBezTo>
                      <a:pt x="152" y="226"/>
                      <a:pt x="206" y="188"/>
                      <a:pt x="216" y="131"/>
                    </a:cubicBezTo>
                    <a:cubicBezTo>
                      <a:pt x="226" y="74"/>
                      <a:pt x="188" y="20"/>
                      <a:pt x="131" y="10"/>
                    </a:cubicBezTo>
                    <a:cubicBezTo>
                      <a:pt x="75" y="0"/>
                      <a:pt x="20" y="38"/>
                      <a:pt x="10" y="95"/>
                    </a:cubicBezTo>
                    <a:cubicBezTo>
                      <a:pt x="0" y="151"/>
                      <a:pt x="39" y="206"/>
                      <a:pt x="95" y="2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2" name="Freeform 131"/>
              <p:cNvSpPr>
                <a:spLocks/>
              </p:cNvSpPr>
              <p:nvPr userDrawn="1"/>
            </p:nvSpPr>
            <p:spPr bwMode="auto">
              <a:xfrm>
                <a:off x="2474" y="693"/>
                <a:ext cx="358" cy="322"/>
              </a:xfrm>
              <a:custGeom>
                <a:avLst/>
                <a:gdLst>
                  <a:gd name="T0" fmla="*/ 491 w 971"/>
                  <a:gd name="T1" fmla="*/ 876 h 876"/>
                  <a:gd name="T2" fmla="*/ 491 w 971"/>
                  <a:gd name="T3" fmla="*/ 876 h 876"/>
                  <a:gd name="T4" fmla="*/ 971 w 971"/>
                  <a:gd name="T5" fmla="*/ 499 h 876"/>
                  <a:gd name="T6" fmla="*/ 822 w 971"/>
                  <a:gd name="T7" fmla="*/ 354 h 876"/>
                  <a:gd name="T8" fmla="*/ 598 w 971"/>
                  <a:gd name="T9" fmla="*/ 566 h 876"/>
                  <a:gd name="T10" fmla="*/ 534 w 971"/>
                  <a:gd name="T11" fmla="*/ 662 h 876"/>
                  <a:gd name="T12" fmla="*/ 465 w 971"/>
                  <a:gd name="T13" fmla="*/ 560 h 876"/>
                  <a:gd name="T14" fmla="*/ 636 w 971"/>
                  <a:gd name="T15" fmla="*/ 131 h 876"/>
                  <a:gd name="T16" fmla="*/ 502 w 971"/>
                  <a:gd name="T17" fmla="*/ 0 h 876"/>
                  <a:gd name="T18" fmla="*/ 222 w 971"/>
                  <a:gd name="T19" fmla="*/ 231 h 876"/>
                  <a:gd name="T20" fmla="*/ 0 w 971"/>
                  <a:gd name="T21" fmla="*/ 503 h 876"/>
                  <a:gd name="T22" fmla="*/ 491 w 971"/>
                  <a:gd name="T23" fmla="*/ 876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1" h="876">
                    <a:moveTo>
                      <a:pt x="491" y="876"/>
                    </a:moveTo>
                    <a:lnTo>
                      <a:pt x="491" y="876"/>
                    </a:lnTo>
                    <a:cubicBezTo>
                      <a:pt x="800" y="876"/>
                      <a:pt x="971" y="669"/>
                      <a:pt x="971" y="499"/>
                    </a:cubicBezTo>
                    <a:cubicBezTo>
                      <a:pt x="971" y="413"/>
                      <a:pt x="906" y="354"/>
                      <a:pt x="822" y="354"/>
                    </a:cubicBezTo>
                    <a:cubicBezTo>
                      <a:pt x="689" y="354"/>
                      <a:pt x="612" y="437"/>
                      <a:pt x="598" y="566"/>
                    </a:cubicBezTo>
                    <a:cubicBezTo>
                      <a:pt x="594" y="608"/>
                      <a:pt x="590" y="662"/>
                      <a:pt x="534" y="662"/>
                    </a:cubicBezTo>
                    <a:cubicBezTo>
                      <a:pt x="483" y="662"/>
                      <a:pt x="465" y="602"/>
                      <a:pt x="465" y="560"/>
                    </a:cubicBezTo>
                    <a:cubicBezTo>
                      <a:pt x="465" y="390"/>
                      <a:pt x="636" y="300"/>
                      <a:pt x="636" y="131"/>
                    </a:cubicBezTo>
                    <a:cubicBezTo>
                      <a:pt x="636" y="50"/>
                      <a:pt x="584" y="0"/>
                      <a:pt x="502" y="0"/>
                    </a:cubicBezTo>
                    <a:cubicBezTo>
                      <a:pt x="310" y="0"/>
                      <a:pt x="427" y="153"/>
                      <a:pt x="222" y="231"/>
                    </a:cubicBezTo>
                    <a:cubicBezTo>
                      <a:pt x="76" y="286"/>
                      <a:pt x="0" y="382"/>
                      <a:pt x="0" y="503"/>
                    </a:cubicBezTo>
                    <a:cubicBezTo>
                      <a:pt x="0" y="739"/>
                      <a:pt x="284" y="876"/>
                      <a:pt x="491" y="8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3" name="Freeform 132"/>
              <p:cNvSpPr>
                <a:spLocks/>
              </p:cNvSpPr>
              <p:nvPr userDrawn="1"/>
            </p:nvSpPr>
            <p:spPr bwMode="auto">
              <a:xfrm>
                <a:off x="2597" y="541"/>
                <a:ext cx="120" cy="120"/>
              </a:xfrm>
              <a:custGeom>
                <a:avLst/>
                <a:gdLst>
                  <a:gd name="T0" fmla="*/ 162 w 325"/>
                  <a:gd name="T1" fmla="*/ 325 h 325"/>
                  <a:gd name="T2" fmla="*/ 162 w 325"/>
                  <a:gd name="T3" fmla="*/ 325 h 325"/>
                  <a:gd name="T4" fmla="*/ 325 w 325"/>
                  <a:gd name="T5" fmla="*/ 162 h 325"/>
                  <a:gd name="T6" fmla="*/ 162 w 325"/>
                  <a:gd name="T7" fmla="*/ 0 h 325"/>
                  <a:gd name="T8" fmla="*/ 0 w 325"/>
                  <a:gd name="T9" fmla="*/ 162 h 325"/>
                  <a:gd name="T10" fmla="*/ 162 w 325"/>
                  <a:gd name="T11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5" h="325">
                    <a:moveTo>
                      <a:pt x="162" y="325"/>
                    </a:moveTo>
                    <a:lnTo>
                      <a:pt x="162" y="325"/>
                    </a:lnTo>
                    <a:cubicBezTo>
                      <a:pt x="251" y="325"/>
                      <a:pt x="325" y="252"/>
                      <a:pt x="325" y="162"/>
                    </a:cubicBezTo>
                    <a:cubicBezTo>
                      <a:pt x="325" y="73"/>
                      <a:pt x="251" y="0"/>
                      <a:pt x="162" y="0"/>
                    </a:cubicBezTo>
                    <a:cubicBezTo>
                      <a:pt x="73" y="0"/>
                      <a:pt x="0" y="73"/>
                      <a:pt x="0" y="162"/>
                    </a:cubicBezTo>
                    <a:cubicBezTo>
                      <a:pt x="0" y="252"/>
                      <a:pt x="73" y="325"/>
                      <a:pt x="162" y="3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4" name="Freeform 133"/>
              <p:cNvSpPr>
                <a:spLocks/>
              </p:cNvSpPr>
              <p:nvPr userDrawn="1"/>
            </p:nvSpPr>
            <p:spPr bwMode="auto">
              <a:xfrm>
                <a:off x="1617" y="1084"/>
                <a:ext cx="309" cy="291"/>
              </a:xfrm>
              <a:custGeom>
                <a:avLst/>
                <a:gdLst>
                  <a:gd name="T0" fmla="*/ 372 w 840"/>
                  <a:gd name="T1" fmla="*/ 738 h 791"/>
                  <a:gd name="T2" fmla="*/ 372 w 840"/>
                  <a:gd name="T3" fmla="*/ 738 h 791"/>
                  <a:gd name="T4" fmla="*/ 825 w 840"/>
                  <a:gd name="T5" fmla="*/ 517 h 791"/>
                  <a:gd name="T6" fmla="*/ 730 w 840"/>
                  <a:gd name="T7" fmla="*/ 374 h 791"/>
                  <a:gd name="T8" fmla="*/ 512 w 840"/>
                  <a:gd name="T9" fmla="*/ 507 h 791"/>
                  <a:gd name="T10" fmla="*/ 444 w 840"/>
                  <a:gd name="T11" fmla="*/ 572 h 791"/>
                  <a:gd name="T12" fmla="*/ 406 w 840"/>
                  <a:gd name="T13" fmla="*/ 479 h 791"/>
                  <a:gd name="T14" fmla="*/ 618 w 840"/>
                  <a:gd name="T15" fmla="*/ 163 h 791"/>
                  <a:gd name="T16" fmla="*/ 534 w 840"/>
                  <a:gd name="T17" fmla="*/ 34 h 791"/>
                  <a:gd name="T18" fmla="*/ 268 w 840"/>
                  <a:gd name="T19" fmla="*/ 171 h 791"/>
                  <a:gd name="T20" fmla="*/ 41 w 840"/>
                  <a:gd name="T21" fmla="*/ 352 h 791"/>
                  <a:gd name="T22" fmla="*/ 372 w 840"/>
                  <a:gd name="T23" fmla="*/ 738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0" h="791">
                    <a:moveTo>
                      <a:pt x="372" y="738"/>
                    </a:moveTo>
                    <a:lnTo>
                      <a:pt x="372" y="738"/>
                    </a:lnTo>
                    <a:cubicBezTo>
                      <a:pt x="622" y="791"/>
                      <a:pt x="795" y="655"/>
                      <a:pt x="825" y="517"/>
                    </a:cubicBezTo>
                    <a:cubicBezTo>
                      <a:pt x="840" y="448"/>
                      <a:pt x="797" y="389"/>
                      <a:pt x="730" y="374"/>
                    </a:cubicBezTo>
                    <a:cubicBezTo>
                      <a:pt x="623" y="351"/>
                      <a:pt x="546" y="405"/>
                      <a:pt x="512" y="507"/>
                    </a:cubicBezTo>
                    <a:cubicBezTo>
                      <a:pt x="502" y="540"/>
                      <a:pt x="489" y="582"/>
                      <a:pt x="444" y="572"/>
                    </a:cubicBezTo>
                    <a:cubicBezTo>
                      <a:pt x="403" y="563"/>
                      <a:pt x="399" y="512"/>
                      <a:pt x="406" y="479"/>
                    </a:cubicBezTo>
                    <a:cubicBezTo>
                      <a:pt x="436" y="341"/>
                      <a:pt x="589" y="299"/>
                      <a:pt x="618" y="163"/>
                    </a:cubicBezTo>
                    <a:cubicBezTo>
                      <a:pt x="632" y="97"/>
                      <a:pt x="599" y="48"/>
                      <a:pt x="534" y="34"/>
                    </a:cubicBezTo>
                    <a:cubicBezTo>
                      <a:pt x="378" y="0"/>
                      <a:pt x="446" y="144"/>
                      <a:pt x="268" y="171"/>
                    </a:cubicBezTo>
                    <a:cubicBezTo>
                      <a:pt x="140" y="190"/>
                      <a:pt x="63" y="254"/>
                      <a:pt x="41" y="352"/>
                    </a:cubicBezTo>
                    <a:cubicBezTo>
                      <a:pt x="0" y="542"/>
                      <a:pt x="206" y="702"/>
                      <a:pt x="372" y="7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5" name="Freeform 134"/>
              <p:cNvSpPr>
                <a:spLocks/>
              </p:cNvSpPr>
              <p:nvPr userDrawn="1"/>
            </p:nvSpPr>
            <p:spPr bwMode="auto">
              <a:xfrm>
                <a:off x="1774" y="968"/>
                <a:ext cx="107" cy="108"/>
              </a:xfrm>
              <a:custGeom>
                <a:avLst/>
                <a:gdLst>
                  <a:gd name="T0" fmla="*/ 119 w 293"/>
                  <a:gd name="T1" fmla="*/ 277 h 292"/>
                  <a:gd name="T2" fmla="*/ 119 w 293"/>
                  <a:gd name="T3" fmla="*/ 277 h 292"/>
                  <a:gd name="T4" fmla="*/ 278 w 293"/>
                  <a:gd name="T5" fmla="*/ 174 h 292"/>
                  <a:gd name="T6" fmla="*/ 175 w 293"/>
                  <a:gd name="T7" fmla="*/ 15 h 292"/>
                  <a:gd name="T8" fmla="*/ 16 w 293"/>
                  <a:gd name="T9" fmla="*/ 118 h 292"/>
                  <a:gd name="T10" fmla="*/ 119 w 293"/>
                  <a:gd name="T11" fmla="*/ 277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3" h="292">
                    <a:moveTo>
                      <a:pt x="119" y="277"/>
                    </a:moveTo>
                    <a:lnTo>
                      <a:pt x="119" y="277"/>
                    </a:lnTo>
                    <a:cubicBezTo>
                      <a:pt x="191" y="292"/>
                      <a:pt x="262" y="246"/>
                      <a:pt x="278" y="174"/>
                    </a:cubicBezTo>
                    <a:cubicBezTo>
                      <a:pt x="293" y="102"/>
                      <a:pt x="247" y="31"/>
                      <a:pt x="175" y="15"/>
                    </a:cubicBezTo>
                    <a:cubicBezTo>
                      <a:pt x="103" y="0"/>
                      <a:pt x="31" y="46"/>
                      <a:pt x="16" y="118"/>
                    </a:cubicBezTo>
                    <a:cubicBezTo>
                      <a:pt x="0" y="190"/>
                      <a:pt x="47" y="261"/>
                      <a:pt x="119" y="2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6" name="Freeform 135"/>
              <p:cNvSpPr>
                <a:spLocks/>
              </p:cNvSpPr>
              <p:nvPr userDrawn="1"/>
            </p:nvSpPr>
            <p:spPr bwMode="auto">
              <a:xfrm>
                <a:off x="3693" y="690"/>
                <a:ext cx="174" cy="157"/>
              </a:xfrm>
              <a:custGeom>
                <a:avLst/>
                <a:gdLst>
                  <a:gd name="T0" fmla="*/ 234 w 473"/>
                  <a:gd name="T1" fmla="*/ 0 h 427"/>
                  <a:gd name="T2" fmla="*/ 234 w 473"/>
                  <a:gd name="T3" fmla="*/ 0 h 427"/>
                  <a:gd name="T4" fmla="*/ 0 w 473"/>
                  <a:gd name="T5" fmla="*/ 184 h 427"/>
                  <a:gd name="T6" fmla="*/ 72 w 473"/>
                  <a:gd name="T7" fmla="*/ 255 h 427"/>
                  <a:gd name="T8" fmla="*/ 182 w 473"/>
                  <a:gd name="T9" fmla="*/ 151 h 427"/>
                  <a:gd name="T10" fmla="*/ 213 w 473"/>
                  <a:gd name="T11" fmla="*/ 105 h 427"/>
                  <a:gd name="T12" fmla="*/ 247 w 473"/>
                  <a:gd name="T13" fmla="*/ 154 h 427"/>
                  <a:gd name="T14" fmla="*/ 163 w 473"/>
                  <a:gd name="T15" fmla="*/ 363 h 427"/>
                  <a:gd name="T16" fmla="*/ 228 w 473"/>
                  <a:gd name="T17" fmla="*/ 427 h 427"/>
                  <a:gd name="T18" fmla="*/ 365 w 473"/>
                  <a:gd name="T19" fmla="*/ 315 h 427"/>
                  <a:gd name="T20" fmla="*/ 473 w 473"/>
                  <a:gd name="T21" fmla="*/ 182 h 427"/>
                  <a:gd name="T22" fmla="*/ 234 w 473"/>
                  <a:gd name="T23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3" h="427">
                    <a:moveTo>
                      <a:pt x="234" y="0"/>
                    </a:moveTo>
                    <a:lnTo>
                      <a:pt x="234" y="0"/>
                    </a:lnTo>
                    <a:cubicBezTo>
                      <a:pt x="83" y="0"/>
                      <a:pt x="0" y="101"/>
                      <a:pt x="0" y="184"/>
                    </a:cubicBezTo>
                    <a:cubicBezTo>
                      <a:pt x="0" y="226"/>
                      <a:pt x="32" y="255"/>
                      <a:pt x="72" y="255"/>
                    </a:cubicBezTo>
                    <a:cubicBezTo>
                      <a:pt x="137" y="255"/>
                      <a:pt x="175" y="214"/>
                      <a:pt x="182" y="151"/>
                    </a:cubicBezTo>
                    <a:cubicBezTo>
                      <a:pt x="184" y="131"/>
                      <a:pt x="186" y="105"/>
                      <a:pt x="213" y="105"/>
                    </a:cubicBezTo>
                    <a:cubicBezTo>
                      <a:pt x="238" y="105"/>
                      <a:pt x="247" y="134"/>
                      <a:pt x="247" y="154"/>
                    </a:cubicBezTo>
                    <a:cubicBezTo>
                      <a:pt x="247" y="237"/>
                      <a:pt x="163" y="281"/>
                      <a:pt x="163" y="363"/>
                    </a:cubicBezTo>
                    <a:cubicBezTo>
                      <a:pt x="163" y="403"/>
                      <a:pt x="189" y="427"/>
                      <a:pt x="228" y="427"/>
                    </a:cubicBezTo>
                    <a:cubicBezTo>
                      <a:pt x="322" y="427"/>
                      <a:pt x="265" y="353"/>
                      <a:pt x="365" y="315"/>
                    </a:cubicBezTo>
                    <a:cubicBezTo>
                      <a:pt x="437" y="288"/>
                      <a:pt x="473" y="241"/>
                      <a:pt x="473" y="182"/>
                    </a:cubicBezTo>
                    <a:cubicBezTo>
                      <a:pt x="473" y="67"/>
                      <a:pt x="335" y="0"/>
                      <a:pt x="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7" name="Freeform 136"/>
              <p:cNvSpPr>
                <a:spLocks/>
              </p:cNvSpPr>
              <p:nvPr userDrawn="1"/>
            </p:nvSpPr>
            <p:spPr bwMode="auto">
              <a:xfrm>
                <a:off x="3749" y="863"/>
                <a:ext cx="59" cy="58"/>
              </a:xfrm>
              <a:custGeom>
                <a:avLst/>
                <a:gdLst>
                  <a:gd name="T0" fmla="*/ 79 w 159"/>
                  <a:gd name="T1" fmla="*/ 0 h 159"/>
                  <a:gd name="T2" fmla="*/ 79 w 159"/>
                  <a:gd name="T3" fmla="*/ 0 h 159"/>
                  <a:gd name="T4" fmla="*/ 0 w 159"/>
                  <a:gd name="T5" fmla="*/ 80 h 159"/>
                  <a:gd name="T6" fmla="*/ 79 w 159"/>
                  <a:gd name="T7" fmla="*/ 159 h 159"/>
                  <a:gd name="T8" fmla="*/ 159 w 159"/>
                  <a:gd name="T9" fmla="*/ 80 h 159"/>
                  <a:gd name="T10" fmla="*/ 79 w 159"/>
                  <a:gd name="T11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159">
                    <a:moveTo>
                      <a:pt x="79" y="0"/>
                    </a:moveTo>
                    <a:lnTo>
                      <a:pt x="79" y="0"/>
                    </a:lnTo>
                    <a:cubicBezTo>
                      <a:pt x="36" y="0"/>
                      <a:pt x="0" y="36"/>
                      <a:pt x="0" y="80"/>
                    </a:cubicBezTo>
                    <a:cubicBezTo>
                      <a:pt x="0" y="123"/>
                      <a:pt x="36" y="159"/>
                      <a:pt x="79" y="159"/>
                    </a:cubicBezTo>
                    <a:cubicBezTo>
                      <a:pt x="123" y="159"/>
                      <a:pt x="159" y="123"/>
                      <a:pt x="159" y="80"/>
                    </a:cubicBezTo>
                    <a:cubicBezTo>
                      <a:pt x="159" y="36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8" name="Freeform 137"/>
              <p:cNvSpPr>
                <a:spLocks/>
              </p:cNvSpPr>
              <p:nvPr userDrawn="1"/>
            </p:nvSpPr>
            <p:spPr bwMode="auto">
              <a:xfrm>
                <a:off x="2073" y="739"/>
                <a:ext cx="141" cy="127"/>
              </a:xfrm>
              <a:custGeom>
                <a:avLst/>
                <a:gdLst>
                  <a:gd name="T0" fmla="*/ 190 w 383"/>
                  <a:gd name="T1" fmla="*/ 0 h 346"/>
                  <a:gd name="T2" fmla="*/ 190 w 383"/>
                  <a:gd name="T3" fmla="*/ 0 h 346"/>
                  <a:gd name="T4" fmla="*/ 0 w 383"/>
                  <a:gd name="T5" fmla="*/ 149 h 346"/>
                  <a:gd name="T6" fmla="*/ 58 w 383"/>
                  <a:gd name="T7" fmla="*/ 206 h 346"/>
                  <a:gd name="T8" fmla="*/ 147 w 383"/>
                  <a:gd name="T9" fmla="*/ 122 h 346"/>
                  <a:gd name="T10" fmla="*/ 172 w 383"/>
                  <a:gd name="T11" fmla="*/ 85 h 346"/>
                  <a:gd name="T12" fmla="*/ 200 w 383"/>
                  <a:gd name="T13" fmla="*/ 125 h 346"/>
                  <a:gd name="T14" fmla="*/ 132 w 383"/>
                  <a:gd name="T15" fmla="*/ 294 h 346"/>
                  <a:gd name="T16" fmla="*/ 185 w 383"/>
                  <a:gd name="T17" fmla="*/ 346 h 346"/>
                  <a:gd name="T18" fmla="*/ 296 w 383"/>
                  <a:gd name="T19" fmla="*/ 255 h 346"/>
                  <a:gd name="T20" fmla="*/ 383 w 383"/>
                  <a:gd name="T21" fmla="*/ 148 h 346"/>
                  <a:gd name="T22" fmla="*/ 190 w 383"/>
                  <a:gd name="T2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3" h="346">
                    <a:moveTo>
                      <a:pt x="190" y="0"/>
                    </a:moveTo>
                    <a:lnTo>
                      <a:pt x="190" y="0"/>
                    </a:lnTo>
                    <a:cubicBezTo>
                      <a:pt x="67" y="0"/>
                      <a:pt x="0" y="82"/>
                      <a:pt x="0" y="149"/>
                    </a:cubicBezTo>
                    <a:cubicBezTo>
                      <a:pt x="0" y="183"/>
                      <a:pt x="26" y="206"/>
                      <a:pt x="58" y="206"/>
                    </a:cubicBezTo>
                    <a:cubicBezTo>
                      <a:pt x="111" y="206"/>
                      <a:pt x="142" y="173"/>
                      <a:pt x="147" y="122"/>
                    </a:cubicBezTo>
                    <a:cubicBezTo>
                      <a:pt x="149" y="106"/>
                      <a:pt x="150" y="85"/>
                      <a:pt x="172" y="85"/>
                    </a:cubicBezTo>
                    <a:cubicBezTo>
                      <a:pt x="193" y="85"/>
                      <a:pt x="200" y="108"/>
                      <a:pt x="200" y="125"/>
                    </a:cubicBezTo>
                    <a:cubicBezTo>
                      <a:pt x="200" y="192"/>
                      <a:pt x="132" y="228"/>
                      <a:pt x="132" y="294"/>
                    </a:cubicBezTo>
                    <a:cubicBezTo>
                      <a:pt x="132" y="327"/>
                      <a:pt x="153" y="346"/>
                      <a:pt x="185" y="346"/>
                    </a:cubicBezTo>
                    <a:cubicBezTo>
                      <a:pt x="261" y="346"/>
                      <a:pt x="215" y="286"/>
                      <a:pt x="296" y="255"/>
                    </a:cubicBezTo>
                    <a:cubicBezTo>
                      <a:pt x="354" y="233"/>
                      <a:pt x="383" y="195"/>
                      <a:pt x="383" y="148"/>
                    </a:cubicBezTo>
                    <a:cubicBezTo>
                      <a:pt x="383" y="54"/>
                      <a:pt x="271" y="0"/>
                      <a:pt x="1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9" name="Freeform 138"/>
              <p:cNvSpPr>
                <a:spLocks/>
              </p:cNvSpPr>
              <p:nvPr userDrawn="1"/>
            </p:nvSpPr>
            <p:spPr bwMode="auto">
              <a:xfrm>
                <a:off x="2118" y="879"/>
                <a:ext cx="47" cy="47"/>
              </a:xfrm>
              <a:custGeom>
                <a:avLst/>
                <a:gdLst>
                  <a:gd name="T0" fmla="*/ 64 w 129"/>
                  <a:gd name="T1" fmla="*/ 0 h 129"/>
                  <a:gd name="T2" fmla="*/ 64 w 129"/>
                  <a:gd name="T3" fmla="*/ 0 h 129"/>
                  <a:gd name="T4" fmla="*/ 0 w 129"/>
                  <a:gd name="T5" fmla="*/ 65 h 129"/>
                  <a:gd name="T6" fmla="*/ 64 w 129"/>
                  <a:gd name="T7" fmla="*/ 129 h 129"/>
                  <a:gd name="T8" fmla="*/ 129 w 129"/>
                  <a:gd name="T9" fmla="*/ 65 h 129"/>
                  <a:gd name="T10" fmla="*/ 64 w 129"/>
                  <a:gd name="T1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129">
                    <a:moveTo>
                      <a:pt x="64" y="0"/>
                    </a:moveTo>
                    <a:lnTo>
                      <a:pt x="64" y="0"/>
                    </a:lnTo>
                    <a:cubicBezTo>
                      <a:pt x="29" y="0"/>
                      <a:pt x="0" y="29"/>
                      <a:pt x="0" y="65"/>
                    </a:cubicBezTo>
                    <a:cubicBezTo>
                      <a:pt x="0" y="100"/>
                      <a:pt x="29" y="129"/>
                      <a:pt x="64" y="129"/>
                    </a:cubicBezTo>
                    <a:cubicBezTo>
                      <a:pt x="100" y="129"/>
                      <a:pt x="129" y="100"/>
                      <a:pt x="129" y="65"/>
                    </a:cubicBezTo>
                    <a:cubicBezTo>
                      <a:pt x="129" y="29"/>
                      <a:pt x="100" y="0"/>
                      <a:pt x="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0" name="Freeform 139"/>
              <p:cNvSpPr>
                <a:spLocks/>
              </p:cNvSpPr>
              <p:nvPr userDrawn="1"/>
            </p:nvSpPr>
            <p:spPr bwMode="auto">
              <a:xfrm>
                <a:off x="3127" y="530"/>
                <a:ext cx="331" cy="297"/>
              </a:xfrm>
              <a:custGeom>
                <a:avLst/>
                <a:gdLst>
                  <a:gd name="T0" fmla="*/ 444 w 897"/>
                  <a:gd name="T1" fmla="*/ 0 h 809"/>
                  <a:gd name="T2" fmla="*/ 444 w 897"/>
                  <a:gd name="T3" fmla="*/ 0 h 809"/>
                  <a:gd name="T4" fmla="*/ 0 w 897"/>
                  <a:gd name="T5" fmla="*/ 348 h 809"/>
                  <a:gd name="T6" fmla="*/ 138 w 897"/>
                  <a:gd name="T7" fmla="*/ 482 h 809"/>
                  <a:gd name="T8" fmla="*/ 345 w 897"/>
                  <a:gd name="T9" fmla="*/ 286 h 809"/>
                  <a:gd name="T10" fmla="*/ 404 w 897"/>
                  <a:gd name="T11" fmla="*/ 198 h 809"/>
                  <a:gd name="T12" fmla="*/ 468 w 897"/>
                  <a:gd name="T13" fmla="*/ 291 h 809"/>
                  <a:gd name="T14" fmla="*/ 310 w 897"/>
                  <a:gd name="T15" fmla="*/ 688 h 809"/>
                  <a:gd name="T16" fmla="*/ 433 w 897"/>
                  <a:gd name="T17" fmla="*/ 809 h 809"/>
                  <a:gd name="T18" fmla="*/ 692 w 897"/>
                  <a:gd name="T19" fmla="*/ 596 h 809"/>
                  <a:gd name="T20" fmla="*/ 897 w 897"/>
                  <a:gd name="T21" fmla="*/ 345 h 809"/>
                  <a:gd name="T22" fmla="*/ 444 w 897"/>
                  <a:gd name="T23" fmla="*/ 0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7" h="809">
                    <a:moveTo>
                      <a:pt x="444" y="0"/>
                    </a:moveTo>
                    <a:lnTo>
                      <a:pt x="444" y="0"/>
                    </a:lnTo>
                    <a:cubicBezTo>
                      <a:pt x="158" y="0"/>
                      <a:pt x="0" y="190"/>
                      <a:pt x="0" y="348"/>
                    </a:cubicBezTo>
                    <a:cubicBezTo>
                      <a:pt x="0" y="427"/>
                      <a:pt x="60" y="482"/>
                      <a:pt x="138" y="482"/>
                    </a:cubicBezTo>
                    <a:cubicBezTo>
                      <a:pt x="261" y="482"/>
                      <a:pt x="332" y="405"/>
                      <a:pt x="345" y="286"/>
                    </a:cubicBezTo>
                    <a:cubicBezTo>
                      <a:pt x="349" y="247"/>
                      <a:pt x="352" y="198"/>
                      <a:pt x="404" y="198"/>
                    </a:cubicBezTo>
                    <a:cubicBezTo>
                      <a:pt x="451" y="198"/>
                      <a:pt x="468" y="253"/>
                      <a:pt x="468" y="291"/>
                    </a:cubicBezTo>
                    <a:cubicBezTo>
                      <a:pt x="468" y="449"/>
                      <a:pt x="310" y="532"/>
                      <a:pt x="310" y="688"/>
                    </a:cubicBezTo>
                    <a:cubicBezTo>
                      <a:pt x="310" y="763"/>
                      <a:pt x="358" y="809"/>
                      <a:pt x="433" y="809"/>
                    </a:cubicBezTo>
                    <a:cubicBezTo>
                      <a:pt x="611" y="809"/>
                      <a:pt x="503" y="668"/>
                      <a:pt x="692" y="596"/>
                    </a:cubicBezTo>
                    <a:cubicBezTo>
                      <a:pt x="828" y="545"/>
                      <a:pt x="897" y="457"/>
                      <a:pt x="897" y="345"/>
                    </a:cubicBezTo>
                    <a:cubicBezTo>
                      <a:pt x="897" y="126"/>
                      <a:pt x="635" y="0"/>
                      <a:pt x="4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1" name="Freeform 140"/>
              <p:cNvSpPr>
                <a:spLocks/>
              </p:cNvSpPr>
              <p:nvPr userDrawn="1"/>
            </p:nvSpPr>
            <p:spPr bwMode="auto">
              <a:xfrm>
                <a:off x="3240" y="850"/>
                <a:ext cx="94" cy="94"/>
              </a:xfrm>
              <a:custGeom>
                <a:avLst/>
                <a:gdLst>
                  <a:gd name="T0" fmla="*/ 128 w 257"/>
                  <a:gd name="T1" fmla="*/ 0 h 257"/>
                  <a:gd name="T2" fmla="*/ 128 w 257"/>
                  <a:gd name="T3" fmla="*/ 0 h 257"/>
                  <a:gd name="T4" fmla="*/ 0 w 257"/>
                  <a:gd name="T5" fmla="*/ 129 h 257"/>
                  <a:gd name="T6" fmla="*/ 128 w 257"/>
                  <a:gd name="T7" fmla="*/ 257 h 257"/>
                  <a:gd name="T8" fmla="*/ 257 w 257"/>
                  <a:gd name="T9" fmla="*/ 129 h 257"/>
                  <a:gd name="T10" fmla="*/ 128 w 257"/>
                  <a:gd name="T11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7" h="257">
                    <a:moveTo>
                      <a:pt x="128" y="0"/>
                    </a:moveTo>
                    <a:lnTo>
                      <a:pt x="128" y="0"/>
                    </a:lnTo>
                    <a:cubicBezTo>
                      <a:pt x="58" y="0"/>
                      <a:pt x="0" y="58"/>
                      <a:pt x="0" y="129"/>
                    </a:cubicBezTo>
                    <a:cubicBezTo>
                      <a:pt x="0" y="199"/>
                      <a:pt x="58" y="257"/>
                      <a:pt x="128" y="257"/>
                    </a:cubicBezTo>
                    <a:cubicBezTo>
                      <a:pt x="199" y="257"/>
                      <a:pt x="257" y="199"/>
                      <a:pt x="257" y="129"/>
                    </a:cubicBezTo>
                    <a:cubicBezTo>
                      <a:pt x="257" y="58"/>
                      <a:pt x="199" y="0"/>
                      <a:pt x="1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2" name="Freeform 141"/>
              <p:cNvSpPr>
                <a:spLocks/>
              </p:cNvSpPr>
              <p:nvPr userDrawn="1"/>
            </p:nvSpPr>
            <p:spPr bwMode="auto">
              <a:xfrm>
                <a:off x="3543" y="933"/>
                <a:ext cx="302" cy="272"/>
              </a:xfrm>
              <a:custGeom>
                <a:avLst/>
                <a:gdLst>
                  <a:gd name="T0" fmla="*/ 406 w 820"/>
                  <a:gd name="T1" fmla="*/ 0 h 740"/>
                  <a:gd name="T2" fmla="*/ 406 w 820"/>
                  <a:gd name="T3" fmla="*/ 0 h 740"/>
                  <a:gd name="T4" fmla="*/ 0 w 820"/>
                  <a:gd name="T5" fmla="*/ 318 h 740"/>
                  <a:gd name="T6" fmla="*/ 125 w 820"/>
                  <a:gd name="T7" fmla="*/ 441 h 740"/>
                  <a:gd name="T8" fmla="*/ 315 w 820"/>
                  <a:gd name="T9" fmla="*/ 261 h 740"/>
                  <a:gd name="T10" fmla="*/ 369 w 820"/>
                  <a:gd name="T11" fmla="*/ 181 h 740"/>
                  <a:gd name="T12" fmla="*/ 427 w 820"/>
                  <a:gd name="T13" fmla="*/ 266 h 740"/>
                  <a:gd name="T14" fmla="*/ 283 w 820"/>
                  <a:gd name="T15" fmla="*/ 629 h 740"/>
                  <a:gd name="T16" fmla="*/ 395 w 820"/>
                  <a:gd name="T17" fmla="*/ 740 h 740"/>
                  <a:gd name="T18" fmla="*/ 632 w 820"/>
                  <a:gd name="T19" fmla="*/ 545 h 740"/>
                  <a:gd name="T20" fmla="*/ 820 w 820"/>
                  <a:gd name="T21" fmla="*/ 315 h 740"/>
                  <a:gd name="T22" fmla="*/ 406 w 820"/>
                  <a:gd name="T23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0" h="740">
                    <a:moveTo>
                      <a:pt x="406" y="0"/>
                    </a:moveTo>
                    <a:lnTo>
                      <a:pt x="406" y="0"/>
                    </a:lnTo>
                    <a:cubicBezTo>
                      <a:pt x="144" y="0"/>
                      <a:pt x="0" y="174"/>
                      <a:pt x="0" y="318"/>
                    </a:cubicBezTo>
                    <a:cubicBezTo>
                      <a:pt x="0" y="391"/>
                      <a:pt x="55" y="441"/>
                      <a:pt x="125" y="441"/>
                    </a:cubicBezTo>
                    <a:cubicBezTo>
                      <a:pt x="238" y="441"/>
                      <a:pt x="303" y="370"/>
                      <a:pt x="315" y="261"/>
                    </a:cubicBezTo>
                    <a:cubicBezTo>
                      <a:pt x="318" y="226"/>
                      <a:pt x="322" y="181"/>
                      <a:pt x="369" y="181"/>
                    </a:cubicBezTo>
                    <a:cubicBezTo>
                      <a:pt x="412" y="181"/>
                      <a:pt x="427" y="231"/>
                      <a:pt x="427" y="266"/>
                    </a:cubicBezTo>
                    <a:cubicBezTo>
                      <a:pt x="427" y="411"/>
                      <a:pt x="283" y="486"/>
                      <a:pt x="283" y="629"/>
                    </a:cubicBezTo>
                    <a:cubicBezTo>
                      <a:pt x="283" y="698"/>
                      <a:pt x="327" y="740"/>
                      <a:pt x="395" y="740"/>
                    </a:cubicBezTo>
                    <a:cubicBezTo>
                      <a:pt x="558" y="740"/>
                      <a:pt x="459" y="610"/>
                      <a:pt x="632" y="545"/>
                    </a:cubicBezTo>
                    <a:cubicBezTo>
                      <a:pt x="756" y="498"/>
                      <a:pt x="820" y="417"/>
                      <a:pt x="820" y="315"/>
                    </a:cubicBezTo>
                    <a:cubicBezTo>
                      <a:pt x="820" y="115"/>
                      <a:pt x="580" y="0"/>
                      <a:pt x="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3" name="Freeform 142"/>
              <p:cNvSpPr>
                <a:spLocks/>
              </p:cNvSpPr>
              <p:nvPr userDrawn="1"/>
            </p:nvSpPr>
            <p:spPr bwMode="auto">
              <a:xfrm>
                <a:off x="3646" y="1226"/>
                <a:ext cx="86" cy="86"/>
              </a:xfrm>
              <a:custGeom>
                <a:avLst/>
                <a:gdLst>
                  <a:gd name="T0" fmla="*/ 118 w 235"/>
                  <a:gd name="T1" fmla="*/ 0 h 235"/>
                  <a:gd name="T2" fmla="*/ 118 w 235"/>
                  <a:gd name="T3" fmla="*/ 0 h 235"/>
                  <a:gd name="T4" fmla="*/ 0 w 235"/>
                  <a:gd name="T5" fmla="*/ 118 h 235"/>
                  <a:gd name="T6" fmla="*/ 118 w 235"/>
                  <a:gd name="T7" fmla="*/ 235 h 235"/>
                  <a:gd name="T8" fmla="*/ 235 w 235"/>
                  <a:gd name="T9" fmla="*/ 118 h 235"/>
                  <a:gd name="T10" fmla="*/ 118 w 235"/>
                  <a:gd name="T1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35">
                    <a:moveTo>
                      <a:pt x="118" y="0"/>
                    </a:moveTo>
                    <a:lnTo>
                      <a:pt x="118" y="0"/>
                    </a:lnTo>
                    <a:cubicBezTo>
                      <a:pt x="53" y="0"/>
                      <a:pt x="0" y="53"/>
                      <a:pt x="0" y="118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2" y="235"/>
                      <a:pt x="235" y="182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4" name="Freeform 143"/>
              <p:cNvSpPr>
                <a:spLocks/>
              </p:cNvSpPr>
              <p:nvPr userDrawn="1"/>
            </p:nvSpPr>
            <p:spPr bwMode="auto">
              <a:xfrm>
                <a:off x="3732" y="1665"/>
                <a:ext cx="302" cy="272"/>
              </a:xfrm>
              <a:custGeom>
                <a:avLst/>
                <a:gdLst>
                  <a:gd name="T0" fmla="*/ 406 w 820"/>
                  <a:gd name="T1" fmla="*/ 0 h 740"/>
                  <a:gd name="T2" fmla="*/ 406 w 820"/>
                  <a:gd name="T3" fmla="*/ 0 h 740"/>
                  <a:gd name="T4" fmla="*/ 0 w 820"/>
                  <a:gd name="T5" fmla="*/ 319 h 740"/>
                  <a:gd name="T6" fmla="*/ 126 w 820"/>
                  <a:gd name="T7" fmla="*/ 442 h 740"/>
                  <a:gd name="T8" fmla="*/ 315 w 820"/>
                  <a:gd name="T9" fmla="*/ 262 h 740"/>
                  <a:gd name="T10" fmla="*/ 369 w 820"/>
                  <a:gd name="T11" fmla="*/ 182 h 740"/>
                  <a:gd name="T12" fmla="*/ 428 w 820"/>
                  <a:gd name="T13" fmla="*/ 267 h 740"/>
                  <a:gd name="T14" fmla="*/ 284 w 820"/>
                  <a:gd name="T15" fmla="*/ 629 h 740"/>
                  <a:gd name="T16" fmla="*/ 396 w 820"/>
                  <a:gd name="T17" fmla="*/ 740 h 740"/>
                  <a:gd name="T18" fmla="*/ 633 w 820"/>
                  <a:gd name="T19" fmla="*/ 546 h 740"/>
                  <a:gd name="T20" fmla="*/ 820 w 820"/>
                  <a:gd name="T21" fmla="*/ 316 h 740"/>
                  <a:gd name="T22" fmla="*/ 406 w 820"/>
                  <a:gd name="T23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0" h="740">
                    <a:moveTo>
                      <a:pt x="406" y="0"/>
                    </a:moveTo>
                    <a:lnTo>
                      <a:pt x="406" y="0"/>
                    </a:lnTo>
                    <a:cubicBezTo>
                      <a:pt x="144" y="0"/>
                      <a:pt x="0" y="175"/>
                      <a:pt x="0" y="319"/>
                    </a:cubicBezTo>
                    <a:cubicBezTo>
                      <a:pt x="0" y="391"/>
                      <a:pt x="55" y="442"/>
                      <a:pt x="126" y="442"/>
                    </a:cubicBezTo>
                    <a:cubicBezTo>
                      <a:pt x="238" y="442"/>
                      <a:pt x="304" y="371"/>
                      <a:pt x="315" y="262"/>
                    </a:cubicBezTo>
                    <a:cubicBezTo>
                      <a:pt x="319" y="227"/>
                      <a:pt x="322" y="182"/>
                      <a:pt x="369" y="182"/>
                    </a:cubicBezTo>
                    <a:cubicBezTo>
                      <a:pt x="413" y="182"/>
                      <a:pt x="428" y="232"/>
                      <a:pt x="428" y="267"/>
                    </a:cubicBezTo>
                    <a:cubicBezTo>
                      <a:pt x="428" y="411"/>
                      <a:pt x="284" y="487"/>
                      <a:pt x="284" y="629"/>
                    </a:cubicBezTo>
                    <a:cubicBezTo>
                      <a:pt x="284" y="698"/>
                      <a:pt x="327" y="740"/>
                      <a:pt x="396" y="740"/>
                    </a:cubicBezTo>
                    <a:cubicBezTo>
                      <a:pt x="559" y="740"/>
                      <a:pt x="460" y="611"/>
                      <a:pt x="633" y="546"/>
                    </a:cubicBezTo>
                    <a:cubicBezTo>
                      <a:pt x="757" y="499"/>
                      <a:pt x="820" y="418"/>
                      <a:pt x="820" y="316"/>
                    </a:cubicBezTo>
                    <a:cubicBezTo>
                      <a:pt x="820" y="116"/>
                      <a:pt x="581" y="0"/>
                      <a:pt x="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5" name="Freeform 144"/>
              <p:cNvSpPr>
                <a:spLocks/>
              </p:cNvSpPr>
              <p:nvPr userDrawn="1"/>
            </p:nvSpPr>
            <p:spPr bwMode="auto">
              <a:xfrm>
                <a:off x="3835" y="1957"/>
                <a:ext cx="86" cy="87"/>
              </a:xfrm>
              <a:custGeom>
                <a:avLst/>
                <a:gdLst>
                  <a:gd name="T0" fmla="*/ 117 w 235"/>
                  <a:gd name="T1" fmla="*/ 0 h 235"/>
                  <a:gd name="T2" fmla="*/ 117 w 235"/>
                  <a:gd name="T3" fmla="*/ 0 h 235"/>
                  <a:gd name="T4" fmla="*/ 0 w 235"/>
                  <a:gd name="T5" fmla="*/ 118 h 235"/>
                  <a:gd name="T6" fmla="*/ 117 w 235"/>
                  <a:gd name="T7" fmla="*/ 235 h 235"/>
                  <a:gd name="T8" fmla="*/ 235 w 235"/>
                  <a:gd name="T9" fmla="*/ 118 h 235"/>
                  <a:gd name="T10" fmla="*/ 117 w 235"/>
                  <a:gd name="T1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35">
                    <a:moveTo>
                      <a:pt x="117" y="0"/>
                    </a:moveTo>
                    <a:lnTo>
                      <a:pt x="117" y="0"/>
                    </a:lnTo>
                    <a:cubicBezTo>
                      <a:pt x="53" y="0"/>
                      <a:pt x="0" y="53"/>
                      <a:pt x="0" y="118"/>
                    </a:cubicBezTo>
                    <a:cubicBezTo>
                      <a:pt x="0" y="182"/>
                      <a:pt x="53" y="235"/>
                      <a:pt x="117" y="235"/>
                    </a:cubicBezTo>
                    <a:cubicBezTo>
                      <a:pt x="182" y="235"/>
                      <a:pt x="235" y="182"/>
                      <a:pt x="235" y="118"/>
                    </a:cubicBezTo>
                    <a:cubicBezTo>
                      <a:pt x="235" y="53"/>
                      <a:pt x="182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6" name="Freeform 145"/>
              <p:cNvSpPr>
                <a:spLocks/>
              </p:cNvSpPr>
              <p:nvPr userDrawn="1"/>
            </p:nvSpPr>
            <p:spPr bwMode="auto">
              <a:xfrm>
                <a:off x="3547" y="2215"/>
                <a:ext cx="223" cy="201"/>
              </a:xfrm>
              <a:custGeom>
                <a:avLst/>
                <a:gdLst>
                  <a:gd name="T0" fmla="*/ 300 w 607"/>
                  <a:gd name="T1" fmla="*/ 0 h 548"/>
                  <a:gd name="T2" fmla="*/ 300 w 607"/>
                  <a:gd name="T3" fmla="*/ 0 h 548"/>
                  <a:gd name="T4" fmla="*/ 0 w 607"/>
                  <a:gd name="T5" fmla="*/ 236 h 548"/>
                  <a:gd name="T6" fmla="*/ 93 w 607"/>
                  <a:gd name="T7" fmla="*/ 327 h 548"/>
                  <a:gd name="T8" fmla="*/ 233 w 607"/>
                  <a:gd name="T9" fmla="*/ 194 h 548"/>
                  <a:gd name="T10" fmla="*/ 273 w 607"/>
                  <a:gd name="T11" fmla="*/ 134 h 548"/>
                  <a:gd name="T12" fmla="*/ 316 w 607"/>
                  <a:gd name="T13" fmla="*/ 197 h 548"/>
                  <a:gd name="T14" fmla="*/ 210 w 607"/>
                  <a:gd name="T15" fmla="*/ 466 h 548"/>
                  <a:gd name="T16" fmla="*/ 293 w 607"/>
                  <a:gd name="T17" fmla="*/ 548 h 548"/>
                  <a:gd name="T18" fmla="*/ 468 w 607"/>
                  <a:gd name="T19" fmla="*/ 404 h 548"/>
                  <a:gd name="T20" fmla="*/ 607 w 607"/>
                  <a:gd name="T21" fmla="*/ 233 h 548"/>
                  <a:gd name="T22" fmla="*/ 300 w 607"/>
                  <a:gd name="T23" fmla="*/ 0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7" h="548">
                    <a:moveTo>
                      <a:pt x="300" y="0"/>
                    </a:moveTo>
                    <a:lnTo>
                      <a:pt x="300" y="0"/>
                    </a:lnTo>
                    <a:cubicBezTo>
                      <a:pt x="107" y="0"/>
                      <a:pt x="0" y="129"/>
                      <a:pt x="0" y="236"/>
                    </a:cubicBezTo>
                    <a:cubicBezTo>
                      <a:pt x="0" y="289"/>
                      <a:pt x="41" y="327"/>
                      <a:pt x="93" y="327"/>
                    </a:cubicBezTo>
                    <a:cubicBezTo>
                      <a:pt x="176" y="327"/>
                      <a:pt x="224" y="274"/>
                      <a:pt x="233" y="194"/>
                    </a:cubicBezTo>
                    <a:cubicBezTo>
                      <a:pt x="236" y="168"/>
                      <a:pt x="238" y="134"/>
                      <a:pt x="273" y="134"/>
                    </a:cubicBezTo>
                    <a:cubicBezTo>
                      <a:pt x="305" y="134"/>
                      <a:pt x="316" y="171"/>
                      <a:pt x="316" y="197"/>
                    </a:cubicBezTo>
                    <a:cubicBezTo>
                      <a:pt x="316" y="304"/>
                      <a:pt x="210" y="360"/>
                      <a:pt x="210" y="466"/>
                    </a:cubicBezTo>
                    <a:cubicBezTo>
                      <a:pt x="210" y="517"/>
                      <a:pt x="242" y="548"/>
                      <a:pt x="293" y="548"/>
                    </a:cubicBezTo>
                    <a:cubicBezTo>
                      <a:pt x="413" y="548"/>
                      <a:pt x="340" y="452"/>
                      <a:pt x="468" y="404"/>
                    </a:cubicBezTo>
                    <a:cubicBezTo>
                      <a:pt x="560" y="369"/>
                      <a:pt x="607" y="309"/>
                      <a:pt x="607" y="233"/>
                    </a:cubicBezTo>
                    <a:cubicBezTo>
                      <a:pt x="607" y="86"/>
                      <a:pt x="429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7" name="Freeform 146"/>
              <p:cNvSpPr>
                <a:spLocks/>
              </p:cNvSpPr>
              <p:nvPr userDrawn="1"/>
            </p:nvSpPr>
            <p:spPr bwMode="auto">
              <a:xfrm>
                <a:off x="3622" y="2432"/>
                <a:ext cx="65" cy="63"/>
              </a:xfrm>
              <a:custGeom>
                <a:avLst/>
                <a:gdLst>
                  <a:gd name="T0" fmla="*/ 87 w 174"/>
                  <a:gd name="T1" fmla="*/ 0 h 174"/>
                  <a:gd name="T2" fmla="*/ 87 w 174"/>
                  <a:gd name="T3" fmla="*/ 0 h 174"/>
                  <a:gd name="T4" fmla="*/ 0 w 174"/>
                  <a:gd name="T5" fmla="*/ 87 h 174"/>
                  <a:gd name="T6" fmla="*/ 87 w 174"/>
                  <a:gd name="T7" fmla="*/ 174 h 174"/>
                  <a:gd name="T8" fmla="*/ 174 w 174"/>
                  <a:gd name="T9" fmla="*/ 87 h 174"/>
                  <a:gd name="T10" fmla="*/ 87 w 174"/>
                  <a:gd name="T11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174">
                    <a:moveTo>
                      <a:pt x="87" y="0"/>
                    </a:moveTo>
                    <a:lnTo>
                      <a:pt x="87" y="0"/>
                    </a:lnTo>
                    <a:cubicBezTo>
                      <a:pt x="39" y="0"/>
                      <a:pt x="0" y="39"/>
                      <a:pt x="0" y="87"/>
                    </a:cubicBezTo>
                    <a:cubicBezTo>
                      <a:pt x="0" y="135"/>
                      <a:pt x="39" y="174"/>
                      <a:pt x="87" y="174"/>
                    </a:cubicBezTo>
                    <a:cubicBezTo>
                      <a:pt x="135" y="174"/>
                      <a:pt x="174" y="135"/>
                      <a:pt x="174" y="87"/>
                    </a:cubicBezTo>
                    <a:cubicBezTo>
                      <a:pt x="174" y="39"/>
                      <a:pt x="135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8" name="Freeform 147"/>
              <p:cNvSpPr>
                <a:spLocks/>
              </p:cNvSpPr>
              <p:nvPr userDrawn="1"/>
            </p:nvSpPr>
            <p:spPr bwMode="auto">
              <a:xfrm>
                <a:off x="3539" y="2484"/>
                <a:ext cx="92" cy="83"/>
              </a:xfrm>
              <a:custGeom>
                <a:avLst/>
                <a:gdLst>
                  <a:gd name="T0" fmla="*/ 125 w 252"/>
                  <a:gd name="T1" fmla="*/ 0 h 227"/>
                  <a:gd name="T2" fmla="*/ 125 w 252"/>
                  <a:gd name="T3" fmla="*/ 0 h 227"/>
                  <a:gd name="T4" fmla="*/ 0 w 252"/>
                  <a:gd name="T5" fmla="*/ 98 h 227"/>
                  <a:gd name="T6" fmla="*/ 39 w 252"/>
                  <a:gd name="T7" fmla="*/ 136 h 227"/>
                  <a:gd name="T8" fmla="*/ 97 w 252"/>
                  <a:gd name="T9" fmla="*/ 81 h 227"/>
                  <a:gd name="T10" fmla="*/ 113 w 252"/>
                  <a:gd name="T11" fmla="*/ 56 h 227"/>
                  <a:gd name="T12" fmla="*/ 131 w 252"/>
                  <a:gd name="T13" fmla="*/ 82 h 227"/>
                  <a:gd name="T14" fmla="*/ 87 w 252"/>
                  <a:gd name="T15" fmla="*/ 193 h 227"/>
                  <a:gd name="T16" fmla="*/ 122 w 252"/>
                  <a:gd name="T17" fmla="*/ 227 h 227"/>
                  <a:gd name="T18" fmla="*/ 194 w 252"/>
                  <a:gd name="T19" fmla="*/ 167 h 227"/>
                  <a:gd name="T20" fmla="*/ 252 w 252"/>
                  <a:gd name="T21" fmla="*/ 97 h 227"/>
                  <a:gd name="T22" fmla="*/ 125 w 252"/>
                  <a:gd name="T2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2" h="227">
                    <a:moveTo>
                      <a:pt x="125" y="0"/>
                    </a:moveTo>
                    <a:lnTo>
                      <a:pt x="125" y="0"/>
                    </a:lnTo>
                    <a:cubicBezTo>
                      <a:pt x="45" y="0"/>
                      <a:pt x="0" y="54"/>
                      <a:pt x="0" y="98"/>
                    </a:cubicBezTo>
                    <a:cubicBezTo>
                      <a:pt x="0" y="120"/>
                      <a:pt x="17" y="136"/>
                      <a:pt x="39" y="136"/>
                    </a:cubicBezTo>
                    <a:cubicBezTo>
                      <a:pt x="73" y="136"/>
                      <a:pt x="93" y="114"/>
                      <a:pt x="97" y="81"/>
                    </a:cubicBezTo>
                    <a:cubicBezTo>
                      <a:pt x="98" y="70"/>
                      <a:pt x="99" y="56"/>
                      <a:pt x="113" y="56"/>
                    </a:cubicBezTo>
                    <a:cubicBezTo>
                      <a:pt x="127" y="56"/>
                      <a:pt x="131" y="71"/>
                      <a:pt x="131" y="82"/>
                    </a:cubicBezTo>
                    <a:cubicBezTo>
                      <a:pt x="131" y="126"/>
                      <a:pt x="87" y="149"/>
                      <a:pt x="87" y="193"/>
                    </a:cubicBezTo>
                    <a:cubicBezTo>
                      <a:pt x="87" y="214"/>
                      <a:pt x="101" y="227"/>
                      <a:pt x="122" y="227"/>
                    </a:cubicBezTo>
                    <a:cubicBezTo>
                      <a:pt x="171" y="227"/>
                      <a:pt x="141" y="187"/>
                      <a:pt x="194" y="167"/>
                    </a:cubicBezTo>
                    <a:cubicBezTo>
                      <a:pt x="232" y="153"/>
                      <a:pt x="252" y="128"/>
                      <a:pt x="252" y="97"/>
                    </a:cubicBezTo>
                    <a:cubicBezTo>
                      <a:pt x="252" y="36"/>
                      <a:pt x="178" y="0"/>
                      <a:pt x="1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9" name="Freeform 148"/>
              <p:cNvSpPr>
                <a:spLocks/>
              </p:cNvSpPr>
              <p:nvPr userDrawn="1"/>
            </p:nvSpPr>
            <p:spPr bwMode="auto">
              <a:xfrm>
                <a:off x="3570" y="2573"/>
                <a:ext cx="27" cy="27"/>
              </a:xfrm>
              <a:custGeom>
                <a:avLst/>
                <a:gdLst>
                  <a:gd name="T0" fmla="*/ 36 w 72"/>
                  <a:gd name="T1" fmla="*/ 0 h 72"/>
                  <a:gd name="T2" fmla="*/ 36 w 72"/>
                  <a:gd name="T3" fmla="*/ 0 h 72"/>
                  <a:gd name="T4" fmla="*/ 0 w 72"/>
                  <a:gd name="T5" fmla="*/ 36 h 72"/>
                  <a:gd name="T6" fmla="*/ 36 w 72"/>
                  <a:gd name="T7" fmla="*/ 72 h 72"/>
                  <a:gd name="T8" fmla="*/ 72 w 72"/>
                  <a:gd name="T9" fmla="*/ 36 h 72"/>
                  <a:gd name="T10" fmla="*/ 36 w 72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60" name="Freeform 149"/>
              <p:cNvSpPr>
                <a:spLocks/>
              </p:cNvSpPr>
              <p:nvPr userDrawn="1"/>
            </p:nvSpPr>
            <p:spPr bwMode="auto">
              <a:xfrm>
                <a:off x="3154" y="2614"/>
                <a:ext cx="64" cy="57"/>
              </a:xfrm>
              <a:custGeom>
                <a:avLst/>
                <a:gdLst>
                  <a:gd name="T0" fmla="*/ 86 w 173"/>
                  <a:gd name="T1" fmla="*/ 0 h 156"/>
                  <a:gd name="T2" fmla="*/ 86 w 173"/>
                  <a:gd name="T3" fmla="*/ 0 h 156"/>
                  <a:gd name="T4" fmla="*/ 0 w 173"/>
                  <a:gd name="T5" fmla="*/ 68 h 156"/>
                  <a:gd name="T6" fmla="*/ 27 w 173"/>
                  <a:gd name="T7" fmla="*/ 93 h 156"/>
                  <a:gd name="T8" fmla="*/ 67 w 173"/>
                  <a:gd name="T9" fmla="*/ 56 h 156"/>
                  <a:gd name="T10" fmla="*/ 78 w 173"/>
                  <a:gd name="T11" fmla="*/ 39 h 156"/>
                  <a:gd name="T12" fmla="*/ 91 w 173"/>
                  <a:gd name="T13" fmla="*/ 57 h 156"/>
                  <a:gd name="T14" fmla="*/ 60 w 173"/>
                  <a:gd name="T15" fmla="*/ 133 h 156"/>
                  <a:gd name="T16" fmla="*/ 84 w 173"/>
                  <a:gd name="T17" fmla="*/ 156 h 156"/>
                  <a:gd name="T18" fmla="*/ 134 w 173"/>
                  <a:gd name="T19" fmla="*/ 115 h 156"/>
                  <a:gd name="T20" fmla="*/ 173 w 173"/>
                  <a:gd name="T21" fmla="*/ 67 h 156"/>
                  <a:gd name="T22" fmla="*/ 86 w 173"/>
                  <a:gd name="T2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6">
                    <a:moveTo>
                      <a:pt x="86" y="0"/>
                    </a:moveTo>
                    <a:lnTo>
                      <a:pt x="86" y="0"/>
                    </a:lnTo>
                    <a:cubicBezTo>
                      <a:pt x="31" y="0"/>
                      <a:pt x="0" y="37"/>
                      <a:pt x="0" y="68"/>
                    </a:cubicBezTo>
                    <a:cubicBezTo>
                      <a:pt x="0" y="83"/>
                      <a:pt x="12" y="93"/>
                      <a:pt x="27" y="93"/>
                    </a:cubicBezTo>
                    <a:cubicBezTo>
                      <a:pt x="51" y="93"/>
                      <a:pt x="64" y="79"/>
                      <a:pt x="67" y="56"/>
                    </a:cubicBezTo>
                    <a:cubicBezTo>
                      <a:pt x="68" y="48"/>
                      <a:pt x="68" y="39"/>
                      <a:pt x="78" y="39"/>
                    </a:cubicBezTo>
                    <a:cubicBezTo>
                      <a:pt x="87" y="39"/>
                      <a:pt x="91" y="49"/>
                      <a:pt x="91" y="57"/>
                    </a:cubicBezTo>
                    <a:cubicBezTo>
                      <a:pt x="91" y="87"/>
                      <a:pt x="60" y="103"/>
                      <a:pt x="60" y="133"/>
                    </a:cubicBezTo>
                    <a:cubicBezTo>
                      <a:pt x="60" y="148"/>
                      <a:pt x="69" y="156"/>
                      <a:pt x="84" y="156"/>
                    </a:cubicBezTo>
                    <a:cubicBezTo>
                      <a:pt x="118" y="156"/>
                      <a:pt x="97" y="129"/>
                      <a:pt x="134" y="115"/>
                    </a:cubicBezTo>
                    <a:cubicBezTo>
                      <a:pt x="160" y="105"/>
                      <a:pt x="173" y="88"/>
                      <a:pt x="173" y="67"/>
                    </a:cubicBezTo>
                    <a:cubicBezTo>
                      <a:pt x="173" y="25"/>
                      <a:pt x="123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61" name="Freeform 150"/>
              <p:cNvSpPr>
                <a:spLocks/>
              </p:cNvSpPr>
              <p:nvPr userDrawn="1"/>
            </p:nvSpPr>
            <p:spPr bwMode="auto">
              <a:xfrm>
                <a:off x="3176" y="2676"/>
                <a:ext cx="18" cy="18"/>
              </a:xfrm>
              <a:custGeom>
                <a:avLst/>
                <a:gdLst>
                  <a:gd name="T0" fmla="*/ 25 w 50"/>
                  <a:gd name="T1" fmla="*/ 0 h 50"/>
                  <a:gd name="T2" fmla="*/ 25 w 50"/>
                  <a:gd name="T3" fmla="*/ 0 h 50"/>
                  <a:gd name="T4" fmla="*/ 0 w 50"/>
                  <a:gd name="T5" fmla="*/ 25 h 50"/>
                  <a:gd name="T6" fmla="*/ 25 w 50"/>
                  <a:gd name="T7" fmla="*/ 50 h 50"/>
                  <a:gd name="T8" fmla="*/ 50 w 50"/>
                  <a:gd name="T9" fmla="*/ 25 h 50"/>
                  <a:gd name="T10" fmla="*/ 25 w 50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25" y="0"/>
                    </a:ln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38" y="50"/>
                      <a:pt x="50" y="39"/>
                      <a:pt x="50" y="25"/>
                    </a:cubicBezTo>
                    <a:cubicBezTo>
                      <a:pt x="50" y="11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62" name="Freeform 151"/>
              <p:cNvSpPr>
                <a:spLocks/>
              </p:cNvSpPr>
              <p:nvPr userDrawn="1"/>
            </p:nvSpPr>
            <p:spPr bwMode="auto">
              <a:xfrm>
                <a:off x="2305" y="1283"/>
                <a:ext cx="302" cy="271"/>
              </a:xfrm>
              <a:custGeom>
                <a:avLst/>
                <a:gdLst>
                  <a:gd name="T0" fmla="*/ 406 w 821"/>
                  <a:gd name="T1" fmla="*/ 0 h 739"/>
                  <a:gd name="T2" fmla="*/ 406 w 821"/>
                  <a:gd name="T3" fmla="*/ 0 h 739"/>
                  <a:gd name="T4" fmla="*/ 0 w 821"/>
                  <a:gd name="T5" fmla="*/ 318 h 739"/>
                  <a:gd name="T6" fmla="*/ 126 w 821"/>
                  <a:gd name="T7" fmla="*/ 441 h 739"/>
                  <a:gd name="T8" fmla="*/ 316 w 821"/>
                  <a:gd name="T9" fmla="*/ 261 h 739"/>
                  <a:gd name="T10" fmla="*/ 369 w 821"/>
                  <a:gd name="T11" fmla="*/ 181 h 739"/>
                  <a:gd name="T12" fmla="*/ 428 w 821"/>
                  <a:gd name="T13" fmla="*/ 266 h 739"/>
                  <a:gd name="T14" fmla="*/ 284 w 821"/>
                  <a:gd name="T15" fmla="*/ 629 h 739"/>
                  <a:gd name="T16" fmla="*/ 396 w 821"/>
                  <a:gd name="T17" fmla="*/ 739 h 739"/>
                  <a:gd name="T18" fmla="*/ 633 w 821"/>
                  <a:gd name="T19" fmla="*/ 545 h 739"/>
                  <a:gd name="T20" fmla="*/ 821 w 821"/>
                  <a:gd name="T21" fmla="*/ 315 h 739"/>
                  <a:gd name="T22" fmla="*/ 406 w 821"/>
                  <a:gd name="T23" fmla="*/ 0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1" h="739">
                    <a:moveTo>
                      <a:pt x="406" y="0"/>
                    </a:moveTo>
                    <a:lnTo>
                      <a:pt x="406" y="0"/>
                    </a:lnTo>
                    <a:cubicBezTo>
                      <a:pt x="145" y="0"/>
                      <a:pt x="0" y="174"/>
                      <a:pt x="0" y="318"/>
                    </a:cubicBezTo>
                    <a:cubicBezTo>
                      <a:pt x="0" y="390"/>
                      <a:pt x="56" y="441"/>
                      <a:pt x="126" y="441"/>
                    </a:cubicBezTo>
                    <a:cubicBezTo>
                      <a:pt x="239" y="441"/>
                      <a:pt x="304" y="370"/>
                      <a:pt x="316" y="261"/>
                    </a:cubicBezTo>
                    <a:cubicBezTo>
                      <a:pt x="319" y="226"/>
                      <a:pt x="322" y="181"/>
                      <a:pt x="369" y="181"/>
                    </a:cubicBezTo>
                    <a:cubicBezTo>
                      <a:pt x="413" y="181"/>
                      <a:pt x="428" y="231"/>
                      <a:pt x="428" y="266"/>
                    </a:cubicBezTo>
                    <a:cubicBezTo>
                      <a:pt x="428" y="411"/>
                      <a:pt x="284" y="486"/>
                      <a:pt x="284" y="629"/>
                    </a:cubicBezTo>
                    <a:cubicBezTo>
                      <a:pt x="284" y="697"/>
                      <a:pt x="327" y="739"/>
                      <a:pt x="396" y="739"/>
                    </a:cubicBezTo>
                    <a:cubicBezTo>
                      <a:pt x="559" y="739"/>
                      <a:pt x="460" y="610"/>
                      <a:pt x="633" y="545"/>
                    </a:cubicBezTo>
                    <a:cubicBezTo>
                      <a:pt x="757" y="498"/>
                      <a:pt x="821" y="417"/>
                      <a:pt x="821" y="315"/>
                    </a:cubicBezTo>
                    <a:cubicBezTo>
                      <a:pt x="821" y="115"/>
                      <a:pt x="581" y="0"/>
                      <a:pt x="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63" name="Freeform 152"/>
              <p:cNvSpPr>
                <a:spLocks/>
              </p:cNvSpPr>
              <p:nvPr userDrawn="1"/>
            </p:nvSpPr>
            <p:spPr bwMode="auto">
              <a:xfrm>
                <a:off x="2408" y="1575"/>
                <a:ext cx="86" cy="86"/>
              </a:xfrm>
              <a:custGeom>
                <a:avLst/>
                <a:gdLst>
                  <a:gd name="T0" fmla="*/ 118 w 235"/>
                  <a:gd name="T1" fmla="*/ 0 h 235"/>
                  <a:gd name="T2" fmla="*/ 118 w 235"/>
                  <a:gd name="T3" fmla="*/ 0 h 235"/>
                  <a:gd name="T4" fmla="*/ 0 w 235"/>
                  <a:gd name="T5" fmla="*/ 118 h 235"/>
                  <a:gd name="T6" fmla="*/ 118 w 235"/>
                  <a:gd name="T7" fmla="*/ 235 h 235"/>
                  <a:gd name="T8" fmla="*/ 235 w 235"/>
                  <a:gd name="T9" fmla="*/ 118 h 235"/>
                  <a:gd name="T10" fmla="*/ 118 w 235"/>
                  <a:gd name="T1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35">
                    <a:moveTo>
                      <a:pt x="118" y="0"/>
                    </a:moveTo>
                    <a:lnTo>
                      <a:pt x="118" y="0"/>
                    </a:lnTo>
                    <a:cubicBezTo>
                      <a:pt x="53" y="0"/>
                      <a:pt x="0" y="53"/>
                      <a:pt x="0" y="118"/>
                    </a:cubicBezTo>
                    <a:cubicBezTo>
                      <a:pt x="0" y="182"/>
                      <a:pt x="53" y="235"/>
                      <a:pt x="118" y="235"/>
                    </a:cubicBezTo>
                    <a:cubicBezTo>
                      <a:pt x="182" y="235"/>
                      <a:pt x="235" y="182"/>
                      <a:pt x="235" y="118"/>
                    </a:cubicBezTo>
                    <a:cubicBezTo>
                      <a:pt x="235" y="53"/>
                      <a:pt x="182" y="0"/>
                      <a:pt x="1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64" name="Freeform 153"/>
              <p:cNvSpPr>
                <a:spLocks/>
              </p:cNvSpPr>
              <p:nvPr userDrawn="1"/>
            </p:nvSpPr>
            <p:spPr bwMode="auto">
              <a:xfrm>
                <a:off x="1953" y="2283"/>
                <a:ext cx="175" cy="158"/>
              </a:xfrm>
              <a:custGeom>
                <a:avLst/>
                <a:gdLst>
                  <a:gd name="T0" fmla="*/ 236 w 477"/>
                  <a:gd name="T1" fmla="*/ 0 h 430"/>
                  <a:gd name="T2" fmla="*/ 236 w 477"/>
                  <a:gd name="T3" fmla="*/ 0 h 430"/>
                  <a:gd name="T4" fmla="*/ 0 w 477"/>
                  <a:gd name="T5" fmla="*/ 185 h 430"/>
                  <a:gd name="T6" fmla="*/ 73 w 477"/>
                  <a:gd name="T7" fmla="*/ 257 h 430"/>
                  <a:gd name="T8" fmla="*/ 184 w 477"/>
                  <a:gd name="T9" fmla="*/ 152 h 430"/>
                  <a:gd name="T10" fmla="*/ 215 w 477"/>
                  <a:gd name="T11" fmla="*/ 105 h 430"/>
                  <a:gd name="T12" fmla="*/ 249 w 477"/>
                  <a:gd name="T13" fmla="*/ 155 h 430"/>
                  <a:gd name="T14" fmla="*/ 165 w 477"/>
                  <a:gd name="T15" fmla="*/ 366 h 430"/>
                  <a:gd name="T16" fmla="*/ 230 w 477"/>
                  <a:gd name="T17" fmla="*/ 430 h 430"/>
                  <a:gd name="T18" fmla="*/ 368 w 477"/>
                  <a:gd name="T19" fmla="*/ 317 h 430"/>
                  <a:gd name="T20" fmla="*/ 477 w 477"/>
                  <a:gd name="T21" fmla="*/ 183 h 430"/>
                  <a:gd name="T22" fmla="*/ 236 w 477"/>
                  <a:gd name="T23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7" h="430">
                    <a:moveTo>
                      <a:pt x="236" y="0"/>
                    </a:moveTo>
                    <a:lnTo>
                      <a:pt x="236" y="0"/>
                    </a:lnTo>
                    <a:cubicBezTo>
                      <a:pt x="84" y="0"/>
                      <a:pt x="0" y="101"/>
                      <a:pt x="0" y="185"/>
                    </a:cubicBezTo>
                    <a:cubicBezTo>
                      <a:pt x="0" y="227"/>
                      <a:pt x="32" y="257"/>
                      <a:pt x="73" y="257"/>
                    </a:cubicBezTo>
                    <a:cubicBezTo>
                      <a:pt x="139" y="257"/>
                      <a:pt x="177" y="216"/>
                      <a:pt x="184" y="152"/>
                    </a:cubicBezTo>
                    <a:cubicBezTo>
                      <a:pt x="186" y="132"/>
                      <a:pt x="187" y="105"/>
                      <a:pt x="215" y="105"/>
                    </a:cubicBezTo>
                    <a:cubicBezTo>
                      <a:pt x="240" y="105"/>
                      <a:pt x="249" y="134"/>
                      <a:pt x="249" y="155"/>
                    </a:cubicBezTo>
                    <a:cubicBezTo>
                      <a:pt x="249" y="239"/>
                      <a:pt x="165" y="283"/>
                      <a:pt x="165" y="366"/>
                    </a:cubicBezTo>
                    <a:cubicBezTo>
                      <a:pt x="165" y="406"/>
                      <a:pt x="190" y="430"/>
                      <a:pt x="230" y="430"/>
                    </a:cubicBezTo>
                    <a:cubicBezTo>
                      <a:pt x="325" y="430"/>
                      <a:pt x="268" y="355"/>
                      <a:pt x="368" y="317"/>
                    </a:cubicBezTo>
                    <a:cubicBezTo>
                      <a:pt x="440" y="290"/>
                      <a:pt x="477" y="243"/>
                      <a:pt x="477" y="183"/>
                    </a:cubicBezTo>
                    <a:cubicBezTo>
                      <a:pt x="477" y="67"/>
                      <a:pt x="338" y="0"/>
                      <a:pt x="2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65" name="Freeform 154"/>
              <p:cNvSpPr>
                <a:spLocks/>
              </p:cNvSpPr>
              <p:nvPr userDrawn="1"/>
            </p:nvSpPr>
            <p:spPr bwMode="auto">
              <a:xfrm>
                <a:off x="2012" y="2453"/>
                <a:ext cx="51" cy="51"/>
              </a:xfrm>
              <a:custGeom>
                <a:avLst/>
                <a:gdLst>
                  <a:gd name="T0" fmla="*/ 69 w 137"/>
                  <a:gd name="T1" fmla="*/ 0 h 137"/>
                  <a:gd name="T2" fmla="*/ 69 w 137"/>
                  <a:gd name="T3" fmla="*/ 0 h 137"/>
                  <a:gd name="T4" fmla="*/ 0 w 137"/>
                  <a:gd name="T5" fmla="*/ 68 h 137"/>
                  <a:gd name="T6" fmla="*/ 69 w 137"/>
                  <a:gd name="T7" fmla="*/ 137 h 137"/>
                  <a:gd name="T8" fmla="*/ 137 w 137"/>
                  <a:gd name="T9" fmla="*/ 68 h 137"/>
                  <a:gd name="T10" fmla="*/ 69 w 137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" h="137">
                    <a:moveTo>
                      <a:pt x="69" y="0"/>
                    </a:moveTo>
                    <a:lnTo>
                      <a:pt x="69" y="0"/>
                    </a:ln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106" y="137"/>
                      <a:pt x="137" y="106"/>
                      <a:pt x="137" y="68"/>
                    </a:cubicBezTo>
                    <a:cubicBezTo>
                      <a:pt x="137" y="31"/>
                      <a:pt x="106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66" name="Freeform 155"/>
              <p:cNvSpPr>
                <a:spLocks/>
              </p:cNvSpPr>
              <p:nvPr userDrawn="1"/>
            </p:nvSpPr>
            <p:spPr bwMode="auto">
              <a:xfrm>
                <a:off x="2402" y="2891"/>
                <a:ext cx="116" cy="108"/>
              </a:xfrm>
              <a:custGeom>
                <a:avLst/>
                <a:gdLst>
                  <a:gd name="T0" fmla="*/ 170 w 317"/>
                  <a:gd name="T1" fmla="*/ 13 h 294"/>
                  <a:gd name="T2" fmla="*/ 170 w 317"/>
                  <a:gd name="T3" fmla="*/ 13 h 294"/>
                  <a:gd name="T4" fmla="*/ 4 w 317"/>
                  <a:gd name="T5" fmla="*/ 110 h 294"/>
                  <a:gd name="T6" fmla="*/ 44 w 317"/>
                  <a:gd name="T7" fmla="*/ 162 h 294"/>
                  <a:gd name="T8" fmla="*/ 123 w 317"/>
                  <a:gd name="T9" fmla="*/ 105 h 294"/>
                  <a:gd name="T10" fmla="*/ 147 w 317"/>
                  <a:gd name="T11" fmla="*/ 78 h 294"/>
                  <a:gd name="T12" fmla="*/ 164 w 317"/>
                  <a:gd name="T13" fmla="*/ 113 h 294"/>
                  <a:gd name="T14" fmla="*/ 93 w 317"/>
                  <a:gd name="T15" fmla="*/ 239 h 294"/>
                  <a:gd name="T16" fmla="*/ 129 w 317"/>
                  <a:gd name="T17" fmla="*/ 286 h 294"/>
                  <a:gd name="T18" fmla="*/ 226 w 317"/>
                  <a:gd name="T19" fmla="*/ 226 h 294"/>
                  <a:gd name="T20" fmla="*/ 307 w 317"/>
                  <a:gd name="T21" fmla="*/ 151 h 294"/>
                  <a:gd name="T22" fmla="*/ 170 w 317"/>
                  <a:gd name="T23" fmla="*/ 13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7" h="294">
                    <a:moveTo>
                      <a:pt x="170" y="13"/>
                    </a:moveTo>
                    <a:lnTo>
                      <a:pt x="170" y="13"/>
                    </a:lnTo>
                    <a:cubicBezTo>
                      <a:pt x="73" y="0"/>
                      <a:pt x="11" y="57"/>
                      <a:pt x="4" y="110"/>
                    </a:cubicBezTo>
                    <a:cubicBezTo>
                      <a:pt x="0" y="137"/>
                      <a:pt x="18" y="158"/>
                      <a:pt x="44" y="162"/>
                    </a:cubicBezTo>
                    <a:cubicBezTo>
                      <a:pt x="85" y="167"/>
                      <a:pt x="113" y="145"/>
                      <a:pt x="123" y="105"/>
                    </a:cubicBezTo>
                    <a:cubicBezTo>
                      <a:pt x="126" y="92"/>
                      <a:pt x="130" y="76"/>
                      <a:pt x="147" y="78"/>
                    </a:cubicBezTo>
                    <a:cubicBezTo>
                      <a:pt x="163" y="80"/>
                      <a:pt x="166" y="100"/>
                      <a:pt x="164" y="113"/>
                    </a:cubicBezTo>
                    <a:cubicBezTo>
                      <a:pt x="157" y="166"/>
                      <a:pt x="100" y="187"/>
                      <a:pt x="93" y="239"/>
                    </a:cubicBezTo>
                    <a:cubicBezTo>
                      <a:pt x="89" y="265"/>
                      <a:pt x="103" y="282"/>
                      <a:pt x="129" y="286"/>
                    </a:cubicBezTo>
                    <a:cubicBezTo>
                      <a:pt x="189" y="294"/>
                      <a:pt x="159" y="241"/>
                      <a:pt x="226" y="226"/>
                    </a:cubicBezTo>
                    <a:cubicBezTo>
                      <a:pt x="274" y="215"/>
                      <a:pt x="302" y="188"/>
                      <a:pt x="307" y="151"/>
                    </a:cubicBezTo>
                    <a:cubicBezTo>
                      <a:pt x="317" y="77"/>
                      <a:pt x="234" y="22"/>
                      <a:pt x="17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67" name="Freeform 156"/>
              <p:cNvSpPr>
                <a:spLocks/>
              </p:cNvSpPr>
              <p:nvPr userDrawn="1"/>
            </p:nvSpPr>
            <p:spPr bwMode="auto">
              <a:xfrm>
                <a:off x="2429" y="3002"/>
                <a:ext cx="34" cy="34"/>
              </a:xfrm>
              <a:custGeom>
                <a:avLst/>
                <a:gdLst>
                  <a:gd name="T0" fmla="*/ 53 w 94"/>
                  <a:gd name="T1" fmla="*/ 3 h 93"/>
                  <a:gd name="T2" fmla="*/ 53 w 94"/>
                  <a:gd name="T3" fmla="*/ 3 h 93"/>
                  <a:gd name="T4" fmla="*/ 4 w 94"/>
                  <a:gd name="T5" fmla="*/ 41 h 93"/>
                  <a:gd name="T6" fmla="*/ 41 w 94"/>
                  <a:gd name="T7" fmla="*/ 90 h 93"/>
                  <a:gd name="T8" fmla="*/ 90 w 94"/>
                  <a:gd name="T9" fmla="*/ 53 h 93"/>
                  <a:gd name="T10" fmla="*/ 53 w 94"/>
                  <a:gd name="T11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93">
                    <a:moveTo>
                      <a:pt x="53" y="3"/>
                    </a:moveTo>
                    <a:lnTo>
                      <a:pt x="53" y="3"/>
                    </a:lnTo>
                    <a:cubicBezTo>
                      <a:pt x="29" y="0"/>
                      <a:pt x="7" y="17"/>
                      <a:pt x="4" y="41"/>
                    </a:cubicBezTo>
                    <a:cubicBezTo>
                      <a:pt x="0" y="65"/>
                      <a:pt x="17" y="87"/>
                      <a:pt x="41" y="90"/>
                    </a:cubicBezTo>
                    <a:cubicBezTo>
                      <a:pt x="65" y="93"/>
                      <a:pt x="87" y="77"/>
                      <a:pt x="90" y="53"/>
                    </a:cubicBezTo>
                    <a:cubicBezTo>
                      <a:pt x="94" y="29"/>
                      <a:pt x="77" y="7"/>
                      <a:pt x="5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68" name="Freeform 157"/>
              <p:cNvSpPr>
                <a:spLocks/>
              </p:cNvSpPr>
              <p:nvPr userDrawn="1"/>
            </p:nvSpPr>
            <p:spPr bwMode="auto">
              <a:xfrm>
                <a:off x="3186" y="3260"/>
                <a:ext cx="106" cy="98"/>
              </a:xfrm>
              <a:custGeom>
                <a:avLst/>
                <a:gdLst>
                  <a:gd name="T0" fmla="*/ 94 w 286"/>
                  <a:gd name="T1" fmla="*/ 32 h 267"/>
                  <a:gd name="T2" fmla="*/ 94 w 286"/>
                  <a:gd name="T3" fmla="*/ 32 h 267"/>
                  <a:gd name="T4" fmla="*/ 23 w 286"/>
                  <a:gd name="T5" fmla="*/ 193 h 267"/>
                  <a:gd name="T6" fmla="*/ 81 w 286"/>
                  <a:gd name="T7" fmla="*/ 209 h 267"/>
                  <a:gd name="T8" fmla="*/ 109 w 286"/>
                  <a:gd name="T9" fmla="*/ 125 h 267"/>
                  <a:gd name="T10" fmla="*/ 112 w 286"/>
                  <a:gd name="T11" fmla="*/ 92 h 267"/>
                  <a:gd name="T12" fmla="*/ 144 w 286"/>
                  <a:gd name="T13" fmla="*/ 108 h 267"/>
                  <a:gd name="T14" fmla="*/ 158 w 286"/>
                  <a:gd name="T15" fmla="*/ 241 h 267"/>
                  <a:gd name="T16" fmla="*/ 210 w 286"/>
                  <a:gd name="T17" fmla="*/ 256 h 267"/>
                  <a:gd name="T18" fmla="*/ 250 w 286"/>
                  <a:gd name="T19" fmla="*/ 159 h 267"/>
                  <a:gd name="T20" fmla="*/ 270 w 286"/>
                  <a:gd name="T21" fmla="*/ 60 h 267"/>
                  <a:gd name="T22" fmla="*/ 94 w 286"/>
                  <a:gd name="T23" fmla="*/ 32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6" h="267">
                    <a:moveTo>
                      <a:pt x="94" y="32"/>
                    </a:moveTo>
                    <a:lnTo>
                      <a:pt x="94" y="32"/>
                    </a:lnTo>
                    <a:cubicBezTo>
                      <a:pt x="16" y="74"/>
                      <a:pt x="0" y="149"/>
                      <a:pt x="23" y="193"/>
                    </a:cubicBezTo>
                    <a:cubicBezTo>
                      <a:pt x="35" y="214"/>
                      <a:pt x="60" y="221"/>
                      <a:pt x="81" y="209"/>
                    </a:cubicBezTo>
                    <a:cubicBezTo>
                      <a:pt x="115" y="191"/>
                      <a:pt x="123" y="160"/>
                      <a:pt x="109" y="125"/>
                    </a:cubicBezTo>
                    <a:cubicBezTo>
                      <a:pt x="104" y="114"/>
                      <a:pt x="98" y="100"/>
                      <a:pt x="112" y="92"/>
                    </a:cubicBezTo>
                    <a:cubicBezTo>
                      <a:pt x="125" y="85"/>
                      <a:pt x="138" y="98"/>
                      <a:pt x="144" y="108"/>
                    </a:cubicBezTo>
                    <a:cubicBezTo>
                      <a:pt x="167" y="152"/>
                      <a:pt x="136" y="198"/>
                      <a:pt x="158" y="241"/>
                    </a:cubicBezTo>
                    <a:cubicBezTo>
                      <a:pt x="169" y="261"/>
                      <a:pt x="189" y="267"/>
                      <a:pt x="210" y="256"/>
                    </a:cubicBezTo>
                    <a:cubicBezTo>
                      <a:pt x="259" y="230"/>
                      <a:pt x="209" y="207"/>
                      <a:pt x="250" y="159"/>
                    </a:cubicBezTo>
                    <a:cubicBezTo>
                      <a:pt x="280" y="125"/>
                      <a:pt x="286" y="91"/>
                      <a:pt x="270" y="60"/>
                    </a:cubicBezTo>
                    <a:cubicBezTo>
                      <a:pt x="238" y="0"/>
                      <a:pt x="147" y="4"/>
                      <a:pt x="9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69" name="Freeform 158"/>
              <p:cNvSpPr>
                <a:spLocks/>
              </p:cNvSpPr>
              <p:nvPr userDrawn="1"/>
            </p:nvSpPr>
            <p:spPr bwMode="auto">
              <a:xfrm>
                <a:off x="3257" y="3356"/>
                <a:ext cx="34" cy="34"/>
              </a:xfrm>
              <a:custGeom>
                <a:avLst/>
                <a:gdLst>
                  <a:gd name="T0" fmla="*/ 27 w 92"/>
                  <a:gd name="T1" fmla="*/ 11 h 92"/>
                  <a:gd name="T2" fmla="*/ 27 w 92"/>
                  <a:gd name="T3" fmla="*/ 11 h 92"/>
                  <a:gd name="T4" fmla="*/ 11 w 92"/>
                  <a:gd name="T5" fmla="*/ 65 h 92"/>
                  <a:gd name="T6" fmla="*/ 65 w 92"/>
                  <a:gd name="T7" fmla="*/ 81 h 92"/>
                  <a:gd name="T8" fmla="*/ 81 w 92"/>
                  <a:gd name="T9" fmla="*/ 27 h 92"/>
                  <a:gd name="T10" fmla="*/ 27 w 92"/>
                  <a:gd name="T11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92">
                    <a:moveTo>
                      <a:pt x="27" y="11"/>
                    </a:moveTo>
                    <a:lnTo>
                      <a:pt x="27" y="11"/>
                    </a:lnTo>
                    <a:cubicBezTo>
                      <a:pt x="8" y="21"/>
                      <a:pt x="0" y="45"/>
                      <a:pt x="11" y="65"/>
                    </a:cubicBezTo>
                    <a:cubicBezTo>
                      <a:pt x="21" y="84"/>
                      <a:pt x="45" y="92"/>
                      <a:pt x="65" y="81"/>
                    </a:cubicBezTo>
                    <a:cubicBezTo>
                      <a:pt x="84" y="71"/>
                      <a:pt x="92" y="47"/>
                      <a:pt x="81" y="27"/>
                    </a:cubicBezTo>
                    <a:cubicBezTo>
                      <a:pt x="71" y="8"/>
                      <a:pt x="47" y="0"/>
                      <a:pt x="27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70" name="Freeform 159"/>
              <p:cNvSpPr>
                <a:spLocks/>
              </p:cNvSpPr>
              <p:nvPr userDrawn="1"/>
            </p:nvSpPr>
            <p:spPr bwMode="auto">
              <a:xfrm>
                <a:off x="1965" y="2708"/>
                <a:ext cx="127" cy="114"/>
              </a:xfrm>
              <a:custGeom>
                <a:avLst/>
                <a:gdLst>
                  <a:gd name="T0" fmla="*/ 174 w 345"/>
                  <a:gd name="T1" fmla="*/ 311 h 311"/>
                  <a:gd name="T2" fmla="*/ 174 w 345"/>
                  <a:gd name="T3" fmla="*/ 311 h 311"/>
                  <a:gd name="T4" fmla="*/ 345 w 345"/>
                  <a:gd name="T5" fmla="*/ 177 h 311"/>
                  <a:gd name="T6" fmla="*/ 292 w 345"/>
                  <a:gd name="T7" fmla="*/ 126 h 311"/>
                  <a:gd name="T8" fmla="*/ 213 w 345"/>
                  <a:gd name="T9" fmla="*/ 201 h 311"/>
                  <a:gd name="T10" fmla="*/ 190 w 345"/>
                  <a:gd name="T11" fmla="*/ 235 h 311"/>
                  <a:gd name="T12" fmla="*/ 165 w 345"/>
                  <a:gd name="T13" fmla="*/ 199 h 311"/>
                  <a:gd name="T14" fmla="*/ 226 w 345"/>
                  <a:gd name="T15" fmla="*/ 46 h 311"/>
                  <a:gd name="T16" fmla="*/ 179 w 345"/>
                  <a:gd name="T17" fmla="*/ 0 h 311"/>
                  <a:gd name="T18" fmla="*/ 79 w 345"/>
                  <a:gd name="T19" fmla="*/ 82 h 311"/>
                  <a:gd name="T20" fmla="*/ 0 w 345"/>
                  <a:gd name="T21" fmla="*/ 179 h 311"/>
                  <a:gd name="T22" fmla="*/ 174 w 345"/>
                  <a:gd name="T23" fmla="*/ 311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5" h="311">
                    <a:moveTo>
                      <a:pt x="174" y="311"/>
                    </a:moveTo>
                    <a:lnTo>
                      <a:pt x="174" y="311"/>
                    </a:lnTo>
                    <a:cubicBezTo>
                      <a:pt x="285" y="311"/>
                      <a:pt x="345" y="238"/>
                      <a:pt x="345" y="177"/>
                    </a:cubicBezTo>
                    <a:cubicBezTo>
                      <a:pt x="345" y="147"/>
                      <a:pt x="322" y="126"/>
                      <a:pt x="292" y="126"/>
                    </a:cubicBezTo>
                    <a:cubicBezTo>
                      <a:pt x="245" y="126"/>
                      <a:pt x="217" y="155"/>
                      <a:pt x="213" y="201"/>
                    </a:cubicBezTo>
                    <a:cubicBezTo>
                      <a:pt x="211" y="216"/>
                      <a:pt x="210" y="235"/>
                      <a:pt x="190" y="235"/>
                    </a:cubicBezTo>
                    <a:cubicBezTo>
                      <a:pt x="172" y="235"/>
                      <a:pt x="165" y="214"/>
                      <a:pt x="165" y="199"/>
                    </a:cubicBezTo>
                    <a:cubicBezTo>
                      <a:pt x="165" y="138"/>
                      <a:pt x="226" y="106"/>
                      <a:pt x="226" y="46"/>
                    </a:cubicBezTo>
                    <a:cubicBezTo>
                      <a:pt x="226" y="18"/>
                      <a:pt x="208" y="0"/>
                      <a:pt x="179" y="0"/>
                    </a:cubicBezTo>
                    <a:cubicBezTo>
                      <a:pt x="110" y="0"/>
                      <a:pt x="152" y="54"/>
                      <a:pt x="79" y="82"/>
                    </a:cubicBezTo>
                    <a:cubicBezTo>
                      <a:pt x="27" y="102"/>
                      <a:pt x="0" y="135"/>
                      <a:pt x="0" y="179"/>
                    </a:cubicBezTo>
                    <a:cubicBezTo>
                      <a:pt x="0" y="263"/>
                      <a:pt x="101" y="311"/>
                      <a:pt x="174" y="3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71" name="Freeform 160"/>
              <p:cNvSpPr>
                <a:spLocks/>
              </p:cNvSpPr>
              <p:nvPr userDrawn="1"/>
            </p:nvSpPr>
            <p:spPr bwMode="auto">
              <a:xfrm>
                <a:off x="2013" y="2663"/>
                <a:ext cx="36" cy="36"/>
              </a:xfrm>
              <a:custGeom>
                <a:avLst/>
                <a:gdLst>
                  <a:gd name="T0" fmla="*/ 50 w 99"/>
                  <a:gd name="T1" fmla="*/ 99 h 99"/>
                  <a:gd name="T2" fmla="*/ 50 w 99"/>
                  <a:gd name="T3" fmla="*/ 99 h 99"/>
                  <a:gd name="T4" fmla="*/ 99 w 99"/>
                  <a:gd name="T5" fmla="*/ 50 h 99"/>
                  <a:gd name="T6" fmla="*/ 50 w 99"/>
                  <a:gd name="T7" fmla="*/ 0 h 99"/>
                  <a:gd name="T8" fmla="*/ 0 w 99"/>
                  <a:gd name="T9" fmla="*/ 50 h 99"/>
                  <a:gd name="T10" fmla="*/ 50 w 99"/>
                  <a:gd name="T11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99">
                    <a:moveTo>
                      <a:pt x="50" y="99"/>
                    </a:moveTo>
                    <a:lnTo>
                      <a:pt x="50" y="99"/>
                    </a:lnTo>
                    <a:cubicBezTo>
                      <a:pt x="77" y="99"/>
                      <a:pt x="99" y="77"/>
                      <a:pt x="99" y="50"/>
                    </a:cubicBezTo>
                    <a:cubicBezTo>
                      <a:pt x="99" y="23"/>
                      <a:pt x="77" y="0"/>
                      <a:pt x="50" y="0"/>
                    </a:cubicBezTo>
                    <a:cubicBezTo>
                      <a:pt x="22" y="0"/>
                      <a:pt x="0" y="23"/>
                      <a:pt x="0" y="50"/>
                    </a:cubicBezTo>
                    <a:cubicBezTo>
                      <a:pt x="0" y="77"/>
                      <a:pt x="22" y="99"/>
                      <a:pt x="50" y="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72" name="Freeform 161"/>
              <p:cNvSpPr>
                <a:spLocks/>
              </p:cNvSpPr>
              <p:nvPr userDrawn="1"/>
            </p:nvSpPr>
            <p:spPr bwMode="auto">
              <a:xfrm>
                <a:off x="1552" y="2148"/>
                <a:ext cx="307" cy="277"/>
              </a:xfrm>
              <a:custGeom>
                <a:avLst/>
                <a:gdLst>
                  <a:gd name="T0" fmla="*/ 396 w 833"/>
                  <a:gd name="T1" fmla="*/ 9 h 753"/>
                  <a:gd name="T2" fmla="*/ 396 w 833"/>
                  <a:gd name="T3" fmla="*/ 9 h 753"/>
                  <a:gd name="T4" fmla="*/ 8 w 833"/>
                  <a:gd name="T5" fmla="*/ 350 h 753"/>
                  <a:gd name="T6" fmla="*/ 140 w 833"/>
                  <a:gd name="T7" fmla="*/ 465 h 753"/>
                  <a:gd name="T8" fmla="*/ 320 w 833"/>
                  <a:gd name="T9" fmla="*/ 276 h 753"/>
                  <a:gd name="T10" fmla="*/ 369 w 833"/>
                  <a:gd name="T11" fmla="*/ 192 h 753"/>
                  <a:gd name="T12" fmla="*/ 432 w 833"/>
                  <a:gd name="T13" fmla="*/ 275 h 753"/>
                  <a:gd name="T14" fmla="*/ 308 w 833"/>
                  <a:gd name="T15" fmla="*/ 644 h 753"/>
                  <a:gd name="T16" fmla="*/ 426 w 833"/>
                  <a:gd name="T17" fmla="*/ 749 h 753"/>
                  <a:gd name="T18" fmla="*/ 652 w 833"/>
                  <a:gd name="T19" fmla="*/ 542 h 753"/>
                  <a:gd name="T20" fmla="*/ 827 w 833"/>
                  <a:gd name="T21" fmla="*/ 302 h 753"/>
                  <a:gd name="T22" fmla="*/ 396 w 833"/>
                  <a:gd name="T23" fmla="*/ 9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3" h="753">
                    <a:moveTo>
                      <a:pt x="396" y="9"/>
                    </a:moveTo>
                    <a:lnTo>
                      <a:pt x="396" y="9"/>
                    </a:lnTo>
                    <a:cubicBezTo>
                      <a:pt x="135" y="24"/>
                      <a:pt x="0" y="206"/>
                      <a:pt x="8" y="350"/>
                    </a:cubicBezTo>
                    <a:cubicBezTo>
                      <a:pt x="12" y="422"/>
                      <a:pt x="70" y="469"/>
                      <a:pt x="140" y="465"/>
                    </a:cubicBezTo>
                    <a:cubicBezTo>
                      <a:pt x="253" y="459"/>
                      <a:pt x="314" y="385"/>
                      <a:pt x="320" y="276"/>
                    </a:cubicBezTo>
                    <a:cubicBezTo>
                      <a:pt x="321" y="240"/>
                      <a:pt x="322" y="195"/>
                      <a:pt x="369" y="192"/>
                    </a:cubicBezTo>
                    <a:cubicBezTo>
                      <a:pt x="413" y="190"/>
                      <a:pt x="430" y="240"/>
                      <a:pt x="432" y="275"/>
                    </a:cubicBezTo>
                    <a:cubicBezTo>
                      <a:pt x="440" y="419"/>
                      <a:pt x="300" y="502"/>
                      <a:pt x="308" y="644"/>
                    </a:cubicBezTo>
                    <a:cubicBezTo>
                      <a:pt x="312" y="713"/>
                      <a:pt x="358" y="753"/>
                      <a:pt x="426" y="749"/>
                    </a:cubicBezTo>
                    <a:cubicBezTo>
                      <a:pt x="589" y="740"/>
                      <a:pt x="483" y="616"/>
                      <a:pt x="652" y="542"/>
                    </a:cubicBezTo>
                    <a:cubicBezTo>
                      <a:pt x="773" y="488"/>
                      <a:pt x="833" y="404"/>
                      <a:pt x="827" y="302"/>
                    </a:cubicBezTo>
                    <a:cubicBezTo>
                      <a:pt x="816" y="102"/>
                      <a:pt x="570" y="0"/>
                      <a:pt x="39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73" name="Freeform 162"/>
              <p:cNvSpPr>
                <a:spLocks/>
              </p:cNvSpPr>
              <p:nvPr userDrawn="1"/>
            </p:nvSpPr>
            <p:spPr bwMode="auto">
              <a:xfrm>
                <a:off x="1668" y="2442"/>
                <a:ext cx="89" cy="89"/>
              </a:xfrm>
              <a:custGeom>
                <a:avLst/>
                <a:gdLst>
                  <a:gd name="T0" fmla="*/ 115 w 242"/>
                  <a:gd name="T1" fmla="*/ 4 h 242"/>
                  <a:gd name="T2" fmla="*/ 115 w 242"/>
                  <a:gd name="T3" fmla="*/ 4 h 242"/>
                  <a:gd name="T4" fmla="*/ 4 w 242"/>
                  <a:gd name="T5" fmla="*/ 127 h 242"/>
                  <a:gd name="T6" fmla="*/ 128 w 242"/>
                  <a:gd name="T7" fmla="*/ 238 h 242"/>
                  <a:gd name="T8" fmla="*/ 238 w 242"/>
                  <a:gd name="T9" fmla="*/ 115 h 242"/>
                  <a:gd name="T10" fmla="*/ 115 w 242"/>
                  <a:gd name="T11" fmla="*/ 4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42">
                    <a:moveTo>
                      <a:pt x="115" y="4"/>
                    </a:moveTo>
                    <a:lnTo>
                      <a:pt x="115" y="4"/>
                    </a:lnTo>
                    <a:cubicBezTo>
                      <a:pt x="50" y="7"/>
                      <a:pt x="0" y="63"/>
                      <a:pt x="4" y="127"/>
                    </a:cubicBezTo>
                    <a:cubicBezTo>
                      <a:pt x="7" y="192"/>
                      <a:pt x="63" y="242"/>
                      <a:pt x="128" y="238"/>
                    </a:cubicBezTo>
                    <a:cubicBezTo>
                      <a:pt x="192" y="235"/>
                      <a:pt x="242" y="179"/>
                      <a:pt x="238" y="115"/>
                    </a:cubicBezTo>
                    <a:cubicBezTo>
                      <a:pt x="235" y="50"/>
                      <a:pt x="179" y="0"/>
                      <a:pt x="11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74" name="Freeform 163"/>
              <p:cNvSpPr>
                <a:spLocks/>
              </p:cNvSpPr>
              <p:nvPr userDrawn="1"/>
            </p:nvSpPr>
            <p:spPr bwMode="auto">
              <a:xfrm>
                <a:off x="4172" y="1741"/>
                <a:ext cx="154" cy="139"/>
              </a:xfrm>
              <a:custGeom>
                <a:avLst/>
                <a:gdLst>
                  <a:gd name="T0" fmla="*/ 208 w 420"/>
                  <a:gd name="T1" fmla="*/ 0 h 379"/>
                  <a:gd name="T2" fmla="*/ 208 w 420"/>
                  <a:gd name="T3" fmla="*/ 0 h 379"/>
                  <a:gd name="T4" fmla="*/ 0 w 420"/>
                  <a:gd name="T5" fmla="*/ 163 h 379"/>
                  <a:gd name="T6" fmla="*/ 64 w 420"/>
                  <a:gd name="T7" fmla="*/ 226 h 379"/>
                  <a:gd name="T8" fmla="*/ 161 w 420"/>
                  <a:gd name="T9" fmla="*/ 134 h 379"/>
                  <a:gd name="T10" fmla="*/ 189 w 420"/>
                  <a:gd name="T11" fmla="*/ 93 h 379"/>
                  <a:gd name="T12" fmla="*/ 219 w 420"/>
                  <a:gd name="T13" fmla="*/ 137 h 379"/>
                  <a:gd name="T14" fmla="*/ 145 w 420"/>
                  <a:gd name="T15" fmla="*/ 322 h 379"/>
                  <a:gd name="T16" fmla="*/ 203 w 420"/>
                  <a:gd name="T17" fmla="*/ 379 h 379"/>
                  <a:gd name="T18" fmla="*/ 324 w 420"/>
                  <a:gd name="T19" fmla="*/ 279 h 379"/>
                  <a:gd name="T20" fmla="*/ 420 w 420"/>
                  <a:gd name="T21" fmla="*/ 162 h 379"/>
                  <a:gd name="T22" fmla="*/ 208 w 420"/>
                  <a:gd name="T2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0" h="379">
                    <a:moveTo>
                      <a:pt x="208" y="0"/>
                    </a:moveTo>
                    <a:lnTo>
                      <a:pt x="208" y="0"/>
                    </a:lnTo>
                    <a:cubicBezTo>
                      <a:pt x="74" y="0"/>
                      <a:pt x="0" y="89"/>
                      <a:pt x="0" y="163"/>
                    </a:cubicBezTo>
                    <a:cubicBezTo>
                      <a:pt x="0" y="200"/>
                      <a:pt x="28" y="226"/>
                      <a:pt x="64" y="226"/>
                    </a:cubicBezTo>
                    <a:cubicBezTo>
                      <a:pt x="122" y="226"/>
                      <a:pt x="155" y="190"/>
                      <a:pt x="161" y="134"/>
                    </a:cubicBezTo>
                    <a:cubicBezTo>
                      <a:pt x="163" y="116"/>
                      <a:pt x="165" y="93"/>
                      <a:pt x="189" y="93"/>
                    </a:cubicBezTo>
                    <a:cubicBezTo>
                      <a:pt x="211" y="93"/>
                      <a:pt x="219" y="119"/>
                      <a:pt x="219" y="137"/>
                    </a:cubicBezTo>
                    <a:cubicBezTo>
                      <a:pt x="219" y="211"/>
                      <a:pt x="145" y="249"/>
                      <a:pt x="145" y="322"/>
                    </a:cubicBezTo>
                    <a:cubicBezTo>
                      <a:pt x="145" y="357"/>
                      <a:pt x="167" y="379"/>
                      <a:pt x="203" y="379"/>
                    </a:cubicBezTo>
                    <a:cubicBezTo>
                      <a:pt x="286" y="379"/>
                      <a:pt x="235" y="313"/>
                      <a:pt x="324" y="279"/>
                    </a:cubicBezTo>
                    <a:cubicBezTo>
                      <a:pt x="387" y="255"/>
                      <a:pt x="420" y="214"/>
                      <a:pt x="420" y="162"/>
                    </a:cubicBezTo>
                    <a:cubicBezTo>
                      <a:pt x="420" y="59"/>
                      <a:pt x="297" y="0"/>
                      <a:pt x="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75" name="Freeform 164"/>
              <p:cNvSpPr>
                <a:spLocks/>
              </p:cNvSpPr>
              <p:nvPr userDrawn="1"/>
            </p:nvSpPr>
            <p:spPr bwMode="auto">
              <a:xfrm>
                <a:off x="4224" y="1891"/>
                <a:ext cx="44" cy="44"/>
              </a:xfrm>
              <a:custGeom>
                <a:avLst/>
                <a:gdLst>
                  <a:gd name="T0" fmla="*/ 60 w 120"/>
                  <a:gd name="T1" fmla="*/ 0 h 120"/>
                  <a:gd name="T2" fmla="*/ 60 w 120"/>
                  <a:gd name="T3" fmla="*/ 0 h 120"/>
                  <a:gd name="T4" fmla="*/ 0 w 120"/>
                  <a:gd name="T5" fmla="*/ 60 h 120"/>
                  <a:gd name="T6" fmla="*/ 60 w 120"/>
                  <a:gd name="T7" fmla="*/ 120 h 120"/>
                  <a:gd name="T8" fmla="*/ 120 w 120"/>
                  <a:gd name="T9" fmla="*/ 60 h 120"/>
                  <a:gd name="T10" fmla="*/ 60 w 120"/>
                  <a:gd name="T1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20">
                    <a:moveTo>
                      <a:pt x="60" y="0"/>
                    </a:moveTo>
                    <a:lnTo>
                      <a:pt x="60" y="0"/>
                    </a:ln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93" y="120"/>
                      <a:pt x="120" y="93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76" name="Freeform 165"/>
              <p:cNvSpPr>
                <a:spLocks/>
              </p:cNvSpPr>
              <p:nvPr userDrawn="1"/>
            </p:nvSpPr>
            <p:spPr bwMode="auto">
              <a:xfrm>
                <a:off x="3917" y="2036"/>
                <a:ext cx="106" cy="95"/>
              </a:xfrm>
              <a:custGeom>
                <a:avLst/>
                <a:gdLst>
                  <a:gd name="T0" fmla="*/ 143 w 288"/>
                  <a:gd name="T1" fmla="*/ 0 h 260"/>
                  <a:gd name="T2" fmla="*/ 143 w 288"/>
                  <a:gd name="T3" fmla="*/ 0 h 260"/>
                  <a:gd name="T4" fmla="*/ 0 w 288"/>
                  <a:gd name="T5" fmla="*/ 112 h 260"/>
                  <a:gd name="T6" fmla="*/ 45 w 288"/>
                  <a:gd name="T7" fmla="*/ 155 h 260"/>
                  <a:gd name="T8" fmla="*/ 111 w 288"/>
                  <a:gd name="T9" fmla="*/ 92 h 260"/>
                  <a:gd name="T10" fmla="*/ 130 w 288"/>
                  <a:gd name="T11" fmla="*/ 64 h 260"/>
                  <a:gd name="T12" fmla="*/ 150 w 288"/>
                  <a:gd name="T13" fmla="*/ 94 h 260"/>
                  <a:gd name="T14" fmla="*/ 100 w 288"/>
                  <a:gd name="T15" fmla="*/ 221 h 260"/>
                  <a:gd name="T16" fmla="*/ 139 w 288"/>
                  <a:gd name="T17" fmla="*/ 260 h 260"/>
                  <a:gd name="T18" fmla="*/ 222 w 288"/>
                  <a:gd name="T19" fmla="*/ 191 h 260"/>
                  <a:gd name="T20" fmla="*/ 288 w 288"/>
                  <a:gd name="T21" fmla="*/ 111 h 260"/>
                  <a:gd name="T22" fmla="*/ 143 w 288"/>
                  <a:gd name="T23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8" h="260">
                    <a:moveTo>
                      <a:pt x="143" y="0"/>
                    </a:moveTo>
                    <a:lnTo>
                      <a:pt x="143" y="0"/>
                    </a:lnTo>
                    <a:cubicBezTo>
                      <a:pt x="51" y="0"/>
                      <a:pt x="0" y="61"/>
                      <a:pt x="0" y="112"/>
                    </a:cubicBezTo>
                    <a:cubicBezTo>
                      <a:pt x="0" y="137"/>
                      <a:pt x="20" y="155"/>
                      <a:pt x="45" y="155"/>
                    </a:cubicBezTo>
                    <a:cubicBezTo>
                      <a:pt x="84" y="155"/>
                      <a:pt x="107" y="130"/>
                      <a:pt x="111" y="92"/>
                    </a:cubicBezTo>
                    <a:cubicBezTo>
                      <a:pt x="112" y="80"/>
                      <a:pt x="113" y="64"/>
                      <a:pt x="130" y="64"/>
                    </a:cubicBezTo>
                    <a:cubicBezTo>
                      <a:pt x="145" y="64"/>
                      <a:pt x="150" y="81"/>
                      <a:pt x="150" y="94"/>
                    </a:cubicBezTo>
                    <a:cubicBezTo>
                      <a:pt x="150" y="144"/>
                      <a:pt x="100" y="171"/>
                      <a:pt x="100" y="221"/>
                    </a:cubicBezTo>
                    <a:cubicBezTo>
                      <a:pt x="100" y="245"/>
                      <a:pt x="115" y="260"/>
                      <a:pt x="139" y="260"/>
                    </a:cubicBezTo>
                    <a:cubicBezTo>
                      <a:pt x="196" y="260"/>
                      <a:pt x="162" y="214"/>
                      <a:pt x="222" y="191"/>
                    </a:cubicBezTo>
                    <a:cubicBezTo>
                      <a:pt x="266" y="175"/>
                      <a:pt x="288" y="147"/>
                      <a:pt x="288" y="111"/>
                    </a:cubicBezTo>
                    <a:cubicBezTo>
                      <a:pt x="288" y="41"/>
                      <a:pt x="204" y="0"/>
                      <a:pt x="1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77" name="Freeform 166"/>
              <p:cNvSpPr>
                <a:spLocks/>
              </p:cNvSpPr>
              <p:nvPr userDrawn="1"/>
            </p:nvSpPr>
            <p:spPr bwMode="auto">
              <a:xfrm>
                <a:off x="3953" y="2138"/>
                <a:ext cx="30" cy="30"/>
              </a:xfrm>
              <a:custGeom>
                <a:avLst/>
                <a:gdLst>
                  <a:gd name="T0" fmla="*/ 41 w 83"/>
                  <a:gd name="T1" fmla="*/ 0 h 82"/>
                  <a:gd name="T2" fmla="*/ 41 w 83"/>
                  <a:gd name="T3" fmla="*/ 0 h 82"/>
                  <a:gd name="T4" fmla="*/ 0 w 83"/>
                  <a:gd name="T5" fmla="*/ 41 h 82"/>
                  <a:gd name="T6" fmla="*/ 41 w 83"/>
                  <a:gd name="T7" fmla="*/ 82 h 82"/>
                  <a:gd name="T8" fmla="*/ 83 w 83"/>
                  <a:gd name="T9" fmla="*/ 41 h 82"/>
                  <a:gd name="T10" fmla="*/ 41 w 83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2">
                    <a:moveTo>
                      <a:pt x="41" y="0"/>
                    </a:moveTo>
                    <a:lnTo>
                      <a:pt x="41" y="0"/>
                    </a:lnTo>
                    <a:cubicBezTo>
                      <a:pt x="19" y="0"/>
                      <a:pt x="0" y="19"/>
                      <a:pt x="0" y="41"/>
                    </a:cubicBezTo>
                    <a:cubicBezTo>
                      <a:pt x="0" y="64"/>
                      <a:pt x="19" y="82"/>
                      <a:pt x="41" y="82"/>
                    </a:cubicBezTo>
                    <a:cubicBezTo>
                      <a:pt x="64" y="82"/>
                      <a:pt x="83" y="64"/>
                      <a:pt x="83" y="41"/>
                    </a:cubicBezTo>
                    <a:cubicBezTo>
                      <a:pt x="83" y="19"/>
                      <a:pt x="64" y="0"/>
                      <a:pt x="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78" name="Freeform 167"/>
              <p:cNvSpPr>
                <a:spLocks/>
              </p:cNvSpPr>
              <p:nvPr userDrawn="1"/>
            </p:nvSpPr>
            <p:spPr bwMode="auto">
              <a:xfrm>
                <a:off x="3665" y="2508"/>
                <a:ext cx="66" cy="61"/>
              </a:xfrm>
              <a:custGeom>
                <a:avLst/>
                <a:gdLst>
                  <a:gd name="T0" fmla="*/ 90 w 181"/>
                  <a:gd name="T1" fmla="*/ 0 h 164"/>
                  <a:gd name="T2" fmla="*/ 90 w 181"/>
                  <a:gd name="T3" fmla="*/ 0 h 164"/>
                  <a:gd name="T4" fmla="*/ 0 w 181"/>
                  <a:gd name="T5" fmla="*/ 71 h 164"/>
                  <a:gd name="T6" fmla="*/ 28 w 181"/>
                  <a:gd name="T7" fmla="*/ 98 h 164"/>
                  <a:gd name="T8" fmla="*/ 70 w 181"/>
                  <a:gd name="T9" fmla="*/ 58 h 164"/>
                  <a:gd name="T10" fmla="*/ 81 w 181"/>
                  <a:gd name="T11" fmla="*/ 40 h 164"/>
                  <a:gd name="T12" fmla="*/ 94 w 181"/>
                  <a:gd name="T13" fmla="*/ 59 h 164"/>
                  <a:gd name="T14" fmla="*/ 62 w 181"/>
                  <a:gd name="T15" fmla="*/ 139 h 164"/>
                  <a:gd name="T16" fmla="*/ 87 w 181"/>
                  <a:gd name="T17" fmla="*/ 164 h 164"/>
                  <a:gd name="T18" fmla="*/ 139 w 181"/>
                  <a:gd name="T19" fmla="*/ 121 h 164"/>
                  <a:gd name="T20" fmla="*/ 181 w 181"/>
                  <a:gd name="T21" fmla="*/ 70 h 164"/>
                  <a:gd name="T22" fmla="*/ 90 w 181"/>
                  <a:gd name="T2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1" h="164">
                    <a:moveTo>
                      <a:pt x="90" y="0"/>
                    </a:moveTo>
                    <a:lnTo>
                      <a:pt x="90" y="0"/>
                    </a:lnTo>
                    <a:cubicBezTo>
                      <a:pt x="32" y="0"/>
                      <a:pt x="0" y="39"/>
                      <a:pt x="0" y="71"/>
                    </a:cubicBezTo>
                    <a:cubicBezTo>
                      <a:pt x="0" y="87"/>
                      <a:pt x="12" y="98"/>
                      <a:pt x="28" y="98"/>
                    </a:cubicBezTo>
                    <a:cubicBezTo>
                      <a:pt x="52" y="98"/>
                      <a:pt x="67" y="82"/>
                      <a:pt x="70" y="58"/>
                    </a:cubicBezTo>
                    <a:cubicBezTo>
                      <a:pt x="70" y="50"/>
                      <a:pt x="71" y="40"/>
                      <a:pt x="81" y="40"/>
                    </a:cubicBezTo>
                    <a:cubicBezTo>
                      <a:pt x="91" y="40"/>
                      <a:pt x="94" y="51"/>
                      <a:pt x="94" y="59"/>
                    </a:cubicBezTo>
                    <a:cubicBezTo>
                      <a:pt x="94" y="91"/>
                      <a:pt x="62" y="108"/>
                      <a:pt x="62" y="139"/>
                    </a:cubicBezTo>
                    <a:cubicBezTo>
                      <a:pt x="62" y="154"/>
                      <a:pt x="72" y="164"/>
                      <a:pt x="87" y="164"/>
                    </a:cubicBezTo>
                    <a:cubicBezTo>
                      <a:pt x="123" y="164"/>
                      <a:pt x="101" y="135"/>
                      <a:pt x="139" y="121"/>
                    </a:cubicBezTo>
                    <a:cubicBezTo>
                      <a:pt x="167" y="110"/>
                      <a:pt x="181" y="93"/>
                      <a:pt x="181" y="70"/>
                    </a:cubicBezTo>
                    <a:cubicBezTo>
                      <a:pt x="181" y="26"/>
                      <a:pt x="12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79" name="Freeform 168"/>
              <p:cNvSpPr>
                <a:spLocks/>
              </p:cNvSpPr>
              <p:nvPr userDrawn="1"/>
            </p:nvSpPr>
            <p:spPr bwMode="auto">
              <a:xfrm>
                <a:off x="3687" y="2573"/>
                <a:ext cx="19" cy="19"/>
              </a:xfrm>
              <a:custGeom>
                <a:avLst/>
                <a:gdLst>
                  <a:gd name="T0" fmla="*/ 26 w 52"/>
                  <a:gd name="T1" fmla="*/ 0 h 52"/>
                  <a:gd name="T2" fmla="*/ 26 w 52"/>
                  <a:gd name="T3" fmla="*/ 0 h 52"/>
                  <a:gd name="T4" fmla="*/ 0 w 52"/>
                  <a:gd name="T5" fmla="*/ 26 h 52"/>
                  <a:gd name="T6" fmla="*/ 26 w 52"/>
                  <a:gd name="T7" fmla="*/ 52 h 52"/>
                  <a:gd name="T8" fmla="*/ 52 w 52"/>
                  <a:gd name="T9" fmla="*/ 26 h 52"/>
                  <a:gd name="T10" fmla="*/ 26 w 5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1" y="52"/>
                      <a:pt x="52" y="40"/>
                      <a:pt x="52" y="26"/>
                    </a:cubicBezTo>
                    <a:cubicBezTo>
                      <a:pt x="52" y="12"/>
                      <a:pt x="41" y="0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80" name="Freeform 169"/>
              <p:cNvSpPr>
                <a:spLocks/>
              </p:cNvSpPr>
              <p:nvPr userDrawn="1"/>
            </p:nvSpPr>
            <p:spPr bwMode="auto">
              <a:xfrm>
                <a:off x="3269" y="2396"/>
                <a:ext cx="268" cy="242"/>
              </a:xfrm>
              <a:custGeom>
                <a:avLst/>
                <a:gdLst>
                  <a:gd name="T0" fmla="*/ 361 w 729"/>
                  <a:gd name="T1" fmla="*/ 0 h 658"/>
                  <a:gd name="T2" fmla="*/ 361 w 729"/>
                  <a:gd name="T3" fmla="*/ 0 h 658"/>
                  <a:gd name="T4" fmla="*/ 0 w 729"/>
                  <a:gd name="T5" fmla="*/ 283 h 658"/>
                  <a:gd name="T6" fmla="*/ 112 w 729"/>
                  <a:gd name="T7" fmla="*/ 392 h 658"/>
                  <a:gd name="T8" fmla="*/ 280 w 729"/>
                  <a:gd name="T9" fmla="*/ 232 h 658"/>
                  <a:gd name="T10" fmla="*/ 328 w 729"/>
                  <a:gd name="T11" fmla="*/ 161 h 658"/>
                  <a:gd name="T12" fmla="*/ 380 w 729"/>
                  <a:gd name="T13" fmla="*/ 237 h 658"/>
                  <a:gd name="T14" fmla="*/ 252 w 729"/>
                  <a:gd name="T15" fmla="*/ 559 h 658"/>
                  <a:gd name="T16" fmla="*/ 352 w 729"/>
                  <a:gd name="T17" fmla="*/ 658 h 658"/>
                  <a:gd name="T18" fmla="*/ 562 w 729"/>
                  <a:gd name="T19" fmla="*/ 485 h 658"/>
                  <a:gd name="T20" fmla="*/ 729 w 729"/>
                  <a:gd name="T21" fmla="*/ 280 h 658"/>
                  <a:gd name="T22" fmla="*/ 361 w 729"/>
                  <a:gd name="T2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9" h="658">
                    <a:moveTo>
                      <a:pt x="361" y="0"/>
                    </a:moveTo>
                    <a:lnTo>
                      <a:pt x="361" y="0"/>
                    </a:lnTo>
                    <a:cubicBezTo>
                      <a:pt x="128" y="0"/>
                      <a:pt x="0" y="155"/>
                      <a:pt x="0" y="283"/>
                    </a:cubicBezTo>
                    <a:cubicBezTo>
                      <a:pt x="0" y="347"/>
                      <a:pt x="49" y="392"/>
                      <a:pt x="112" y="392"/>
                    </a:cubicBezTo>
                    <a:cubicBezTo>
                      <a:pt x="212" y="392"/>
                      <a:pt x="270" y="329"/>
                      <a:pt x="280" y="232"/>
                    </a:cubicBezTo>
                    <a:cubicBezTo>
                      <a:pt x="283" y="201"/>
                      <a:pt x="286" y="161"/>
                      <a:pt x="328" y="161"/>
                    </a:cubicBezTo>
                    <a:cubicBezTo>
                      <a:pt x="367" y="161"/>
                      <a:pt x="380" y="206"/>
                      <a:pt x="380" y="237"/>
                    </a:cubicBezTo>
                    <a:cubicBezTo>
                      <a:pt x="380" y="365"/>
                      <a:pt x="252" y="432"/>
                      <a:pt x="252" y="559"/>
                    </a:cubicBezTo>
                    <a:cubicBezTo>
                      <a:pt x="252" y="620"/>
                      <a:pt x="291" y="658"/>
                      <a:pt x="352" y="658"/>
                    </a:cubicBezTo>
                    <a:cubicBezTo>
                      <a:pt x="497" y="658"/>
                      <a:pt x="409" y="543"/>
                      <a:pt x="562" y="485"/>
                    </a:cubicBezTo>
                    <a:cubicBezTo>
                      <a:pt x="673" y="443"/>
                      <a:pt x="729" y="371"/>
                      <a:pt x="729" y="280"/>
                    </a:cubicBezTo>
                    <a:cubicBezTo>
                      <a:pt x="729" y="103"/>
                      <a:pt x="516" y="0"/>
                      <a:pt x="3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81" name="Freeform 170"/>
              <p:cNvSpPr>
                <a:spLocks/>
              </p:cNvSpPr>
              <p:nvPr userDrawn="1"/>
            </p:nvSpPr>
            <p:spPr bwMode="auto">
              <a:xfrm>
                <a:off x="3360" y="2656"/>
                <a:ext cx="77" cy="77"/>
              </a:xfrm>
              <a:custGeom>
                <a:avLst/>
                <a:gdLst>
                  <a:gd name="T0" fmla="*/ 104 w 209"/>
                  <a:gd name="T1" fmla="*/ 0 h 209"/>
                  <a:gd name="T2" fmla="*/ 104 w 209"/>
                  <a:gd name="T3" fmla="*/ 0 h 209"/>
                  <a:gd name="T4" fmla="*/ 0 w 209"/>
                  <a:gd name="T5" fmla="*/ 105 h 209"/>
                  <a:gd name="T6" fmla="*/ 104 w 209"/>
                  <a:gd name="T7" fmla="*/ 209 h 209"/>
                  <a:gd name="T8" fmla="*/ 209 w 209"/>
                  <a:gd name="T9" fmla="*/ 105 h 209"/>
                  <a:gd name="T10" fmla="*/ 104 w 209"/>
                  <a:gd name="T1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" h="209">
                    <a:moveTo>
                      <a:pt x="104" y="0"/>
                    </a:moveTo>
                    <a:lnTo>
                      <a:pt x="104" y="0"/>
                    </a:lnTo>
                    <a:cubicBezTo>
                      <a:pt x="47" y="0"/>
                      <a:pt x="0" y="47"/>
                      <a:pt x="0" y="105"/>
                    </a:cubicBezTo>
                    <a:cubicBezTo>
                      <a:pt x="0" y="162"/>
                      <a:pt x="47" y="209"/>
                      <a:pt x="104" y="209"/>
                    </a:cubicBezTo>
                    <a:cubicBezTo>
                      <a:pt x="162" y="209"/>
                      <a:pt x="209" y="162"/>
                      <a:pt x="209" y="105"/>
                    </a:cubicBezTo>
                    <a:cubicBezTo>
                      <a:pt x="209" y="47"/>
                      <a:pt x="162" y="0"/>
                      <a:pt x="1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82" name="Freeform 171"/>
              <p:cNvSpPr>
                <a:spLocks/>
              </p:cNvSpPr>
              <p:nvPr userDrawn="1"/>
            </p:nvSpPr>
            <p:spPr bwMode="auto">
              <a:xfrm>
                <a:off x="2938" y="1647"/>
                <a:ext cx="154" cy="139"/>
              </a:xfrm>
              <a:custGeom>
                <a:avLst/>
                <a:gdLst>
                  <a:gd name="T0" fmla="*/ 208 w 420"/>
                  <a:gd name="T1" fmla="*/ 0 h 379"/>
                  <a:gd name="T2" fmla="*/ 208 w 420"/>
                  <a:gd name="T3" fmla="*/ 0 h 379"/>
                  <a:gd name="T4" fmla="*/ 0 w 420"/>
                  <a:gd name="T5" fmla="*/ 164 h 379"/>
                  <a:gd name="T6" fmla="*/ 65 w 420"/>
                  <a:gd name="T7" fmla="*/ 226 h 379"/>
                  <a:gd name="T8" fmla="*/ 162 w 420"/>
                  <a:gd name="T9" fmla="*/ 134 h 379"/>
                  <a:gd name="T10" fmla="*/ 189 w 420"/>
                  <a:gd name="T11" fmla="*/ 93 h 379"/>
                  <a:gd name="T12" fmla="*/ 219 w 420"/>
                  <a:gd name="T13" fmla="*/ 137 h 379"/>
                  <a:gd name="T14" fmla="*/ 145 w 420"/>
                  <a:gd name="T15" fmla="*/ 323 h 379"/>
                  <a:gd name="T16" fmla="*/ 203 w 420"/>
                  <a:gd name="T17" fmla="*/ 379 h 379"/>
                  <a:gd name="T18" fmla="*/ 324 w 420"/>
                  <a:gd name="T19" fmla="*/ 280 h 379"/>
                  <a:gd name="T20" fmla="*/ 420 w 420"/>
                  <a:gd name="T21" fmla="*/ 162 h 379"/>
                  <a:gd name="T22" fmla="*/ 208 w 420"/>
                  <a:gd name="T2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0" h="379">
                    <a:moveTo>
                      <a:pt x="208" y="0"/>
                    </a:moveTo>
                    <a:lnTo>
                      <a:pt x="208" y="0"/>
                    </a:lnTo>
                    <a:cubicBezTo>
                      <a:pt x="74" y="0"/>
                      <a:pt x="0" y="90"/>
                      <a:pt x="0" y="164"/>
                    </a:cubicBezTo>
                    <a:cubicBezTo>
                      <a:pt x="0" y="201"/>
                      <a:pt x="28" y="226"/>
                      <a:pt x="65" y="226"/>
                    </a:cubicBezTo>
                    <a:cubicBezTo>
                      <a:pt x="122" y="226"/>
                      <a:pt x="156" y="190"/>
                      <a:pt x="162" y="134"/>
                    </a:cubicBezTo>
                    <a:cubicBezTo>
                      <a:pt x="163" y="116"/>
                      <a:pt x="165" y="93"/>
                      <a:pt x="189" y="93"/>
                    </a:cubicBezTo>
                    <a:cubicBezTo>
                      <a:pt x="211" y="93"/>
                      <a:pt x="219" y="119"/>
                      <a:pt x="219" y="137"/>
                    </a:cubicBezTo>
                    <a:cubicBezTo>
                      <a:pt x="219" y="211"/>
                      <a:pt x="145" y="249"/>
                      <a:pt x="145" y="323"/>
                    </a:cubicBezTo>
                    <a:cubicBezTo>
                      <a:pt x="145" y="358"/>
                      <a:pt x="168" y="379"/>
                      <a:pt x="203" y="379"/>
                    </a:cubicBezTo>
                    <a:cubicBezTo>
                      <a:pt x="286" y="379"/>
                      <a:pt x="236" y="313"/>
                      <a:pt x="324" y="280"/>
                    </a:cubicBezTo>
                    <a:cubicBezTo>
                      <a:pt x="388" y="255"/>
                      <a:pt x="420" y="214"/>
                      <a:pt x="420" y="162"/>
                    </a:cubicBezTo>
                    <a:cubicBezTo>
                      <a:pt x="420" y="60"/>
                      <a:pt x="297" y="0"/>
                      <a:pt x="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83" name="Freeform 172"/>
              <p:cNvSpPr>
                <a:spLocks/>
              </p:cNvSpPr>
              <p:nvPr userDrawn="1"/>
            </p:nvSpPr>
            <p:spPr bwMode="auto">
              <a:xfrm>
                <a:off x="2990" y="1797"/>
                <a:ext cx="44" cy="44"/>
              </a:xfrm>
              <a:custGeom>
                <a:avLst/>
                <a:gdLst>
                  <a:gd name="T0" fmla="*/ 60 w 120"/>
                  <a:gd name="T1" fmla="*/ 0 h 120"/>
                  <a:gd name="T2" fmla="*/ 60 w 120"/>
                  <a:gd name="T3" fmla="*/ 0 h 120"/>
                  <a:gd name="T4" fmla="*/ 0 w 120"/>
                  <a:gd name="T5" fmla="*/ 60 h 120"/>
                  <a:gd name="T6" fmla="*/ 60 w 120"/>
                  <a:gd name="T7" fmla="*/ 120 h 120"/>
                  <a:gd name="T8" fmla="*/ 120 w 120"/>
                  <a:gd name="T9" fmla="*/ 60 h 120"/>
                  <a:gd name="T10" fmla="*/ 60 w 120"/>
                  <a:gd name="T1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20">
                    <a:moveTo>
                      <a:pt x="60" y="0"/>
                    </a:moveTo>
                    <a:lnTo>
                      <a:pt x="60" y="0"/>
                    </a:ln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93" y="120"/>
                      <a:pt x="120" y="93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84" name="Freeform 173"/>
              <p:cNvSpPr>
                <a:spLocks/>
              </p:cNvSpPr>
              <p:nvPr userDrawn="1"/>
            </p:nvSpPr>
            <p:spPr bwMode="auto">
              <a:xfrm>
                <a:off x="3582" y="2869"/>
                <a:ext cx="155" cy="140"/>
              </a:xfrm>
              <a:custGeom>
                <a:avLst/>
                <a:gdLst>
                  <a:gd name="T0" fmla="*/ 208 w 420"/>
                  <a:gd name="T1" fmla="*/ 0 h 379"/>
                  <a:gd name="T2" fmla="*/ 208 w 420"/>
                  <a:gd name="T3" fmla="*/ 0 h 379"/>
                  <a:gd name="T4" fmla="*/ 0 w 420"/>
                  <a:gd name="T5" fmla="*/ 163 h 379"/>
                  <a:gd name="T6" fmla="*/ 65 w 420"/>
                  <a:gd name="T7" fmla="*/ 226 h 379"/>
                  <a:gd name="T8" fmla="*/ 162 w 420"/>
                  <a:gd name="T9" fmla="*/ 134 h 379"/>
                  <a:gd name="T10" fmla="*/ 189 w 420"/>
                  <a:gd name="T11" fmla="*/ 92 h 379"/>
                  <a:gd name="T12" fmla="*/ 219 w 420"/>
                  <a:gd name="T13" fmla="*/ 136 h 379"/>
                  <a:gd name="T14" fmla="*/ 145 w 420"/>
                  <a:gd name="T15" fmla="*/ 322 h 379"/>
                  <a:gd name="T16" fmla="*/ 203 w 420"/>
                  <a:gd name="T17" fmla="*/ 379 h 379"/>
                  <a:gd name="T18" fmla="*/ 324 w 420"/>
                  <a:gd name="T19" fmla="*/ 279 h 379"/>
                  <a:gd name="T20" fmla="*/ 420 w 420"/>
                  <a:gd name="T21" fmla="*/ 161 h 379"/>
                  <a:gd name="T22" fmla="*/ 208 w 420"/>
                  <a:gd name="T2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0" h="379">
                    <a:moveTo>
                      <a:pt x="208" y="0"/>
                    </a:moveTo>
                    <a:lnTo>
                      <a:pt x="208" y="0"/>
                    </a:lnTo>
                    <a:cubicBezTo>
                      <a:pt x="74" y="0"/>
                      <a:pt x="0" y="89"/>
                      <a:pt x="0" y="163"/>
                    </a:cubicBezTo>
                    <a:cubicBezTo>
                      <a:pt x="0" y="200"/>
                      <a:pt x="29" y="226"/>
                      <a:pt x="65" y="226"/>
                    </a:cubicBezTo>
                    <a:cubicBezTo>
                      <a:pt x="122" y="226"/>
                      <a:pt x="156" y="189"/>
                      <a:pt x="162" y="134"/>
                    </a:cubicBezTo>
                    <a:cubicBezTo>
                      <a:pt x="163" y="116"/>
                      <a:pt x="165" y="92"/>
                      <a:pt x="189" y="92"/>
                    </a:cubicBezTo>
                    <a:cubicBezTo>
                      <a:pt x="212" y="92"/>
                      <a:pt x="219" y="118"/>
                      <a:pt x="219" y="136"/>
                    </a:cubicBezTo>
                    <a:cubicBezTo>
                      <a:pt x="219" y="210"/>
                      <a:pt x="145" y="249"/>
                      <a:pt x="145" y="322"/>
                    </a:cubicBezTo>
                    <a:cubicBezTo>
                      <a:pt x="145" y="357"/>
                      <a:pt x="168" y="379"/>
                      <a:pt x="203" y="379"/>
                    </a:cubicBezTo>
                    <a:cubicBezTo>
                      <a:pt x="286" y="379"/>
                      <a:pt x="236" y="312"/>
                      <a:pt x="324" y="279"/>
                    </a:cubicBezTo>
                    <a:cubicBezTo>
                      <a:pt x="388" y="255"/>
                      <a:pt x="420" y="214"/>
                      <a:pt x="420" y="161"/>
                    </a:cubicBezTo>
                    <a:cubicBezTo>
                      <a:pt x="420" y="59"/>
                      <a:pt x="298" y="0"/>
                      <a:pt x="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85" name="Freeform 174"/>
              <p:cNvSpPr>
                <a:spLocks/>
              </p:cNvSpPr>
              <p:nvPr userDrawn="1"/>
            </p:nvSpPr>
            <p:spPr bwMode="auto">
              <a:xfrm>
                <a:off x="3635" y="3019"/>
                <a:ext cx="44" cy="44"/>
              </a:xfrm>
              <a:custGeom>
                <a:avLst/>
                <a:gdLst>
                  <a:gd name="T0" fmla="*/ 60 w 120"/>
                  <a:gd name="T1" fmla="*/ 0 h 121"/>
                  <a:gd name="T2" fmla="*/ 60 w 120"/>
                  <a:gd name="T3" fmla="*/ 0 h 121"/>
                  <a:gd name="T4" fmla="*/ 0 w 120"/>
                  <a:gd name="T5" fmla="*/ 60 h 121"/>
                  <a:gd name="T6" fmla="*/ 60 w 120"/>
                  <a:gd name="T7" fmla="*/ 121 h 121"/>
                  <a:gd name="T8" fmla="*/ 120 w 120"/>
                  <a:gd name="T9" fmla="*/ 60 h 121"/>
                  <a:gd name="T10" fmla="*/ 60 w 120"/>
                  <a:gd name="T1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21">
                    <a:moveTo>
                      <a:pt x="60" y="0"/>
                    </a:moveTo>
                    <a:lnTo>
                      <a:pt x="60" y="0"/>
                    </a:ln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1"/>
                      <a:pt x="60" y="121"/>
                    </a:cubicBezTo>
                    <a:cubicBezTo>
                      <a:pt x="93" y="121"/>
                      <a:pt x="120" y="93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86" name="Freeform 175"/>
              <p:cNvSpPr>
                <a:spLocks/>
              </p:cNvSpPr>
              <p:nvPr userDrawn="1"/>
            </p:nvSpPr>
            <p:spPr bwMode="auto">
              <a:xfrm>
                <a:off x="3394" y="2069"/>
                <a:ext cx="220" cy="198"/>
              </a:xfrm>
              <a:custGeom>
                <a:avLst/>
                <a:gdLst>
                  <a:gd name="T0" fmla="*/ 296 w 598"/>
                  <a:gd name="T1" fmla="*/ 0 h 539"/>
                  <a:gd name="T2" fmla="*/ 296 w 598"/>
                  <a:gd name="T3" fmla="*/ 0 h 539"/>
                  <a:gd name="T4" fmla="*/ 0 w 598"/>
                  <a:gd name="T5" fmla="*/ 232 h 539"/>
                  <a:gd name="T6" fmla="*/ 91 w 598"/>
                  <a:gd name="T7" fmla="*/ 322 h 539"/>
                  <a:gd name="T8" fmla="*/ 230 w 598"/>
                  <a:gd name="T9" fmla="*/ 191 h 539"/>
                  <a:gd name="T10" fmla="*/ 269 w 598"/>
                  <a:gd name="T11" fmla="*/ 132 h 539"/>
                  <a:gd name="T12" fmla="*/ 312 w 598"/>
                  <a:gd name="T13" fmla="*/ 195 h 539"/>
                  <a:gd name="T14" fmla="*/ 206 w 598"/>
                  <a:gd name="T15" fmla="*/ 459 h 539"/>
                  <a:gd name="T16" fmla="*/ 288 w 598"/>
                  <a:gd name="T17" fmla="*/ 539 h 539"/>
                  <a:gd name="T18" fmla="*/ 461 w 598"/>
                  <a:gd name="T19" fmla="*/ 397 h 539"/>
                  <a:gd name="T20" fmla="*/ 598 w 598"/>
                  <a:gd name="T21" fmla="*/ 230 h 539"/>
                  <a:gd name="T22" fmla="*/ 296 w 598"/>
                  <a:gd name="T23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8" h="539">
                    <a:moveTo>
                      <a:pt x="296" y="0"/>
                    </a:moveTo>
                    <a:lnTo>
                      <a:pt x="296" y="0"/>
                    </a:lnTo>
                    <a:cubicBezTo>
                      <a:pt x="105" y="0"/>
                      <a:pt x="0" y="127"/>
                      <a:pt x="0" y="232"/>
                    </a:cubicBezTo>
                    <a:cubicBezTo>
                      <a:pt x="0" y="285"/>
                      <a:pt x="40" y="322"/>
                      <a:pt x="91" y="322"/>
                    </a:cubicBezTo>
                    <a:cubicBezTo>
                      <a:pt x="173" y="322"/>
                      <a:pt x="221" y="270"/>
                      <a:pt x="230" y="191"/>
                    </a:cubicBezTo>
                    <a:cubicBezTo>
                      <a:pt x="232" y="165"/>
                      <a:pt x="234" y="132"/>
                      <a:pt x="269" y="132"/>
                    </a:cubicBezTo>
                    <a:cubicBezTo>
                      <a:pt x="301" y="132"/>
                      <a:pt x="312" y="169"/>
                      <a:pt x="312" y="195"/>
                    </a:cubicBezTo>
                    <a:cubicBezTo>
                      <a:pt x="312" y="300"/>
                      <a:pt x="206" y="355"/>
                      <a:pt x="206" y="459"/>
                    </a:cubicBezTo>
                    <a:cubicBezTo>
                      <a:pt x="206" y="509"/>
                      <a:pt x="238" y="539"/>
                      <a:pt x="288" y="539"/>
                    </a:cubicBezTo>
                    <a:cubicBezTo>
                      <a:pt x="407" y="539"/>
                      <a:pt x="335" y="445"/>
                      <a:pt x="461" y="397"/>
                    </a:cubicBezTo>
                    <a:cubicBezTo>
                      <a:pt x="551" y="363"/>
                      <a:pt x="598" y="305"/>
                      <a:pt x="598" y="230"/>
                    </a:cubicBezTo>
                    <a:cubicBezTo>
                      <a:pt x="598" y="85"/>
                      <a:pt x="423" y="0"/>
                      <a:pt x="2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87" name="Freeform 176"/>
              <p:cNvSpPr>
                <a:spLocks/>
              </p:cNvSpPr>
              <p:nvPr userDrawn="1"/>
            </p:nvSpPr>
            <p:spPr bwMode="auto">
              <a:xfrm>
                <a:off x="3469" y="2282"/>
                <a:ext cx="63" cy="63"/>
              </a:xfrm>
              <a:custGeom>
                <a:avLst/>
                <a:gdLst>
                  <a:gd name="T0" fmla="*/ 86 w 171"/>
                  <a:gd name="T1" fmla="*/ 0 h 171"/>
                  <a:gd name="T2" fmla="*/ 86 w 171"/>
                  <a:gd name="T3" fmla="*/ 0 h 171"/>
                  <a:gd name="T4" fmla="*/ 0 w 171"/>
                  <a:gd name="T5" fmla="*/ 86 h 171"/>
                  <a:gd name="T6" fmla="*/ 86 w 171"/>
                  <a:gd name="T7" fmla="*/ 171 h 171"/>
                  <a:gd name="T8" fmla="*/ 171 w 171"/>
                  <a:gd name="T9" fmla="*/ 86 h 171"/>
                  <a:gd name="T10" fmla="*/ 86 w 171"/>
                  <a:gd name="T1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" h="171">
                    <a:moveTo>
                      <a:pt x="86" y="0"/>
                    </a:moveTo>
                    <a:lnTo>
                      <a:pt x="86" y="0"/>
                    </a:lnTo>
                    <a:cubicBezTo>
                      <a:pt x="38" y="0"/>
                      <a:pt x="0" y="39"/>
                      <a:pt x="0" y="86"/>
                    </a:cubicBezTo>
                    <a:cubicBezTo>
                      <a:pt x="0" y="133"/>
                      <a:pt x="38" y="171"/>
                      <a:pt x="86" y="171"/>
                    </a:cubicBezTo>
                    <a:cubicBezTo>
                      <a:pt x="133" y="171"/>
                      <a:pt x="171" y="133"/>
                      <a:pt x="171" y="86"/>
                    </a:cubicBezTo>
                    <a:cubicBezTo>
                      <a:pt x="171" y="39"/>
                      <a:pt x="133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88" name="Freeform 177"/>
              <p:cNvSpPr>
                <a:spLocks/>
              </p:cNvSpPr>
              <p:nvPr userDrawn="1"/>
            </p:nvSpPr>
            <p:spPr bwMode="auto">
              <a:xfrm>
                <a:off x="3137" y="2988"/>
                <a:ext cx="94" cy="85"/>
              </a:xfrm>
              <a:custGeom>
                <a:avLst/>
                <a:gdLst>
                  <a:gd name="T0" fmla="*/ 127 w 256"/>
                  <a:gd name="T1" fmla="*/ 0 h 232"/>
                  <a:gd name="T2" fmla="*/ 127 w 256"/>
                  <a:gd name="T3" fmla="*/ 0 h 232"/>
                  <a:gd name="T4" fmla="*/ 0 w 256"/>
                  <a:gd name="T5" fmla="*/ 100 h 232"/>
                  <a:gd name="T6" fmla="*/ 39 w 256"/>
                  <a:gd name="T7" fmla="*/ 138 h 232"/>
                  <a:gd name="T8" fmla="*/ 98 w 256"/>
                  <a:gd name="T9" fmla="*/ 82 h 232"/>
                  <a:gd name="T10" fmla="*/ 115 w 256"/>
                  <a:gd name="T11" fmla="*/ 57 h 232"/>
                  <a:gd name="T12" fmla="*/ 134 w 256"/>
                  <a:gd name="T13" fmla="*/ 84 h 232"/>
                  <a:gd name="T14" fmla="*/ 88 w 256"/>
                  <a:gd name="T15" fmla="*/ 197 h 232"/>
                  <a:gd name="T16" fmla="*/ 124 w 256"/>
                  <a:gd name="T17" fmla="*/ 232 h 232"/>
                  <a:gd name="T18" fmla="*/ 198 w 256"/>
                  <a:gd name="T19" fmla="*/ 171 h 232"/>
                  <a:gd name="T20" fmla="*/ 256 w 256"/>
                  <a:gd name="T21" fmla="*/ 99 h 232"/>
                  <a:gd name="T22" fmla="*/ 127 w 256"/>
                  <a:gd name="T23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6" h="232">
                    <a:moveTo>
                      <a:pt x="127" y="0"/>
                    </a:moveTo>
                    <a:lnTo>
                      <a:pt x="127" y="0"/>
                    </a:lnTo>
                    <a:cubicBezTo>
                      <a:pt x="45" y="0"/>
                      <a:pt x="0" y="55"/>
                      <a:pt x="0" y="100"/>
                    </a:cubicBezTo>
                    <a:cubicBezTo>
                      <a:pt x="0" y="123"/>
                      <a:pt x="17" y="138"/>
                      <a:pt x="39" y="138"/>
                    </a:cubicBezTo>
                    <a:cubicBezTo>
                      <a:pt x="74" y="138"/>
                      <a:pt x="95" y="116"/>
                      <a:pt x="98" y="82"/>
                    </a:cubicBezTo>
                    <a:cubicBezTo>
                      <a:pt x="99" y="71"/>
                      <a:pt x="100" y="57"/>
                      <a:pt x="115" y="57"/>
                    </a:cubicBezTo>
                    <a:cubicBezTo>
                      <a:pt x="129" y="57"/>
                      <a:pt x="134" y="73"/>
                      <a:pt x="134" y="84"/>
                    </a:cubicBezTo>
                    <a:cubicBezTo>
                      <a:pt x="134" y="129"/>
                      <a:pt x="88" y="153"/>
                      <a:pt x="88" y="197"/>
                    </a:cubicBezTo>
                    <a:cubicBezTo>
                      <a:pt x="88" y="219"/>
                      <a:pt x="102" y="232"/>
                      <a:pt x="124" y="232"/>
                    </a:cubicBezTo>
                    <a:cubicBezTo>
                      <a:pt x="174" y="232"/>
                      <a:pt x="144" y="191"/>
                      <a:pt x="198" y="171"/>
                    </a:cubicBezTo>
                    <a:cubicBezTo>
                      <a:pt x="236" y="156"/>
                      <a:pt x="256" y="131"/>
                      <a:pt x="256" y="99"/>
                    </a:cubicBezTo>
                    <a:cubicBezTo>
                      <a:pt x="256" y="36"/>
                      <a:pt x="181" y="0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89" name="Freeform 178"/>
              <p:cNvSpPr>
                <a:spLocks/>
              </p:cNvSpPr>
              <p:nvPr userDrawn="1"/>
            </p:nvSpPr>
            <p:spPr bwMode="auto">
              <a:xfrm>
                <a:off x="3169" y="3080"/>
                <a:ext cx="27" cy="27"/>
              </a:xfrm>
              <a:custGeom>
                <a:avLst/>
                <a:gdLst>
                  <a:gd name="T0" fmla="*/ 37 w 73"/>
                  <a:gd name="T1" fmla="*/ 0 h 74"/>
                  <a:gd name="T2" fmla="*/ 37 w 73"/>
                  <a:gd name="T3" fmla="*/ 0 h 74"/>
                  <a:gd name="T4" fmla="*/ 0 w 73"/>
                  <a:gd name="T5" fmla="*/ 37 h 74"/>
                  <a:gd name="T6" fmla="*/ 37 w 73"/>
                  <a:gd name="T7" fmla="*/ 74 h 74"/>
                  <a:gd name="T8" fmla="*/ 73 w 73"/>
                  <a:gd name="T9" fmla="*/ 37 h 74"/>
                  <a:gd name="T10" fmla="*/ 37 w 73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4">
                    <a:moveTo>
                      <a:pt x="37" y="0"/>
                    </a:moveTo>
                    <a:lnTo>
                      <a:pt x="37" y="0"/>
                    </a:lnTo>
                    <a:cubicBezTo>
                      <a:pt x="16" y="0"/>
                      <a:pt x="0" y="17"/>
                      <a:pt x="0" y="37"/>
                    </a:cubicBezTo>
                    <a:cubicBezTo>
                      <a:pt x="0" y="57"/>
                      <a:pt x="16" y="74"/>
                      <a:pt x="37" y="74"/>
                    </a:cubicBezTo>
                    <a:cubicBezTo>
                      <a:pt x="57" y="74"/>
                      <a:pt x="73" y="57"/>
                      <a:pt x="73" y="37"/>
                    </a:cubicBezTo>
                    <a:cubicBezTo>
                      <a:pt x="73" y="17"/>
                      <a:pt x="57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0" name="Freeform 179"/>
              <p:cNvSpPr>
                <a:spLocks/>
              </p:cNvSpPr>
              <p:nvPr userDrawn="1"/>
            </p:nvSpPr>
            <p:spPr bwMode="auto">
              <a:xfrm>
                <a:off x="2874" y="3595"/>
                <a:ext cx="87" cy="89"/>
              </a:xfrm>
              <a:custGeom>
                <a:avLst/>
                <a:gdLst>
                  <a:gd name="T0" fmla="*/ 159 w 239"/>
                  <a:gd name="T1" fmla="*/ 41 h 241"/>
                  <a:gd name="T2" fmla="*/ 159 w 239"/>
                  <a:gd name="T3" fmla="*/ 41 h 241"/>
                  <a:gd name="T4" fmla="*/ 12 w 239"/>
                  <a:gd name="T5" fmla="*/ 53 h 241"/>
                  <a:gd name="T6" fmla="*/ 22 w 239"/>
                  <a:gd name="T7" fmla="*/ 102 h 241"/>
                  <a:gd name="T8" fmla="*/ 96 w 239"/>
                  <a:gd name="T9" fmla="*/ 89 h 241"/>
                  <a:gd name="T10" fmla="*/ 121 w 239"/>
                  <a:gd name="T11" fmla="*/ 78 h 241"/>
                  <a:gd name="T12" fmla="*/ 122 w 239"/>
                  <a:gd name="T13" fmla="*/ 108 h 241"/>
                  <a:gd name="T14" fmla="*/ 30 w 239"/>
                  <a:gd name="T15" fmla="*/ 172 h 241"/>
                  <a:gd name="T16" fmla="*/ 40 w 239"/>
                  <a:gd name="T17" fmla="*/ 216 h 241"/>
                  <a:gd name="T18" fmla="*/ 127 w 239"/>
                  <a:gd name="T19" fmla="*/ 207 h 241"/>
                  <a:gd name="T20" fmla="*/ 208 w 239"/>
                  <a:gd name="T21" fmla="*/ 181 h 241"/>
                  <a:gd name="T22" fmla="*/ 159 w 239"/>
                  <a:gd name="T23" fmla="*/ 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241">
                    <a:moveTo>
                      <a:pt x="159" y="41"/>
                    </a:moveTo>
                    <a:lnTo>
                      <a:pt x="159" y="41"/>
                    </a:lnTo>
                    <a:cubicBezTo>
                      <a:pt x="96" y="0"/>
                      <a:pt x="34" y="19"/>
                      <a:pt x="12" y="53"/>
                    </a:cubicBezTo>
                    <a:cubicBezTo>
                      <a:pt x="0" y="70"/>
                      <a:pt x="6" y="91"/>
                      <a:pt x="22" y="102"/>
                    </a:cubicBezTo>
                    <a:cubicBezTo>
                      <a:pt x="49" y="120"/>
                      <a:pt x="76" y="113"/>
                      <a:pt x="96" y="89"/>
                    </a:cubicBezTo>
                    <a:cubicBezTo>
                      <a:pt x="102" y="81"/>
                      <a:pt x="110" y="71"/>
                      <a:pt x="121" y="78"/>
                    </a:cubicBezTo>
                    <a:cubicBezTo>
                      <a:pt x="132" y="85"/>
                      <a:pt x="127" y="100"/>
                      <a:pt x="122" y="108"/>
                    </a:cubicBezTo>
                    <a:cubicBezTo>
                      <a:pt x="99" y="142"/>
                      <a:pt x="53" y="138"/>
                      <a:pt x="30" y="172"/>
                    </a:cubicBezTo>
                    <a:cubicBezTo>
                      <a:pt x="19" y="188"/>
                      <a:pt x="23" y="205"/>
                      <a:pt x="40" y="216"/>
                    </a:cubicBezTo>
                    <a:cubicBezTo>
                      <a:pt x="78" y="241"/>
                      <a:pt x="75" y="195"/>
                      <a:pt x="127" y="207"/>
                    </a:cubicBezTo>
                    <a:cubicBezTo>
                      <a:pt x="164" y="215"/>
                      <a:pt x="191" y="206"/>
                      <a:pt x="208" y="181"/>
                    </a:cubicBezTo>
                    <a:cubicBezTo>
                      <a:pt x="239" y="134"/>
                      <a:pt x="200" y="69"/>
                      <a:pt x="159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1" name="Freeform 180"/>
              <p:cNvSpPr>
                <a:spLocks/>
              </p:cNvSpPr>
              <p:nvPr userDrawn="1"/>
            </p:nvSpPr>
            <p:spPr bwMode="auto">
              <a:xfrm>
                <a:off x="2864" y="3676"/>
                <a:ext cx="28" cy="28"/>
              </a:xfrm>
              <a:custGeom>
                <a:avLst/>
                <a:gdLst>
                  <a:gd name="T0" fmla="*/ 57 w 76"/>
                  <a:gd name="T1" fmla="*/ 10 h 76"/>
                  <a:gd name="T2" fmla="*/ 57 w 76"/>
                  <a:gd name="T3" fmla="*/ 10 h 76"/>
                  <a:gd name="T4" fmla="*/ 10 w 76"/>
                  <a:gd name="T5" fmla="*/ 19 h 76"/>
                  <a:gd name="T6" fmla="*/ 20 w 76"/>
                  <a:gd name="T7" fmla="*/ 66 h 76"/>
                  <a:gd name="T8" fmla="*/ 66 w 76"/>
                  <a:gd name="T9" fmla="*/ 56 h 76"/>
                  <a:gd name="T10" fmla="*/ 57 w 76"/>
                  <a:gd name="T11" fmla="*/ 1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6">
                    <a:moveTo>
                      <a:pt x="57" y="10"/>
                    </a:moveTo>
                    <a:lnTo>
                      <a:pt x="57" y="10"/>
                    </a:lnTo>
                    <a:cubicBezTo>
                      <a:pt x="41" y="0"/>
                      <a:pt x="21" y="4"/>
                      <a:pt x="10" y="19"/>
                    </a:cubicBezTo>
                    <a:cubicBezTo>
                      <a:pt x="0" y="35"/>
                      <a:pt x="4" y="56"/>
                      <a:pt x="20" y="66"/>
                    </a:cubicBezTo>
                    <a:cubicBezTo>
                      <a:pt x="35" y="76"/>
                      <a:pt x="56" y="72"/>
                      <a:pt x="66" y="56"/>
                    </a:cubicBezTo>
                    <a:cubicBezTo>
                      <a:pt x="76" y="41"/>
                      <a:pt x="72" y="20"/>
                      <a:pt x="57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2" name="Freeform 181"/>
              <p:cNvSpPr>
                <a:spLocks/>
              </p:cNvSpPr>
              <p:nvPr userDrawn="1"/>
            </p:nvSpPr>
            <p:spPr bwMode="auto">
              <a:xfrm>
                <a:off x="4077" y="1144"/>
                <a:ext cx="389" cy="352"/>
              </a:xfrm>
              <a:custGeom>
                <a:avLst/>
                <a:gdLst>
                  <a:gd name="T0" fmla="*/ 592 w 1056"/>
                  <a:gd name="T1" fmla="*/ 923 h 958"/>
                  <a:gd name="T2" fmla="*/ 592 w 1056"/>
                  <a:gd name="T3" fmla="*/ 923 h 958"/>
                  <a:gd name="T4" fmla="*/ 1027 w 1056"/>
                  <a:gd name="T5" fmla="*/ 452 h 958"/>
                  <a:gd name="T6" fmla="*/ 848 w 1056"/>
                  <a:gd name="T7" fmla="*/ 326 h 958"/>
                  <a:gd name="T8" fmla="*/ 651 w 1056"/>
                  <a:gd name="T9" fmla="*/ 584 h 958"/>
                  <a:gd name="T10" fmla="*/ 601 w 1056"/>
                  <a:gd name="T11" fmla="*/ 694 h 958"/>
                  <a:gd name="T12" fmla="*/ 512 w 1056"/>
                  <a:gd name="T13" fmla="*/ 600 h 958"/>
                  <a:gd name="T14" fmla="*/ 617 w 1056"/>
                  <a:gd name="T15" fmla="*/ 127 h 958"/>
                  <a:gd name="T16" fmla="*/ 457 w 1056"/>
                  <a:gd name="T17" fmla="*/ 13 h 958"/>
                  <a:gd name="T18" fmla="*/ 206 w 1056"/>
                  <a:gd name="T19" fmla="*/ 299 h 958"/>
                  <a:gd name="T20" fmla="*/ 21 w 1056"/>
                  <a:gd name="T21" fmla="*/ 618 h 958"/>
                  <a:gd name="T22" fmla="*/ 592 w 1056"/>
                  <a:gd name="T23" fmla="*/ 92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6" h="958">
                    <a:moveTo>
                      <a:pt x="592" y="923"/>
                    </a:moveTo>
                    <a:lnTo>
                      <a:pt x="592" y="923"/>
                    </a:lnTo>
                    <a:cubicBezTo>
                      <a:pt x="913" y="872"/>
                      <a:pt x="1056" y="629"/>
                      <a:pt x="1027" y="452"/>
                    </a:cubicBezTo>
                    <a:cubicBezTo>
                      <a:pt x="1013" y="363"/>
                      <a:pt x="935" y="312"/>
                      <a:pt x="848" y="326"/>
                    </a:cubicBezTo>
                    <a:cubicBezTo>
                      <a:pt x="710" y="349"/>
                      <a:pt x="644" y="448"/>
                      <a:pt x="651" y="584"/>
                    </a:cubicBezTo>
                    <a:cubicBezTo>
                      <a:pt x="654" y="628"/>
                      <a:pt x="659" y="684"/>
                      <a:pt x="601" y="694"/>
                    </a:cubicBezTo>
                    <a:cubicBezTo>
                      <a:pt x="548" y="702"/>
                      <a:pt x="519" y="644"/>
                      <a:pt x="512" y="600"/>
                    </a:cubicBezTo>
                    <a:cubicBezTo>
                      <a:pt x="484" y="423"/>
                      <a:pt x="646" y="302"/>
                      <a:pt x="617" y="127"/>
                    </a:cubicBezTo>
                    <a:cubicBezTo>
                      <a:pt x="604" y="42"/>
                      <a:pt x="542" y="0"/>
                      <a:pt x="457" y="13"/>
                    </a:cubicBezTo>
                    <a:cubicBezTo>
                      <a:pt x="258" y="45"/>
                      <a:pt x="405" y="184"/>
                      <a:pt x="206" y="299"/>
                    </a:cubicBezTo>
                    <a:cubicBezTo>
                      <a:pt x="63" y="381"/>
                      <a:pt x="0" y="493"/>
                      <a:pt x="21" y="618"/>
                    </a:cubicBezTo>
                    <a:cubicBezTo>
                      <a:pt x="60" y="863"/>
                      <a:pt x="378" y="958"/>
                      <a:pt x="592" y="9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3" name="Freeform 182"/>
              <p:cNvSpPr>
                <a:spLocks/>
              </p:cNvSpPr>
              <p:nvPr userDrawn="1"/>
            </p:nvSpPr>
            <p:spPr bwMode="auto">
              <a:xfrm>
                <a:off x="4175" y="1013"/>
                <a:ext cx="115" cy="116"/>
              </a:xfrm>
              <a:custGeom>
                <a:avLst/>
                <a:gdLst>
                  <a:gd name="T0" fmla="*/ 180 w 314"/>
                  <a:gd name="T1" fmla="*/ 302 h 315"/>
                  <a:gd name="T2" fmla="*/ 180 w 314"/>
                  <a:gd name="T3" fmla="*/ 302 h 315"/>
                  <a:gd name="T4" fmla="*/ 301 w 314"/>
                  <a:gd name="T5" fmla="*/ 134 h 315"/>
                  <a:gd name="T6" fmla="*/ 133 w 314"/>
                  <a:gd name="T7" fmla="*/ 13 h 315"/>
                  <a:gd name="T8" fmla="*/ 12 w 314"/>
                  <a:gd name="T9" fmla="*/ 181 h 315"/>
                  <a:gd name="T10" fmla="*/ 180 w 314"/>
                  <a:gd name="T11" fmla="*/ 30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4" h="315">
                    <a:moveTo>
                      <a:pt x="180" y="302"/>
                    </a:moveTo>
                    <a:lnTo>
                      <a:pt x="180" y="302"/>
                    </a:lnTo>
                    <a:cubicBezTo>
                      <a:pt x="259" y="289"/>
                      <a:pt x="314" y="213"/>
                      <a:pt x="301" y="134"/>
                    </a:cubicBezTo>
                    <a:cubicBezTo>
                      <a:pt x="288" y="55"/>
                      <a:pt x="213" y="0"/>
                      <a:pt x="133" y="13"/>
                    </a:cubicBezTo>
                    <a:cubicBezTo>
                      <a:pt x="54" y="26"/>
                      <a:pt x="0" y="101"/>
                      <a:pt x="12" y="181"/>
                    </a:cubicBezTo>
                    <a:cubicBezTo>
                      <a:pt x="25" y="260"/>
                      <a:pt x="101" y="315"/>
                      <a:pt x="180" y="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4" name="Freeform 183"/>
              <p:cNvSpPr>
                <a:spLocks/>
              </p:cNvSpPr>
              <p:nvPr userDrawn="1"/>
            </p:nvSpPr>
            <p:spPr bwMode="auto">
              <a:xfrm>
                <a:off x="3997" y="902"/>
                <a:ext cx="198" cy="179"/>
              </a:xfrm>
              <a:custGeom>
                <a:avLst/>
                <a:gdLst>
                  <a:gd name="T0" fmla="*/ 266 w 538"/>
                  <a:gd name="T1" fmla="*/ 0 h 486"/>
                  <a:gd name="T2" fmla="*/ 266 w 538"/>
                  <a:gd name="T3" fmla="*/ 0 h 486"/>
                  <a:gd name="T4" fmla="*/ 0 w 538"/>
                  <a:gd name="T5" fmla="*/ 209 h 486"/>
                  <a:gd name="T6" fmla="*/ 82 w 538"/>
                  <a:gd name="T7" fmla="*/ 290 h 486"/>
                  <a:gd name="T8" fmla="*/ 207 w 538"/>
                  <a:gd name="T9" fmla="*/ 172 h 486"/>
                  <a:gd name="T10" fmla="*/ 242 w 538"/>
                  <a:gd name="T11" fmla="*/ 119 h 486"/>
                  <a:gd name="T12" fmla="*/ 280 w 538"/>
                  <a:gd name="T13" fmla="*/ 175 h 486"/>
                  <a:gd name="T14" fmla="*/ 186 w 538"/>
                  <a:gd name="T15" fmla="*/ 413 h 486"/>
                  <a:gd name="T16" fmla="*/ 260 w 538"/>
                  <a:gd name="T17" fmla="*/ 486 h 486"/>
                  <a:gd name="T18" fmla="*/ 415 w 538"/>
                  <a:gd name="T19" fmla="*/ 358 h 486"/>
                  <a:gd name="T20" fmla="*/ 538 w 538"/>
                  <a:gd name="T21" fmla="*/ 207 h 486"/>
                  <a:gd name="T22" fmla="*/ 266 w 538"/>
                  <a:gd name="T23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8" h="486">
                    <a:moveTo>
                      <a:pt x="266" y="0"/>
                    </a:moveTo>
                    <a:lnTo>
                      <a:pt x="266" y="0"/>
                    </a:lnTo>
                    <a:cubicBezTo>
                      <a:pt x="94" y="0"/>
                      <a:pt x="0" y="115"/>
                      <a:pt x="0" y="209"/>
                    </a:cubicBezTo>
                    <a:cubicBezTo>
                      <a:pt x="0" y="257"/>
                      <a:pt x="36" y="290"/>
                      <a:pt x="82" y="290"/>
                    </a:cubicBezTo>
                    <a:cubicBezTo>
                      <a:pt x="156" y="290"/>
                      <a:pt x="199" y="244"/>
                      <a:pt x="207" y="172"/>
                    </a:cubicBezTo>
                    <a:cubicBezTo>
                      <a:pt x="209" y="149"/>
                      <a:pt x="211" y="119"/>
                      <a:pt x="242" y="119"/>
                    </a:cubicBezTo>
                    <a:cubicBezTo>
                      <a:pt x="271" y="119"/>
                      <a:pt x="280" y="152"/>
                      <a:pt x="280" y="175"/>
                    </a:cubicBezTo>
                    <a:cubicBezTo>
                      <a:pt x="280" y="270"/>
                      <a:pt x="186" y="319"/>
                      <a:pt x="186" y="413"/>
                    </a:cubicBezTo>
                    <a:cubicBezTo>
                      <a:pt x="186" y="458"/>
                      <a:pt x="214" y="486"/>
                      <a:pt x="260" y="486"/>
                    </a:cubicBezTo>
                    <a:cubicBezTo>
                      <a:pt x="366" y="486"/>
                      <a:pt x="301" y="401"/>
                      <a:pt x="415" y="358"/>
                    </a:cubicBezTo>
                    <a:cubicBezTo>
                      <a:pt x="496" y="327"/>
                      <a:pt x="538" y="274"/>
                      <a:pt x="538" y="207"/>
                    </a:cubicBezTo>
                    <a:cubicBezTo>
                      <a:pt x="538" y="76"/>
                      <a:pt x="381" y="0"/>
                      <a:pt x="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5" name="Freeform 184"/>
              <p:cNvSpPr>
                <a:spLocks/>
              </p:cNvSpPr>
              <p:nvPr userDrawn="1"/>
            </p:nvSpPr>
            <p:spPr bwMode="auto">
              <a:xfrm>
                <a:off x="4064" y="1094"/>
                <a:ext cx="57" cy="57"/>
              </a:xfrm>
              <a:custGeom>
                <a:avLst/>
                <a:gdLst>
                  <a:gd name="T0" fmla="*/ 77 w 154"/>
                  <a:gd name="T1" fmla="*/ 0 h 154"/>
                  <a:gd name="T2" fmla="*/ 77 w 154"/>
                  <a:gd name="T3" fmla="*/ 0 h 154"/>
                  <a:gd name="T4" fmla="*/ 0 w 154"/>
                  <a:gd name="T5" fmla="*/ 77 h 154"/>
                  <a:gd name="T6" fmla="*/ 77 w 154"/>
                  <a:gd name="T7" fmla="*/ 154 h 154"/>
                  <a:gd name="T8" fmla="*/ 154 w 154"/>
                  <a:gd name="T9" fmla="*/ 77 h 154"/>
                  <a:gd name="T10" fmla="*/ 77 w 154"/>
                  <a:gd name="T11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4" h="154">
                    <a:moveTo>
                      <a:pt x="77" y="0"/>
                    </a:moveTo>
                    <a:lnTo>
                      <a:pt x="77" y="0"/>
                    </a:lnTo>
                    <a:cubicBezTo>
                      <a:pt x="34" y="0"/>
                      <a:pt x="0" y="35"/>
                      <a:pt x="0" y="77"/>
                    </a:cubicBezTo>
                    <a:cubicBezTo>
                      <a:pt x="0" y="120"/>
                      <a:pt x="34" y="154"/>
                      <a:pt x="77" y="154"/>
                    </a:cubicBezTo>
                    <a:cubicBezTo>
                      <a:pt x="119" y="154"/>
                      <a:pt x="154" y="120"/>
                      <a:pt x="154" y="77"/>
                    </a:cubicBezTo>
                    <a:cubicBezTo>
                      <a:pt x="154" y="35"/>
                      <a:pt x="119" y="0"/>
                      <a:pt x="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6" name="Freeform 185"/>
              <p:cNvSpPr>
                <a:spLocks/>
              </p:cNvSpPr>
              <p:nvPr userDrawn="1"/>
            </p:nvSpPr>
            <p:spPr bwMode="auto">
              <a:xfrm>
                <a:off x="1475" y="1412"/>
                <a:ext cx="291" cy="264"/>
              </a:xfrm>
              <a:custGeom>
                <a:avLst/>
                <a:gdLst>
                  <a:gd name="T0" fmla="*/ 434 w 791"/>
                  <a:gd name="T1" fmla="*/ 697 h 718"/>
                  <a:gd name="T2" fmla="*/ 434 w 791"/>
                  <a:gd name="T3" fmla="*/ 697 h 718"/>
                  <a:gd name="T4" fmla="*/ 774 w 791"/>
                  <a:gd name="T5" fmla="*/ 353 h 718"/>
                  <a:gd name="T6" fmla="*/ 643 w 791"/>
                  <a:gd name="T7" fmla="*/ 254 h 718"/>
                  <a:gd name="T8" fmla="*/ 488 w 791"/>
                  <a:gd name="T9" fmla="*/ 443 h 718"/>
                  <a:gd name="T10" fmla="*/ 447 w 791"/>
                  <a:gd name="T11" fmla="*/ 524 h 718"/>
                  <a:gd name="T12" fmla="*/ 382 w 791"/>
                  <a:gd name="T13" fmla="*/ 452 h 718"/>
                  <a:gd name="T14" fmla="*/ 474 w 791"/>
                  <a:gd name="T15" fmla="*/ 98 h 718"/>
                  <a:gd name="T16" fmla="*/ 357 w 791"/>
                  <a:gd name="T17" fmla="*/ 8 h 718"/>
                  <a:gd name="T18" fmla="*/ 159 w 791"/>
                  <a:gd name="T19" fmla="*/ 216 h 718"/>
                  <a:gd name="T20" fmla="*/ 12 w 791"/>
                  <a:gd name="T21" fmla="*/ 452 h 718"/>
                  <a:gd name="T22" fmla="*/ 434 w 791"/>
                  <a:gd name="T23" fmla="*/ 697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1" h="718">
                    <a:moveTo>
                      <a:pt x="434" y="697"/>
                    </a:moveTo>
                    <a:lnTo>
                      <a:pt x="434" y="697"/>
                    </a:lnTo>
                    <a:cubicBezTo>
                      <a:pt x="677" y="667"/>
                      <a:pt x="791" y="487"/>
                      <a:pt x="774" y="353"/>
                    </a:cubicBezTo>
                    <a:cubicBezTo>
                      <a:pt x="766" y="286"/>
                      <a:pt x="708" y="246"/>
                      <a:pt x="643" y="254"/>
                    </a:cubicBezTo>
                    <a:cubicBezTo>
                      <a:pt x="538" y="267"/>
                      <a:pt x="486" y="340"/>
                      <a:pt x="488" y="443"/>
                    </a:cubicBezTo>
                    <a:cubicBezTo>
                      <a:pt x="489" y="476"/>
                      <a:pt x="491" y="519"/>
                      <a:pt x="447" y="524"/>
                    </a:cubicBezTo>
                    <a:cubicBezTo>
                      <a:pt x="406" y="529"/>
                      <a:pt x="387" y="484"/>
                      <a:pt x="382" y="452"/>
                    </a:cubicBezTo>
                    <a:cubicBezTo>
                      <a:pt x="366" y="317"/>
                      <a:pt x="491" y="230"/>
                      <a:pt x="474" y="98"/>
                    </a:cubicBezTo>
                    <a:cubicBezTo>
                      <a:pt x="466" y="34"/>
                      <a:pt x="421" y="0"/>
                      <a:pt x="357" y="8"/>
                    </a:cubicBezTo>
                    <a:cubicBezTo>
                      <a:pt x="205" y="27"/>
                      <a:pt x="313" y="135"/>
                      <a:pt x="159" y="216"/>
                    </a:cubicBezTo>
                    <a:cubicBezTo>
                      <a:pt x="49" y="275"/>
                      <a:pt x="0" y="357"/>
                      <a:pt x="12" y="452"/>
                    </a:cubicBezTo>
                    <a:cubicBezTo>
                      <a:pt x="35" y="638"/>
                      <a:pt x="272" y="718"/>
                      <a:pt x="434" y="6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7" name="Freeform 186"/>
              <p:cNvSpPr>
                <a:spLocks/>
              </p:cNvSpPr>
              <p:nvPr userDrawn="1"/>
            </p:nvSpPr>
            <p:spPr bwMode="auto">
              <a:xfrm>
                <a:off x="1555" y="1313"/>
                <a:ext cx="86" cy="85"/>
              </a:xfrm>
              <a:custGeom>
                <a:avLst/>
                <a:gdLst>
                  <a:gd name="T0" fmla="*/ 131 w 234"/>
                  <a:gd name="T1" fmla="*/ 226 h 233"/>
                  <a:gd name="T2" fmla="*/ 131 w 234"/>
                  <a:gd name="T3" fmla="*/ 226 h 233"/>
                  <a:gd name="T4" fmla="*/ 226 w 234"/>
                  <a:gd name="T5" fmla="*/ 103 h 233"/>
                  <a:gd name="T6" fmla="*/ 103 w 234"/>
                  <a:gd name="T7" fmla="*/ 7 h 233"/>
                  <a:gd name="T8" fmla="*/ 8 w 234"/>
                  <a:gd name="T9" fmla="*/ 130 h 233"/>
                  <a:gd name="T10" fmla="*/ 131 w 234"/>
                  <a:gd name="T11" fmla="*/ 22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233">
                    <a:moveTo>
                      <a:pt x="131" y="226"/>
                    </a:moveTo>
                    <a:lnTo>
                      <a:pt x="131" y="226"/>
                    </a:lnTo>
                    <a:cubicBezTo>
                      <a:pt x="191" y="218"/>
                      <a:pt x="234" y="163"/>
                      <a:pt x="226" y="103"/>
                    </a:cubicBezTo>
                    <a:cubicBezTo>
                      <a:pt x="219" y="43"/>
                      <a:pt x="163" y="0"/>
                      <a:pt x="103" y="7"/>
                    </a:cubicBezTo>
                    <a:cubicBezTo>
                      <a:pt x="43" y="15"/>
                      <a:pt x="0" y="70"/>
                      <a:pt x="8" y="130"/>
                    </a:cubicBezTo>
                    <a:cubicBezTo>
                      <a:pt x="15" y="190"/>
                      <a:pt x="71" y="233"/>
                      <a:pt x="131" y="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8" name="Freeform 187"/>
              <p:cNvSpPr>
                <a:spLocks/>
              </p:cNvSpPr>
              <p:nvPr userDrawn="1"/>
            </p:nvSpPr>
            <p:spPr bwMode="auto">
              <a:xfrm>
                <a:off x="1765" y="2443"/>
                <a:ext cx="254" cy="230"/>
              </a:xfrm>
              <a:custGeom>
                <a:avLst/>
                <a:gdLst>
                  <a:gd name="T0" fmla="*/ 379 w 691"/>
                  <a:gd name="T1" fmla="*/ 609 h 627"/>
                  <a:gd name="T2" fmla="*/ 379 w 691"/>
                  <a:gd name="T3" fmla="*/ 609 h 627"/>
                  <a:gd name="T4" fmla="*/ 677 w 691"/>
                  <a:gd name="T5" fmla="*/ 308 h 627"/>
                  <a:gd name="T6" fmla="*/ 562 w 691"/>
                  <a:gd name="T7" fmla="*/ 222 h 627"/>
                  <a:gd name="T8" fmla="*/ 426 w 691"/>
                  <a:gd name="T9" fmla="*/ 387 h 627"/>
                  <a:gd name="T10" fmla="*/ 391 w 691"/>
                  <a:gd name="T11" fmla="*/ 458 h 627"/>
                  <a:gd name="T12" fmla="*/ 334 w 691"/>
                  <a:gd name="T13" fmla="*/ 394 h 627"/>
                  <a:gd name="T14" fmla="*/ 414 w 691"/>
                  <a:gd name="T15" fmla="*/ 85 h 627"/>
                  <a:gd name="T16" fmla="*/ 312 w 691"/>
                  <a:gd name="T17" fmla="*/ 7 h 627"/>
                  <a:gd name="T18" fmla="*/ 139 w 691"/>
                  <a:gd name="T19" fmla="*/ 189 h 627"/>
                  <a:gd name="T20" fmla="*/ 10 w 691"/>
                  <a:gd name="T21" fmla="*/ 395 h 627"/>
                  <a:gd name="T22" fmla="*/ 379 w 691"/>
                  <a:gd name="T23" fmla="*/ 60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1" h="627">
                    <a:moveTo>
                      <a:pt x="379" y="609"/>
                    </a:moveTo>
                    <a:lnTo>
                      <a:pt x="379" y="609"/>
                    </a:lnTo>
                    <a:cubicBezTo>
                      <a:pt x="592" y="582"/>
                      <a:pt x="691" y="426"/>
                      <a:pt x="677" y="308"/>
                    </a:cubicBezTo>
                    <a:cubicBezTo>
                      <a:pt x="669" y="250"/>
                      <a:pt x="619" y="214"/>
                      <a:pt x="562" y="222"/>
                    </a:cubicBezTo>
                    <a:cubicBezTo>
                      <a:pt x="470" y="233"/>
                      <a:pt x="425" y="297"/>
                      <a:pt x="426" y="387"/>
                    </a:cubicBezTo>
                    <a:cubicBezTo>
                      <a:pt x="427" y="416"/>
                      <a:pt x="429" y="453"/>
                      <a:pt x="391" y="458"/>
                    </a:cubicBezTo>
                    <a:cubicBezTo>
                      <a:pt x="355" y="462"/>
                      <a:pt x="338" y="423"/>
                      <a:pt x="334" y="394"/>
                    </a:cubicBezTo>
                    <a:cubicBezTo>
                      <a:pt x="320" y="277"/>
                      <a:pt x="429" y="201"/>
                      <a:pt x="414" y="85"/>
                    </a:cubicBezTo>
                    <a:cubicBezTo>
                      <a:pt x="407" y="29"/>
                      <a:pt x="368" y="0"/>
                      <a:pt x="312" y="7"/>
                    </a:cubicBezTo>
                    <a:cubicBezTo>
                      <a:pt x="180" y="23"/>
                      <a:pt x="273" y="118"/>
                      <a:pt x="139" y="189"/>
                    </a:cubicBezTo>
                    <a:cubicBezTo>
                      <a:pt x="43" y="240"/>
                      <a:pt x="0" y="312"/>
                      <a:pt x="10" y="395"/>
                    </a:cubicBezTo>
                    <a:cubicBezTo>
                      <a:pt x="31" y="557"/>
                      <a:pt x="237" y="627"/>
                      <a:pt x="379" y="6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9" name="Freeform 188"/>
              <p:cNvSpPr>
                <a:spLocks/>
              </p:cNvSpPr>
              <p:nvPr userDrawn="1"/>
            </p:nvSpPr>
            <p:spPr bwMode="auto">
              <a:xfrm>
                <a:off x="1836" y="2356"/>
                <a:ext cx="75" cy="75"/>
              </a:xfrm>
              <a:custGeom>
                <a:avLst/>
                <a:gdLst>
                  <a:gd name="T0" fmla="*/ 114 w 204"/>
                  <a:gd name="T1" fmla="*/ 197 h 204"/>
                  <a:gd name="T2" fmla="*/ 114 w 204"/>
                  <a:gd name="T3" fmla="*/ 197 h 204"/>
                  <a:gd name="T4" fmla="*/ 197 w 204"/>
                  <a:gd name="T5" fmla="*/ 90 h 204"/>
                  <a:gd name="T6" fmla="*/ 90 w 204"/>
                  <a:gd name="T7" fmla="*/ 6 h 204"/>
                  <a:gd name="T8" fmla="*/ 6 w 204"/>
                  <a:gd name="T9" fmla="*/ 114 h 204"/>
                  <a:gd name="T10" fmla="*/ 114 w 204"/>
                  <a:gd name="T11" fmla="*/ 19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" h="204">
                    <a:moveTo>
                      <a:pt x="114" y="197"/>
                    </a:moveTo>
                    <a:lnTo>
                      <a:pt x="114" y="197"/>
                    </a:lnTo>
                    <a:cubicBezTo>
                      <a:pt x="166" y="191"/>
                      <a:pt x="204" y="142"/>
                      <a:pt x="197" y="90"/>
                    </a:cubicBezTo>
                    <a:cubicBezTo>
                      <a:pt x="191" y="37"/>
                      <a:pt x="142" y="0"/>
                      <a:pt x="90" y="6"/>
                    </a:cubicBezTo>
                    <a:cubicBezTo>
                      <a:pt x="37" y="13"/>
                      <a:pt x="0" y="61"/>
                      <a:pt x="6" y="114"/>
                    </a:cubicBezTo>
                    <a:cubicBezTo>
                      <a:pt x="13" y="166"/>
                      <a:pt x="61" y="204"/>
                      <a:pt x="114" y="1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00" name="Freeform 189"/>
              <p:cNvSpPr>
                <a:spLocks/>
              </p:cNvSpPr>
              <p:nvPr userDrawn="1"/>
            </p:nvSpPr>
            <p:spPr bwMode="auto">
              <a:xfrm>
                <a:off x="4317" y="1744"/>
                <a:ext cx="267" cy="245"/>
              </a:xfrm>
              <a:custGeom>
                <a:avLst/>
                <a:gdLst>
                  <a:gd name="T0" fmla="*/ 261 w 726"/>
                  <a:gd name="T1" fmla="*/ 58 h 666"/>
                  <a:gd name="T2" fmla="*/ 261 w 726"/>
                  <a:gd name="T3" fmla="*/ 58 h 666"/>
                  <a:gd name="T4" fmla="*/ 49 w 726"/>
                  <a:gd name="T5" fmla="*/ 445 h 666"/>
                  <a:gd name="T6" fmla="*/ 188 w 726"/>
                  <a:gd name="T7" fmla="*/ 499 h 666"/>
                  <a:gd name="T8" fmla="*/ 277 w 726"/>
                  <a:gd name="T9" fmla="*/ 294 h 666"/>
                  <a:gd name="T10" fmla="*/ 293 w 726"/>
                  <a:gd name="T11" fmla="*/ 213 h 666"/>
                  <a:gd name="T12" fmla="*/ 367 w 726"/>
                  <a:gd name="T13" fmla="*/ 261 h 666"/>
                  <a:gd name="T14" fmla="*/ 375 w 726"/>
                  <a:gd name="T15" fmla="*/ 594 h 666"/>
                  <a:gd name="T16" fmla="*/ 501 w 726"/>
                  <a:gd name="T17" fmla="*/ 643 h 666"/>
                  <a:gd name="T18" fmla="*/ 621 w 726"/>
                  <a:gd name="T19" fmla="*/ 411 h 666"/>
                  <a:gd name="T20" fmla="*/ 692 w 726"/>
                  <a:gd name="T21" fmla="*/ 168 h 666"/>
                  <a:gd name="T22" fmla="*/ 261 w 726"/>
                  <a:gd name="T23" fmla="*/ 58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6" h="666">
                    <a:moveTo>
                      <a:pt x="261" y="58"/>
                    </a:moveTo>
                    <a:lnTo>
                      <a:pt x="261" y="58"/>
                    </a:lnTo>
                    <a:cubicBezTo>
                      <a:pt x="55" y="146"/>
                      <a:pt x="0" y="331"/>
                      <a:pt x="49" y="445"/>
                    </a:cubicBezTo>
                    <a:cubicBezTo>
                      <a:pt x="73" y="501"/>
                      <a:pt x="133" y="522"/>
                      <a:pt x="188" y="499"/>
                    </a:cubicBezTo>
                    <a:cubicBezTo>
                      <a:pt x="277" y="461"/>
                      <a:pt x="305" y="384"/>
                      <a:pt x="277" y="294"/>
                    </a:cubicBezTo>
                    <a:cubicBezTo>
                      <a:pt x="268" y="265"/>
                      <a:pt x="256" y="229"/>
                      <a:pt x="293" y="213"/>
                    </a:cubicBezTo>
                    <a:cubicBezTo>
                      <a:pt x="327" y="198"/>
                      <a:pt x="356" y="233"/>
                      <a:pt x="367" y="261"/>
                    </a:cubicBezTo>
                    <a:cubicBezTo>
                      <a:pt x="416" y="374"/>
                      <a:pt x="327" y="482"/>
                      <a:pt x="375" y="594"/>
                    </a:cubicBezTo>
                    <a:cubicBezTo>
                      <a:pt x="398" y="648"/>
                      <a:pt x="446" y="666"/>
                      <a:pt x="501" y="643"/>
                    </a:cubicBezTo>
                    <a:cubicBezTo>
                      <a:pt x="628" y="589"/>
                      <a:pt x="507" y="520"/>
                      <a:pt x="621" y="411"/>
                    </a:cubicBezTo>
                    <a:cubicBezTo>
                      <a:pt x="703" y="333"/>
                      <a:pt x="726" y="248"/>
                      <a:pt x="692" y="168"/>
                    </a:cubicBezTo>
                    <a:cubicBezTo>
                      <a:pt x="625" y="11"/>
                      <a:pt x="398" y="0"/>
                      <a:pt x="261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01" name="Freeform 190"/>
              <p:cNvSpPr>
                <a:spLocks/>
              </p:cNvSpPr>
              <p:nvPr userDrawn="1"/>
            </p:nvSpPr>
            <p:spPr bwMode="auto">
              <a:xfrm>
                <a:off x="4480" y="1988"/>
                <a:ext cx="84" cy="84"/>
              </a:xfrm>
              <a:custGeom>
                <a:avLst/>
                <a:gdLst>
                  <a:gd name="T0" fmla="*/ 74 w 228"/>
                  <a:gd name="T1" fmla="*/ 22 h 228"/>
                  <a:gd name="T2" fmla="*/ 74 w 228"/>
                  <a:gd name="T3" fmla="*/ 22 h 228"/>
                  <a:gd name="T4" fmla="*/ 21 w 228"/>
                  <a:gd name="T5" fmla="*/ 154 h 228"/>
                  <a:gd name="T6" fmla="*/ 153 w 228"/>
                  <a:gd name="T7" fmla="*/ 207 h 228"/>
                  <a:gd name="T8" fmla="*/ 206 w 228"/>
                  <a:gd name="T9" fmla="*/ 75 h 228"/>
                  <a:gd name="T10" fmla="*/ 74 w 228"/>
                  <a:gd name="T11" fmla="*/ 2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8" h="228">
                    <a:moveTo>
                      <a:pt x="74" y="22"/>
                    </a:moveTo>
                    <a:lnTo>
                      <a:pt x="74" y="22"/>
                    </a:lnTo>
                    <a:cubicBezTo>
                      <a:pt x="24" y="43"/>
                      <a:pt x="0" y="103"/>
                      <a:pt x="21" y="154"/>
                    </a:cubicBezTo>
                    <a:cubicBezTo>
                      <a:pt x="43" y="204"/>
                      <a:pt x="102" y="228"/>
                      <a:pt x="153" y="207"/>
                    </a:cubicBezTo>
                    <a:cubicBezTo>
                      <a:pt x="204" y="185"/>
                      <a:pt x="228" y="126"/>
                      <a:pt x="206" y="75"/>
                    </a:cubicBezTo>
                    <a:cubicBezTo>
                      <a:pt x="185" y="24"/>
                      <a:pt x="125" y="0"/>
                      <a:pt x="74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02" name="Freeform 191"/>
              <p:cNvSpPr>
                <a:spLocks/>
              </p:cNvSpPr>
              <p:nvPr userDrawn="1"/>
            </p:nvSpPr>
            <p:spPr bwMode="auto">
              <a:xfrm>
                <a:off x="3364" y="913"/>
                <a:ext cx="177" cy="161"/>
              </a:xfrm>
              <a:custGeom>
                <a:avLst/>
                <a:gdLst>
                  <a:gd name="T0" fmla="*/ 239 w 483"/>
                  <a:gd name="T1" fmla="*/ 0 h 436"/>
                  <a:gd name="T2" fmla="*/ 239 w 483"/>
                  <a:gd name="T3" fmla="*/ 0 h 436"/>
                  <a:gd name="T4" fmla="*/ 0 w 483"/>
                  <a:gd name="T5" fmla="*/ 188 h 436"/>
                  <a:gd name="T6" fmla="*/ 74 w 483"/>
                  <a:gd name="T7" fmla="*/ 260 h 436"/>
                  <a:gd name="T8" fmla="*/ 185 w 483"/>
                  <a:gd name="T9" fmla="*/ 154 h 436"/>
                  <a:gd name="T10" fmla="*/ 217 w 483"/>
                  <a:gd name="T11" fmla="*/ 107 h 436"/>
                  <a:gd name="T12" fmla="*/ 252 w 483"/>
                  <a:gd name="T13" fmla="*/ 157 h 436"/>
                  <a:gd name="T14" fmla="*/ 167 w 483"/>
                  <a:gd name="T15" fmla="*/ 371 h 436"/>
                  <a:gd name="T16" fmla="*/ 233 w 483"/>
                  <a:gd name="T17" fmla="*/ 436 h 436"/>
                  <a:gd name="T18" fmla="*/ 372 w 483"/>
                  <a:gd name="T19" fmla="*/ 321 h 436"/>
                  <a:gd name="T20" fmla="*/ 483 w 483"/>
                  <a:gd name="T21" fmla="*/ 186 h 436"/>
                  <a:gd name="T22" fmla="*/ 239 w 483"/>
                  <a:gd name="T23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3" h="436">
                    <a:moveTo>
                      <a:pt x="239" y="0"/>
                    </a:moveTo>
                    <a:lnTo>
                      <a:pt x="239" y="0"/>
                    </a:lnTo>
                    <a:cubicBezTo>
                      <a:pt x="85" y="0"/>
                      <a:pt x="0" y="103"/>
                      <a:pt x="0" y="188"/>
                    </a:cubicBezTo>
                    <a:cubicBezTo>
                      <a:pt x="0" y="230"/>
                      <a:pt x="32" y="260"/>
                      <a:pt x="74" y="260"/>
                    </a:cubicBezTo>
                    <a:cubicBezTo>
                      <a:pt x="140" y="260"/>
                      <a:pt x="178" y="218"/>
                      <a:pt x="185" y="154"/>
                    </a:cubicBezTo>
                    <a:cubicBezTo>
                      <a:pt x="187" y="134"/>
                      <a:pt x="189" y="107"/>
                      <a:pt x="217" y="107"/>
                    </a:cubicBezTo>
                    <a:cubicBezTo>
                      <a:pt x="243" y="107"/>
                      <a:pt x="252" y="136"/>
                      <a:pt x="252" y="157"/>
                    </a:cubicBezTo>
                    <a:cubicBezTo>
                      <a:pt x="252" y="242"/>
                      <a:pt x="167" y="287"/>
                      <a:pt x="167" y="371"/>
                    </a:cubicBezTo>
                    <a:cubicBezTo>
                      <a:pt x="167" y="411"/>
                      <a:pt x="192" y="436"/>
                      <a:pt x="233" y="436"/>
                    </a:cubicBezTo>
                    <a:cubicBezTo>
                      <a:pt x="329" y="436"/>
                      <a:pt x="270" y="360"/>
                      <a:pt x="372" y="321"/>
                    </a:cubicBezTo>
                    <a:cubicBezTo>
                      <a:pt x="445" y="293"/>
                      <a:pt x="483" y="246"/>
                      <a:pt x="483" y="186"/>
                    </a:cubicBezTo>
                    <a:cubicBezTo>
                      <a:pt x="483" y="68"/>
                      <a:pt x="341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03" name="Freeform 192"/>
              <p:cNvSpPr>
                <a:spLocks/>
              </p:cNvSpPr>
              <p:nvPr userDrawn="1"/>
            </p:nvSpPr>
            <p:spPr bwMode="auto">
              <a:xfrm>
                <a:off x="3424" y="1086"/>
                <a:ext cx="51" cy="51"/>
              </a:xfrm>
              <a:custGeom>
                <a:avLst/>
                <a:gdLst>
                  <a:gd name="T0" fmla="*/ 69 w 138"/>
                  <a:gd name="T1" fmla="*/ 0 h 139"/>
                  <a:gd name="T2" fmla="*/ 69 w 138"/>
                  <a:gd name="T3" fmla="*/ 0 h 139"/>
                  <a:gd name="T4" fmla="*/ 0 w 138"/>
                  <a:gd name="T5" fmla="*/ 70 h 139"/>
                  <a:gd name="T6" fmla="*/ 69 w 138"/>
                  <a:gd name="T7" fmla="*/ 139 h 139"/>
                  <a:gd name="T8" fmla="*/ 138 w 138"/>
                  <a:gd name="T9" fmla="*/ 70 h 139"/>
                  <a:gd name="T10" fmla="*/ 69 w 138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39">
                    <a:moveTo>
                      <a:pt x="69" y="0"/>
                    </a:moveTo>
                    <a:lnTo>
                      <a:pt x="69" y="0"/>
                    </a:lnTo>
                    <a:cubicBezTo>
                      <a:pt x="31" y="0"/>
                      <a:pt x="0" y="32"/>
                      <a:pt x="0" y="70"/>
                    </a:cubicBezTo>
                    <a:cubicBezTo>
                      <a:pt x="0" y="108"/>
                      <a:pt x="31" y="139"/>
                      <a:pt x="69" y="139"/>
                    </a:cubicBezTo>
                    <a:cubicBezTo>
                      <a:pt x="107" y="139"/>
                      <a:pt x="138" y="108"/>
                      <a:pt x="138" y="70"/>
                    </a:cubicBezTo>
                    <a:cubicBezTo>
                      <a:pt x="138" y="32"/>
                      <a:pt x="107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04" name="Freeform 193"/>
              <p:cNvSpPr>
                <a:spLocks/>
              </p:cNvSpPr>
              <p:nvPr userDrawn="1"/>
            </p:nvSpPr>
            <p:spPr bwMode="auto">
              <a:xfrm>
                <a:off x="3531" y="1843"/>
                <a:ext cx="279" cy="251"/>
              </a:xfrm>
              <a:custGeom>
                <a:avLst/>
                <a:gdLst>
                  <a:gd name="T0" fmla="*/ 375 w 758"/>
                  <a:gd name="T1" fmla="*/ 0 h 683"/>
                  <a:gd name="T2" fmla="*/ 375 w 758"/>
                  <a:gd name="T3" fmla="*/ 0 h 683"/>
                  <a:gd name="T4" fmla="*/ 0 w 758"/>
                  <a:gd name="T5" fmla="*/ 294 h 683"/>
                  <a:gd name="T6" fmla="*/ 117 w 758"/>
                  <a:gd name="T7" fmla="*/ 407 h 683"/>
                  <a:gd name="T8" fmla="*/ 292 w 758"/>
                  <a:gd name="T9" fmla="*/ 242 h 683"/>
                  <a:gd name="T10" fmla="*/ 341 w 758"/>
                  <a:gd name="T11" fmla="*/ 167 h 683"/>
                  <a:gd name="T12" fmla="*/ 395 w 758"/>
                  <a:gd name="T13" fmla="*/ 246 h 683"/>
                  <a:gd name="T14" fmla="*/ 262 w 758"/>
                  <a:gd name="T15" fmla="*/ 581 h 683"/>
                  <a:gd name="T16" fmla="*/ 366 w 758"/>
                  <a:gd name="T17" fmla="*/ 683 h 683"/>
                  <a:gd name="T18" fmla="*/ 584 w 758"/>
                  <a:gd name="T19" fmla="*/ 503 h 683"/>
                  <a:gd name="T20" fmla="*/ 758 w 758"/>
                  <a:gd name="T21" fmla="*/ 291 h 683"/>
                  <a:gd name="T22" fmla="*/ 375 w 758"/>
                  <a:gd name="T23" fmla="*/ 0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58" h="683">
                    <a:moveTo>
                      <a:pt x="375" y="0"/>
                    </a:moveTo>
                    <a:lnTo>
                      <a:pt x="375" y="0"/>
                    </a:lnTo>
                    <a:cubicBezTo>
                      <a:pt x="134" y="0"/>
                      <a:pt x="0" y="161"/>
                      <a:pt x="0" y="294"/>
                    </a:cubicBezTo>
                    <a:cubicBezTo>
                      <a:pt x="0" y="361"/>
                      <a:pt x="51" y="407"/>
                      <a:pt x="117" y="407"/>
                    </a:cubicBezTo>
                    <a:cubicBezTo>
                      <a:pt x="220" y="407"/>
                      <a:pt x="281" y="342"/>
                      <a:pt x="292" y="242"/>
                    </a:cubicBezTo>
                    <a:cubicBezTo>
                      <a:pt x="295" y="209"/>
                      <a:pt x="298" y="167"/>
                      <a:pt x="341" y="167"/>
                    </a:cubicBezTo>
                    <a:cubicBezTo>
                      <a:pt x="381" y="167"/>
                      <a:pt x="395" y="214"/>
                      <a:pt x="395" y="246"/>
                    </a:cubicBezTo>
                    <a:cubicBezTo>
                      <a:pt x="395" y="380"/>
                      <a:pt x="262" y="449"/>
                      <a:pt x="262" y="581"/>
                    </a:cubicBezTo>
                    <a:cubicBezTo>
                      <a:pt x="262" y="644"/>
                      <a:pt x="302" y="683"/>
                      <a:pt x="366" y="683"/>
                    </a:cubicBezTo>
                    <a:cubicBezTo>
                      <a:pt x="516" y="683"/>
                      <a:pt x="425" y="564"/>
                      <a:pt x="584" y="503"/>
                    </a:cubicBezTo>
                    <a:cubicBezTo>
                      <a:pt x="699" y="460"/>
                      <a:pt x="758" y="386"/>
                      <a:pt x="758" y="291"/>
                    </a:cubicBezTo>
                    <a:cubicBezTo>
                      <a:pt x="758" y="107"/>
                      <a:pt x="536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05" name="Freeform 194"/>
              <p:cNvSpPr>
                <a:spLocks/>
              </p:cNvSpPr>
              <p:nvPr userDrawn="1"/>
            </p:nvSpPr>
            <p:spPr bwMode="auto">
              <a:xfrm>
                <a:off x="3626" y="2113"/>
                <a:ext cx="80" cy="80"/>
              </a:xfrm>
              <a:custGeom>
                <a:avLst/>
                <a:gdLst>
                  <a:gd name="T0" fmla="*/ 108 w 217"/>
                  <a:gd name="T1" fmla="*/ 0 h 217"/>
                  <a:gd name="T2" fmla="*/ 108 w 217"/>
                  <a:gd name="T3" fmla="*/ 0 h 217"/>
                  <a:gd name="T4" fmla="*/ 0 w 217"/>
                  <a:gd name="T5" fmla="*/ 108 h 217"/>
                  <a:gd name="T6" fmla="*/ 108 w 217"/>
                  <a:gd name="T7" fmla="*/ 217 h 217"/>
                  <a:gd name="T8" fmla="*/ 217 w 217"/>
                  <a:gd name="T9" fmla="*/ 108 h 217"/>
                  <a:gd name="T10" fmla="*/ 108 w 217"/>
                  <a:gd name="T1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lnTo>
                      <a:pt x="108" y="0"/>
                    </a:lnTo>
                    <a:cubicBezTo>
                      <a:pt x="49" y="0"/>
                      <a:pt x="0" y="49"/>
                      <a:pt x="0" y="108"/>
                    </a:cubicBezTo>
                    <a:cubicBezTo>
                      <a:pt x="0" y="168"/>
                      <a:pt x="49" y="217"/>
                      <a:pt x="108" y="217"/>
                    </a:cubicBezTo>
                    <a:cubicBezTo>
                      <a:pt x="168" y="217"/>
                      <a:pt x="217" y="168"/>
                      <a:pt x="217" y="108"/>
                    </a:cubicBezTo>
                    <a:cubicBezTo>
                      <a:pt x="217" y="49"/>
                      <a:pt x="168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06" name="Freeform 195"/>
              <p:cNvSpPr>
                <a:spLocks/>
              </p:cNvSpPr>
              <p:nvPr userDrawn="1"/>
            </p:nvSpPr>
            <p:spPr bwMode="auto">
              <a:xfrm>
                <a:off x="2932" y="3003"/>
                <a:ext cx="253" cy="243"/>
              </a:xfrm>
              <a:custGeom>
                <a:avLst/>
                <a:gdLst>
                  <a:gd name="T0" fmla="*/ 405 w 686"/>
                  <a:gd name="T1" fmla="*/ 67 h 661"/>
                  <a:gd name="T2" fmla="*/ 405 w 686"/>
                  <a:gd name="T3" fmla="*/ 67 h 661"/>
                  <a:gd name="T4" fmla="*/ 19 w 686"/>
                  <a:gd name="T5" fmla="*/ 203 h 661"/>
                  <a:gd name="T6" fmla="*/ 82 w 686"/>
                  <a:gd name="T7" fmla="*/ 327 h 661"/>
                  <a:gd name="T8" fmla="*/ 270 w 686"/>
                  <a:gd name="T9" fmla="*/ 240 h 661"/>
                  <a:gd name="T10" fmla="*/ 331 w 686"/>
                  <a:gd name="T11" fmla="*/ 194 h 661"/>
                  <a:gd name="T12" fmla="*/ 353 w 686"/>
                  <a:gd name="T13" fmla="*/ 273 h 661"/>
                  <a:gd name="T14" fmla="*/ 152 w 686"/>
                  <a:gd name="T15" fmla="*/ 508 h 661"/>
                  <a:gd name="T16" fmla="*/ 208 w 686"/>
                  <a:gd name="T17" fmla="*/ 620 h 661"/>
                  <a:gd name="T18" fmla="*/ 435 w 686"/>
                  <a:gd name="T19" fmla="*/ 534 h 661"/>
                  <a:gd name="T20" fmla="*/ 635 w 686"/>
                  <a:gd name="T21" fmla="*/ 410 h 661"/>
                  <a:gd name="T22" fmla="*/ 405 w 686"/>
                  <a:gd name="T23" fmla="*/ 67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6" h="661">
                    <a:moveTo>
                      <a:pt x="405" y="67"/>
                    </a:moveTo>
                    <a:lnTo>
                      <a:pt x="405" y="67"/>
                    </a:lnTo>
                    <a:cubicBezTo>
                      <a:pt x="208" y="0"/>
                      <a:pt x="55" y="95"/>
                      <a:pt x="19" y="203"/>
                    </a:cubicBezTo>
                    <a:cubicBezTo>
                      <a:pt x="0" y="257"/>
                      <a:pt x="29" y="309"/>
                      <a:pt x="82" y="327"/>
                    </a:cubicBezTo>
                    <a:cubicBezTo>
                      <a:pt x="166" y="355"/>
                      <a:pt x="233" y="319"/>
                      <a:pt x="270" y="240"/>
                    </a:cubicBezTo>
                    <a:cubicBezTo>
                      <a:pt x="281" y="215"/>
                      <a:pt x="295" y="182"/>
                      <a:pt x="331" y="194"/>
                    </a:cubicBezTo>
                    <a:cubicBezTo>
                      <a:pt x="363" y="205"/>
                      <a:pt x="362" y="247"/>
                      <a:pt x="353" y="273"/>
                    </a:cubicBezTo>
                    <a:cubicBezTo>
                      <a:pt x="316" y="381"/>
                      <a:pt x="188" y="401"/>
                      <a:pt x="152" y="508"/>
                    </a:cubicBezTo>
                    <a:cubicBezTo>
                      <a:pt x="134" y="560"/>
                      <a:pt x="156" y="602"/>
                      <a:pt x="208" y="620"/>
                    </a:cubicBezTo>
                    <a:cubicBezTo>
                      <a:pt x="330" y="661"/>
                      <a:pt x="289" y="539"/>
                      <a:pt x="435" y="534"/>
                    </a:cubicBezTo>
                    <a:cubicBezTo>
                      <a:pt x="540" y="531"/>
                      <a:pt x="609" y="486"/>
                      <a:pt x="635" y="410"/>
                    </a:cubicBezTo>
                    <a:cubicBezTo>
                      <a:pt x="686" y="260"/>
                      <a:pt x="535" y="112"/>
                      <a:pt x="405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07" name="Freeform 196"/>
              <p:cNvSpPr>
                <a:spLocks/>
              </p:cNvSpPr>
              <p:nvPr userDrawn="1"/>
            </p:nvSpPr>
            <p:spPr bwMode="auto">
              <a:xfrm>
                <a:off x="2954" y="3240"/>
                <a:ext cx="77" cy="78"/>
              </a:xfrm>
              <a:custGeom>
                <a:avLst/>
                <a:gdLst>
                  <a:gd name="T0" fmla="*/ 135 w 210"/>
                  <a:gd name="T1" fmla="*/ 17 h 210"/>
                  <a:gd name="T2" fmla="*/ 135 w 210"/>
                  <a:gd name="T3" fmla="*/ 17 h 210"/>
                  <a:gd name="T4" fmla="*/ 17 w 210"/>
                  <a:gd name="T5" fmla="*/ 75 h 210"/>
                  <a:gd name="T6" fmla="*/ 75 w 210"/>
                  <a:gd name="T7" fmla="*/ 193 h 210"/>
                  <a:gd name="T8" fmla="*/ 193 w 210"/>
                  <a:gd name="T9" fmla="*/ 135 h 210"/>
                  <a:gd name="T10" fmla="*/ 135 w 210"/>
                  <a:gd name="T11" fmla="*/ 1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0" h="210">
                    <a:moveTo>
                      <a:pt x="135" y="17"/>
                    </a:moveTo>
                    <a:lnTo>
                      <a:pt x="135" y="17"/>
                    </a:lnTo>
                    <a:cubicBezTo>
                      <a:pt x="87" y="0"/>
                      <a:pt x="33" y="26"/>
                      <a:pt x="17" y="75"/>
                    </a:cubicBezTo>
                    <a:cubicBezTo>
                      <a:pt x="0" y="123"/>
                      <a:pt x="27" y="177"/>
                      <a:pt x="75" y="193"/>
                    </a:cubicBezTo>
                    <a:cubicBezTo>
                      <a:pt x="123" y="210"/>
                      <a:pt x="177" y="183"/>
                      <a:pt x="193" y="135"/>
                    </a:cubicBezTo>
                    <a:cubicBezTo>
                      <a:pt x="210" y="86"/>
                      <a:pt x="184" y="33"/>
                      <a:pt x="135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08" name="Freeform 197"/>
              <p:cNvSpPr>
                <a:spLocks/>
              </p:cNvSpPr>
              <p:nvPr userDrawn="1"/>
            </p:nvSpPr>
            <p:spPr bwMode="auto">
              <a:xfrm>
                <a:off x="1937" y="1187"/>
                <a:ext cx="178" cy="160"/>
              </a:xfrm>
              <a:custGeom>
                <a:avLst/>
                <a:gdLst>
                  <a:gd name="T0" fmla="*/ 239 w 483"/>
                  <a:gd name="T1" fmla="*/ 0 h 435"/>
                  <a:gd name="T2" fmla="*/ 239 w 483"/>
                  <a:gd name="T3" fmla="*/ 0 h 435"/>
                  <a:gd name="T4" fmla="*/ 0 w 483"/>
                  <a:gd name="T5" fmla="*/ 187 h 435"/>
                  <a:gd name="T6" fmla="*/ 74 w 483"/>
                  <a:gd name="T7" fmla="*/ 259 h 435"/>
                  <a:gd name="T8" fmla="*/ 186 w 483"/>
                  <a:gd name="T9" fmla="*/ 154 h 435"/>
                  <a:gd name="T10" fmla="*/ 217 w 483"/>
                  <a:gd name="T11" fmla="*/ 106 h 435"/>
                  <a:gd name="T12" fmla="*/ 252 w 483"/>
                  <a:gd name="T13" fmla="*/ 157 h 435"/>
                  <a:gd name="T14" fmla="*/ 167 w 483"/>
                  <a:gd name="T15" fmla="*/ 370 h 435"/>
                  <a:gd name="T16" fmla="*/ 233 w 483"/>
                  <a:gd name="T17" fmla="*/ 435 h 435"/>
                  <a:gd name="T18" fmla="*/ 372 w 483"/>
                  <a:gd name="T19" fmla="*/ 321 h 435"/>
                  <a:gd name="T20" fmla="*/ 483 w 483"/>
                  <a:gd name="T21" fmla="*/ 185 h 435"/>
                  <a:gd name="T22" fmla="*/ 239 w 483"/>
                  <a:gd name="T23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3" h="435">
                    <a:moveTo>
                      <a:pt x="239" y="0"/>
                    </a:moveTo>
                    <a:lnTo>
                      <a:pt x="239" y="0"/>
                    </a:lnTo>
                    <a:cubicBezTo>
                      <a:pt x="85" y="0"/>
                      <a:pt x="0" y="102"/>
                      <a:pt x="0" y="187"/>
                    </a:cubicBezTo>
                    <a:cubicBezTo>
                      <a:pt x="0" y="230"/>
                      <a:pt x="33" y="259"/>
                      <a:pt x="74" y="259"/>
                    </a:cubicBezTo>
                    <a:cubicBezTo>
                      <a:pt x="140" y="259"/>
                      <a:pt x="179" y="218"/>
                      <a:pt x="186" y="154"/>
                    </a:cubicBezTo>
                    <a:cubicBezTo>
                      <a:pt x="188" y="133"/>
                      <a:pt x="190" y="106"/>
                      <a:pt x="217" y="106"/>
                    </a:cubicBezTo>
                    <a:cubicBezTo>
                      <a:pt x="243" y="106"/>
                      <a:pt x="252" y="136"/>
                      <a:pt x="252" y="157"/>
                    </a:cubicBezTo>
                    <a:cubicBezTo>
                      <a:pt x="252" y="242"/>
                      <a:pt x="167" y="286"/>
                      <a:pt x="167" y="370"/>
                    </a:cubicBezTo>
                    <a:cubicBezTo>
                      <a:pt x="167" y="411"/>
                      <a:pt x="193" y="435"/>
                      <a:pt x="233" y="435"/>
                    </a:cubicBezTo>
                    <a:cubicBezTo>
                      <a:pt x="329" y="435"/>
                      <a:pt x="271" y="359"/>
                      <a:pt x="372" y="321"/>
                    </a:cubicBezTo>
                    <a:cubicBezTo>
                      <a:pt x="445" y="293"/>
                      <a:pt x="483" y="246"/>
                      <a:pt x="483" y="185"/>
                    </a:cubicBezTo>
                    <a:cubicBezTo>
                      <a:pt x="483" y="68"/>
                      <a:pt x="342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09" name="Freeform 198"/>
              <p:cNvSpPr>
                <a:spLocks/>
              </p:cNvSpPr>
              <p:nvPr userDrawn="1"/>
            </p:nvSpPr>
            <p:spPr bwMode="auto">
              <a:xfrm>
                <a:off x="1997" y="1359"/>
                <a:ext cx="51" cy="51"/>
              </a:xfrm>
              <a:custGeom>
                <a:avLst/>
                <a:gdLst>
                  <a:gd name="T0" fmla="*/ 69 w 138"/>
                  <a:gd name="T1" fmla="*/ 0 h 138"/>
                  <a:gd name="T2" fmla="*/ 69 w 138"/>
                  <a:gd name="T3" fmla="*/ 0 h 138"/>
                  <a:gd name="T4" fmla="*/ 0 w 138"/>
                  <a:gd name="T5" fmla="*/ 69 h 138"/>
                  <a:gd name="T6" fmla="*/ 69 w 138"/>
                  <a:gd name="T7" fmla="*/ 138 h 138"/>
                  <a:gd name="T8" fmla="*/ 138 w 138"/>
                  <a:gd name="T9" fmla="*/ 69 h 138"/>
                  <a:gd name="T10" fmla="*/ 69 w 138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38">
                    <a:moveTo>
                      <a:pt x="69" y="0"/>
                    </a:moveTo>
                    <a:lnTo>
                      <a:pt x="69" y="0"/>
                    </a:lnTo>
                    <a:cubicBezTo>
                      <a:pt x="31" y="0"/>
                      <a:pt x="0" y="31"/>
                      <a:pt x="0" y="69"/>
                    </a:cubicBezTo>
                    <a:cubicBezTo>
                      <a:pt x="0" y="107"/>
                      <a:pt x="31" y="138"/>
                      <a:pt x="69" y="138"/>
                    </a:cubicBezTo>
                    <a:cubicBezTo>
                      <a:pt x="107" y="138"/>
                      <a:pt x="138" y="107"/>
                      <a:pt x="138" y="69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10" name="Freeform 199"/>
              <p:cNvSpPr>
                <a:spLocks/>
              </p:cNvSpPr>
              <p:nvPr userDrawn="1"/>
            </p:nvSpPr>
            <p:spPr bwMode="auto">
              <a:xfrm>
                <a:off x="3123" y="987"/>
                <a:ext cx="255" cy="230"/>
              </a:xfrm>
              <a:custGeom>
                <a:avLst/>
                <a:gdLst>
                  <a:gd name="T0" fmla="*/ 343 w 692"/>
                  <a:gd name="T1" fmla="*/ 0 h 624"/>
                  <a:gd name="T2" fmla="*/ 343 w 692"/>
                  <a:gd name="T3" fmla="*/ 0 h 624"/>
                  <a:gd name="T4" fmla="*/ 0 w 692"/>
                  <a:gd name="T5" fmla="*/ 269 h 624"/>
                  <a:gd name="T6" fmla="*/ 106 w 692"/>
                  <a:gd name="T7" fmla="*/ 372 h 624"/>
                  <a:gd name="T8" fmla="*/ 266 w 692"/>
                  <a:gd name="T9" fmla="*/ 221 h 624"/>
                  <a:gd name="T10" fmla="*/ 311 w 692"/>
                  <a:gd name="T11" fmla="*/ 153 h 624"/>
                  <a:gd name="T12" fmla="*/ 361 w 692"/>
                  <a:gd name="T13" fmla="*/ 225 h 624"/>
                  <a:gd name="T14" fmla="*/ 239 w 692"/>
                  <a:gd name="T15" fmla="*/ 530 h 624"/>
                  <a:gd name="T16" fmla="*/ 334 w 692"/>
                  <a:gd name="T17" fmla="*/ 624 h 624"/>
                  <a:gd name="T18" fmla="*/ 533 w 692"/>
                  <a:gd name="T19" fmla="*/ 460 h 624"/>
                  <a:gd name="T20" fmla="*/ 692 w 692"/>
                  <a:gd name="T21" fmla="*/ 266 h 624"/>
                  <a:gd name="T22" fmla="*/ 343 w 692"/>
                  <a:gd name="T23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2" h="624">
                    <a:moveTo>
                      <a:pt x="343" y="0"/>
                    </a:moveTo>
                    <a:lnTo>
                      <a:pt x="343" y="0"/>
                    </a:lnTo>
                    <a:cubicBezTo>
                      <a:pt x="122" y="0"/>
                      <a:pt x="0" y="147"/>
                      <a:pt x="0" y="269"/>
                    </a:cubicBezTo>
                    <a:cubicBezTo>
                      <a:pt x="0" y="329"/>
                      <a:pt x="47" y="372"/>
                      <a:pt x="106" y="372"/>
                    </a:cubicBezTo>
                    <a:cubicBezTo>
                      <a:pt x="201" y="372"/>
                      <a:pt x="256" y="313"/>
                      <a:pt x="266" y="221"/>
                    </a:cubicBezTo>
                    <a:cubicBezTo>
                      <a:pt x="269" y="191"/>
                      <a:pt x="272" y="153"/>
                      <a:pt x="311" y="153"/>
                    </a:cubicBezTo>
                    <a:cubicBezTo>
                      <a:pt x="348" y="153"/>
                      <a:pt x="361" y="195"/>
                      <a:pt x="361" y="225"/>
                    </a:cubicBezTo>
                    <a:cubicBezTo>
                      <a:pt x="361" y="346"/>
                      <a:pt x="239" y="410"/>
                      <a:pt x="239" y="530"/>
                    </a:cubicBezTo>
                    <a:cubicBezTo>
                      <a:pt x="239" y="588"/>
                      <a:pt x="276" y="624"/>
                      <a:pt x="334" y="624"/>
                    </a:cubicBezTo>
                    <a:cubicBezTo>
                      <a:pt x="471" y="624"/>
                      <a:pt x="388" y="515"/>
                      <a:pt x="533" y="460"/>
                    </a:cubicBezTo>
                    <a:cubicBezTo>
                      <a:pt x="638" y="420"/>
                      <a:pt x="692" y="352"/>
                      <a:pt x="692" y="266"/>
                    </a:cubicBezTo>
                    <a:cubicBezTo>
                      <a:pt x="692" y="98"/>
                      <a:pt x="490" y="0"/>
                      <a:pt x="3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11" name="Freeform 200"/>
              <p:cNvSpPr>
                <a:spLocks/>
              </p:cNvSpPr>
              <p:nvPr userDrawn="1"/>
            </p:nvSpPr>
            <p:spPr bwMode="auto">
              <a:xfrm>
                <a:off x="3210" y="1234"/>
                <a:ext cx="72" cy="73"/>
              </a:xfrm>
              <a:custGeom>
                <a:avLst/>
                <a:gdLst>
                  <a:gd name="T0" fmla="*/ 99 w 198"/>
                  <a:gd name="T1" fmla="*/ 0 h 198"/>
                  <a:gd name="T2" fmla="*/ 99 w 198"/>
                  <a:gd name="T3" fmla="*/ 0 h 198"/>
                  <a:gd name="T4" fmla="*/ 0 w 198"/>
                  <a:gd name="T5" fmla="*/ 99 h 198"/>
                  <a:gd name="T6" fmla="*/ 99 w 198"/>
                  <a:gd name="T7" fmla="*/ 198 h 198"/>
                  <a:gd name="T8" fmla="*/ 198 w 198"/>
                  <a:gd name="T9" fmla="*/ 99 h 198"/>
                  <a:gd name="T10" fmla="*/ 99 w 198"/>
                  <a:gd name="T11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198">
                    <a:moveTo>
                      <a:pt x="99" y="0"/>
                    </a:moveTo>
                    <a:lnTo>
                      <a:pt x="99" y="0"/>
                    </a:lnTo>
                    <a:cubicBezTo>
                      <a:pt x="45" y="0"/>
                      <a:pt x="0" y="44"/>
                      <a:pt x="0" y="99"/>
                    </a:cubicBezTo>
                    <a:cubicBezTo>
                      <a:pt x="0" y="153"/>
                      <a:pt x="45" y="198"/>
                      <a:pt x="99" y="198"/>
                    </a:cubicBezTo>
                    <a:cubicBezTo>
                      <a:pt x="154" y="198"/>
                      <a:pt x="198" y="153"/>
                      <a:pt x="198" y="99"/>
                    </a:cubicBezTo>
                    <a:cubicBezTo>
                      <a:pt x="198" y="44"/>
                      <a:pt x="154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12" name="Freeform 201"/>
              <p:cNvSpPr>
                <a:spLocks/>
              </p:cNvSpPr>
              <p:nvPr userDrawn="1"/>
            </p:nvSpPr>
            <p:spPr bwMode="auto">
              <a:xfrm>
                <a:off x="2098" y="1302"/>
                <a:ext cx="188" cy="169"/>
              </a:xfrm>
              <a:custGeom>
                <a:avLst/>
                <a:gdLst>
                  <a:gd name="T0" fmla="*/ 253 w 511"/>
                  <a:gd name="T1" fmla="*/ 0 h 461"/>
                  <a:gd name="T2" fmla="*/ 253 w 511"/>
                  <a:gd name="T3" fmla="*/ 0 h 461"/>
                  <a:gd name="T4" fmla="*/ 0 w 511"/>
                  <a:gd name="T5" fmla="*/ 199 h 461"/>
                  <a:gd name="T6" fmla="*/ 78 w 511"/>
                  <a:gd name="T7" fmla="*/ 275 h 461"/>
                  <a:gd name="T8" fmla="*/ 196 w 511"/>
                  <a:gd name="T9" fmla="*/ 163 h 461"/>
                  <a:gd name="T10" fmla="*/ 230 w 511"/>
                  <a:gd name="T11" fmla="*/ 113 h 461"/>
                  <a:gd name="T12" fmla="*/ 267 w 511"/>
                  <a:gd name="T13" fmla="*/ 166 h 461"/>
                  <a:gd name="T14" fmla="*/ 177 w 511"/>
                  <a:gd name="T15" fmla="*/ 392 h 461"/>
                  <a:gd name="T16" fmla="*/ 247 w 511"/>
                  <a:gd name="T17" fmla="*/ 461 h 461"/>
                  <a:gd name="T18" fmla="*/ 394 w 511"/>
                  <a:gd name="T19" fmla="*/ 340 h 461"/>
                  <a:gd name="T20" fmla="*/ 511 w 511"/>
                  <a:gd name="T21" fmla="*/ 197 h 461"/>
                  <a:gd name="T22" fmla="*/ 253 w 511"/>
                  <a:gd name="T23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1" h="461">
                    <a:moveTo>
                      <a:pt x="253" y="0"/>
                    </a:moveTo>
                    <a:lnTo>
                      <a:pt x="253" y="0"/>
                    </a:lnTo>
                    <a:cubicBezTo>
                      <a:pt x="90" y="0"/>
                      <a:pt x="0" y="109"/>
                      <a:pt x="0" y="199"/>
                    </a:cubicBezTo>
                    <a:cubicBezTo>
                      <a:pt x="0" y="244"/>
                      <a:pt x="34" y="275"/>
                      <a:pt x="78" y="275"/>
                    </a:cubicBezTo>
                    <a:cubicBezTo>
                      <a:pt x="148" y="275"/>
                      <a:pt x="189" y="231"/>
                      <a:pt x="196" y="163"/>
                    </a:cubicBezTo>
                    <a:cubicBezTo>
                      <a:pt x="199" y="141"/>
                      <a:pt x="201" y="113"/>
                      <a:pt x="230" y="113"/>
                    </a:cubicBezTo>
                    <a:cubicBezTo>
                      <a:pt x="257" y="113"/>
                      <a:pt x="267" y="144"/>
                      <a:pt x="267" y="166"/>
                    </a:cubicBezTo>
                    <a:cubicBezTo>
                      <a:pt x="267" y="256"/>
                      <a:pt x="177" y="303"/>
                      <a:pt x="177" y="392"/>
                    </a:cubicBezTo>
                    <a:cubicBezTo>
                      <a:pt x="177" y="435"/>
                      <a:pt x="204" y="461"/>
                      <a:pt x="247" y="461"/>
                    </a:cubicBezTo>
                    <a:cubicBezTo>
                      <a:pt x="348" y="461"/>
                      <a:pt x="286" y="381"/>
                      <a:pt x="394" y="340"/>
                    </a:cubicBezTo>
                    <a:cubicBezTo>
                      <a:pt x="472" y="311"/>
                      <a:pt x="511" y="260"/>
                      <a:pt x="511" y="197"/>
                    </a:cubicBezTo>
                    <a:cubicBezTo>
                      <a:pt x="511" y="72"/>
                      <a:pt x="362" y="0"/>
                      <a:pt x="2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13" name="Freeform 202"/>
              <p:cNvSpPr>
                <a:spLocks/>
              </p:cNvSpPr>
              <p:nvPr userDrawn="1"/>
            </p:nvSpPr>
            <p:spPr bwMode="auto">
              <a:xfrm>
                <a:off x="2162" y="1484"/>
                <a:ext cx="54" cy="54"/>
              </a:xfrm>
              <a:custGeom>
                <a:avLst/>
                <a:gdLst>
                  <a:gd name="T0" fmla="*/ 73 w 146"/>
                  <a:gd name="T1" fmla="*/ 0 h 147"/>
                  <a:gd name="T2" fmla="*/ 73 w 146"/>
                  <a:gd name="T3" fmla="*/ 0 h 147"/>
                  <a:gd name="T4" fmla="*/ 0 w 146"/>
                  <a:gd name="T5" fmla="*/ 73 h 147"/>
                  <a:gd name="T6" fmla="*/ 73 w 146"/>
                  <a:gd name="T7" fmla="*/ 147 h 147"/>
                  <a:gd name="T8" fmla="*/ 146 w 146"/>
                  <a:gd name="T9" fmla="*/ 73 h 147"/>
                  <a:gd name="T10" fmla="*/ 73 w 146"/>
                  <a:gd name="T11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47">
                    <a:moveTo>
                      <a:pt x="73" y="0"/>
                    </a:moveTo>
                    <a:lnTo>
                      <a:pt x="73" y="0"/>
                    </a:ln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3" y="147"/>
                    </a:cubicBezTo>
                    <a:cubicBezTo>
                      <a:pt x="113" y="147"/>
                      <a:pt x="146" y="114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14" name="Freeform 203"/>
              <p:cNvSpPr>
                <a:spLocks/>
              </p:cNvSpPr>
              <p:nvPr userDrawn="1"/>
            </p:nvSpPr>
            <p:spPr bwMode="auto">
              <a:xfrm>
                <a:off x="2342" y="1799"/>
                <a:ext cx="306" cy="275"/>
              </a:xfrm>
              <a:custGeom>
                <a:avLst/>
                <a:gdLst>
                  <a:gd name="T0" fmla="*/ 419 w 829"/>
                  <a:gd name="T1" fmla="*/ 747 h 747"/>
                  <a:gd name="T2" fmla="*/ 419 w 829"/>
                  <a:gd name="T3" fmla="*/ 747 h 747"/>
                  <a:gd name="T4" fmla="*/ 829 w 829"/>
                  <a:gd name="T5" fmla="*/ 425 h 747"/>
                  <a:gd name="T6" fmla="*/ 702 w 829"/>
                  <a:gd name="T7" fmla="*/ 302 h 747"/>
                  <a:gd name="T8" fmla="*/ 510 w 829"/>
                  <a:gd name="T9" fmla="*/ 483 h 747"/>
                  <a:gd name="T10" fmla="*/ 456 w 829"/>
                  <a:gd name="T11" fmla="*/ 564 h 747"/>
                  <a:gd name="T12" fmla="*/ 397 w 829"/>
                  <a:gd name="T13" fmla="*/ 478 h 747"/>
                  <a:gd name="T14" fmla="*/ 542 w 829"/>
                  <a:gd name="T15" fmla="*/ 112 h 747"/>
                  <a:gd name="T16" fmla="*/ 429 w 829"/>
                  <a:gd name="T17" fmla="*/ 0 h 747"/>
                  <a:gd name="T18" fmla="*/ 190 w 829"/>
                  <a:gd name="T19" fmla="*/ 197 h 747"/>
                  <a:gd name="T20" fmla="*/ 0 w 829"/>
                  <a:gd name="T21" fmla="*/ 429 h 747"/>
                  <a:gd name="T22" fmla="*/ 419 w 829"/>
                  <a:gd name="T23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9" h="747">
                    <a:moveTo>
                      <a:pt x="419" y="747"/>
                    </a:moveTo>
                    <a:lnTo>
                      <a:pt x="419" y="747"/>
                    </a:lnTo>
                    <a:cubicBezTo>
                      <a:pt x="683" y="747"/>
                      <a:pt x="829" y="571"/>
                      <a:pt x="829" y="425"/>
                    </a:cubicBezTo>
                    <a:cubicBezTo>
                      <a:pt x="829" y="353"/>
                      <a:pt x="773" y="302"/>
                      <a:pt x="702" y="302"/>
                    </a:cubicBezTo>
                    <a:cubicBezTo>
                      <a:pt x="588" y="302"/>
                      <a:pt x="522" y="373"/>
                      <a:pt x="510" y="483"/>
                    </a:cubicBezTo>
                    <a:cubicBezTo>
                      <a:pt x="507" y="519"/>
                      <a:pt x="504" y="564"/>
                      <a:pt x="456" y="564"/>
                    </a:cubicBezTo>
                    <a:cubicBezTo>
                      <a:pt x="412" y="564"/>
                      <a:pt x="397" y="514"/>
                      <a:pt x="397" y="478"/>
                    </a:cubicBezTo>
                    <a:cubicBezTo>
                      <a:pt x="397" y="332"/>
                      <a:pt x="542" y="256"/>
                      <a:pt x="542" y="112"/>
                    </a:cubicBezTo>
                    <a:cubicBezTo>
                      <a:pt x="542" y="43"/>
                      <a:pt x="498" y="0"/>
                      <a:pt x="429" y="0"/>
                    </a:cubicBezTo>
                    <a:cubicBezTo>
                      <a:pt x="265" y="0"/>
                      <a:pt x="365" y="131"/>
                      <a:pt x="190" y="197"/>
                    </a:cubicBezTo>
                    <a:cubicBezTo>
                      <a:pt x="65" y="244"/>
                      <a:pt x="0" y="326"/>
                      <a:pt x="0" y="429"/>
                    </a:cubicBezTo>
                    <a:cubicBezTo>
                      <a:pt x="0" y="631"/>
                      <a:pt x="243" y="747"/>
                      <a:pt x="419" y="7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15" name="Freeform 204"/>
              <p:cNvSpPr>
                <a:spLocks/>
              </p:cNvSpPr>
              <p:nvPr userDrawn="1"/>
            </p:nvSpPr>
            <p:spPr bwMode="auto">
              <a:xfrm>
                <a:off x="2457" y="1691"/>
                <a:ext cx="87" cy="88"/>
              </a:xfrm>
              <a:custGeom>
                <a:avLst/>
                <a:gdLst>
                  <a:gd name="T0" fmla="*/ 119 w 237"/>
                  <a:gd name="T1" fmla="*/ 238 h 238"/>
                  <a:gd name="T2" fmla="*/ 119 w 237"/>
                  <a:gd name="T3" fmla="*/ 238 h 238"/>
                  <a:gd name="T4" fmla="*/ 237 w 237"/>
                  <a:gd name="T5" fmla="*/ 119 h 238"/>
                  <a:gd name="T6" fmla="*/ 119 w 237"/>
                  <a:gd name="T7" fmla="*/ 0 h 238"/>
                  <a:gd name="T8" fmla="*/ 0 w 237"/>
                  <a:gd name="T9" fmla="*/ 119 h 238"/>
                  <a:gd name="T10" fmla="*/ 119 w 237"/>
                  <a:gd name="T11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238">
                    <a:moveTo>
                      <a:pt x="119" y="238"/>
                    </a:moveTo>
                    <a:lnTo>
                      <a:pt x="119" y="238"/>
                    </a:lnTo>
                    <a:cubicBezTo>
                      <a:pt x="184" y="238"/>
                      <a:pt x="237" y="184"/>
                      <a:pt x="237" y="119"/>
                    </a:cubicBezTo>
                    <a:cubicBezTo>
                      <a:pt x="237" y="54"/>
                      <a:pt x="184" y="0"/>
                      <a:pt x="119" y="0"/>
                    </a:cubicBezTo>
                    <a:cubicBezTo>
                      <a:pt x="53" y="0"/>
                      <a:pt x="0" y="54"/>
                      <a:pt x="0" y="119"/>
                    </a:cubicBezTo>
                    <a:cubicBezTo>
                      <a:pt x="0" y="184"/>
                      <a:pt x="53" y="238"/>
                      <a:pt x="119" y="2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212" name="Freeform 206"/>
            <p:cNvSpPr>
              <a:spLocks/>
            </p:cNvSpPr>
            <p:nvPr userDrawn="1"/>
          </p:nvSpPr>
          <p:spPr bwMode="auto">
            <a:xfrm>
              <a:off x="5610225" y="2163763"/>
              <a:ext cx="509588" cy="458788"/>
            </a:xfrm>
            <a:custGeom>
              <a:avLst/>
              <a:gdLst>
                <a:gd name="T0" fmla="*/ 431 w 871"/>
                <a:gd name="T1" fmla="*/ 0 h 785"/>
                <a:gd name="T2" fmla="*/ 431 w 871"/>
                <a:gd name="T3" fmla="*/ 0 h 785"/>
                <a:gd name="T4" fmla="*/ 0 w 871"/>
                <a:gd name="T5" fmla="*/ 338 h 785"/>
                <a:gd name="T6" fmla="*/ 134 w 871"/>
                <a:gd name="T7" fmla="*/ 468 h 785"/>
                <a:gd name="T8" fmla="*/ 335 w 871"/>
                <a:gd name="T9" fmla="*/ 278 h 785"/>
                <a:gd name="T10" fmla="*/ 392 w 871"/>
                <a:gd name="T11" fmla="*/ 192 h 785"/>
                <a:gd name="T12" fmla="*/ 454 w 871"/>
                <a:gd name="T13" fmla="*/ 283 h 785"/>
                <a:gd name="T14" fmla="*/ 301 w 871"/>
                <a:gd name="T15" fmla="*/ 668 h 785"/>
                <a:gd name="T16" fmla="*/ 421 w 871"/>
                <a:gd name="T17" fmla="*/ 785 h 785"/>
                <a:gd name="T18" fmla="*/ 672 w 871"/>
                <a:gd name="T19" fmla="*/ 579 h 785"/>
                <a:gd name="T20" fmla="*/ 871 w 871"/>
                <a:gd name="T21" fmla="*/ 335 h 785"/>
                <a:gd name="T22" fmla="*/ 431 w 871"/>
                <a:gd name="T23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1" h="785">
                  <a:moveTo>
                    <a:pt x="431" y="0"/>
                  </a:moveTo>
                  <a:lnTo>
                    <a:pt x="431" y="0"/>
                  </a:lnTo>
                  <a:cubicBezTo>
                    <a:pt x="153" y="0"/>
                    <a:pt x="0" y="185"/>
                    <a:pt x="0" y="338"/>
                  </a:cubicBezTo>
                  <a:cubicBezTo>
                    <a:pt x="0" y="415"/>
                    <a:pt x="59" y="468"/>
                    <a:pt x="134" y="468"/>
                  </a:cubicBezTo>
                  <a:cubicBezTo>
                    <a:pt x="253" y="468"/>
                    <a:pt x="323" y="393"/>
                    <a:pt x="335" y="278"/>
                  </a:cubicBezTo>
                  <a:cubicBezTo>
                    <a:pt x="339" y="240"/>
                    <a:pt x="342" y="192"/>
                    <a:pt x="392" y="192"/>
                  </a:cubicBezTo>
                  <a:cubicBezTo>
                    <a:pt x="438" y="192"/>
                    <a:pt x="454" y="246"/>
                    <a:pt x="454" y="283"/>
                  </a:cubicBezTo>
                  <a:cubicBezTo>
                    <a:pt x="454" y="436"/>
                    <a:pt x="301" y="516"/>
                    <a:pt x="301" y="668"/>
                  </a:cubicBezTo>
                  <a:cubicBezTo>
                    <a:pt x="301" y="741"/>
                    <a:pt x="348" y="785"/>
                    <a:pt x="421" y="785"/>
                  </a:cubicBezTo>
                  <a:cubicBezTo>
                    <a:pt x="593" y="785"/>
                    <a:pt x="488" y="648"/>
                    <a:pt x="672" y="579"/>
                  </a:cubicBezTo>
                  <a:cubicBezTo>
                    <a:pt x="804" y="529"/>
                    <a:pt x="871" y="443"/>
                    <a:pt x="871" y="335"/>
                  </a:cubicBezTo>
                  <a:cubicBezTo>
                    <a:pt x="871" y="123"/>
                    <a:pt x="617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3" name="Freeform 207"/>
            <p:cNvSpPr>
              <a:spLocks/>
            </p:cNvSpPr>
            <p:nvPr userDrawn="1"/>
          </p:nvSpPr>
          <p:spPr bwMode="auto">
            <a:xfrm>
              <a:off x="5783263" y="2657475"/>
              <a:ext cx="146050" cy="144463"/>
            </a:xfrm>
            <a:custGeom>
              <a:avLst/>
              <a:gdLst>
                <a:gd name="T0" fmla="*/ 125 w 250"/>
                <a:gd name="T1" fmla="*/ 0 h 249"/>
                <a:gd name="T2" fmla="*/ 125 w 250"/>
                <a:gd name="T3" fmla="*/ 0 h 249"/>
                <a:gd name="T4" fmla="*/ 0 w 250"/>
                <a:gd name="T5" fmla="*/ 124 h 249"/>
                <a:gd name="T6" fmla="*/ 125 w 250"/>
                <a:gd name="T7" fmla="*/ 249 h 249"/>
                <a:gd name="T8" fmla="*/ 250 w 250"/>
                <a:gd name="T9" fmla="*/ 124 h 249"/>
                <a:gd name="T10" fmla="*/ 125 w 250"/>
                <a:gd name="T1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49">
                  <a:moveTo>
                    <a:pt x="125" y="0"/>
                  </a:moveTo>
                  <a:lnTo>
                    <a:pt x="125" y="0"/>
                  </a:lnTo>
                  <a:cubicBezTo>
                    <a:pt x="56" y="0"/>
                    <a:pt x="0" y="56"/>
                    <a:pt x="0" y="124"/>
                  </a:cubicBezTo>
                  <a:cubicBezTo>
                    <a:pt x="0" y="193"/>
                    <a:pt x="56" y="249"/>
                    <a:pt x="125" y="249"/>
                  </a:cubicBezTo>
                  <a:cubicBezTo>
                    <a:pt x="194" y="249"/>
                    <a:pt x="250" y="193"/>
                    <a:pt x="250" y="124"/>
                  </a:cubicBezTo>
                  <a:cubicBezTo>
                    <a:pt x="250" y="56"/>
                    <a:pt x="194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4" name="Freeform 208"/>
            <p:cNvSpPr>
              <a:spLocks/>
            </p:cNvSpPr>
            <p:nvPr userDrawn="1"/>
          </p:nvSpPr>
          <p:spPr bwMode="auto">
            <a:xfrm>
              <a:off x="3802063" y="930275"/>
              <a:ext cx="261938" cy="234950"/>
            </a:xfrm>
            <a:custGeom>
              <a:avLst/>
              <a:gdLst>
                <a:gd name="T0" fmla="*/ 222 w 448"/>
                <a:gd name="T1" fmla="*/ 0 h 404"/>
                <a:gd name="T2" fmla="*/ 222 w 448"/>
                <a:gd name="T3" fmla="*/ 0 h 404"/>
                <a:gd name="T4" fmla="*/ 0 w 448"/>
                <a:gd name="T5" fmla="*/ 174 h 404"/>
                <a:gd name="T6" fmla="*/ 69 w 448"/>
                <a:gd name="T7" fmla="*/ 241 h 404"/>
                <a:gd name="T8" fmla="*/ 172 w 448"/>
                <a:gd name="T9" fmla="*/ 143 h 404"/>
                <a:gd name="T10" fmla="*/ 202 w 448"/>
                <a:gd name="T11" fmla="*/ 99 h 404"/>
                <a:gd name="T12" fmla="*/ 234 w 448"/>
                <a:gd name="T13" fmla="*/ 146 h 404"/>
                <a:gd name="T14" fmla="*/ 155 w 448"/>
                <a:gd name="T15" fmla="*/ 344 h 404"/>
                <a:gd name="T16" fmla="*/ 216 w 448"/>
                <a:gd name="T17" fmla="*/ 404 h 404"/>
                <a:gd name="T18" fmla="*/ 346 w 448"/>
                <a:gd name="T19" fmla="*/ 298 h 404"/>
                <a:gd name="T20" fmla="*/ 448 w 448"/>
                <a:gd name="T21" fmla="*/ 173 h 404"/>
                <a:gd name="T22" fmla="*/ 222 w 448"/>
                <a:gd name="T2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8" h="404">
                  <a:moveTo>
                    <a:pt x="222" y="0"/>
                  </a:moveTo>
                  <a:lnTo>
                    <a:pt x="222" y="0"/>
                  </a:lnTo>
                  <a:cubicBezTo>
                    <a:pt x="79" y="0"/>
                    <a:pt x="0" y="96"/>
                    <a:pt x="0" y="174"/>
                  </a:cubicBezTo>
                  <a:cubicBezTo>
                    <a:pt x="0" y="214"/>
                    <a:pt x="30" y="241"/>
                    <a:pt x="69" y="241"/>
                  </a:cubicBezTo>
                  <a:cubicBezTo>
                    <a:pt x="130" y="241"/>
                    <a:pt x="166" y="203"/>
                    <a:pt x="172" y="143"/>
                  </a:cubicBezTo>
                  <a:cubicBezTo>
                    <a:pt x="174" y="124"/>
                    <a:pt x="176" y="99"/>
                    <a:pt x="202" y="99"/>
                  </a:cubicBezTo>
                  <a:cubicBezTo>
                    <a:pt x="226" y="99"/>
                    <a:pt x="234" y="127"/>
                    <a:pt x="234" y="146"/>
                  </a:cubicBezTo>
                  <a:cubicBezTo>
                    <a:pt x="234" y="225"/>
                    <a:pt x="155" y="266"/>
                    <a:pt x="155" y="344"/>
                  </a:cubicBezTo>
                  <a:cubicBezTo>
                    <a:pt x="155" y="382"/>
                    <a:pt x="179" y="404"/>
                    <a:pt x="216" y="404"/>
                  </a:cubicBezTo>
                  <a:cubicBezTo>
                    <a:pt x="305" y="404"/>
                    <a:pt x="251" y="334"/>
                    <a:pt x="346" y="298"/>
                  </a:cubicBezTo>
                  <a:cubicBezTo>
                    <a:pt x="414" y="272"/>
                    <a:pt x="448" y="228"/>
                    <a:pt x="448" y="173"/>
                  </a:cubicBezTo>
                  <a:cubicBezTo>
                    <a:pt x="448" y="64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5" name="Freeform 209"/>
            <p:cNvSpPr>
              <a:spLocks/>
            </p:cNvSpPr>
            <p:nvPr userDrawn="1"/>
          </p:nvSpPr>
          <p:spPr bwMode="auto">
            <a:xfrm>
              <a:off x="3890963" y="1184275"/>
              <a:ext cx="76200" cy="74613"/>
            </a:xfrm>
            <a:custGeom>
              <a:avLst/>
              <a:gdLst>
                <a:gd name="T0" fmla="*/ 65 w 129"/>
                <a:gd name="T1" fmla="*/ 0 h 128"/>
                <a:gd name="T2" fmla="*/ 65 w 129"/>
                <a:gd name="T3" fmla="*/ 0 h 128"/>
                <a:gd name="T4" fmla="*/ 0 w 129"/>
                <a:gd name="T5" fmla="*/ 64 h 128"/>
                <a:gd name="T6" fmla="*/ 65 w 129"/>
                <a:gd name="T7" fmla="*/ 128 h 128"/>
                <a:gd name="T8" fmla="*/ 129 w 129"/>
                <a:gd name="T9" fmla="*/ 64 h 128"/>
                <a:gd name="T10" fmla="*/ 65 w 129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128">
                  <a:moveTo>
                    <a:pt x="65" y="0"/>
                  </a:moveTo>
                  <a:lnTo>
                    <a:pt x="65" y="0"/>
                  </a:ln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5" y="128"/>
                  </a:cubicBezTo>
                  <a:cubicBezTo>
                    <a:pt x="100" y="128"/>
                    <a:pt x="129" y="99"/>
                    <a:pt x="129" y="64"/>
                  </a:cubicBezTo>
                  <a:cubicBezTo>
                    <a:pt x="129" y="29"/>
                    <a:pt x="100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6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4005064"/>
            <a:ext cx="7160840" cy="2376263"/>
          </a:xfrm>
        </p:spPr>
        <p:txBody>
          <a:bodyPr>
            <a:normAutofit/>
          </a:bodyPr>
          <a:lstStyle/>
          <a:p>
            <a:r>
              <a:rPr lang="en-GB" dirty="0" smtClean="0"/>
              <a:t>Liam Westley</a:t>
            </a:r>
          </a:p>
          <a:p>
            <a:r>
              <a:rPr lang="en-GB" sz="2400" b="0" dirty="0" smtClean="0"/>
              <a:t>Application Architect</a:t>
            </a:r>
          </a:p>
          <a:p>
            <a:endParaRPr lang="en-GB" sz="2400" b="0" dirty="0"/>
          </a:p>
          <a:p>
            <a:r>
              <a:rPr lang="en-GB" sz="1800" b="0" dirty="0" smtClean="0"/>
              <a:t>liam.westley@huddle.com</a:t>
            </a:r>
          </a:p>
          <a:p>
            <a:r>
              <a:rPr lang="en-GB" sz="1800" b="0" dirty="0"/>
              <a:t>@westleyl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Point Of … Microsoft?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1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89D0"/>
                </a:solidFill>
              </a:rPr>
              <a:t>Who is Liam Westley?</a:t>
            </a:r>
            <a:endParaRPr lang="en-GB" dirty="0">
              <a:solidFill>
                <a:srgbClr val="0089D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00974" y="5055134"/>
            <a:ext cx="1368379" cy="542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 smtClean="0">
                <a:solidFill>
                  <a:srgbClr val="0089D0"/>
                </a:solidFill>
              </a:rPr>
              <a:t>&lt; work</a:t>
            </a:r>
            <a:endParaRPr lang="en-GB" sz="2600" dirty="0">
              <a:solidFill>
                <a:srgbClr val="0089D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1920479"/>
            <a:ext cx="2521649" cy="3678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652" y="1927268"/>
            <a:ext cx="3439001" cy="208026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056276" y="1893318"/>
            <a:ext cx="1836204" cy="52757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600" dirty="0">
                <a:solidFill>
                  <a:srgbClr val="0089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commute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83968" y="4444904"/>
            <a:ext cx="1191415" cy="4534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600" dirty="0">
                <a:solidFill>
                  <a:srgbClr val="0089D0"/>
                </a:solidFill>
                <a:latin typeface="Arial" panose="020B0604020202020204" pitchFamily="34" charset="0"/>
                <a:cs typeface="Arial" pitchFamily="34" charset="0"/>
              </a:rPr>
              <a:t>play 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09" y="3759758"/>
            <a:ext cx="3052947" cy="20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2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455518" cy="1325563"/>
          </a:xfrm>
        </p:spPr>
        <p:txBody>
          <a:bodyPr>
            <a:normAutofit/>
          </a:bodyPr>
          <a:lstStyle/>
          <a:p>
            <a:r>
              <a:rPr lang="en-GB" sz="4200" dirty="0" smtClean="0"/>
              <a:t>What is the point of …</a:t>
            </a:r>
            <a:endParaRPr lang="en-GB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 smtClean="0"/>
              <a:t>‘What is the point of …?’ is a  BBC Radio 4 documentary series about institutions and their purpose in the modern world.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1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GB" dirty="0" smtClean="0"/>
              <a:t>In the past they have tackled such institutions as; Formula 1, The Methodists, The Lord Mayor Of London, Michelin Stars, The Football Association.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GB" dirty="0" smtClean="0"/>
              <a:t>So I thought why not look at … Microsoft.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2160" y="365125"/>
            <a:ext cx="2431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9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200" dirty="0" smtClean="0"/>
              <a:t>this talk?</a:t>
            </a: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276043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Disclaimer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79" y="1825625"/>
            <a:ext cx="3453442" cy="4351338"/>
          </a:xfr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507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Disclaimer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By the end of next week this </a:t>
            </a:r>
          </a:p>
          <a:p>
            <a:pPr marL="0" indent="0" algn="ctr">
              <a:buNone/>
            </a:pPr>
            <a:r>
              <a:rPr lang="en-GB" dirty="0" smtClean="0"/>
              <a:t>may all have changed …</a:t>
            </a:r>
            <a:endParaRPr lang="en-GB" dirty="0"/>
          </a:p>
        </p:txBody>
      </p:sp>
      <p:pic>
        <p:nvPicPr>
          <p:cNvPr id="1026" name="Picture 2" descr="http://winsupersite.com/site-files/winsupersite.com/files/imagecache/large_img/uploads/2015/04/msbuild2015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48" y="3142196"/>
            <a:ext cx="4777904" cy="2690081"/>
          </a:xfrm>
          <a:prstGeom prst="rect">
            <a:avLst/>
          </a:prstGeom>
          <a:noFill/>
          <a:ln w="25400">
            <a:solidFill>
              <a:srgbClr val="0089D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‘The Players’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Apple </a:t>
            </a:r>
            <a:r>
              <a:rPr lang="en-GB" dirty="0" smtClean="0"/>
              <a:t>($750 BN)</a:t>
            </a:r>
            <a:endParaRPr lang="en-GB" dirty="0"/>
          </a:p>
          <a:p>
            <a:pPr lvl="1"/>
            <a:r>
              <a:rPr lang="en-GB" dirty="0"/>
              <a:t>sells hardware (with good software thrown in)</a:t>
            </a:r>
          </a:p>
          <a:p>
            <a:r>
              <a:rPr lang="en-GB" dirty="0" smtClean="0"/>
              <a:t>Google ($370 </a:t>
            </a:r>
            <a:r>
              <a:rPr lang="en-GB" dirty="0"/>
              <a:t>BN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sells you to advertisers </a:t>
            </a:r>
            <a:r>
              <a:rPr lang="en-GB" dirty="0"/>
              <a:t>(</a:t>
            </a:r>
            <a:r>
              <a:rPr lang="en-GB" dirty="0" smtClean="0"/>
              <a:t>well all their </a:t>
            </a:r>
            <a:r>
              <a:rPr lang="en-GB" dirty="0"/>
              <a:t>data about you)</a:t>
            </a:r>
          </a:p>
          <a:p>
            <a:r>
              <a:rPr lang="en-GB" dirty="0" smtClean="0"/>
              <a:t>Microsoft ($355 </a:t>
            </a:r>
            <a:r>
              <a:rPr lang="en-GB" dirty="0"/>
              <a:t>BN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sells software licenses (and occasionally hardware)</a:t>
            </a:r>
          </a:p>
          <a:p>
            <a:r>
              <a:rPr lang="en-GB" dirty="0" smtClean="0"/>
              <a:t>Facebook ($230 BN)</a:t>
            </a:r>
          </a:p>
          <a:p>
            <a:pPr lvl="1"/>
            <a:r>
              <a:rPr lang="en-GB" dirty="0" smtClean="0"/>
              <a:t>like Google, sells you and your data </a:t>
            </a:r>
            <a:r>
              <a:rPr lang="en-GB" dirty="0"/>
              <a:t>to advertisers</a:t>
            </a:r>
            <a:endParaRPr lang="en-GB" dirty="0" smtClean="0"/>
          </a:p>
          <a:p>
            <a:r>
              <a:rPr lang="en-GB" dirty="0" smtClean="0"/>
              <a:t>Oracle ($190 </a:t>
            </a:r>
            <a:r>
              <a:rPr lang="en-GB" dirty="0"/>
              <a:t>BN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sells database software and services</a:t>
            </a:r>
          </a:p>
          <a:p>
            <a:r>
              <a:rPr lang="en-GB" dirty="0" smtClean="0"/>
              <a:t>Amazon</a:t>
            </a:r>
            <a:r>
              <a:rPr lang="en-GB" dirty="0"/>
              <a:t> </a:t>
            </a:r>
            <a:r>
              <a:rPr lang="en-GB" dirty="0" smtClean="0"/>
              <a:t>($180 </a:t>
            </a:r>
            <a:r>
              <a:rPr lang="en-GB" dirty="0"/>
              <a:t>BN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sells you actual, real stuff; and runs cloud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what do devs care about?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Windows and the .NET Framework</a:t>
            </a:r>
          </a:p>
          <a:p>
            <a:pPr lvl="1"/>
            <a:r>
              <a:rPr lang="en-GB" dirty="0" smtClean="0"/>
              <a:t>languages and underlying architecture</a:t>
            </a:r>
          </a:p>
          <a:p>
            <a:pPr lvl="1"/>
            <a:r>
              <a:rPr lang="en-GB" dirty="0" smtClean="0"/>
              <a:t>open source</a:t>
            </a:r>
          </a:p>
          <a:p>
            <a:pPr lvl="1"/>
            <a:r>
              <a:rPr lang="en-GB" dirty="0" smtClean="0"/>
              <a:t>multi platform</a:t>
            </a:r>
          </a:p>
          <a:p>
            <a:pPr lvl="1"/>
            <a:endParaRPr lang="en-GB" dirty="0"/>
          </a:p>
          <a:p>
            <a:r>
              <a:rPr lang="en-GB" dirty="0" smtClean="0"/>
              <a:t>Cloud services</a:t>
            </a:r>
          </a:p>
          <a:p>
            <a:pPr lvl="1"/>
            <a:r>
              <a:rPr lang="en-GB" dirty="0" smtClean="0"/>
              <a:t>Azure, containerisation, and management</a:t>
            </a:r>
          </a:p>
          <a:p>
            <a:pPr lvl="1"/>
            <a:endParaRPr lang="en-GB" dirty="0"/>
          </a:p>
          <a:p>
            <a:r>
              <a:rPr lang="en-GB" dirty="0" smtClean="0"/>
              <a:t>Mobile platform</a:t>
            </a:r>
          </a:p>
          <a:p>
            <a:pPr lvl="1"/>
            <a:r>
              <a:rPr lang="en-GB" dirty="0" smtClean="0"/>
              <a:t>Windows Mobile </a:t>
            </a:r>
          </a:p>
          <a:p>
            <a:pPr lvl="1"/>
            <a:r>
              <a:rPr lang="en-GB" dirty="0" smtClean="0"/>
              <a:t>Other mobile platforms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34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Enterprise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 smtClean="0"/>
              <a:t>In 2003 I was asked to provide a comparison of Java versus .NET.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000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Java – one language, deploy anywhere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not quite true even in 2003; various flavours of Java including EE, SE and ME </a:t>
            </a:r>
          </a:p>
          <a:p>
            <a:pPr lvl="1">
              <a:lnSpc>
                <a:spcPct val="110000"/>
              </a:lnSpc>
            </a:pPr>
            <a:endParaRPr lang="en-GB" sz="1000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.NET framework – multiple languages, deploy on any Microsoft platform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Windows desktop, server and Windows CE (mobile)</a:t>
            </a:r>
          </a:p>
        </p:txBody>
      </p:sp>
    </p:spTree>
    <p:extLst>
      <p:ext uri="{BB962C8B-B14F-4D97-AF65-F5344CB8AC3E}">
        <p14:creationId xmlns:p14="http://schemas.microsoft.com/office/powerpoint/2010/main" val="32186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lternate bulle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1455</Words>
  <Application>Microsoft Office PowerPoint</Application>
  <PresentationFormat>On-screen Show (4:3)</PresentationFormat>
  <Paragraphs>257</Paragraphs>
  <Slides>28</Slides>
  <Notes>25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WidescreenPresentation</vt:lpstr>
      <vt:lpstr>Custom Design</vt:lpstr>
      <vt:lpstr>Alternate bullets</vt:lpstr>
      <vt:lpstr>PowerPoint Presentation</vt:lpstr>
      <vt:lpstr>What Is The Point Of … Microsoft?</vt:lpstr>
      <vt:lpstr>Who is Liam Westley?</vt:lpstr>
      <vt:lpstr>What is the point of …</vt:lpstr>
      <vt:lpstr>Disclaimer 1</vt:lpstr>
      <vt:lpstr>Disclaimer 2</vt:lpstr>
      <vt:lpstr>Introducing ‘The Players’</vt:lpstr>
      <vt:lpstr>But what do devs care about?</vt:lpstr>
      <vt:lpstr>Enterprise development</vt:lpstr>
      <vt:lpstr>Enterprise development</vt:lpstr>
      <vt:lpstr>.NET languages</vt:lpstr>
      <vt:lpstr>.NET – more than languages</vt:lpstr>
      <vt:lpstr>Does .NET have a future?</vt:lpstr>
      <vt:lpstr>Open Source - Microsoft</vt:lpstr>
      <vt:lpstr>Open Source</vt:lpstr>
      <vt:lpstr>.NET Foundation</vt:lpstr>
      <vt:lpstr>.NET Core 5</vt:lpstr>
      <vt:lpstr>.NET Core 5 and ASP.NET 5</vt:lpstr>
      <vt:lpstr>… let’s hope it all goes well.</vt:lpstr>
      <vt:lpstr>Welcome to the ‘Dev’Store</vt:lpstr>
      <vt:lpstr>Public cloud services</vt:lpstr>
      <vt:lpstr>Cloud – Azure </vt:lpstr>
      <vt:lpstr>PowerPoint Presentation</vt:lpstr>
      <vt:lpstr>Windows – Desktop, Server </vt:lpstr>
      <vt:lpstr>Mobile – Windows Phone</vt:lpstr>
      <vt:lpstr>Mobile – iOS and Android</vt:lpstr>
      <vt:lpstr>PowerPoint Presentation</vt:lpstr>
      <vt:lpstr>What Is The Point Of … Microsoft?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2013-05-16T12:51:31Z</dcterms:created>
  <dcterms:modified xsi:type="dcterms:W3CDTF">2015-04-27T14:44:11Z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