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0" r:id="rId3"/>
    <p:sldId id="266" r:id="rId4"/>
    <p:sldId id="273" r:id="rId5"/>
    <p:sldId id="267" r:id="rId6"/>
    <p:sldId id="268" r:id="rId7"/>
    <p:sldId id="269" r:id="rId8"/>
    <p:sldId id="271" r:id="rId9"/>
    <p:sldId id="272" r:id="rId10"/>
    <p:sldId id="270" r:id="rId11"/>
    <p:sldId id="274" r:id="rId12"/>
    <p:sldId id="277" r:id="rId13"/>
    <p:sldId id="275" r:id="rId14"/>
    <p:sldId id="276" r:id="rId15"/>
    <p:sldId id="278" r:id="rId16"/>
    <p:sldId id="279" r:id="rId17"/>
    <p:sldId id="280" r:id="rId18"/>
    <p:sldId id="281" r:id="rId19"/>
    <p:sldId id="282" r:id="rId20"/>
    <p:sldId id="283" r:id="rId21"/>
    <p:sldId id="286" r:id="rId22"/>
    <p:sldId id="285" r:id="rId23"/>
    <p:sldId id="284" r:id="rId24"/>
    <p:sldId id="287" r:id="rId25"/>
    <p:sldId id="288" r:id="rId26"/>
    <p:sldId id="289" r:id="rId27"/>
    <p:sldId id="290" r:id="rId28"/>
    <p:sldId id="291" r:id="rId29"/>
    <p:sldId id="292" r:id="rId30"/>
    <p:sldId id="293" r:id="rId31"/>
    <p:sldId id="294" r:id="rId32"/>
    <p:sldId id="295"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6" autoAdjust="0"/>
    <p:restoredTop sz="72665" autoAdjust="0"/>
  </p:normalViewPr>
  <p:slideViewPr>
    <p:cSldViewPr snapToGrid="0">
      <p:cViewPr varScale="1">
        <p:scale>
          <a:sx n="49" d="100"/>
          <a:sy n="49" d="100"/>
        </p:scale>
        <p:origin x="342" y="5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67FDF-DDE6-4594-908D-4D052BB56D4D}" type="datetimeFigureOut">
              <a:rPr lang="en-GB" smtClean="0"/>
              <a:t>22/04/2017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1959-7A2D-4707-BF10-F2D76107BF27}" type="slidenum">
              <a:rPr lang="en-GB" smtClean="0"/>
              <a:t>‹#›</a:t>
            </a:fld>
            <a:endParaRPr lang="en-GB"/>
          </a:p>
        </p:txBody>
      </p:sp>
    </p:spTree>
    <p:extLst>
      <p:ext uri="{BB962C8B-B14F-4D97-AF65-F5344CB8AC3E}">
        <p14:creationId xmlns:p14="http://schemas.microsoft.com/office/powerpoint/2010/main" val="280713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Liam Westley has been a Microsoft MVP since 2010.</a:t>
            </a:r>
            <a:r>
              <a:rPr lang="en-GB" baseline="0" dirty="0"/>
              <a:t>  He might get renewed in July 2017, if no one sees this talk ;-)</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4</a:t>
            </a:fld>
            <a:endParaRPr lang="en-GB"/>
          </a:p>
        </p:txBody>
      </p:sp>
    </p:spTree>
    <p:extLst>
      <p:ext uri="{BB962C8B-B14F-4D97-AF65-F5344CB8AC3E}">
        <p14:creationId xmlns:p14="http://schemas.microsoft.com/office/powerpoint/2010/main" val="207603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13</a:t>
            </a:fld>
            <a:endParaRPr lang="en-GB"/>
          </a:p>
        </p:txBody>
      </p:sp>
    </p:spTree>
    <p:extLst>
      <p:ext uri="{BB962C8B-B14F-4D97-AF65-F5344CB8AC3E}">
        <p14:creationId xmlns:p14="http://schemas.microsoft.com/office/powerpoint/2010/main" val="1968737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Java was challenged by</a:t>
            </a:r>
            <a:r>
              <a:rPr lang="en-GB" baseline="0" dirty="0"/>
              <a:t> Rails at one point, but everyone who started with Ruby on Rails realised that although it is a good prototyping framework, it doesn’t scale particularly well and they end up using a different solution to solve their problems.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14</a:t>
            </a:fld>
            <a:endParaRPr lang="en-GB"/>
          </a:p>
        </p:txBody>
      </p:sp>
    </p:spTree>
    <p:extLst>
      <p:ext uri="{BB962C8B-B14F-4D97-AF65-F5344CB8AC3E}">
        <p14:creationId xmlns:p14="http://schemas.microsoft.com/office/powerpoint/2010/main" val="210796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the Wikipedia comparison of programming languages http://en.wikipedia.org/wiki/Comparison_of_programming_languages</a:t>
            </a:r>
          </a:p>
          <a:p>
            <a:endParaRPr lang="en-GB" dirty="0"/>
          </a:p>
          <a:p>
            <a:r>
              <a:rPr lang="en-GB" dirty="0"/>
              <a:t>C# is there</a:t>
            </a:r>
            <a:r>
              <a:rPr lang="en-GB" baseline="0" dirty="0"/>
              <a:t> as one of the most fully featured languages.  Thanks to Unity it is also </a:t>
            </a:r>
            <a:r>
              <a:rPr lang="en-GB" b="1" baseline="0" dirty="0"/>
              <a:t>THE</a:t>
            </a:r>
            <a:r>
              <a:rPr lang="en-GB" b="0" baseline="0" dirty="0"/>
              <a:t> language for programming games, whether for console or mobile.</a:t>
            </a:r>
            <a:endParaRPr lang="en-GB" baseline="0" dirty="0"/>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Although not</a:t>
            </a:r>
            <a:r>
              <a:rPr lang="en-GB" baseline="0" dirty="0"/>
              <a:t> widely adopted, the c</a:t>
            </a:r>
            <a:r>
              <a:rPr lang="en-GB" dirty="0"/>
              <a:t>oncepts from F#</a:t>
            </a:r>
            <a:r>
              <a:rPr lang="en-GB" baseline="0" dirty="0"/>
              <a:t> </a:t>
            </a:r>
            <a:r>
              <a:rPr lang="en-GB" dirty="0"/>
              <a:t>have fed back into the .NET CLR and C#.</a:t>
            </a:r>
            <a:endParaRPr lang="en-GB" baseline="0" dirty="0"/>
          </a:p>
          <a:p>
            <a:endParaRPr lang="en-GB" baseline="0" dirty="0"/>
          </a:p>
          <a:p>
            <a:r>
              <a:rPr lang="en-GB" baseline="0" dirty="0"/>
              <a:t>IMHO – The desire for VisualBasic.NET to be at feature parity with C# has resulted in a more complex language than was ideal, and means there is no ‘starter’ language that could have made life easier for new developers.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15</a:t>
            </a:fld>
            <a:endParaRPr lang="en-GB"/>
          </a:p>
        </p:txBody>
      </p:sp>
    </p:spTree>
    <p:extLst>
      <p:ext uri="{BB962C8B-B14F-4D97-AF65-F5344CB8AC3E}">
        <p14:creationId xmlns:p14="http://schemas.microsoft.com/office/powerpoint/2010/main" val="304376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a:t>
            </a:r>
            <a:r>
              <a:rPr lang="en-GB" baseline="0" dirty="0"/>
              <a:t> - http://en.wikipedia.org/wiki/Common_Language_Infrastructure (see Overview for good diagram of high-level language to IL to machine code.</a:t>
            </a:r>
          </a:p>
          <a:p>
            <a:r>
              <a:rPr lang="en-GB" baseline="0" dirty="0"/>
              <a:t>CIL - http://en.wikipedia.org/wiki/Common_Intermediate_Language.</a:t>
            </a:r>
          </a:p>
          <a:p>
            <a:r>
              <a:rPr lang="en-GB" baseline="0" dirty="0"/>
              <a:t>CLR - http://en.wikipedia.org/wiki/Common_Language_Runtime (another diagram shows flow from high-level language to native code)</a:t>
            </a:r>
          </a:p>
          <a:p>
            <a:endParaRPr lang="en-GB" baseline="0" dirty="0"/>
          </a:p>
          <a:p>
            <a:r>
              <a:rPr lang="en-GB" baseline="0" dirty="0"/>
              <a:t>Roslyn - https://github.com/dotnet/Roslyn</a:t>
            </a:r>
          </a:p>
        </p:txBody>
      </p:sp>
      <p:sp>
        <p:nvSpPr>
          <p:cNvPr id="4" name="Slide Number Placeholder 3"/>
          <p:cNvSpPr>
            <a:spLocks noGrp="1"/>
          </p:cNvSpPr>
          <p:nvPr>
            <p:ph type="sldNum" sz="quarter" idx="10"/>
          </p:nvPr>
        </p:nvSpPr>
        <p:spPr/>
        <p:txBody>
          <a:bodyPr/>
          <a:lstStyle/>
          <a:p>
            <a:fld id="{D9631959-7A2D-4707-BF10-F2D76107BF27}" type="slidenum">
              <a:rPr lang="en-GB" smtClean="0"/>
              <a:t>16</a:t>
            </a:fld>
            <a:endParaRPr lang="en-GB"/>
          </a:p>
        </p:txBody>
      </p:sp>
    </p:spTree>
    <p:extLst>
      <p:ext uri="{BB962C8B-B14F-4D97-AF65-F5344CB8AC3E}">
        <p14:creationId xmlns:p14="http://schemas.microsoft.com/office/powerpoint/2010/main" val="342886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17</a:t>
            </a:fld>
            <a:endParaRPr lang="en-GB"/>
          </a:p>
        </p:txBody>
      </p:sp>
    </p:spTree>
    <p:extLst>
      <p:ext uri="{BB962C8B-B14F-4D97-AF65-F5344CB8AC3E}">
        <p14:creationId xmlns:p14="http://schemas.microsoft.com/office/powerpoint/2010/main" val="3227696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18</a:t>
            </a:fld>
            <a:endParaRPr lang="en-GB"/>
          </a:p>
        </p:txBody>
      </p:sp>
    </p:spTree>
    <p:extLst>
      <p:ext uri="{BB962C8B-B14F-4D97-AF65-F5344CB8AC3E}">
        <p14:creationId xmlns:p14="http://schemas.microsoft.com/office/powerpoint/2010/main" val="381796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Specifically .NET Core does not include WinForms or WPF, and ASP.NET Core does not include </a:t>
            </a:r>
            <a:r>
              <a:rPr lang="en-GB" baseline="0" dirty="0" err="1"/>
              <a:t>WebForms</a:t>
            </a:r>
            <a:r>
              <a:rPr lang="en-GB" baseline="0" dirty="0"/>
              <a:t>.  UWP apps are tied to versions of Windows.</a:t>
            </a:r>
          </a:p>
          <a:p>
            <a:endParaRPr lang="en-GB" baseline="0" dirty="0"/>
          </a:p>
          <a:p>
            <a:r>
              <a:rPr lang="en-GB" baseline="0" dirty="0"/>
              <a:t>While getting rid of </a:t>
            </a:r>
            <a:r>
              <a:rPr lang="en-GB" baseline="0" dirty="0" err="1"/>
              <a:t>WebForms</a:t>
            </a:r>
            <a:r>
              <a:rPr lang="en-GB" baseline="0" dirty="0"/>
              <a:t> might make quite a few people happy, the lack of the ability to build a UI on .NET Core may worry some developers.  </a:t>
            </a:r>
          </a:p>
          <a:p>
            <a:endParaRPr lang="en-GB" baseline="0" dirty="0"/>
          </a:p>
          <a:p>
            <a:r>
              <a:rPr lang="en-GB" baseline="0" dirty="0"/>
              <a:t>However, many modern desktop applications have already migrated to effectively being a browser UI; a web application hosted as a desktop application; think Slack, WhatsApp and Spotify.</a:t>
            </a:r>
          </a:p>
          <a:p>
            <a:endParaRPr lang="en-GB" baseline="0" dirty="0"/>
          </a:p>
          <a:p>
            <a:r>
              <a:rPr lang="en-GB" baseline="0" dirty="0"/>
              <a:t>If the web application is delivered from a locally hosted .NET Core server such as kestrel then we effectively have a .NET Core desktop application with a UI.</a:t>
            </a:r>
          </a:p>
        </p:txBody>
      </p:sp>
      <p:sp>
        <p:nvSpPr>
          <p:cNvPr id="4" name="Slide Number Placeholder 3"/>
          <p:cNvSpPr>
            <a:spLocks noGrp="1"/>
          </p:cNvSpPr>
          <p:nvPr>
            <p:ph type="sldNum" sz="quarter" idx="10"/>
          </p:nvPr>
        </p:nvSpPr>
        <p:spPr/>
        <p:txBody>
          <a:bodyPr/>
          <a:lstStyle/>
          <a:p>
            <a:fld id="{D9631959-7A2D-4707-BF10-F2D76107BF27}" type="slidenum">
              <a:rPr lang="en-GB" smtClean="0"/>
              <a:t>19</a:t>
            </a:fld>
            <a:endParaRPr lang="en-GB"/>
          </a:p>
        </p:txBody>
      </p:sp>
    </p:spTree>
    <p:extLst>
      <p:ext uri="{BB962C8B-B14F-4D97-AF65-F5344CB8AC3E}">
        <p14:creationId xmlns:p14="http://schemas.microsoft.com/office/powerpoint/2010/main" val="1545492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Introducing .NET Core,</a:t>
            </a:r>
            <a:r>
              <a:rPr lang="en-GB" baseline="0" dirty="0"/>
              <a:t> blog post by </a:t>
            </a:r>
            <a:r>
              <a:rPr lang="en-GB" baseline="0" dirty="0" err="1"/>
              <a:t>Immo</a:t>
            </a:r>
            <a:r>
              <a:rPr lang="en-GB" baseline="0" dirty="0"/>
              <a:t> </a:t>
            </a:r>
            <a:r>
              <a:rPr lang="en-GB" baseline="0" dirty="0" err="1"/>
              <a:t>Landswerth</a:t>
            </a:r>
            <a:r>
              <a:rPr lang="en-GB" baseline="0" dirty="0"/>
              <a:t>, http://blogs.msdn.com/b/dotnet/archive/2014/12/04/introducing-net-core.aspx</a:t>
            </a:r>
          </a:p>
        </p:txBody>
      </p:sp>
      <p:sp>
        <p:nvSpPr>
          <p:cNvPr id="4" name="Slide Number Placeholder 3"/>
          <p:cNvSpPr>
            <a:spLocks noGrp="1"/>
          </p:cNvSpPr>
          <p:nvPr>
            <p:ph type="sldNum" sz="quarter" idx="10"/>
          </p:nvPr>
        </p:nvSpPr>
        <p:spPr/>
        <p:txBody>
          <a:bodyPr/>
          <a:lstStyle/>
          <a:p>
            <a:fld id="{D9631959-7A2D-4707-BF10-F2D76107BF27}" type="slidenum">
              <a:rPr lang="en-GB" smtClean="0"/>
              <a:t>20</a:t>
            </a:fld>
            <a:endParaRPr lang="en-GB"/>
          </a:p>
        </p:txBody>
      </p:sp>
    </p:spTree>
    <p:extLst>
      <p:ext uri="{BB962C8B-B14F-4D97-AF65-F5344CB8AC3E}">
        <p14:creationId xmlns:p14="http://schemas.microsoft.com/office/powerpoint/2010/main" val="408356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Steve Ballmer, The Register, http://www.theregister.co.uk/2001/06/02/ballmer_linux_is_a_cancer/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Bill Gates, http://www.wired.com/2008/04/bill-gates-what/</a:t>
            </a:r>
          </a:p>
          <a:p>
            <a:endParaRPr lang="en-GB" dirty="0"/>
          </a:p>
          <a:p>
            <a:endParaRPr lang="en-GB" dirty="0"/>
          </a:p>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21</a:t>
            </a:fld>
            <a:endParaRPr lang="en-GB"/>
          </a:p>
        </p:txBody>
      </p:sp>
    </p:spTree>
    <p:extLst>
      <p:ext uri="{BB962C8B-B14F-4D97-AF65-F5344CB8AC3E}">
        <p14:creationId xmlns:p14="http://schemas.microsoft.com/office/powerpoint/2010/main" val="516764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http://www.wired.com/2015/04/microsoft-open-source-windows-definitely-possible </a:t>
            </a:r>
          </a:p>
          <a:p>
            <a:endParaRPr lang="en-GB" dirty="0"/>
          </a:p>
          <a:p>
            <a:r>
              <a:rPr lang="en-GB" dirty="0"/>
              <a:t>But one day, the company could “open source” the code that underpins the OS—giving it away for free. So says Mark </a:t>
            </a:r>
            <a:r>
              <a:rPr lang="en-GB" dirty="0" err="1"/>
              <a:t>Russinovich</a:t>
            </a:r>
            <a:r>
              <a:rPr lang="en-GB" dirty="0"/>
              <a:t>, one of the company’s top engineers.</a:t>
            </a:r>
          </a:p>
          <a:p>
            <a:endParaRPr lang="en-GB" dirty="0"/>
          </a:p>
          <a:p>
            <a:r>
              <a:rPr lang="en-GB" dirty="0"/>
              <a:t>“It’s definitely possible,” </a:t>
            </a:r>
            <a:r>
              <a:rPr lang="en-GB" dirty="0" err="1"/>
              <a:t>Russinovich</a:t>
            </a:r>
            <a:r>
              <a:rPr lang="en-GB" dirty="0"/>
              <a:t> says. “It’s a new Microsoft.”</a:t>
            </a:r>
          </a:p>
          <a:p>
            <a:endParaRPr lang="en-GB" dirty="0"/>
          </a:p>
          <a:p>
            <a:r>
              <a:rPr lang="en-GB" dirty="0"/>
              <a:t>MS Open Technologies,</a:t>
            </a:r>
            <a:r>
              <a:rPr lang="en-GB" baseline="0" dirty="0"/>
              <a:t> </a:t>
            </a:r>
            <a:r>
              <a:rPr lang="en-GB" dirty="0"/>
              <a:t>a separate</a:t>
            </a:r>
            <a:r>
              <a:rPr lang="en-GB" baseline="0" dirty="0"/>
              <a:t> subsidiary is to be brought into main Microsoft fold, </a:t>
            </a:r>
          </a:p>
          <a:p>
            <a:r>
              <a:rPr lang="en-GB" dirty="0"/>
              <a:t>http://www.theregister.co.uk/2015/04/20/microsoft_absorbs_opensource_spinoff/</a:t>
            </a:r>
          </a:p>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22</a:t>
            </a:fld>
            <a:endParaRPr lang="en-GB"/>
          </a:p>
        </p:txBody>
      </p:sp>
    </p:spTree>
    <p:extLst>
      <p:ext uri="{BB962C8B-B14F-4D97-AF65-F5344CB8AC3E}">
        <p14:creationId xmlns:p14="http://schemas.microsoft.com/office/powerpoint/2010/main" val="60410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Beginning in 80’s, </a:t>
            </a:r>
            <a:r>
              <a:rPr lang="en-GB" baseline="0" dirty="0"/>
              <a:t>launch of the IBM PC, going into the 90’s for the birth of the operating systems we use today.</a:t>
            </a:r>
          </a:p>
          <a:p>
            <a:endParaRPr lang="en-GB" baseline="0" dirty="0"/>
          </a:p>
          <a:p>
            <a:r>
              <a:rPr lang="en-GB" baseline="0" dirty="0"/>
              <a:t>1981 : IBM PC launched and Microsoft was contracted, by IBM, to created the first PC-DOS operating system. Capable of being run from a single floppy disk (it took another two years before hard drives were supported).</a:t>
            </a:r>
          </a:p>
          <a:p>
            <a:r>
              <a:rPr lang="en-GB" baseline="0" dirty="0"/>
              <a:t>1984 : Despite basic graphics being available in DOS, the windowed operating system controlled by a mouse really appeared with mac OS on the Apple Macintosh, an operating system owned by the hardware manufacturer.</a:t>
            </a:r>
          </a:p>
          <a:p>
            <a:r>
              <a:rPr lang="en-GB" baseline="0" dirty="0"/>
              <a:t>1985 : More hardware integration with the first Laser Printer designed to work with an Apple Mac.</a:t>
            </a:r>
          </a:p>
          <a:p>
            <a:r>
              <a:rPr lang="en-GB" baseline="0" dirty="0"/>
              <a:t>1989 : </a:t>
            </a:r>
            <a:r>
              <a:rPr lang="en-GB" baseline="0" dirty="0" err="1"/>
              <a:t>NeXTStep</a:t>
            </a:r>
            <a:r>
              <a:rPr lang="en-GB" baseline="0" dirty="0"/>
              <a:t>/</a:t>
            </a:r>
            <a:r>
              <a:rPr lang="en-GB" baseline="0" dirty="0" err="1"/>
              <a:t>OpenStep</a:t>
            </a:r>
            <a:r>
              <a:rPr lang="en-GB" baseline="0" dirty="0"/>
              <a:t> O/S, Steve Jobs having left Apple creating a Unix based O/S on NeXT hardware.</a:t>
            </a:r>
          </a:p>
          <a:p>
            <a:r>
              <a:rPr lang="en-GB" baseline="0" dirty="0"/>
              <a:t>1990 : Windows 3.0 arrived, the first ‘usable’ Windows, with DOS running underneath, but with colour windowing since 1987.</a:t>
            </a:r>
          </a:p>
          <a:p>
            <a:r>
              <a:rPr lang="en-GB" baseline="0" dirty="0"/>
              <a:t>1991 : Mac OS System 7 brought colour to the Apple hardware.</a:t>
            </a:r>
          </a:p>
          <a:p>
            <a:r>
              <a:rPr lang="en-GB" baseline="0" dirty="0"/>
              <a:t>1991 : A guy called Linus Torvalds released v0.01 of a Unix-like kernel called ‘Linux’, as source code only</a:t>
            </a:r>
          </a:p>
          <a:p>
            <a:r>
              <a:rPr lang="en-GB" baseline="0" dirty="0"/>
              <a:t>1992 : Windows 3.1 included TrueType fonts, and much improved networking.</a:t>
            </a:r>
          </a:p>
          <a:p>
            <a:r>
              <a:rPr lang="en-GB" baseline="0" dirty="0"/>
              <a:t>1993 : The first </a:t>
            </a:r>
            <a:r>
              <a:rPr lang="en-GB" baseline="0" dirty="0" err="1"/>
              <a:t>Debian</a:t>
            </a:r>
            <a:r>
              <a:rPr lang="en-GB" baseline="0" dirty="0"/>
              <a:t> Linux distribution was released.</a:t>
            </a:r>
          </a:p>
          <a:p>
            <a:r>
              <a:rPr lang="en-GB" baseline="0" dirty="0"/>
              <a:t>1995 : Windows 95 brought the start button, the explorer shell and the end of the Program Manager.</a:t>
            </a:r>
          </a:p>
          <a:p>
            <a:r>
              <a:rPr lang="en-GB" baseline="0" dirty="0"/>
              <a:t>2001 : End of DOS as Windows XP becomes the single 32-bit Windows operating system.</a:t>
            </a:r>
            <a:endParaRPr lang="en-GB" dirty="0"/>
          </a:p>
          <a:p>
            <a:endParaRPr lang="en-GB" dirty="0"/>
          </a:p>
          <a:p>
            <a:r>
              <a:rPr lang="en-GB" dirty="0"/>
              <a:t>Copyright details</a:t>
            </a:r>
          </a:p>
          <a:p>
            <a:r>
              <a:rPr lang="en-GB" dirty="0"/>
              <a:t>1984 : Mac OS (original),</a:t>
            </a:r>
            <a:r>
              <a:rPr lang="en-GB" baseline="0" dirty="0"/>
              <a:t> </a:t>
            </a:r>
            <a:r>
              <a:rPr lang="en-GB" dirty="0"/>
              <a:t>http://oldcomputers.net/macintosh.html</a:t>
            </a:r>
          </a:p>
          <a:p>
            <a:r>
              <a:rPr lang="en-GB" dirty="0"/>
              <a:t>1986 : DOS 3.2, http://www.winhistory.de/more/msdos.htm</a:t>
            </a:r>
          </a:p>
          <a:p>
            <a:r>
              <a:rPr lang="en-GB" dirty="0"/>
              <a:t>1990 : Windows 3.0,</a:t>
            </a:r>
            <a:r>
              <a:rPr lang="en-GB" baseline="0" dirty="0"/>
              <a:t> http://www.guidebookgallery.org/screenshots/win30</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5</a:t>
            </a:fld>
            <a:endParaRPr lang="en-GB"/>
          </a:p>
        </p:txBody>
      </p:sp>
    </p:spTree>
    <p:extLst>
      <p:ext uri="{BB962C8B-B14F-4D97-AF65-F5344CB8AC3E}">
        <p14:creationId xmlns:p14="http://schemas.microsoft.com/office/powerpoint/2010/main" val="19900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23</a:t>
            </a:fld>
            <a:endParaRPr lang="en-GB"/>
          </a:p>
        </p:txBody>
      </p:sp>
    </p:spTree>
    <p:extLst>
      <p:ext uri="{BB962C8B-B14F-4D97-AF65-F5344CB8AC3E}">
        <p14:creationId xmlns:p14="http://schemas.microsoft.com/office/powerpoint/2010/main" val="1304024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24</a:t>
            </a:fld>
            <a:endParaRPr lang="en-GB"/>
          </a:p>
        </p:txBody>
      </p:sp>
    </p:spTree>
    <p:extLst>
      <p:ext uri="{BB962C8B-B14F-4D97-AF65-F5344CB8AC3E}">
        <p14:creationId xmlns:p14="http://schemas.microsoft.com/office/powerpoint/2010/main" val="23548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may have heard about </a:t>
            </a:r>
            <a:r>
              <a:rPr lang="en-GB" baseline="0" dirty="0" err="1"/>
              <a:t>JetBrains</a:t>
            </a:r>
            <a:r>
              <a:rPr lang="en-GB" baseline="0" dirty="0"/>
              <a:t> having legal issues with Microsoft regarding .NET debugging within Rider.  This was related to a usage licence, for software that should probably have never been placed in a </a:t>
            </a:r>
            <a:r>
              <a:rPr lang="en-GB" baseline="0" dirty="0" err="1"/>
              <a:t>NuGet</a:t>
            </a:r>
            <a:r>
              <a:rPr lang="en-GB" baseline="0" dirty="0"/>
              <a:t> package, and which </a:t>
            </a:r>
            <a:r>
              <a:rPr lang="en-GB" baseline="0" dirty="0" err="1"/>
              <a:t>JetBrains</a:t>
            </a:r>
            <a:r>
              <a:rPr lang="en-GB" baseline="0" dirty="0"/>
              <a:t> were not even using.  This has been resolved (by February 23</a:t>
            </a:r>
            <a:r>
              <a:rPr lang="en-GB" baseline="30000" dirty="0"/>
              <a:t>rd</a:t>
            </a:r>
            <a:r>
              <a:rPr lang="en-GB" baseline="0" dirty="0"/>
              <a:t>, 2017) and Rider happily debugs .NET Core apps once more using a </a:t>
            </a:r>
            <a:r>
              <a:rPr lang="en-GB" baseline="0" dirty="0" err="1"/>
              <a:t>JetBrains</a:t>
            </a:r>
            <a:r>
              <a:rPr lang="en-GB" baseline="0" dirty="0"/>
              <a:t> debugger.</a:t>
            </a:r>
          </a:p>
          <a:p>
            <a:endParaRPr lang="en-GB" baseline="0" dirty="0"/>
          </a:p>
          <a:p>
            <a:r>
              <a:rPr lang="en-GB" baseline="0" dirty="0"/>
              <a:t>‘Because We Want To!’ is a song performed by British pop singer Billie Piper who went on to become a Doctor Who assistant.  It won the NME award for ‘Worst Single of 1998’</a:t>
            </a:r>
          </a:p>
          <a:p>
            <a:r>
              <a:rPr lang="en-GB" baseline="0" dirty="0"/>
              <a:t>(watch </a:t>
            </a:r>
            <a:r>
              <a:rPr lang="en-GB" sz="1200" b="0" i="0" kern="1200" dirty="0">
                <a:solidFill>
                  <a:schemeClr val="tx1"/>
                </a:solidFill>
                <a:effectLst/>
                <a:latin typeface="+mn-lt"/>
                <a:ea typeface="+mn-ea"/>
                <a:cs typeface="+mn-cs"/>
              </a:rPr>
              <a:t>https://www.youtube.com/watch?v=D_XI_290cfw, if you dare!)</a:t>
            </a:r>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25</a:t>
            </a:fld>
            <a:endParaRPr lang="en-GB"/>
          </a:p>
        </p:txBody>
      </p:sp>
    </p:spTree>
    <p:extLst>
      <p:ext uri="{BB962C8B-B14F-4D97-AF65-F5344CB8AC3E}">
        <p14:creationId xmlns:p14="http://schemas.microsoft.com/office/powerpoint/2010/main" val="3161896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26</a:t>
            </a:fld>
            <a:endParaRPr lang="en-GB"/>
          </a:p>
        </p:txBody>
      </p:sp>
    </p:spTree>
    <p:extLst>
      <p:ext uri="{BB962C8B-B14F-4D97-AF65-F5344CB8AC3E}">
        <p14:creationId xmlns:p14="http://schemas.microsoft.com/office/powerpoint/2010/main" val="2784568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27</a:t>
            </a:fld>
            <a:endParaRPr lang="en-GB"/>
          </a:p>
        </p:txBody>
      </p:sp>
    </p:spTree>
    <p:extLst>
      <p:ext uri="{BB962C8B-B14F-4D97-AF65-F5344CB8AC3E}">
        <p14:creationId xmlns:p14="http://schemas.microsoft.com/office/powerpoint/2010/main" val="3731080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28</a:t>
            </a:fld>
            <a:endParaRPr lang="en-GB"/>
          </a:p>
        </p:txBody>
      </p:sp>
    </p:spTree>
    <p:extLst>
      <p:ext uri="{BB962C8B-B14F-4D97-AF65-F5344CB8AC3E}">
        <p14:creationId xmlns:p14="http://schemas.microsoft.com/office/powerpoint/2010/main" val="1028353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Transforming laptops with detachable</a:t>
            </a:r>
            <a:r>
              <a:rPr lang="en-GB" baseline="0" dirty="0"/>
              <a:t> touch screens are eating into the premium priced iPad market and Windows 10 on ARM could be the final nail in the coffin.  Not just the high priced Microsoft Surface devices, but lower cost netbook style devices.</a:t>
            </a:r>
            <a:endParaRPr lang="en-GB" dirty="0"/>
          </a:p>
          <a:p>
            <a:endParaRPr lang="en-GB" dirty="0"/>
          </a:p>
          <a:p>
            <a:r>
              <a:rPr lang="en-GB" dirty="0"/>
              <a:t>Windows 10 on ARM is due 2017 but this</a:t>
            </a:r>
            <a:r>
              <a:rPr lang="en-GB" baseline="0" dirty="0"/>
              <a:t> will be crunch time for the future of Windows 10 Mobile – it has to work better than Windows RT / Surface RT which was a huge financial disappointment.</a:t>
            </a:r>
            <a:endParaRPr lang="en-GB" dirty="0"/>
          </a:p>
          <a:p>
            <a:endParaRPr lang="en-GB" dirty="0"/>
          </a:p>
          <a:p>
            <a:r>
              <a:rPr lang="en-GB" dirty="0"/>
              <a:t>Source:</a:t>
            </a:r>
          </a:p>
          <a:p>
            <a:r>
              <a:rPr lang="en-GB" dirty="0"/>
              <a:t>Mobile platforms</a:t>
            </a:r>
            <a:r>
              <a:rPr lang="en-GB" baseline="0" dirty="0"/>
              <a:t> – unit shipments market share from IDC – </a:t>
            </a:r>
            <a:r>
              <a:rPr lang="en-GB" dirty="0"/>
              <a:t>http://www.idc.com/prodserv/smartphone-os-market-share.jsp</a:t>
            </a:r>
          </a:p>
        </p:txBody>
      </p:sp>
      <p:sp>
        <p:nvSpPr>
          <p:cNvPr id="4" name="Slide Number Placeholder 3"/>
          <p:cNvSpPr>
            <a:spLocks noGrp="1"/>
          </p:cNvSpPr>
          <p:nvPr>
            <p:ph type="sldNum" sz="quarter" idx="10"/>
          </p:nvPr>
        </p:nvSpPr>
        <p:spPr/>
        <p:txBody>
          <a:bodyPr/>
          <a:lstStyle/>
          <a:p>
            <a:fld id="{D9631959-7A2D-4707-BF10-F2D76107BF27}" type="slidenum">
              <a:rPr lang="en-GB" smtClean="0"/>
              <a:t>29</a:t>
            </a:fld>
            <a:endParaRPr lang="en-GB"/>
          </a:p>
        </p:txBody>
      </p:sp>
    </p:spTree>
    <p:extLst>
      <p:ext uri="{BB962C8B-B14F-4D97-AF65-F5344CB8AC3E}">
        <p14:creationId xmlns:p14="http://schemas.microsoft.com/office/powerpoint/2010/main" val="375029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a:t>
            </a:r>
            <a:r>
              <a:rPr lang="en-GB" baseline="0" dirty="0"/>
              <a:t> virtually no market share Microsoft no longer cares about devoting itself solely to Windows, which actually makes it one of the more open vendors </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30</a:t>
            </a:fld>
            <a:endParaRPr lang="en-GB"/>
          </a:p>
        </p:txBody>
      </p:sp>
    </p:spTree>
    <p:extLst>
      <p:ext uri="{BB962C8B-B14F-4D97-AF65-F5344CB8AC3E}">
        <p14:creationId xmlns:p14="http://schemas.microsoft.com/office/powerpoint/2010/main" val="2185797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a:t>
            </a:r>
            <a:r>
              <a:rPr lang="en-GB" baseline="0" dirty="0"/>
              <a:t> Docs was good when it appeared, but has had no major development effort.  Google appeared to have succumbed to a similar problem exhibited by Microsoft with Internet Explorer; they though they had the market sewn up and sat back and didn’t improve the product.</a:t>
            </a:r>
          </a:p>
          <a:p>
            <a:endParaRPr lang="en-GB" baseline="0" dirty="0"/>
          </a:p>
          <a:p>
            <a:r>
              <a:rPr lang="en-GB" dirty="0"/>
              <a:t>I normally summarise the fumbling by Google with Google Docs as follows; ‘Office has won – get over it’.</a:t>
            </a:r>
          </a:p>
        </p:txBody>
      </p:sp>
      <p:sp>
        <p:nvSpPr>
          <p:cNvPr id="4" name="Slide Number Placeholder 3"/>
          <p:cNvSpPr>
            <a:spLocks noGrp="1"/>
          </p:cNvSpPr>
          <p:nvPr>
            <p:ph type="sldNum" sz="quarter" idx="10"/>
          </p:nvPr>
        </p:nvSpPr>
        <p:spPr/>
        <p:txBody>
          <a:bodyPr/>
          <a:lstStyle/>
          <a:p>
            <a:fld id="{D9631959-7A2D-4707-BF10-F2D76107BF27}" type="slidenum">
              <a:rPr lang="en-GB" smtClean="0"/>
              <a:t>31</a:t>
            </a:fld>
            <a:endParaRPr lang="en-GB"/>
          </a:p>
        </p:txBody>
      </p:sp>
    </p:spTree>
    <p:extLst>
      <p:ext uri="{BB962C8B-B14F-4D97-AF65-F5344CB8AC3E}">
        <p14:creationId xmlns:p14="http://schemas.microsoft.com/office/powerpoint/2010/main" val="4204728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32</a:t>
            </a:fld>
            <a:endParaRPr lang="en-GB"/>
          </a:p>
        </p:txBody>
      </p:sp>
    </p:spTree>
    <p:extLst>
      <p:ext uri="{BB962C8B-B14F-4D97-AF65-F5344CB8AC3E}">
        <p14:creationId xmlns:p14="http://schemas.microsoft.com/office/powerpoint/2010/main" val="705555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first real business software that sold microcomputers; VisiCalc leading the way on the Apple II, and Lotus 1-2-3 dominating the market for the IBM PC.  Software was selling computer systems. WordStar and WordPerfect were the word processing pioneers.</a:t>
            </a:r>
          </a:p>
          <a:p>
            <a:endParaRPr lang="en-GB" baseline="0" dirty="0"/>
          </a:p>
          <a:p>
            <a:r>
              <a:rPr lang="en-GB" baseline="0" dirty="0"/>
              <a:t>Aldus PageMaker, with Postscript suitable for the LaserWriter saw the Macintosh become </a:t>
            </a:r>
            <a:r>
              <a:rPr lang="en-GB" b="1" baseline="0" dirty="0"/>
              <a:t>THE</a:t>
            </a:r>
            <a:r>
              <a:rPr lang="en-GB" b="0" baseline="0" dirty="0"/>
              <a:t> standard system for desktop publishing and creative industries.  The hardware was great but the software made it work.</a:t>
            </a:r>
          </a:p>
          <a:p>
            <a:endParaRPr lang="en-GB" b="0" baseline="0" dirty="0"/>
          </a:p>
          <a:p>
            <a:r>
              <a:rPr lang="en-GB" baseline="0" dirty="0"/>
              <a:t>Microsoft realised to sell Windows it needed applications and it worked hard to get Word (released in 1983 on DOS) ported to Windows by 1989.  Excel was released to Macintosh first in 1985, but was ported to Windows by 1987 (with Windows 2.0 runtime bundled with Excel).  </a:t>
            </a:r>
            <a:r>
              <a:rPr lang="en-GB" baseline="0" dirty="0" err="1"/>
              <a:t>Powerpoint</a:t>
            </a:r>
            <a:r>
              <a:rPr lang="en-GB" baseline="0" dirty="0"/>
              <a:t> also hit the Macintosh first in 1987 (by a previous owner) before appearing in 1990 the same day as Windows 3.0.  And in the same year the first version of Office, bundling Word, Excel and PowerPoint became available.</a:t>
            </a:r>
          </a:p>
          <a:p>
            <a:endParaRPr lang="en-GB" baseline="0" dirty="0"/>
          </a:p>
          <a:p>
            <a:r>
              <a:rPr lang="en-GB" baseline="0" dirty="0"/>
              <a:t>With competitors, Lotus and WordPerfect, working on OS/2 version of their applications they missed Windows becoming successful and Microsoft had a two year lead on their rivals with a proprietary operating system that they owned and could change as required.</a:t>
            </a:r>
          </a:p>
          <a:p>
            <a:endParaRPr lang="en-GB" dirty="0"/>
          </a:p>
          <a:p>
            <a:r>
              <a:rPr lang="en-GB" dirty="0"/>
              <a:t>By the </a:t>
            </a:r>
          </a:p>
          <a:p>
            <a:endParaRPr lang="en-GB" dirty="0"/>
          </a:p>
          <a:p>
            <a:r>
              <a:rPr lang="en-GB" dirty="0"/>
              <a:t>Reference:</a:t>
            </a:r>
          </a:p>
          <a:p>
            <a:r>
              <a:rPr lang="en-GB" sz="1200" b="0" i="0" kern="1200" dirty="0">
                <a:solidFill>
                  <a:schemeClr val="tx1"/>
                </a:solidFill>
                <a:effectLst/>
                <a:latin typeface="+mn-lt"/>
                <a:ea typeface="+mn-ea"/>
                <a:cs typeface="+mn-cs"/>
              </a:rPr>
              <a:t>VisiCalc importance, https://en.wikipedia.org/wiki/VisiCalc#Reception </a:t>
            </a:r>
          </a:p>
          <a:p>
            <a:endParaRPr lang="en-GB" dirty="0"/>
          </a:p>
          <a:p>
            <a:r>
              <a:rPr lang="en-GB" dirty="0"/>
              <a:t>Copyright details</a:t>
            </a:r>
          </a:p>
          <a:p>
            <a:r>
              <a:rPr lang="en-GB" dirty="0"/>
              <a:t>1983 onwards : Lotus 1-2-3, http://wjmc.blogspot.co.uk/2010/04/from-ledgers-to-electronic-spreadsheets.html</a:t>
            </a:r>
          </a:p>
          <a:p>
            <a:r>
              <a:rPr lang="en-GB" dirty="0"/>
              <a:t>1985 : Aldus </a:t>
            </a:r>
            <a:r>
              <a:rPr lang="en-GB" dirty="0" err="1"/>
              <a:t>Pagemaker</a:t>
            </a:r>
            <a:r>
              <a:rPr lang="en-GB" dirty="0"/>
              <a:t> 1.0, http://arkivum.com/blog/bttf15/ </a:t>
            </a:r>
          </a:p>
          <a:p>
            <a:r>
              <a:rPr lang="en-GB" dirty="0"/>
              <a:t>1989 : Word for Windows 1.0, http://www.thewindowsclub.com/history-evolution-microsoft-office-software</a:t>
            </a:r>
          </a:p>
        </p:txBody>
      </p:sp>
      <p:sp>
        <p:nvSpPr>
          <p:cNvPr id="4" name="Slide Number Placeholder 3"/>
          <p:cNvSpPr>
            <a:spLocks noGrp="1"/>
          </p:cNvSpPr>
          <p:nvPr>
            <p:ph type="sldNum" sz="quarter" idx="10"/>
          </p:nvPr>
        </p:nvSpPr>
        <p:spPr/>
        <p:txBody>
          <a:bodyPr/>
          <a:lstStyle/>
          <a:p>
            <a:fld id="{D9631959-7A2D-4707-BF10-F2D76107BF27}" type="slidenum">
              <a:rPr lang="en-GB" smtClean="0"/>
              <a:t>6</a:t>
            </a:fld>
            <a:endParaRPr lang="en-GB"/>
          </a:p>
        </p:txBody>
      </p:sp>
    </p:spTree>
    <p:extLst>
      <p:ext uri="{BB962C8B-B14F-4D97-AF65-F5344CB8AC3E}">
        <p14:creationId xmlns:p14="http://schemas.microsoft.com/office/powerpoint/2010/main" val="337990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1983 : Turbo Pascal, with an IDE. Anders Hejlsberg created a Pascal compiler for </a:t>
            </a:r>
            <a:r>
              <a:rPr lang="en-GB" dirty="0" err="1"/>
              <a:t>Nascom</a:t>
            </a:r>
            <a:r>
              <a:rPr lang="en-GB" dirty="0"/>
              <a:t> computers in 1981.  Made Bill Gates mad at how fast it was.  (A version of Pascal was used to create the original Macintosh OS, until System7 when it was rewritten in C++)</a:t>
            </a:r>
          </a:p>
          <a:p>
            <a:r>
              <a:rPr lang="en-GB" dirty="0"/>
              <a:t>1988 : Steve Jobs at NeXT licensed Objective-C</a:t>
            </a:r>
          </a:p>
          <a:p>
            <a:r>
              <a:rPr lang="en-GB" dirty="0"/>
              <a:t>1991 : Microsoft releases Visual Basic 1.0 with a forms engine bought from Cooper Software – democratising Windows development</a:t>
            </a:r>
          </a:p>
          <a:p>
            <a:r>
              <a:rPr lang="en-GB" dirty="0"/>
              <a:t>1995 : First public release of Java by Sun (started in 1991 as a language for interactive television)</a:t>
            </a:r>
          </a:p>
          <a:p>
            <a:r>
              <a:rPr lang="en-GB" dirty="0"/>
              <a:t>2002 : .NET Framework with a new language C# building on work Anders Hejlsberg with J++ to capture C++/COM developers leaving Windows and going to Java.  Visual Basic .NET designed to replace Visual Basic 6.0 (released in 1998)</a:t>
            </a:r>
          </a:p>
          <a:p>
            <a:r>
              <a:rPr lang="en-GB" dirty="0"/>
              <a:t>2003 : C# becomes a full ISO standard</a:t>
            </a:r>
          </a:p>
          <a:p>
            <a:r>
              <a:rPr lang="en-GB" dirty="0"/>
              <a:t>2007 : Core of Java completely released as GPL open source including JVM; Java EE remained as a licensed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2007 : After Android Inc bought by Google in 2005, two years later it became publicly available – Linux O/S written in C++ but with Java as a high level language for creating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2014 : Apple launches Swift as a replacement to Objective-C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2014 : .NET Core announced as a multi platform implementation of a subset of the .NET framework</a:t>
            </a:r>
          </a:p>
          <a:p>
            <a:endParaRPr lang="en-GB" dirty="0"/>
          </a:p>
          <a:p>
            <a:r>
              <a:rPr lang="en-GB" dirty="0"/>
              <a:t>Reference:</a:t>
            </a:r>
          </a:p>
          <a:p>
            <a:r>
              <a:rPr lang="en-GB" sz="1200" b="0" i="0" kern="1200" dirty="0">
                <a:solidFill>
                  <a:schemeClr val="tx1"/>
                </a:solidFill>
                <a:effectLst/>
                <a:latin typeface="+mn-lt"/>
                <a:ea typeface="+mn-ea"/>
                <a:cs typeface="+mn-cs"/>
              </a:rPr>
              <a:t>Shooting yourself in the foot, https://www-users.cs.york.ac.uk/susan/joke/foot.htm</a:t>
            </a:r>
          </a:p>
          <a:p>
            <a:endParaRPr lang="en-GB" dirty="0"/>
          </a:p>
          <a:p>
            <a:r>
              <a:rPr lang="en-GB" dirty="0"/>
              <a:t>Copyright details</a:t>
            </a:r>
          </a:p>
          <a:p>
            <a:r>
              <a:rPr lang="en-GB" dirty="0"/>
              <a:t>1983 : Turbo Pascal 7.0, http://www.top4download.com/turbo-pascal/screenshot-vlzdyhfu.html</a:t>
            </a:r>
          </a:p>
          <a:p>
            <a:r>
              <a:rPr lang="en-GB" dirty="0"/>
              <a:t>Early Anders: https://tiny.antville.org/stories/189643/</a:t>
            </a:r>
          </a:p>
          <a:p>
            <a:r>
              <a:rPr lang="en-GB" dirty="0"/>
              <a:t>1991 : Visual Basic 1.0, http://bc-programming.com/blogs/2013/05/history-of-development-visual-basic-1-0/</a:t>
            </a:r>
          </a:p>
          <a:p>
            <a:r>
              <a:rPr lang="en-GB" dirty="0"/>
              <a:t>2002 : Visual Studio .NET, http://www.guidebookgallery.org/splashes/visualstudio</a:t>
            </a:r>
          </a:p>
          <a:p>
            <a:r>
              <a:rPr lang="en-GB" dirty="0"/>
              <a:t>Later Anders: https://channel9.msdn.com/Blogs/TheChannel9Team/Anders-Hejlsberg-What-influenced-the-development-of-C</a:t>
            </a:r>
          </a:p>
        </p:txBody>
      </p:sp>
      <p:sp>
        <p:nvSpPr>
          <p:cNvPr id="4" name="Slide Number Placeholder 3"/>
          <p:cNvSpPr>
            <a:spLocks noGrp="1"/>
          </p:cNvSpPr>
          <p:nvPr>
            <p:ph type="sldNum" sz="quarter" idx="10"/>
          </p:nvPr>
        </p:nvSpPr>
        <p:spPr/>
        <p:txBody>
          <a:bodyPr/>
          <a:lstStyle/>
          <a:p>
            <a:fld id="{D9631959-7A2D-4707-BF10-F2D76107BF27}" type="slidenum">
              <a:rPr lang="en-GB" smtClean="0"/>
              <a:t>7</a:t>
            </a:fld>
            <a:endParaRPr lang="en-GB"/>
          </a:p>
        </p:txBody>
      </p:sp>
    </p:spTree>
    <p:extLst>
      <p:ext uri="{BB962C8B-B14F-4D97-AF65-F5344CB8AC3E}">
        <p14:creationId xmlns:p14="http://schemas.microsoft.com/office/powerpoint/2010/main" val="378158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2006 : After two years of exposing some of their web services (for searching the store), Amazon make public elements of their server infrastructure with EC2 and S3 launching in 2006.</a:t>
            </a:r>
          </a:p>
          <a:p>
            <a:r>
              <a:rPr lang="en-GB" dirty="0"/>
              <a:t>2008 : Google has been toying with similar ideas of utilising their infrastructure and making part of it public, they start with Google App Engine, followed by Cloud Storage in 2010.</a:t>
            </a:r>
          </a:p>
          <a:p>
            <a:r>
              <a:rPr lang="en-GB" dirty="0"/>
              <a:t>2008 : Microsoft announces ‘Windows Azure’, based on their Hyper-V technology, </a:t>
            </a:r>
            <a:r>
              <a:rPr lang="en-GB"/>
              <a:t>however actual </a:t>
            </a:r>
            <a:r>
              <a:rPr lang="en-GB" dirty="0"/>
              <a:t>release occurs two years later in 2010 and by 2012 they were supporting Linux and Python</a:t>
            </a:r>
          </a:p>
          <a:p>
            <a:endParaRPr lang="en-GB" dirty="0"/>
          </a:p>
          <a:p>
            <a:r>
              <a:rPr lang="en-GB" dirty="0"/>
              <a:t>Copyright details</a:t>
            </a:r>
          </a:p>
          <a:p>
            <a:r>
              <a:rPr lang="en-GB" dirty="0"/>
              <a:t>2006 : amazon web services, http://melagency.it/partner/</a:t>
            </a:r>
          </a:p>
          <a:p>
            <a:r>
              <a:rPr lang="en-GB" dirty="0"/>
              <a:t>2008 : Windows Azure, http://www.cloudwedge.com/2014-microsoft-introduces-azure-ad-application-proxy-preview/</a:t>
            </a:r>
          </a:p>
          <a:p>
            <a:r>
              <a:rPr lang="en-GB" dirty="0"/>
              <a:t>2011 : Google App Engine, http://codehacksblog.blogspot.co.uk/2011/05/run-php-on-google-app-engine.html</a:t>
            </a:r>
          </a:p>
        </p:txBody>
      </p:sp>
      <p:sp>
        <p:nvSpPr>
          <p:cNvPr id="4" name="Slide Number Placeholder 3"/>
          <p:cNvSpPr>
            <a:spLocks noGrp="1"/>
          </p:cNvSpPr>
          <p:nvPr>
            <p:ph type="sldNum" sz="quarter" idx="10"/>
          </p:nvPr>
        </p:nvSpPr>
        <p:spPr/>
        <p:txBody>
          <a:bodyPr/>
          <a:lstStyle/>
          <a:p>
            <a:fld id="{D9631959-7A2D-4707-BF10-F2D76107BF27}" type="slidenum">
              <a:rPr lang="en-GB" smtClean="0"/>
              <a:t>8</a:t>
            </a:fld>
            <a:endParaRPr lang="en-GB"/>
          </a:p>
        </p:txBody>
      </p:sp>
    </p:spTree>
    <p:extLst>
      <p:ext uri="{BB962C8B-B14F-4D97-AF65-F5344CB8AC3E}">
        <p14:creationId xmlns:p14="http://schemas.microsoft.com/office/powerpoint/2010/main" val="377195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March 2017 statistics;</a:t>
            </a:r>
            <a:r>
              <a:rPr lang="en-GB" baseline="0" dirty="0"/>
              <a:t> 15 billion page views over 2.5 million sites, as measured by </a:t>
            </a:r>
            <a:r>
              <a:rPr lang="en-GB" baseline="0" dirty="0" err="1"/>
              <a:t>StatCounter</a:t>
            </a:r>
            <a:r>
              <a:rPr lang="en-GB" baseline="0" dirty="0"/>
              <a:t> (https://gs.statcounter.com/)</a:t>
            </a:r>
            <a:endParaRPr lang="en-GB" dirty="0"/>
          </a:p>
          <a:p>
            <a:endParaRPr lang="en-GB" dirty="0"/>
          </a:p>
          <a:p>
            <a:r>
              <a:rPr lang="en-GB" dirty="0"/>
              <a:t>Reference:</a:t>
            </a:r>
          </a:p>
          <a:p>
            <a:r>
              <a:rPr lang="en-GB" dirty="0"/>
              <a:t>Android beats Windows as most popular OS for </a:t>
            </a:r>
            <a:r>
              <a:rPr lang="en-GB" dirty="0" err="1"/>
              <a:t>interwebz</a:t>
            </a:r>
            <a:r>
              <a:rPr lang="en-GB" dirty="0"/>
              <a:t> – by 0.02%, https://www.theregister.co.uk/2017/04/03/android_beats_windows_on_internet/</a:t>
            </a:r>
          </a:p>
        </p:txBody>
      </p:sp>
      <p:sp>
        <p:nvSpPr>
          <p:cNvPr id="4" name="Slide Number Placeholder 3"/>
          <p:cNvSpPr>
            <a:spLocks noGrp="1"/>
          </p:cNvSpPr>
          <p:nvPr>
            <p:ph type="sldNum" sz="quarter" idx="10"/>
          </p:nvPr>
        </p:nvSpPr>
        <p:spPr/>
        <p:txBody>
          <a:bodyPr/>
          <a:lstStyle/>
          <a:p>
            <a:fld id="{D9631959-7A2D-4707-BF10-F2D76107BF27}" type="slidenum">
              <a:rPr lang="en-GB" smtClean="0"/>
              <a:t>9</a:t>
            </a:fld>
            <a:endParaRPr lang="en-GB"/>
          </a:p>
        </p:txBody>
      </p:sp>
    </p:spTree>
    <p:extLst>
      <p:ext uri="{BB962C8B-B14F-4D97-AF65-F5344CB8AC3E}">
        <p14:creationId xmlns:p14="http://schemas.microsoft.com/office/powerpoint/2010/main" val="143906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Interestingly,</a:t>
            </a:r>
            <a:r>
              <a:rPr lang="en-GB" baseline="0" dirty="0"/>
              <a:t> when this talk was first given in 2015 – Apple had a higher value of $750BN.  All the other companies have increased in value since 2015, and Amazon has overtaken Oracle which is pretty much static at $182 BN.</a:t>
            </a:r>
          </a:p>
          <a:p>
            <a:endParaRPr lang="en-GB" baseline="0" dirty="0"/>
          </a:p>
          <a:p>
            <a:r>
              <a:rPr lang="en-GB" baseline="0" dirty="0"/>
              <a:t>Only Berkshire Hathaway at $410BN comes close to the top five companies (by market value) which are now all IT companies.</a:t>
            </a:r>
          </a:p>
          <a:p>
            <a:endParaRPr lang="en-GB" baseline="0" dirty="0"/>
          </a:p>
          <a:p>
            <a:r>
              <a:rPr lang="en-GB" baseline="0" dirty="0"/>
              <a:t>Apple is around 90% </a:t>
            </a:r>
            <a:r>
              <a:rPr lang="en-GB" b="1" baseline="0" dirty="0"/>
              <a:t>hardware</a:t>
            </a:r>
            <a:r>
              <a:rPr lang="en-GB" baseline="0" dirty="0"/>
              <a:t> – they have commoditised </a:t>
            </a:r>
            <a:r>
              <a:rPr lang="en-GB" b="1" baseline="0" dirty="0"/>
              <a:t>software</a:t>
            </a:r>
            <a:r>
              <a:rPr lang="en-GB" baseline="0" dirty="0"/>
              <a:t>.</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Microsoft is over 70% </a:t>
            </a:r>
            <a:r>
              <a:rPr lang="en-GB" b="1" baseline="0" dirty="0"/>
              <a:t>software</a:t>
            </a:r>
            <a:r>
              <a:rPr lang="en-GB" baseline="0" dirty="0"/>
              <a:t> licenses – they have commoditised </a:t>
            </a:r>
            <a:r>
              <a:rPr lang="en-GB" b="1" baseline="0" dirty="0"/>
              <a:t>hardware</a:t>
            </a:r>
            <a:r>
              <a:rPr lang="en-GB" baseline="0" dirty="0"/>
              <a:t> (except in Xbox area)</a:t>
            </a:r>
          </a:p>
          <a:p>
            <a:endParaRPr lang="en-GB" baseline="0" dirty="0"/>
          </a:p>
          <a:p>
            <a:r>
              <a:rPr lang="en-GB" baseline="0" dirty="0"/>
              <a:t>Google is virtually 100% ad revenue (now that Motorola Mobility has been sold to Lenovo) – they have commoditised </a:t>
            </a:r>
            <a:r>
              <a:rPr lang="en-GB" b="1" baseline="0" dirty="0"/>
              <a:t>software</a:t>
            </a:r>
            <a:r>
              <a:rPr lang="en-GB" baseline="0" dirty="0"/>
              <a:t> </a:t>
            </a:r>
            <a:r>
              <a:rPr lang="en-GB" b="1" baseline="0" dirty="0"/>
              <a:t>and</a:t>
            </a:r>
            <a:r>
              <a:rPr lang="en-GB" b="0" baseline="0" dirty="0"/>
              <a:t> </a:t>
            </a:r>
            <a:r>
              <a:rPr lang="en-GB" b="1" baseline="0" dirty="0"/>
              <a:t>hardware</a:t>
            </a:r>
            <a:r>
              <a:rPr lang="en-GB" b="0" baseline="0" dirty="0"/>
              <a:t>.</a:t>
            </a:r>
            <a:endParaRPr lang="en-GB" baseline="0" dirty="0"/>
          </a:p>
          <a:p>
            <a:endParaRPr lang="en-GB" dirty="0"/>
          </a:p>
          <a:p>
            <a:r>
              <a:rPr lang="en-GB" baseline="0" dirty="0"/>
              <a:t>Note:</a:t>
            </a:r>
          </a:p>
          <a:p>
            <a:r>
              <a:rPr lang="en-GB" baseline="0" dirty="0"/>
              <a:t>Good comparison of Apple vs Google vs Microsoft revenue areas can be found at http://www.zdnet.com/article/google-microsoft-apple-where-does-the-money-come-from/</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10</a:t>
            </a:fld>
            <a:endParaRPr lang="en-GB"/>
          </a:p>
        </p:txBody>
      </p:sp>
    </p:spTree>
    <p:extLst>
      <p:ext uri="{BB962C8B-B14F-4D97-AF65-F5344CB8AC3E}">
        <p14:creationId xmlns:p14="http://schemas.microsoft.com/office/powerpoint/2010/main" val="56713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Oh yeah … and getting paid.</a:t>
            </a:r>
            <a:r>
              <a:rPr lang="en-GB" baseline="0" dirty="0"/>
              <a:t>  Which can be quite tricky if you develop your own </a:t>
            </a:r>
            <a:r>
              <a:rPr lang="en-GB" baseline="0"/>
              <a:t>mobile applications.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11</a:t>
            </a:fld>
            <a:endParaRPr lang="en-GB"/>
          </a:p>
        </p:txBody>
      </p:sp>
    </p:spTree>
    <p:extLst>
      <p:ext uri="{BB962C8B-B14F-4D97-AF65-F5344CB8AC3E}">
        <p14:creationId xmlns:p14="http://schemas.microsoft.com/office/powerpoint/2010/main" val="421279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1992 : This was the point it</a:t>
            </a:r>
            <a:r>
              <a:rPr lang="en-GB" baseline="0" dirty="0"/>
              <a:t> was Microsoft that really cared about developers, launching MSDN, a resource for developers working on Windows, with SDKs, test operating systems and development tools.  Apple and Oracle in comparison were more expensive, and came with less extensive support.</a:t>
            </a:r>
          </a:p>
          <a:p>
            <a:endParaRPr lang="en-GB" baseline="0" dirty="0"/>
          </a:p>
          <a:p>
            <a:r>
              <a:rPr lang="en-GB" baseline="0" dirty="0"/>
              <a:t>Today, every company has premier developer support including Apple, Google, Amazon and Facebook all with huge amounts of resources as well as open source frameworks.</a:t>
            </a:r>
            <a:endParaRPr lang="en-GB" dirty="0"/>
          </a:p>
          <a:p>
            <a:endParaRPr lang="en-GB" dirty="0"/>
          </a:p>
          <a:p>
            <a:r>
              <a:rPr lang="en-GB" dirty="0"/>
              <a:t>Copyright video:</a:t>
            </a:r>
          </a:p>
          <a:p>
            <a:r>
              <a:rPr lang="en-GB" dirty="0"/>
              <a:t>Steve Balmer from https://vimeo.com/6668315 (actually from 2000)</a:t>
            </a:r>
          </a:p>
        </p:txBody>
      </p:sp>
      <p:sp>
        <p:nvSpPr>
          <p:cNvPr id="4" name="Slide Number Placeholder 3"/>
          <p:cNvSpPr>
            <a:spLocks noGrp="1"/>
          </p:cNvSpPr>
          <p:nvPr>
            <p:ph type="sldNum" sz="quarter" idx="10"/>
          </p:nvPr>
        </p:nvSpPr>
        <p:spPr/>
        <p:txBody>
          <a:bodyPr/>
          <a:lstStyle/>
          <a:p>
            <a:fld id="{D9631959-7A2D-4707-BF10-F2D76107BF27}" type="slidenum">
              <a:rPr lang="en-GB" smtClean="0"/>
              <a:t>12</a:t>
            </a:fld>
            <a:endParaRPr lang="en-GB"/>
          </a:p>
        </p:txBody>
      </p:sp>
    </p:spTree>
    <p:extLst>
      <p:ext uri="{BB962C8B-B14F-4D97-AF65-F5344CB8AC3E}">
        <p14:creationId xmlns:p14="http://schemas.microsoft.com/office/powerpoint/2010/main" val="164885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18" name="Picture 17"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1510" y="2085555"/>
            <a:ext cx="7298388" cy="1899781"/>
          </a:xfrm>
          <a:prstGeom prst="rect">
            <a:avLst/>
          </a:prstGeom>
        </p:spPr>
      </p:pic>
      <p:sp>
        <p:nvSpPr>
          <p:cNvPr id="3" name="Subtitle 2"/>
          <p:cNvSpPr>
            <a:spLocks noGrp="1"/>
          </p:cNvSpPr>
          <p:nvPr>
            <p:ph type="subTitle" idx="1" hasCustomPrompt="1"/>
          </p:nvPr>
        </p:nvSpPr>
        <p:spPr>
          <a:xfrm>
            <a:off x="334592" y="4915199"/>
            <a:ext cx="9490052" cy="1655762"/>
          </a:xfrm>
          <a:prstGeom prst="rect">
            <a:avLst/>
          </a:prstGeom>
        </p:spPr>
        <p:txBody>
          <a:bodyPr/>
          <a:lstStyle>
            <a:lvl1pPr marL="0" indent="0" algn="l">
              <a:buNone/>
              <a:defRPr sz="3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Title</a:t>
            </a:r>
          </a:p>
        </p:txBody>
      </p:sp>
    </p:spTree>
    <p:extLst>
      <p:ext uri="{BB962C8B-B14F-4D97-AF65-F5344CB8AC3E}">
        <p14:creationId xmlns:p14="http://schemas.microsoft.com/office/powerpoint/2010/main" val="25065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Arial" panose="020B0604020202020204" pitchFamily="34" charset="0"/>
              <a:cs typeface="Arial" panose="020B0604020202020204" pitchFamily="34" charset="0"/>
            </a:endParaRPr>
          </a:p>
        </p:txBody>
      </p:sp>
      <p:sp>
        <p:nvSpPr>
          <p:cNvPr id="4" name="TextBox 3"/>
          <p:cNvSpPr txBox="1"/>
          <p:nvPr userDrawn="1"/>
        </p:nvSpPr>
        <p:spPr>
          <a:xfrm>
            <a:off x="791818" y="1319077"/>
            <a:ext cx="8307572" cy="4831515"/>
          </a:xfrm>
          <a:prstGeom prst="rect">
            <a:avLst/>
          </a:prstGeom>
          <a:noFill/>
        </p:spPr>
        <p:txBody>
          <a:bodyPr wrap="square" rtlCol="0">
            <a:spAutoFit/>
          </a:bodyPr>
          <a:lstStyle/>
          <a:p>
            <a:r>
              <a:rPr lang="en-US" sz="4400" b="0" dirty="0">
                <a:solidFill>
                  <a:schemeClr val="bg1"/>
                </a:solidFill>
                <a:latin typeface="Arial" panose="020B0604020202020204" pitchFamily="34" charset="0"/>
                <a:cs typeface="Arial" panose="020B0604020202020204" pitchFamily="34" charset="0"/>
              </a:rPr>
              <a:t>huddle.com</a:t>
            </a: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     @huddle</a:t>
            </a: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liam.westley@huddle.com</a:t>
            </a:r>
          </a:p>
          <a:p>
            <a:r>
              <a:rPr lang="en-US" sz="2933" b="0" dirty="0">
                <a:solidFill>
                  <a:schemeClr val="bg1"/>
                </a:solidFill>
                <a:latin typeface="Arial" panose="020B0604020202020204" pitchFamily="34" charset="0"/>
                <a:cs typeface="Arial" panose="020B0604020202020204" pitchFamily="34" charset="0"/>
              </a:rPr>
              <a:t>@</a:t>
            </a:r>
            <a:r>
              <a:rPr lang="en-US" sz="2933" b="0" dirty="0" err="1">
                <a:solidFill>
                  <a:schemeClr val="bg1"/>
                </a:solidFill>
                <a:latin typeface="Arial" panose="020B0604020202020204" pitchFamily="34" charset="0"/>
                <a:cs typeface="Arial" panose="020B0604020202020204" pitchFamily="34" charset="0"/>
              </a:rPr>
              <a:t>westleyl</a:t>
            </a:r>
            <a:endParaRPr lang="en-US" sz="5333" b="1" dirty="0">
              <a:solidFill>
                <a:schemeClr val="bg1"/>
              </a:solidFill>
              <a:latin typeface="Arial" panose="020B0604020202020204" pitchFamily="34" charset="0"/>
              <a:cs typeface="Arial" panose="020B0604020202020204" pitchFamily="34" charset="0"/>
            </a:endParaRPr>
          </a:p>
        </p:txBody>
      </p:sp>
      <p:sp>
        <p:nvSpPr>
          <p:cNvPr id="5" name="Text Box 2"/>
          <p:cNvSpPr txBox="1">
            <a:spLocks noChangeArrowheads="1"/>
          </p:cNvSpPr>
          <p:nvPr userDrawn="1"/>
        </p:nvSpPr>
        <p:spPr bwMode="auto">
          <a:xfrm>
            <a:off x="8647515" y="183537"/>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 Leman</a:t>
            </a:r>
            <a:r>
              <a:rPr lang="en-US" sz="933" baseline="0"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Floor, Aldgate Tower</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 E1 8FA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2"/>
          <p:cNvSpPr txBox="1">
            <a:spLocks noChangeArrowheads="1"/>
          </p:cNvSpPr>
          <p:nvPr userDrawn="1"/>
        </p:nvSpPr>
        <p:spPr bwMode="auto">
          <a:xfrm>
            <a:off x="8647515" y="2684588"/>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Washington DC</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7910 Woodmont Avenue #1250</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Bethesda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MD, 20814</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userDrawn="1"/>
        </p:nvSpPr>
        <p:spPr bwMode="auto">
          <a:xfrm>
            <a:off x="8647515" y="1434062"/>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156 2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CA, 94105</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userDrawn="1"/>
        </p:nvSpPr>
        <p:spPr>
          <a:xfrm>
            <a:off x="824358" y="6406886"/>
            <a:ext cx="9268418" cy="246221"/>
          </a:xfrm>
          <a:prstGeom prst="rect">
            <a:avLst/>
          </a:prstGeom>
          <a:noFill/>
        </p:spPr>
        <p:txBody>
          <a:bodyPr wrap="square"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kern="1200" dirty="0">
                <a:solidFill>
                  <a:schemeClr val="lt1"/>
                </a:solidFill>
                <a:effectLst/>
                <a:latin typeface="Arial" panose="020B0604020202020204" pitchFamily="34" charset="0"/>
                <a:ea typeface="+mn-ea"/>
                <a:cs typeface="Arial" panose="020B0604020202020204" pitchFamily="34" charset="0"/>
              </a:rPr>
              <a:t>Ninian Solutions Ltd (trading as Huddle) is registered in England &amp; Wales at 2 Leman Street,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Floor</a:t>
            </a:r>
            <a:r>
              <a:rPr lang="en-US" sz="500" kern="1200" baseline="0" dirty="0">
                <a:solidFill>
                  <a:schemeClr val="lt1"/>
                </a:solidFill>
                <a:effectLst/>
                <a:latin typeface="Arial" panose="020B0604020202020204" pitchFamily="34" charset="0"/>
                <a:ea typeface="+mn-ea"/>
                <a:cs typeface="Arial" panose="020B0604020202020204" pitchFamily="34" charset="0"/>
              </a:rPr>
              <a:t> </a:t>
            </a:r>
            <a:r>
              <a:rPr lang="en-US" sz="500" kern="1200" baseline="0" dirty="0" err="1">
                <a:solidFill>
                  <a:schemeClr val="lt1"/>
                </a:solidFill>
                <a:effectLst/>
                <a:latin typeface="Arial" panose="020B0604020202020204" pitchFamily="34" charset="0"/>
                <a:ea typeface="+mn-ea"/>
                <a:cs typeface="Arial" panose="020B0604020202020204" pitchFamily="34" charset="0"/>
              </a:rPr>
              <a:t>Aldgate</a:t>
            </a:r>
            <a:r>
              <a:rPr lang="en-US" sz="500" kern="1200" baseline="0" dirty="0">
                <a:solidFill>
                  <a:schemeClr val="lt1"/>
                </a:solidFill>
                <a:effectLst/>
                <a:latin typeface="Arial" panose="020B0604020202020204" pitchFamily="34" charset="0"/>
                <a:ea typeface="+mn-ea"/>
                <a:cs typeface="Arial" panose="020B0604020202020204" pitchFamily="34" charset="0"/>
              </a:rPr>
              <a:t> Tower, </a:t>
            </a:r>
            <a:r>
              <a:rPr lang="en-US" sz="500" kern="1200" dirty="0">
                <a:solidFill>
                  <a:schemeClr val="lt1"/>
                </a:solidFill>
                <a:effectLst/>
                <a:latin typeface="Arial" panose="020B0604020202020204" pitchFamily="34" charset="0"/>
                <a:ea typeface="+mn-ea"/>
                <a:cs typeface="Arial" panose="020B0604020202020204" pitchFamily="34" charset="0"/>
              </a:rPr>
              <a:t>London, UK (company number 05777111) and its U.S. subsidiary Huddle </a:t>
            </a:r>
            <a:r>
              <a:rPr lang="en-US" sz="500" kern="1200" dirty="0" err="1">
                <a:solidFill>
                  <a:schemeClr val="lt1"/>
                </a:solidFill>
                <a:effectLst/>
                <a:latin typeface="Arial" panose="020B0604020202020204" pitchFamily="34" charset="0"/>
                <a:ea typeface="+mn-ea"/>
                <a:cs typeface="Arial" panose="020B0604020202020204" pitchFamily="34" charset="0"/>
              </a:rPr>
              <a:t>Inc</a:t>
            </a:r>
            <a:r>
              <a:rPr lang="en-US" sz="500" kern="1200" dirty="0">
                <a:solidFill>
                  <a:schemeClr val="lt1"/>
                </a:solidFill>
                <a:effectLst/>
                <a:latin typeface="Arial" panose="020B0604020202020204" pitchFamily="34" charset="0"/>
                <a:ea typeface="+mn-ea"/>
                <a:cs typeface="Arial" panose="020B0604020202020204" pitchFamily="34" charset="0"/>
              </a:rPr>
              <a:t>, a </a:t>
            </a:r>
            <a:r>
              <a:rPr lang="en-US" sz="500" kern="1200" dirty="0" err="1">
                <a:solidFill>
                  <a:schemeClr val="lt1"/>
                </a:solidFill>
                <a:effectLst/>
                <a:latin typeface="Arial" panose="020B0604020202020204" pitchFamily="34" charset="0"/>
                <a:ea typeface="+mn-ea"/>
                <a:cs typeface="Arial" panose="020B0604020202020204" pitchFamily="34" charset="0"/>
              </a:rPr>
              <a:t>Deleware</a:t>
            </a:r>
            <a:r>
              <a:rPr lang="en-US" sz="500" kern="1200" dirty="0">
                <a:solidFill>
                  <a:schemeClr val="lt1"/>
                </a:solidFill>
                <a:effectLst/>
                <a:latin typeface="Arial" panose="020B0604020202020204" pitchFamily="34" charset="0"/>
                <a:ea typeface="+mn-ea"/>
                <a:cs typeface="Arial" panose="020B0604020202020204" pitchFamily="34" charset="0"/>
              </a:rPr>
              <a:t> Corporation, at 156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Street, San Francisco, CA, U.S.</a:t>
            </a:r>
            <a:endParaRPr lang="en-GB" sz="500" kern="1200" dirty="0">
              <a:solidFill>
                <a:schemeClr val="lt1"/>
              </a:solidFill>
              <a:effectLst/>
              <a:latin typeface="Arial" panose="020B0604020202020204" pitchFamily="34" charset="0"/>
              <a:ea typeface="+mn-ea"/>
              <a:cs typeface="Arial" panose="020B0604020202020204" pitchFamily="34" charset="0"/>
            </a:endParaRPr>
          </a:p>
          <a:p>
            <a:endParaRPr lang="en-US" sz="500" dirty="0">
              <a:latin typeface="Arial" panose="020B0604020202020204" pitchFamily="34" charset="0"/>
              <a:cs typeface="Arial" panose="020B0604020202020204" pitchFamily="34" charset="0"/>
            </a:endParaRPr>
          </a:p>
        </p:txBody>
      </p:sp>
      <p:pic>
        <p:nvPicPr>
          <p:cNvPr id="10" name="Picture 2" descr="http://www.iconsdb.com/icons/preview/white/twitter-xx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605" y="2506479"/>
            <a:ext cx="475381" cy="4753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userDrawn="1"/>
        </p:nvGrpSpPr>
        <p:grpSpPr>
          <a:xfrm>
            <a:off x="10092776" y="1319077"/>
            <a:ext cx="1670670" cy="1239825"/>
            <a:chOff x="9773405" y="1319077"/>
            <a:chExt cx="1990042" cy="1239825"/>
          </a:xfrm>
        </p:grpSpPr>
        <p:cxnSp>
          <p:nvCxnSpPr>
            <p:cNvPr id="11" name="Straight Connector 10"/>
            <p:cNvCxnSpPr/>
            <p:nvPr userDrawn="1"/>
          </p:nvCxnSpPr>
          <p:spPr>
            <a:xfrm flipH="1">
              <a:off x="9773405" y="1319077"/>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9773405" y="2558902"/>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04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639" y="365125"/>
            <a:ext cx="10838161" cy="886159"/>
          </a:xfrm>
          <a:prstGeom prst="rect">
            <a:avLst/>
          </a:prstGeom>
        </p:spPr>
        <p:txBody>
          <a:bodyPr>
            <a:normAutofit/>
          </a:bodyPr>
          <a:lstStyle>
            <a:lvl1pPr>
              <a:defRPr sz="4400"/>
            </a:lvl1pPr>
          </a:lstStyle>
          <a:p>
            <a:r>
              <a:rPr lang="en-US" dirty="0"/>
              <a:t>Agenda</a:t>
            </a:r>
          </a:p>
        </p:txBody>
      </p:sp>
      <p:sp>
        <p:nvSpPr>
          <p:cNvPr id="3" name="Content Placeholder 2"/>
          <p:cNvSpPr>
            <a:spLocks noGrp="1"/>
          </p:cNvSpPr>
          <p:nvPr>
            <p:ph idx="1"/>
          </p:nvPr>
        </p:nvSpPr>
        <p:spPr>
          <a:xfrm>
            <a:off x="515639" y="1575685"/>
            <a:ext cx="7001928"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6477" y="2081944"/>
            <a:ext cx="4455523" cy="3561853"/>
          </a:xfrm>
          <a:prstGeom prst="rect">
            <a:avLst/>
          </a:prstGeom>
        </p:spPr>
      </p:pic>
    </p:spTree>
    <p:extLst>
      <p:ext uri="{BB962C8B-B14F-4D97-AF65-F5344CB8AC3E}">
        <p14:creationId xmlns:p14="http://schemas.microsoft.com/office/powerpoint/2010/main" val="11984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Body Text ">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dirty="0"/>
              <a:t>Click to edit Master title style</a:t>
            </a:r>
          </a:p>
        </p:txBody>
      </p:sp>
      <p:sp>
        <p:nvSpPr>
          <p:cNvPr id="3" name="Content Placeholder 2"/>
          <p:cNvSpPr>
            <a:spLocks noGrp="1"/>
          </p:cNvSpPr>
          <p:nvPr>
            <p:ph idx="1"/>
          </p:nvPr>
        </p:nvSpPr>
        <p:spPr>
          <a:xfrm>
            <a:off x="515639" y="1575685"/>
            <a:ext cx="10838161"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9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amp; Graphic">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40" y="1575685"/>
            <a:ext cx="5252644"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153293" y="1575685"/>
            <a:ext cx="5200507" cy="4330102"/>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275015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1278223"/>
            <a:ext cx="9088997" cy="2998143"/>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spTree>
    <p:extLst>
      <p:ext uri="{BB962C8B-B14F-4D97-AF65-F5344CB8AC3E}">
        <p14:creationId xmlns:p14="http://schemas.microsoft.com/office/powerpoint/2010/main" val="17799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2334126"/>
            <a:ext cx="8844929" cy="1942240"/>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3833" y="470949"/>
            <a:ext cx="4222205" cy="1907811"/>
          </a:xfrm>
          <a:prstGeom prst="rect">
            <a:avLst/>
          </a:prstGeom>
        </p:spPr>
      </p:pic>
    </p:spTree>
    <p:extLst>
      <p:ext uri="{BB962C8B-B14F-4D97-AF65-F5344CB8AC3E}">
        <p14:creationId xmlns:p14="http://schemas.microsoft.com/office/powerpoint/2010/main" val="11927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lock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5639" y="385011"/>
            <a:ext cx="10838161" cy="5520776"/>
          </a:xfrm>
          <a:prstGeom prst="rect">
            <a:avLst/>
          </a:prstGeom>
        </p:spPr>
        <p:txBody>
          <a:bodyPr anchor="ctr"/>
          <a:lstStyle>
            <a:lvl1pPr marL="0" indent="0">
              <a:buNone/>
              <a:defRPr sz="4400"/>
            </a:lvl1pPr>
            <a:lvl2pPr>
              <a:defRPr sz="2000"/>
            </a:lvl2pPr>
            <a:lvl3pPr>
              <a:defRPr sz="1800"/>
            </a:lvl3pPr>
          </a:lstStyle>
          <a:p>
            <a:pPr lvl="0"/>
            <a:r>
              <a:rPr lang="en-US" dirty="0"/>
              <a:t>[Text Block]</a:t>
            </a:r>
          </a:p>
        </p:txBody>
      </p:sp>
    </p:spTree>
    <p:extLst>
      <p:ext uri="{BB962C8B-B14F-4D97-AF65-F5344CB8AC3E}">
        <p14:creationId xmlns:p14="http://schemas.microsoft.com/office/powerpoint/2010/main" val="37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118917"/>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3413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MainContent">
    <p:spTree>
      <p:nvGrpSpPr>
        <p:cNvPr id="1" name=""/>
        <p:cNvGrpSpPr/>
        <p:nvPr/>
      </p:nvGrpSpPr>
      <p:grpSpPr>
        <a:xfrm>
          <a:off x="0" y="0"/>
          <a:ext cx="0" cy="0"/>
          <a:chOff x="0" y="0"/>
          <a:chExt cx="0" cy="0"/>
        </a:xfrm>
      </p:grpSpPr>
      <p:sp>
        <p:nvSpPr>
          <p:cNvPr id="2" name="Rectangle 1"/>
          <p:cNvSpPr/>
          <p:nvPr userDrawn="1"/>
        </p:nvSpPr>
        <p:spPr>
          <a:xfrm>
            <a:off x="-137786" y="-100208"/>
            <a:ext cx="12438345" cy="7077205"/>
          </a:xfrm>
          <a:prstGeom prst="rect">
            <a:avLst/>
          </a:prstGeom>
          <a:solidFill>
            <a:schemeClr val="accent4">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604037" y="1812872"/>
            <a:ext cx="10836275" cy="4471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293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126163"/>
            <a:ext cx="12192000" cy="737932"/>
          </a:xfrm>
          <a:prstGeom prst="rect">
            <a:avLst/>
          </a:prstGeom>
          <a:solidFill>
            <a:srgbClr val="007DC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8" name="Picture 7" descr="huddle-white.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676064" y="6303558"/>
            <a:ext cx="1399011" cy="391940"/>
          </a:xfrm>
          <a:prstGeom prst="rect">
            <a:avLst/>
          </a:prstGeom>
        </p:spPr>
      </p:pic>
      <p:sp>
        <p:nvSpPr>
          <p:cNvPr id="9" name="TextBox 8"/>
          <p:cNvSpPr txBox="1"/>
          <p:nvPr userDrawn="1"/>
        </p:nvSpPr>
        <p:spPr>
          <a:xfrm>
            <a:off x="204387" y="6478063"/>
            <a:ext cx="1219200" cy="276999"/>
          </a:xfrm>
          <a:prstGeom prst="rect">
            <a:avLst/>
          </a:prstGeom>
          <a:noFill/>
        </p:spPr>
        <p:txBody>
          <a:bodyPr wrap="square" rtlCol="0">
            <a:spAutoFit/>
          </a:bodyPr>
          <a:lstStyle/>
          <a:p>
            <a:fld id="{66849B42-4EA6-41E5-A56C-80B52EBA5943}" type="slidenum">
              <a:rPr lang="en-GB" sz="1200" smtClean="0">
                <a:solidFill>
                  <a:srgbClr val="FFFFFF"/>
                </a:solidFill>
                <a:latin typeface="+mn-lt"/>
              </a:rPr>
              <a:t>‹#›</a:t>
            </a:fld>
            <a:endParaRPr lang="en-GB" sz="1200" dirty="0">
              <a:solidFill>
                <a:srgbClr val="FFFFFF"/>
              </a:solidFill>
              <a:latin typeface="+mn-lt"/>
            </a:endParaRPr>
          </a:p>
        </p:txBody>
      </p:sp>
      <p:sp>
        <p:nvSpPr>
          <p:cNvPr id="10" name="Rectangle 3"/>
          <p:cNvSpPr>
            <a:spLocks noChangeArrowheads="1"/>
          </p:cNvSpPr>
          <p:nvPr userDrawn="1"/>
        </p:nvSpPr>
        <p:spPr bwMode="auto">
          <a:xfrm>
            <a:off x="635550" y="6536379"/>
            <a:ext cx="825086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just" defTabSz="1219170" rtl="0" eaLnBrk="0" fontAlgn="base" latinLnBrk="0" hangingPunct="0">
              <a:lnSpc>
                <a:spcPct val="100000"/>
              </a:lnSpc>
              <a:spcBef>
                <a:spcPct val="0"/>
              </a:spcBef>
              <a:spcAft>
                <a:spcPct val="0"/>
              </a:spcAft>
              <a:buClrTx/>
              <a:buSzTx/>
              <a:buFontTx/>
              <a:buNone/>
              <a:tabLst/>
            </a:pPr>
            <a:r>
              <a:rPr kumimoji="0" lang="en-GB" altLang="en-US" sz="533" b="0" i="0" u="none" strike="noStrike" cap="none" normalizeH="0" baseline="0" dirty="0">
                <a:ln>
                  <a:noFill/>
                </a:ln>
                <a:solidFill>
                  <a:schemeClr val="bg1"/>
                </a:solidFill>
                <a:effectLst/>
                <a:latin typeface="+mn-lt"/>
                <a:ea typeface="Times New Roman" panose="02020603050405020304" pitchFamily="18" charset="0"/>
                <a:cs typeface="Arial" panose="020B0604020202020204" pitchFamily="34" charset="0"/>
              </a:rPr>
              <a:t>THIS DOCUMENT AND THE INFORMATION IN IT ARE PROVIDED IN CONFIDENCE, AND MAY NOT BE DISCLOSED TO ANY THIRD PARTY OR USED FOR ANY OTHER PURPOSE WITHOUT THE EXPRESS WRITTEN PERMISSION OF HUDDLE. © Huddle</a:t>
            </a:r>
            <a:endParaRPr kumimoji="0" lang="en-GB" altLang="en-US" sz="533" b="0" i="0" u="none" strike="noStrike" cap="none" normalizeH="0" baseline="0" dirty="0">
              <a:ln>
                <a:noFill/>
              </a:ln>
              <a:solidFill>
                <a:schemeClr val="bg1"/>
              </a:solidFill>
              <a:effectLst/>
              <a:latin typeface="+mn-lt"/>
            </a:endParaRPr>
          </a:p>
        </p:txBody>
      </p:sp>
      <p:sp>
        <p:nvSpPr>
          <p:cNvPr id="11" name="Title Placeholder 10"/>
          <p:cNvSpPr>
            <a:spLocks noGrp="1"/>
          </p:cNvSpPr>
          <p:nvPr>
            <p:ph type="title"/>
          </p:nvPr>
        </p:nvSpPr>
        <p:spPr>
          <a:xfrm>
            <a:off x="604443" y="365126"/>
            <a:ext cx="10835869" cy="982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11"/>
          <p:cNvSpPr>
            <a:spLocks noGrp="1"/>
          </p:cNvSpPr>
          <p:nvPr>
            <p:ph type="body" idx="1"/>
          </p:nvPr>
        </p:nvSpPr>
        <p:spPr>
          <a:xfrm>
            <a:off x="604443" y="1588169"/>
            <a:ext cx="10835869" cy="43176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9396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0" r:id="rId4"/>
    <p:sldLayoutId id="2147483661" r:id="rId5"/>
    <p:sldLayoutId id="2147483667" r:id="rId6"/>
    <p:sldLayoutId id="2147483666" r:id="rId7"/>
    <p:sldLayoutId id="2147483663" r:id="rId8"/>
    <p:sldLayoutId id="2147483670" r:id="rId9"/>
    <p:sldLayoutId id="2147483664" r:id="rId10"/>
  </p:sldLayoutIdLst>
  <p:txStyles>
    <p:title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5.png"/><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5.gi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4.jp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34592" y="4915199"/>
            <a:ext cx="9490052" cy="771617"/>
          </a:xfrm>
        </p:spPr>
        <p:txBody>
          <a:bodyPr>
            <a:normAutofit/>
          </a:bodyPr>
          <a:lstStyle/>
          <a:p>
            <a:r>
              <a:rPr lang="en-US" dirty="0"/>
              <a:t>What Is The Point Of … Microsoft ?</a:t>
            </a:r>
          </a:p>
        </p:txBody>
      </p:sp>
      <p:sp>
        <p:nvSpPr>
          <p:cNvPr id="3" name="Subtitle 1"/>
          <p:cNvSpPr txBox="1">
            <a:spLocks/>
          </p:cNvSpPr>
          <p:nvPr/>
        </p:nvSpPr>
        <p:spPr>
          <a:xfrm>
            <a:off x="334592" y="6025019"/>
            <a:ext cx="9490052" cy="6858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30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Liam Westley – Application Architect</a:t>
            </a:r>
          </a:p>
          <a:p>
            <a:endParaRPr lang="en-US" dirty="0"/>
          </a:p>
        </p:txBody>
      </p:sp>
    </p:spTree>
    <p:extLst>
      <p:ext uri="{BB962C8B-B14F-4D97-AF65-F5344CB8AC3E}">
        <p14:creationId xmlns:p14="http://schemas.microsoft.com/office/powerpoint/2010/main" val="283637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Players</a:t>
            </a:r>
          </a:p>
        </p:txBody>
      </p:sp>
      <p:sp>
        <p:nvSpPr>
          <p:cNvPr id="3" name="Text Placeholder 2"/>
          <p:cNvSpPr>
            <a:spLocks noGrp="1"/>
          </p:cNvSpPr>
          <p:nvPr>
            <p:ph type="body" sz="quarter" idx="10"/>
          </p:nvPr>
        </p:nvSpPr>
        <p:spPr/>
        <p:txBody>
          <a:bodyPr>
            <a:normAutofit/>
          </a:bodyPr>
          <a:lstStyle/>
          <a:p>
            <a:r>
              <a:rPr lang="en-GB" sz="2400" dirty="0"/>
              <a:t>Apple ($739 BN)</a:t>
            </a:r>
          </a:p>
          <a:p>
            <a:pPr lvl="1"/>
            <a:r>
              <a:rPr lang="en-GB" sz="2400" dirty="0"/>
              <a:t>sells hardware* (with good software thrown in)</a:t>
            </a:r>
          </a:p>
          <a:p>
            <a:r>
              <a:rPr lang="en-GB" sz="2400" dirty="0"/>
              <a:t>Google ($570 BN)</a:t>
            </a:r>
          </a:p>
          <a:p>
            <a:pPr lvl="1"/>
            <a:r>
              <a:rPr lang="en-GB" sz="2400" dirty="0"/>
              <a:t>sells you to advertisers (well all their data about you)</a:t>
            </a:r>
          </a:p>
          <a:p>
            <a:r>
              <a:rPr lang="en-GB" sz="2400" dirty="0"/>
              <a:t>Microsoft ($506 BN)</a:t>
            </a:r>
          </a:p>
          <a:p>
            <a:pPr lvl="1"/>
            <a:r>
              <a:rPr lang="en-GB" sz="2400" dirty="0"/>
              <a:t>sells software licenses (and occasionally hardware)</a:t>
            </a:r>
          </a:p>
          <a:p>
            <a:r>
              <a:rPr lang="en-GB" sz="2400" dirty="0"/>
              <a:t>Facebook ($407 BN)</a:t>
            </a:r>
          </a:p>
          <a:p>
            <a:pPr lvl="1"/>
            <a:r>
              <a:rPr lang="en-GB" sz="2400" dirty="0"/>
              <a:t>like Google, sells you and your data to advertisers</a:t>
            </a:r>
          </a:p>
          <a:p>
            <a:r>
              <a:rPr lang="en-GB" sz="2400" dirty="0"/>
              <a:t>Amazon ($432 BN)</a:t>
            </a:r>
          </a:p>
          <a:p>
            <a:pPr lvl="1"/>
            <a:r>
              <a:rPr lang="en-GB" sz="2400" dirty="0"/>
              <a:t>sells you actual, real stuff; and runs cloud services</a:t>
            </a:r>
          </a:p>
        </p:txBody>
      </p:sp>
      <p:sp>
        <p:nvSpPr>
          <p:cNvPr id="4" name="Text Placeholder 2"/>
          <p:cNvSpPr txBox="1">
            <a:spLocks/>
          </p:cNvSpPr>
          <p:nvPr/>
        </p:nvSpPr>
        <p:spPr>
          <a:xfrm>
            <a:off x="3943350" y="6386513"/>
            <a:ext cx="8101013" cy="35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dirty="0"/>
              <a:t>* actually they sell iPhones, 70% of their revenue, iPad is next at 10%</a:t>
            </a:r>
          </a:p>
        </p:txBody>
      </p:sp>
    </p:spTree>
    <p:extLst>
      <p:ext uri="{BB962C8B-B14F-4D97-AF65-F5344CB8AC3E}">
        <p14:creationId xmlns:p14="http://schemas.microsoft.com/office/powerpoint/2010/main" val="1402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14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3400"/>
                            </p:stCondLst>
                            <p:childTnLst>
                              <p:par>
                                <p:cTn id="12" presetID="10" presetClass="entr" presetSubtype="0" fill="hold" grpId="0" nodeType="afterEffect">
                                  <p:stCondLst>
                                    <p:cond delay="14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par>
                                <p:cTn id="15" presetID="10" presetClass="entr" presetSubtype="0" fill="hold" grpId="0" nodeType="withEffect">
                                  <p:stCondLst>
                                    <p:cond delay="14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par>
                          <p:cTn id="18" fill="hold">
                            <p:stCondLst>
                              <p:cond delay="6800"/>
                            </p:stCondLst>
                            <p:childTnLst>
                              <p:par>
                                <p:cTn id="19" presetID="10" presetClass="entr" presetSubtype="0" fill="hold" grpId="0" nodeType="afterEffect">
                                  <p:stCondLst>
                                    <p:cond delay="140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14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10200"/>
                            </p:stCondLst>
                            <p:childTnLst>
                              <p:par>
                                <p:cTn id="26" presetID="10" presetClass="entr" presetSubtype="0" fill="hold" grpId="0" nodeType="afterEffect">
                                  <p:stCondLst>
                                    <p:cond delay="14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par>
                                <p:cTn id="29" presetID="10" presetClass="entr" presetSubtype="0" fill="hold" grpId="0" nodeType="withEffect">
                                  <p:stCondLst>
                                    <p:cond delay="14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par>
                          <p:cTn id="32" fill="hold">
                            <p:stCondLst>
                              <p:cond delay="13600"/>
                            </p:stCondLst>
                            <p:childTnLst>
                              <p:par>
                                <p:cTn id="33" presetID="10" presetClass="entr" presetSubtype="0" fill="hold" grpId="0" nodeType="afterEffect">
                                  <p:stCondLst>
                                    <p:cond delay="140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140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par>
                          <p:cTn id="39" fill="hold">
                            <p:stCondLst>
                              <p:cond delay="17000"/>
                            </p:stCondLst>
                            <p:childTnLst>
                              <p:par>
                                <p:cTn id="40" presetID="10" presetClass="entr" presetSubtype="0" fill="hold" grpId="0" nodeType="afterEffect">
                                  <p:stCondLst>
                                    <p:cond delay="1000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100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But what do devs care about?</a:t>
            </a:r>
          </a:p>
        </p:txBody>
      </p:sp>
      <p:sp>
        <p:nvSpPr>
          <p:cNvPr id="3" name="Text Placeholder 2"/>
          <p:cNvSpPr>
            <a:spLocks noGrp="1"/>
          </p:cNvSpPr>
          <p:nvPr>
            <p:ph type="body" sz="quarter" idx="10"/>
          </p:nvPr>
        </p:nvSpPr>
        <p:spPr/>
        <p:txBody>
          <a:bodyPr>
            <a:noAutofit/>
          </a:bodyPr>
          <a:lstStyle/>
          <a:p>
            <a:r>
              <a:rPr lang="en-GB" sz="2800" dirty="0"/>
              <a:t>Frameworks and platforms</a:t>
            </a:r>
          </a:p>
          <a:p>
            <a:pPr lvl="1"/>
            <a:r>
              <a:rPr lang="en-GB" sz="2800" dirty="0"/>
              <a:t>languages and underlying architecture</a:t>
            </a:r>
          </a:p>
          <a:p>
            <a:pPr lvl="1"/>
            <a:r>
              <a:rPr lang="en-GB" sz="2800" dirty="0"/>
              <a:t>open source, multi platform</a:t>
            </a:r>
          </a:p>
          <a:p>
            <a:pPr lvl="1"/>
            <a:r>
              <a:rPr lang="en-GB" sz="2800" dirty="0"/>
              <a:t>The .NET Framework </a:t>
            </a:r>
            <a:r>
              <a:rPr lang="en-GB" sz="2800" strike="sngStrike" dirty="0"/>
              <a:t>and Windows</a:t>
            </a:r>
            <a:endParaRPr lang="en-GB" sz="2800" dirty="0"/>
          </a:p>
          <a:p>
            <a:pPr lvl="1"/>
            <a:endParaRPr lang="en-GB" sz="1050" dirty="0"/>
          </a:p>
          <a:p>
            <a:r>
              <a:rPr lang="en-GB" sz="2800" dirty="0"/>
              <a:t>Cloud services</a:t>
            </a:r>
          </a:p>
          <a:p>
            <a:pPr lvl="1"/>
            <a:r>
              <a:rPr lang="en-GB" sz="2800" dirty="0"/>
              <a:t>Azure, containerisation, and management</a:t>
            </a:r>
          </a:p>
          <a:p>
            <a:pPr lvl="1"/>
            <a:endParaRPr lang="en-GB" sz="1050" dirty="0"/>
          </a:p>
          <a:p>
            <a:r>
              <a:rPr lang="en-GB" sz="2800" dirty="0"/>
              <a:t>Mobile platform and web</a:t>
            </a:r>
          </a:p>
          <a:p>
            <a:pPr lvl="1"/>
            <a:r>
              <a:rPr lang="en-GB" sz="2600" dirty="0"/>
              <a:t>Progressive web applications</a:t>
            </a:r>
          </a:p>
          <a:p>
            <a:pPr lvl="1"/>
            <a:r>
              <a:rPr lang="en-GB" sz="2600" strike="sngStrike" dirty="0"/>
              <a:t>Windows Mobile</a:t>
            </a:r>
            <a:endParaRPr lang="en-GB" sz="2800" strike="sngStrike" dirty="0"/>
          </a:p>
        </p:txBody>
      </p:sp>
    </p:spTree>
    <p:extLst>
      <p:ext uri="{BB962C8B-B14F-4D97-AF65-F5344CB8AC3E}">
        <p14:creationId xmlns:p14="http://schemas.microsoft.com/office/powerpoint/2010/main" val="13483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50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5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par>
                          <p:cTn id="34" fill="hold">
                            <p:stCondLst>
                              <p:cond delay="2000"/>
                            </p:stCondLst>
                            <p:childTnLst>
                              <p:par>
                                <p:cTn id="35" presetID="10" presetClass="entr" presetSubtype="0" fill="hold" grpId="0" nodeType="afterEffect">
                                  <p:stCondLst>
                                    <p:cond delay="50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par>
                          <p:cTn id="38" fill="hold">
                            <p:stCondLst>
                              <p:cond delay="3500"/>
                            </p:stCondLst>
                            <p:childTnLst>
                              <p:par>
                                <p:cTn id="39" presetID="10" presetClass="entr" presetSubtype="0" fill="hold" grpId="0" nodeType="afterEffect">
                                  <p:stCondLst>
                                    <p:cond delay="50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Developers, Developers, Developers !!!!</a:t>
            </a:r>
          </a:p>
        </p:txBody>
      </p:sp>
      <p:sp>
        <p:nvSpPr>
          <p:cNvPr id="4" name="Text Placeholder 3"/>
          <p:cNvSpPr>
            <a:spLocks noGrp="1"/>
          </p:cNvSpPr>
          <p:nvPr>
            <p:ph type="body" sz="quarter" idx="10"/>
          </p:nvPr>
        </p:nvSpPr>
        <p:spPr/>
        <p:txBody>
          <a:bodyPr/>
          <a:lstStyle/>
          <a:p>
            <a:endParaRPr lang="en-GB" dirty="0"/>
          </a:p>
        </p:txBody>
      </p:sp>
      <p:pic>
        <p:nvPicPr>
          <p:cNvPr id="5" name="Steve Ballmer- Developers, Developers, Developer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243262" y="1943099"/>
            <a:ext cx="5331812" cy="3998859"/>
          </a:xfrm>
          <a:prstGeom prst="rect">
            <a:avLst/>
          </a:prstGeom>
          <a:ln w="19050">
            <a:solidFill>
              <a:srgbClr val="0070C0"/>
            </a:solidFill>
          </a:ln>
        </p:spPr>
      </p:pic>
    </p:spTree>
    <p:extLst>
      <p:ext uri="{BB962C8B-B14F-4D97-AF65-F5344CB8AC3E}">
        <p14:creationId xmlns:p14="http://schemas.microsoft.com/office/powerpoint/2010/main" val="36190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afterEffect">
                                  <p:stCondLst>
                                    <p:cond delay="0"/>
                                  </p:stCondLst>
                                  <p:childTnLst>
                                    <p:cmd type="call" cmd="togglePause">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Enterprise development</a:t>
            </a:r>
          </a:p>
        </p:txBody>
      </p:sp>
      <p:sp>
        <p:nvSpPr>
          <p:cNvPr id="3" name="Text Placeholder 2"/>
          <p:cNvSpPr>
            <a:spLocks noGrp="1"/>
          </p:cNvSpPr>
          <p:nvPr>
            <p:ph type="body" sz="quarter" idx="10"/>
          </p:nvPr>
        </p:nvSpPr>
        <p:spPr/>
        <p:txBody>
          <a:bodyPr>
            <a:noAutofit/>
          </a:bodyPr>
          <a:lstStyle/>
          <a:p>
            <a:pPr marL="0" indent="0">
              <a:lnSpc>
                <a:spcPct val="110000"/>
              </a:lnSpc>
              <a:buNone/>
            </a:pPr>
            <a:r>
              <a:rPr lang="en-GB" sz="2800" dirty="0"/>
              <a:t>In 2003 I was asked to provide a comparison of Java versus .NET.</a:t>
            </a:r>
          </a:p>
          <a:p>
            <a:pPr marL="0" indent="0">
              <a:lnSpc>
                <a:spcPct val="110000"/>
              </a:lnSpc>
              <a:buNone/>
            </a:pPr>
            <a:endParaRPr lang="en-GB" sz="1100" dirty="0"/>
          </a:p>
          <a:p>
            <a:pPr>
              <a:lnSpc>
                <a:spcPct val="110000"/>
              </a:lnSpc>
            </a:pPr>
            <a:r>
              <a:rPr lang="en-GB" sz="2800" dirty="0"/>
              <a:t>Java – one language, deploy anywhere</a:t>
            </a:r>
          </a:p>
          <a:p>
            <a:pPr lvl="1">
              <a:lnSpc>
                <a:spcPct val="110000"/>
              </a:lnSpc>
            </a:pPr>
            <a:r>
              <a:rPr lang="en-GB" sz="2800" dirty="0"/>
              <a:t>not quite true even in 2003; various flavours of Java including EE, SE and ME </a:t>
            </a:r>
          </a:p>
          <a:p>
            <a:pPr lvl="1">
              <a:lnSpc>
                <a:spcPct val="110000"/>
              </a:lnSpc>
            </a:pPr>
            <a:endParaRPr lang="en-GB" sz="1100" dirty="0"/>
          </a:p>
          <a:p>
            <a:pPr>
              <a:lnSpc>
                <a:spcPct val="110000"/>
              </a:lnSpc>
            </a:pPr>
            <a:r>
              <a:rPr lang="en-GB" sz="2800" dirty="0"/>
              <a:t>.NET framework – multiple languages, deploy on any Microsoft platform</a:t>
            </a:r>
          </a:p>
          <a:p>
            <a:pPr lvl="1">
              <a:lnSpc>
                <a:spcPct val="110000"/>
              </a:lnSpc>
            </a:pPr>
            <a:r>
              <a:rPr lang="en-GB" sz="2800" dirty="0"/>
              <a:t>Windows desktop, server and Windows CE (mobile)</a:t>
            </a:r>
          </a:p>
        </p:txBody>
      </p:sp>
    </p:spTree>
    <p:extLst>
      <p:ext uri="{BB962C8B-B14F-4D97-AF65-F5344CB8AC3E}">
        <p14:creationId xmlns:p14="http://schemas.microsoft.com/office/powerpoint/2010/main" val="8478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Enterprise development</a:t>
            </a:r>
          </a:p>
        </p:txBody>
      </p:sp>
      <p:sp>
        <p:nvSpPr>
          <p:cNvPr id="3" name="Text Placeholder 2"/>
          <p:cNvSpPr>
            <a:spLocks noGrp="1"/>
          </p:cNvSpPr>
          <p:nvPr>
            <p:ph type="body" sz="quarter" idx="10"/>
          </p:nvPr>
        </p:nvSpPr>
        <p:spPr/>
        <p:txBody>
          <a:bodyPr>
            <a:noAutofit/>
          </a:bodyPr>
          <a:lstStyle/>
          <a:p>
            <a:pPr marL="0" indent="0">
              <a:lnSpc>
                <a:spcPct val="120000"/>
              </a:lnSpc>
              <a:buNone/>
            </a:pPr>
            <a:r>
              <a:rPr lang="en-GB" sz="3200" dirty="0"/>
              <a:t>Java or more specifically the JVM (which includes JRuby, Clojure, Groovy and Scala) and .NET framework have been the dominant enterprise languages for creating server side software.</a:t>
            </a:r>
          </a:p>
          <a:p>
            <a:pPr marL="0" indent="0">
              <a:lnSpc>
                <a:spcPct val="120000"/>
              </a:lnSpc>
              <a:buNone/>
            </a:pPr>
            <a:endParaRPr lang="en-GB" sz="1000" dirty="0"/>
          </a:p>
          <a:p>
            <a:pPr marL="0" indent="0">
              <a:lnSpc>
                <a:spcPct val="120000"/>
              </a:lnSpc>
              <a:buNone/>
            </a:pPr>
            <a:r>
              <a:rPr lang="en-GB" sz="3200" dirty="0"/>
              <a:t>However, do not underestimate the ability of dynamic languages such as JavaScript (via Node), Python and Go to permeate the enterprise architecture at all levels.</a:t>
            </a:r>
          </a:p>
        </p:txBody>
      </p:sp>
    </p:spTree>
    <p:extLst>
      <p:ext uri="{BB962C8B-B14F-4D97-AF65-F5344CB8AC3E}">
        <p14:creationId xmlns:p14="http://schemas.microsoft.com/office/powerpoint/2010/main" val="229276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languages</a:t>
            </a:r>
          </a:p>
        </p:txBody>
      </p:sp>
      <p:sp>
        <p:nvSpPr>
          <p:cNvPr id="3" name="Text Placeholder 2"/>
          <p:cNvSpPr>
            <a:spLocks noGrp="1"/>
          </p:cNvSpPr>
          <p:nvPr>
            <p:ph type="body" sz="quarter" idx="10"/>
          </p:nvPr>
        </p:nvSpPr>
        <p:spPr/>
        <p:txBody>
          <a:bodyPr>
            <a:noAutofit/>
          </a:bodyPr>
          <a:lstStyle/>
          <a:p>
            <a:pPr>
              <a:lnSpc>
                <a:spcPct val="100000"/>
              </a:lnSpc>
            </a:pPr>
            <a:r>
              <a:rPr lang="en-GB" sz="2800" dirty="0"/>
              <a:t>C#</a:t>
            </a:r>
          </a:p>
          <a:p>
            <a:pPr lvl="1">
              <a:lnSpc>
                <a:spcPct val="100000"/>
              </a:lnSpc>
            </a:pPr>
            <a:r>
              <a:rPr lang="en-GB" sz="2800" dirty="0"/>
              <a:t>Taking it’s cues from java, C# is a heavyweight language with advanced features such as generics that are missing in other languages</a:t>
            </a:r>
          </a:p>
          <a:p>
            <a:pPr>
              <a:lnSpc>
                <a:spcPct val="100000"/>
              </a:lnSpc>
            </a:pPr>
            <a:r>
              <a:rPr lang="en-GB" sz="2800" dirty="0"/>
              <a:t>Visual Basic.NET</a:t>
            </a:r>
          </a:p>
          <a:p>
            <a:pPr lvl="1">
              <a:lnSpc>
                <a:spcPct val="100000"/>
              </a:lnSpc>
            </a:pPr>
            <a:r>
              <a:rPr lang="en-GB" sz="2800" dirty="0"/>
              <a:t>Still heavily in use within in-house enterprise development</a:t>
            </a:r>
          </a:p>
          <a:p>
            <a:pPr>
              <a:lnSpc>
                <a:spcPct val="100000"/>
              </a:lnSpc>
            </a:pPr>
            <a:r>
              <a:rPr lang="en-GB" sz="2800" dirty="0"/>
              <a:t>F#</a:t>
            </a:r>
          </a:p>
          <a:p>
            <a:pPr lvl="1">
              <a:lnSpc>
                <a:spcPct val="100000"/>
              </a:lnSpc>
            </a:pPr>
            <a:r>
              <a:rPr lang="en-GB" sz="2800" dirty="0"/>
              <a:t>Created by Microsoft Research in Cambridge in the UK, this has made .NET relevant in the world of functional languages</a:t>
            </a:r>
          </a:p>
        </p:txBody>
      </p:sp>
    </p:spTree>
    <p:extLst>
      <p:ext uri="{BB962C8B-B14F-4D97-AF65-F5344CB8AC3E}">
        <p14:creationId xmlns:p14="http://schemas.microsoft.com/office/powerpoint/2010/main" val="250925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Framework – not just languages</a:t>
            </a:r>
          </a:p>
        </p:txBody>
      </p:sp>
      <p:sp>
        <p:nvSpPr>
          <p:cNvPr id="3" name="Text Placeholder 2"/>
          <p:cNvSpPr>
            <a:spLocks noGrp="1"/>
          </p:cNvSpPr>
          <p:nvPr>
            <p:ph type="body" sz="quarter" idx="10"/>
          </p:nvPr>
        </p:nvSpPr>
        <p:spPr/>
        <p:txBody>
          <a:bodyPr>
            <a:noAutofit/>
          </a:bodyPr>
          <a:lstStyle/>
          <a:p>
            <a:pPr>
              <a:lnSpc>
                <a:spcPct val="110000"/>
              </a:lnSpc>
            </a:pPr>
            <a:r>
              <a:rPr lang="en-GB" dirty="0"/>
              <a:t>CLI – Common Language Infrastructure</a:t>
            </a:r>
          </a:p>
          <a:p>
            <a:pPr lvl="1">
              <a:lnSpc>
                <a:spcPct val="110000"/>
              </a:lnSpc>
            </a:pPr>
            <a:r>
              <a:rPr lang="en-GB" dirty="0"/>
              <a:t>Abstraction of high level languages from hardware (strictly, the .NET Framework is an implementation of the CLI)</a:t>
            </a:r>
          </a:p>
          <a:p>
            <a:pPr lvl="1">
              <a:lnSpc>
                <a:spcPct val="110000"/>
              </a:lnSpc>
            </a:pPr>
            <a:r>
              <a:rPr lang="en-GB" dirty="0"/>
              <a:t>ISO and ECMA standards</a:t>
            </a:r>
          </a:p>
          <a:p>
            <a:pPr>
              <a:lnSpc>
                <a:spcPct val="110000"/>
              </a:lnSpc>
            </a:pPr>
            <a:r>
              <a:rPr lang="en-GB" dirty="0"/>
              <a:t>CIL – Common Intermediate Language 	</a:t>
            </a:r>
          </a:p>
          <a:p>
            <a:pPr lvl="1">
              <a:lnSpc>
                <a:spcPct val="110000"/>
              </a:lnSpc>
            </a:pPr>
            <a:r>
              <a:rPr lang="en-GB" dirty="0"/>
              <a:t>This is IL – the hardware independent language suitable for running in the CLR</a:t>
            </a:r>
          </a:p>
          <a:p>
            <a:pPr>
              <a:lnSpc>
                <a:spcPct val="110000"/>
              </a:lnSpc>
            </a:pPr>
            <a:r>
              <a:rPr lang="en-GB" dirty="0"/>
              <a:t>CLR – Common Language Runtime</a:t>
            </a:r>
          </a:p>
          <a:p>
            <a:pPr lvl="1">
              <a:lnSpc>
                <a:spcPct val="110000"/>
              </a:lnSpc>
            </a:pPr>
            <a:r>
              <a:rPr lang="en-GB" dirty="0"/>
              <a:t>Virtual machine that runs the IL, handling compilation to specific hardware, memory management etc.</a:t>
            </a:r>
          </a:p>
          <a:p>
            <a:pPr>
              <a:lnSpc>
                <a:spcPct val="110000"/>
              </a:lnSpc>
            </a:pPr>
            <a:r>
              <a:rPr lang="en-GB" dirty="0"/>
              <a:t>‘Roslyn’ – the new .NET compiler for C# and VB</a:t>
            </a:r>
          </a:p>
          <a:p>
            <a:pPr lvl="1">
              <a:lnSpc>
                <a:spcPct val="110000"/>
              </a:lnSpc>
            </a:pPr>
            <a:r>
              <a:rPr lang="en-GB" dirty="0"/>
              <a:t>Completely open source on GitHub</a:t>
            </a:r>
          </a:p>
        </p:txBody>
      </p:sp>
    </p:spTree>
    <p:extLst>
      <p:ext uri="{BB962C8B-B14F-4D97-AF65-F5344CB8AC3E}">
        <p14:creationId xmlns:p14="http://schemas.microsoft.com/office/powerpoint/2010/main" val="16453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Does .NET have a future?</a:t>
            </a:r>
          </a:p>
        </p:txBody>
      </p:sp>
      <p:sp>
        <p:nvSpPr>
          <p:cNvPr id="4" name="Text Placeholder 3"/>
          <p:cNvSpPr>
            <a:spLocks noGrp="1"/>
          </p:cNvSpPr>
          <p:nvPr>
            <p:ph type="body" sz="quarter" idx="10"/>
          </p:nvPr>
        </p:nvSpPr>
        <p:spPr/>
        <p:txBody>
          <a:bodyPr/>
          <a:lstStyle/>
          <a:p>
            <a:endParaRPr lang="en-GB"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248" y="1933521"/>
            <a:ext cx="2610802" cy="4351338"/>
          </a:xfrm>
          <a:prstGeom prst="rect">
            <a:avLst/>
          </a:prstGeom>
          <a:ln w="25400">
            <a:solidFill>
              <a:schemeClr val="accent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656" y="1933521"/>
            <a:ext cx="2610803" cy="4351338"/>
          </a:xfrm>
          <a:prstGeom prst="rect">
            <a:avLst/>
          </a:prstGeom>
          <a:ln w="25400">
            <a:solidFill>
              <a:schemeClr val="accent1"/>
            </a:solidFill>
          </a:ln>
        </p:spPr>
      </p:pic>
    </p:spTree>
    <p:extLst>
      <p:ext uri="{BB962C8B-B14F-4D97-AF65-F5344CB8AC3E}">
        <p14:creationId xmlns:p14="http://schemas.microsoft.com/office/powerpoint/2010/main" val="25718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52268" y="3173888"/>
            <a:ext cx="1607840" cy="918491"/>
          </a:xfrm>
          <a:prstGeom prst="rect">
            <a:avLst/>
          </a:prstGeom>
        </p:spPr>
      </p:pic>
      <p:sp>
        <p:nvSpPr>
          <p:cNvPr id="6" name="Rectangle 5"/>
          <p:cNvSpPr/>
          <p:nvPr/>
        </p:nvSpPr>
        <p:spPr>
          <a:xfrm>
            <a:off x="4976068" y="3139827"/>
            <a:ext cx="2160240" cy="1620246"/>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p:nvGrpSpPr>
        <p:grpSpPr>
          <a:xfrm>
            <a:off x="3883651" y="3154961"/>
            <a:ext cx="4345074" cy="2896716"/>
            <a:chOff x="2315158" y="3109359"/>
            <a:chExt cx="4345074" cy="2896716"/>
          </a:xfrm>
        </p:grpSpPr>
        <p:pic>
          <p:nvPicPr>
            <p:cNvPr id="8" name="Picture 7"/>
            <p:cNvPicPr>
              <a:picLocks noChangeAspect="1"/>
            </p:cNvPicPr>
            <p:nvPr/>
          </p:nvPicPr>
          <p:blipFill>
            <a:blip r:embed="rId4"/>
            <a:stretch>
              <a:fillRect/>
            </a:stretch>
          </p:blipFill>
          <p:spPr>
            <a:xfrm>
              <a:off x="2315158" y="3109359"/>
              <a:ext cx="4345074" cy="2896716"/>
            </a:xfrm>
            <a:prstGeom prst="rect">
              <a:avLst/>
            </a:prstGeom>
            <a:ln w="19050">
              <a:solidFill>
                <a:srgbClr val="0089D0"/>
              </a:solidFill>
            </a:ln>
          </p:spPr>
        </p:pic>
        <p:pic>
          <p:nvPicPr>
            <p:cNvPr id="9" name="Picture 8"/>
            <p:cNvPicPr>
              <a:picLocks noChangeAspect="1"/>
            </p:cNvPicPr>
            <p:nvPr/>
          </p:nvPicPr>
          <p:blipFill>
            <a:blip r:embed="rId5"/>
            <a:stretch>
              <a:fillRect/>
            </a:stretch>
          </p:blipFill>
          <p:spPr>
            <a:xfrm>
              <a:off x="3683775" y="3717032"/>
              <a:ext cx="1607840" cy="909435"/>
            </a:xfrm>
            <a:prstGeom prst="rect">
              <a:avLst/>
            </a:prstGeom>
          </p:spPr>
        </p:pic>
      </p:grpSp>
      <p:sp>
        <p:nvSpPr>
          <p:cNvPr id="2" name="Title 1"/>
          <p:cNvSpPr>
            <a:spLocks noGrp="1"/>
          </p:cNvSpPr>
          <p:nvPr>
            <p:ph type="title"/>
          </p:nvPr>
        </p:nvSpPr>
        <p:spPr/>
        <p:txBody>
          <a:bodyPr/>
          <a:lstStyle/>
          <a:p>
            <a:r>
              <a:rPr lang="en-GB" dirty="0"/>
              <a:t>.NET Core</a:t>
            </a:r>
          </a:p>
        </p:txBody>
      </p:sp>
      <p:sp>
        <p:nvSpPr>
          <p:cNvPr id="3" name="Text Placeholder 2"/>
          <p:cNvSpPr>
            <a:spLocks noGrp="1"/>
          </p:cNvSpPr>
          <p:nvPr>
            <p:ph type="body" sz="quarter" idx="10"/>
          </p:nvPr>
        </p:nvSpPr>
        <p:spPr>
          <a:xfrm>
            <a:off x="1752402" y="1812872"/>
            <a:ext cx="8539949" cy="4471987"/>
          </a:xfrm>
        </p:spPr>
        <p:txBody>
          <a:bodyPr>
            <a:noAutofit/>
          </a:bodyPr>
          <a:lstStyle/>
          <a:p>
            <a:pPr marL="0" indent="0" algn="ctr">
              <a:buNone/>
            </a:pPr>
            <a:r>
              <a:rPr lang="en-GB" sz="3600" dirty="0"/>
              <a:t>.NET that runs on more than Windows, didn’t Microsoft already do this?</a:t>
            </a:r>
          </a:p>
        </p:txBody>
      </p:sp>
    </p:spTree>
    <p:extLst>
      <p:ext uri="{BB962C8B-B14F-4D97-AF65-F5344CB8AC3E}">
        <p14:creationId xmlns:p14="http://schemas.microsoft.com/office/powerpoint/2010/main" val="1563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3000"/>
                                        <p:tgtEl>
                                          <p:spTgt spid="4"/>
                                        </p:tgtEl>
                                        <p:attrNameLst>
                                          <p:attrName>ppt_x</p:attrName>
                                        </p:attrNameLst>
                                      </p:cBhvr>
                                      <p:tavLst>
                                        <p:tav tm="0">
                                          <p:val>
                                            <p:strVal val="ppt_x"/>
                                          </p:val>
                                        </p:tav>
                                        <p:tav tm="100000">
                                          <p:val>
                                            <p:strVal val="ppt_x"/>
                                          </p:val>
                                        </p:tav>
                                      </p:tavLst>
                                    </p:anim>
                                    <p:anim calcmode="lin" valueType="num">
                                      <p:cBhvr additive="base">
                                        <p:cTn id="17" dur="3000"/>
                                        <p:tgtEl>
                                          <p:spTgt spid="4"/>
                                        </p:tgtEl>
                                        <p:attrNameLst>
                                          <p:attrName>ppt_y</p:attrName>
                                        </p:attrNameLst>
                                      </p:cBhvr>
                                      <p:tavLst>
                                        <p:tav tm="0">
                                          <p:val>
                                            <p:strVal val="ppt_y"/>
                                          </p:val>
                                        </p:tav>
                                        <p:tav tm="100000">
                                          <p:val>
                                            <p:strVal val="0-ppt_h/2"/>
                                          </p:val>
                                        </p:tav>
                                      </p:tavLst>
                                    </p:anim>
                                    <p:set>
                                      <p:cBhvr>
                                        <p:cTn id="18" dur="1" fill="hold">
                                          <p:stCondLst>
                                            <p:cond delay="2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Core and ASP.NET Core</a:t>
            </a:r>
          </a:p>
        </p:txBody>
      </p:sp>
      <p:sp>
        <p:nvSpPr>
          <p:cNvPr id="3" name="Text Placeholder 2"/>
          <p:cNvSpPr>
            <a:spLocks noGrp="1"/>
          </p:cNvSpPr>
          <p:nvPr>
            <p:ph type="body" sz="quarter" idx="10"/>
          </p:nvPr>
        </p:nvSpPr>
        <p:spPr/>
        <p:txBody>
          <a:bodyPr>
            <a:noAutofit/>
          </a:bodyPr>
          <a:lstStyle/>
          <a:p>
            <a:r>
              <a:rPr lang="en-GB" sz="2800" dirty="0"/>
              <a:t>.NET Core is a rewrite of .NET</a:t>
            </a:r>
          </a:p>
          <a:p>
            <a:pPr lvl="1"/>
            <a:r>
              <a:rPr lang="en-GB" sz="2800" dirty="0"/>
              <a:t>true multi-platform; Windows, Linux and OS/X</a:t>
            </a:r>
          </a:p>
          <a:p>
            <a:pPr lvl="1"/>
            <a:r>
              <a:rPr lang="en-GB" sz="2800" dirty="0"/>
              <a:t>designed to run on (minimal) servers, not just desktop or mobile – </a:t>
            </a:r>
            <a:r>
              <a:rPr lang="en-GB" sz="2800" dirty="0" err="1"/>
              <a:t>serverless</a:t>
            </a:r>
            <a:r>
              <a:rPr lang="en-GB" sz="2800" dirty="0"/>
              <a:t> such as AWS Lambda or Azure Functions</a:t>
            </a:r>
          </a:p>
          <a:p>
            <a:pPr lvl="1"/>
            <a:r>
              <a:rPr lang="en-GB" sz="2800" dirty="0"/>
              <a:t>update mechanism is </a:t>
            </a:r>
            <a:r>
              <a:rPr lang="en-GB" sz="2800" dirty="0" err="1"/>
              <a:t>NuGet</a:t>
            </a:r>
            <a:endParaRPr lang="en-GB" sz="2800" dirty="0"/>
          </a:p>
          <a:p>
            <a:pPr lvl="1"/>
            <a:endParaRPr lang="en-GB" sz="1100" dirty="0"/>
          </a:p>
          <a:p>
            <a:r>
              <a:rPr lang="en-GB" sz="2800" dirty="0"/>
              <a:t>ASP.NET Core</a:t>
            </a:r>
          </a:p>
          <a:p>
            <a:pPr lvl="1"/>
            <a:r>
              <a:rPr lang="en-GB" sz="2800" dirty="0"/>
              <a:t>new model</a:t>
            </a:r>
          </a:p>
          <a:p>
            <a:pPr lvl="1"/>
            <a:r>
              <a:rPr lang="en-GB" sz="2800" dirty="0"/>
              <a:t>runs on .NET Core</a:t>
            </a:r>
          </a:p>
          <a:p>
            <a:pPr lvl="1"/>
            <a:r>
              <a:rPr lang="en-GB" sz="2800" dirty="0"/>
              <a:t>run your ASP.NET applications on Linux</a:t>
            </a:r>
          </a:p>
        </p:txBody>
      </p:sp>
    </p:spTree>
    <p:extLst>
      <p:ext uri="{BB962C8B-B14F-4D97-AF65-F5344CB8AC3E}">
        <p14:creationId xmlns:p14="http://schemas.microsoft.com/office/powerpoint/2010/main" val="377692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par>
                          <p:cTn id="33" fill="hold">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Point Of … Microsoft ?</a:t>
            </a:r>
          </a:p>
        </p:txBody>
      </p:sp>
      <p:sp>
        <p:nvSpPr>
          <p:cNvPr id="3" name="Content Placeholder 2"/>
          <p:cNvSpPr>
            <a:spLocks noGrp="1"/>
          </p:cNvSpPr>
          <p:nvPr>
            <p:ph idx="1"/>
          </p:nvPr>
        </p:nvSpPr>
        <p:spPr/>
        <p:txBody>
          <a:bodyPr>
            <a:normAutofit/>
          </a:bodyPr>
          <a:lstStyle/>
          <a:p>
            <a:r>
              <a:rPr lang="en-US" dirty="0"/>
              <a:t>Stolen from a BBC Radio 4 series – examined various large organizations and wondered whether their creation and wondered if they have a future</a:t>
            </a:r>
          </a:p>
          <a:p>
            <a:pPr lvl="1"/>
            <a:r>
              <a:rPr lang="en-US" dirty="0"/>
              <a:t>Formula One racing</a:t>
            </a:r>
          </a:p>
          <a:p>
            <a:pPr lvl="1"/>
            <a:r>
              <a:rPr lang="en-US" dirty="0"/>
              <a:t>Michelin Stars</a:t>
            </a:r>
          </a:p>
          <a:p>
            <a:pPr lvl="1"/>
            <a:r>
              <a:rPr lang="en-US" dirty="0"/>
              <a:t>The London Black Cab</a:t>
            </a:r>
          </a:p>
          <a:p>
            <a:pPr marL="457200" lvl="1" indent="0">
              <a:buNone/>
            </a:pPr>
            <a:endParaRPr lang="en-US" dirty="0"/>
          </a:p>
          <a:p>
            <a:r>
              <a:rPr lang="en-US" dirty="0"/>
              <a:t>If Microsoft hasn’t got an inherent right to exist,</a:t>
            </a:r>
          </a:p>
          <a:p>
            <a:pPr lvl="1"/>
            <a:r>
              <a:rPr lang="en-US" dirty="0"/>
              <a:t>Where is it strongest?</a:t>
            </a:r>
          </a:p>
          <a:p>
            <a:pPr lvl="1"/>
            <a:r>
              <a:rPr lang="en-US" dirty="0"/>
              <a:t>Where are it’s weak points?</a:t>
            </a:r>
          </a:p>
          <a:p>
            <a:pPr marL="0" indent="0">
              <a:buNone/>
            </a:pPr>
            <a:endParaRPr lang="en-US" dirty="0"/>
          </a:p>
          <a:p>
            <a:pPr marL="0" indent="0">
              <a:buNone/>
            </a:pPr>
            <a:r>
              <a:rPr lang="en-GB" dirty="0"/>
              <a:t>… and why should you care as a developer?</a:t>
            </a:r>
          </a:p>
        </p:txBody>
      </p:sp>
    </p:spTree>
    <p:extLst>
      <p:ext uri="{BB962C8B-B14F-4D97-AF65-F5344CB8AC3E}">
        <p14:creationId xmlns:p14="http://schemas.microsoft.com/office/powerpoint/2010/main" val="2440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000"/>
                            </p:stCondLst>
                            <p:childTnLst>
                              <p:par>
                                <p:cTn id="21" presetID="10" presetClass="entr" presetSubtype="0" fill="hold" grpId="0" nodeType="after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7500"/>
                            </p:stCondLst>
                            <p:childTnLst>
                              <p:par>
                                <p:cTn id="25" presetID="10" presetClass="entr" presetSubtype="0" fill="hold" grpId="0" nodeType="after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9000"/>
                            </p:stCondLst>
                            <p:childTnLst>
                              <p:par>
                                <p:cTn id="29" presetID="10" presetClass="entr" presetSubtype="0" fill="hold" grpId="0" nodeType="afterEffect">
                                  <p:stCondLst>
                                    <p:cond delay="5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10500"/>
                            </p:stCondLst>
                            <p:childTnLst>
                              <p:par>
                                <p:cTn id="33" presetID="10" presetClass="entr" presetSubtype="0" fill="hold" grpId="0" nodeType="afterEffect">
                                  <p:stCondLst>
                                    <p:cond delay="50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let’s hope it all goes well.</a:t>
            </a:r>
          </a:p>
        </p:txBody>
      </p:sp>
      <p:sp>
        <p:nvSpPr>
          <p:cNvPr id="5" name="TextBox 4"/>
          <p:cNvSpPr txBox="1"/>
          <p:nvPr/>
        </p:nvSpPr>
        <p:spPr>
          <a:xfrm>
            <a:off x="2575942" y="6241996"/>
            <a:ext cx="6892464" cy="338554"/>
          </a:xfrm>
          <a:prstGeom prst="rect">
            <a:avLst/>
          </a:prstGeom>
          <a:noFill/>
        </p:spPr>
        <p:txBody>
          <a:bodyPr wrap="none" rtlCol="0">
            <a:spAutoFit/>
          </a:bodyPr>
          <a:lstStyle/>
          <a:p>
            <a:r>
              <a:rPr lang="en-GB" sz="1600" dirty="0">
                <a:solidFill>
                  <a:srgbClr val="0089D0"/>
                </a:solidFill>
              </a:rPr>
              <a:t>http://blogs.msdn.com/b/dotnet/archive/2014/12/04/introducing-net-core.aspx</a:t>
            </a:r>
          </a:p>
        </p:txBody>
      </p:sp>
      <p:pic>
        <p:nvPicPr>
          <p:cNvPr id="7" name="Picture 2" descr="http://www.i-programmer.info/images/stories/News/2014/Dec/A/net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951" y="1929684"/>
            <a:ext cx="6220446" cy="3730166"/>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Source - then</a:t>
            </a:r>
          </a:p>
        </p:txBody>
      </p:sp>
      <p:sp>
        <p:nvSpPr>
          <p:cNvPr id="3" name="Text Placeholder 2"/>
          <p:cNvSpPr>
            <a:spLocks noGrp="1"/>
          </p:cNvSpPr>
          <p:nvPr>
            <p:ph type="body" sz="quarter" idx="10"/>
          </p:nvPr>
        </p:nvSpPr>
        <p:spPr/>
        <p:txBody>
          <a:bodyPr>
            <a:noAutofit/>
          </a:bodyPr>
          <a:lstStyle/>
          <a:p>
            <a:pPr marL="0" indent="0">
              <a:lnSpc>
                <a:spcPct val="100000"/>
              </a:lnSpc>
              <a:buNone/>
            </a:pPr>
            <a:r>
              <a:rPr lang="en-GB" sz="2800" dirty="0"/>
              <a:t>Steve Ballmer, 2001</a:t>
            </a:r>
          </a:p>
          <a:p>
            <a:pPr marL="0" indent="0">
              <a:lnSpc>
                <a:spcPct val="100000"/>
              </a:lnSpc>
              <a:buNone/>
            </a:pPr>
            <a:endParaRPr lang="en-GB" sz="1400" dirty="0"/>
          </a:p>
          <a:p>
            <a:pPr marL="457200" lvl="1" indent="0">
              <a:lnSpc>
                <a:spcPct val="100000"/>
              </a:lnSpc>
              <a:buNone/>
            </a:pPr>
            <a:r>
              <a:rPr lang="en-GB" sz="2800" dirty="0"/>
              <a:t>‘Linux is a cancer that attaches itself in an intellectual property sense to everything it touches’</a:t>
            </a:r>
          </a:p>
          <a:p>
            <a:pPr marL="0" indent="0">
              <a:lnSpc>
                <a:spcPct val="100000"/>
              </a:lnSpc>
              <a:buNone/>
            </a:pPr>
            <a:endParaRPr lang="en-GB" sz="2800" dirty="0"/>
          </a:p>
          <a:p>
            <a:pPr marL="0" indent="0">
              <a:lnSpc>
                <a:spcPct val="100000"/>
              </a:lnSpc>
              <a:buNone/>
            </a:pPr>
            <a:r>
              <a:rPr lang="en-GB" sz="2800" dirty="0"/>
              <a:t>Bill Gates, 2008</a:t>
            </a:r>
          </a:p>
          <a:p>
            <a:pPr marL="0" indent="0">
              <a:lnSpc>
                <a:spcPct val="100000"/>
              </a:lnSpc>
              <a:buNone/>
            </a:pPr>
            <a:endParaRPr lang="en-GB" sz="1400" dirty="0"/>
          </a:p>
          <a:p>
            <a:pPr marL="457200" lvl="1" indent="0">
              <a:lnSpc>
                <a:spcPct val="100000"/>
              </a:lnSpc>
              <a:buNone/>
            </a:pPr>
            <a:r>
              <a:rPr lang="en-GB" sz="2800" dirty="0"/>
              <a:t>Open source, he said, creates a license ‘so that nobody can ever improve the software’</a:t>
            </a:r>
          </a:p>
        </p:txBody>
      </p:sp>
    </p:spTree>
    <p:extLst>
      <p:ext uri="{BB962C8B-B14F-4D97-AF65-F5344CB8AC3E}">
        <p14:creationId xmlns:p14="http://schemas.microsoft.com/office/powerpoint/2010/main" val="6115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Open Source – now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54" y="1645446"/>
            <a:ext cx="5115446" cy="4321962"/>
          </a:xfrm>
          <a:prstGeom prst="rect">
            <a:avLst/>
          </a:prstGeom>
          <a:ln w="19050">
            <a:solidFill>
              <a:srgbClr val="0070C0"/>
            </a:solidFill>
          </a:ln>
        </p:spPr>
      </p:pic>
      <p:sp>
        <p:nvSpPr>
          <p:cNvPr id="8" name="Content Placeholder 2"/>
          <p:cNvSpPr txBox="1">
            <a:spLocks/>
          </p:cNvSpPr>
          <p:nvPr/>
        </p:nvSpPr>
        <p:spPr>
          <a:xfrm>
            <a:off x="1450377" y="6265316"/>
            <a:ext cx="9144000" cy="3600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dirty="0"/>
              <a:t>http://www.wired.com/2015/04/microsoft-open-source-windows-definitely-possible</a:t>
            </a:r>
          </a:p>
        </p:txBody>
      </p:sp>
    </p:spTree>
    <p:extLst>
      <p:ext uri="{BB962C8B-B14F-4D97-AF65-F5344CB8AC3E}">
        <p14:creationId xmlns:p14="http://schemas.microsoft.com/office/powerpoint/2010/main" val="25642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Foundation</a:t>
            </a:r>
          </a:p>
        </p:txBody>
      </p:sp>
      <p:sp>
        <p:nvSpPr>
          <p:cNvPr id="3" name="Text Placeholder 2"/>
          <p:cNvSpPr>
            <a:spLocks noGrp="1"/>
          </p:cNvSpPr>
          <p:nvPr>
            <p:ph type="body" sz="quarter" idx="10"/>
          </p:nvPr>
        </p:nvSpPr>
        <p:spPr/>
        <p:txBody>
          <a:bodyPr>
            <a:noAutofit/>
          </a:bodyPr>
          <a:lstStyle/>
          <a:p>
            <a:pPr>
              <a:lnSpc>
                <a:spcPct val="110000"/>
              </a:lnSpc>
            </a:pPr>
            <a:r>
              <a:rPr lang="en-GB" sz="2800" dirty="0"/>
              <a:t>dotnetfoundation.org</a:t>
            </a:r>
          </a:p>
          <a:p>
            <a:pPr lvl="1">
              <a:lnSpc>
                <a:spcPct val="110000"/>
              </a:lnSpc>
            </a:pPr>
            <a:r>
              <a:rPr lang="en-GB" sz="2800" dirty="0"/>
              <a:t>.NET Core (libraries, runtime and CLI tools)</a:t>
            </a:r>
          </a:p>
          <a:p>
            <a:pPr lvl="1">
              <a:lnSpc>
                <a:spcPct val="110000"/>
              </a:lnSpc>
            </a:pPr>
            <a:r>
              <a:rPr lang="en-GB" sz="2800" dirty="0"/>
              <a:t>.NET Compiler Platform (“Roslyn”)</a:t>
            </a:r>
          </a:p>
          <a:p>
            <a:pPr lvl="1">
              <a:lnSpc>
                <a:spcPct val="110000"/>
              </a:lnSpc>
            </a:pPr>
            <a:r>
              <a:rPr lang="en-GB" sz="2800" dirty="0"/>
              <a:t>C# language</a:t>
            </a:r>
          </a:p>
          <a:p>
            <a:pPr lvl="1">
              <a:lnSpc>
                <a:spcPct val="110000"/>
              </a:lnSpc>
            </a:pPr>
            <a:r>
              <a:rPr lang="en-GB" sz="2800" dirty="0"/>
              <a:t>ASP.NET Core</a:t>
            </a:r>
          </a:p>
          <a:p>
            <a:pPr lvl="1">
              <a:lnSpc>
                <a:spcPct val="110000"/>
              </a:lnSpc>
            </a:pPr>
            <a:r>
              <a:rPr lang="en-GB" sz="2800" dirty="0" err="1"/>
              <a:t>Xamarin.Forms</a:t>
            </a:r>
            <a:endParaRPr lang="en-GB" sz="2800" dirty="0"/>
          </a:p>
          <a:p>
            <a:pPr lvl="1">
              <a:lnSpc>
                <a:spcPct val="110000"/>
              </a:lnSpc>
            </a:pPr>
            <a:r>
              <a:rPr lang="en-GB" sz="2800" dirty="0" err="1"/>
              <a:t>SignalR</a:t>
            </a:r>
            <a:endParaRPr lang="en-GB" sz="2800" dirty="0"/>
          </a:p>
          <a:p>
            <a:pPr lvl="1">
              <a:lnSpc>
                <a:spcPct val="110000"/>
              </a:lnSpc>
            </a:pPr>
            <a:r>
              <a:rPr lang="en-GB" sz="2800" dirty="0"/>
              <a:t>Entity Framework</a:t>
            </a:r>
          </a:p>
        </p:txBody>
      </p:sp>
    </p:spTree>
    <p:extLst>
      <p:ext uri="{BB962C8B-B14F-4D97-AF65-F5344CB8AC3E}">
        <p14:creationId xmlns:p14="http://schemas.microsoft.com/office/powerpoint/2010/main" val="179650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7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7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250"/>
                            </p:stCondLst>
                            <p:childTnLst>
                              <p:par>
                                <p:cTn id="21" presetID="10" presetClass="entr" presetSubtype="0" fill="hold" grpId="0" nodeType="afterEffect">
                                  <p:stCondLst>
                                    <p:cond delay="7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8000"/>
                            </p:stCondLst>
                            <p:childTnLst>
                              <p:par>
                                <p:cTn id="25" presetID="10" presetClass="entr" presetSubtype="0" fill="hold" grpId="0" nodeType="afterEffect">
                                  <p:stCondLst>
                                    <p:cond delay="75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9750"/>
                            </p:stCondLst>
                            <p:childTnLst>
                              <p:par>
                                <p:cTn id="29" presetID="10" presetClass="entr" presetSubtype="0" fill="hold" grpId="0" nodeType="afterEffect">
                                  <p:stCondLst>
                                    <p:cond delay="75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1500"/>
                            </p:stCondLst>
                            <p:childTnLst>
                              <p:par>
                                <p:cTn id="33" presetID="10" presetClass="entr" presetSubtype="0" fill="hold" grpId="0" nodeType="afterEffect">
                                  <p:stCondLst>
                                    <p:cond delay="75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25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Welcome to the ‘Dev’ Store</a:t>
            </a:r>
          </a:p>
        </p:txBody>
      </p:sp>
      <p:sp>
        <p:nvSpPr>
          <p:cNvPr id="3" name="Text Placeholder 2"/>
          <p:cNvSpPr>
            <a:spLocks noGrp="1"/>
          </p:cNvSpPr>
          <p:nvPr>
            <p:ph type="body" sz="quarter" idx="10"/>
          </p:nvPr>
        </p:nvSpPr>
        <p:spPr/>
        <p:txBody>
          <a:bodyPr>
            <a:noAutofit/>
          </a:bodyPr>
          <a:lstStyle/>
          <a:p>
            <a:pPr marL="0" indent="0">
              <a:lnSpc>
                <a:spcPct val="110000"/>
              </a:lnSpc>
              <a:buNone/>
            </a:pPr>
            <a:r>
              <a:rPr lang="en-GB" sz="2800" dirty="0"/>
              <a:t>Package managers matter, they are the App Store for developers.</a:t>
            </a:r>
          </a:p>
          <a:p>
            <a:pPr marL="0" indent="0">
              <a:lnSpc>
                <a:spcPct val="110000"/>
              </a:lnSpc>
              <a:buNone/>
            </a:pPr>
            <a:endParaRPr lang="en-GB" sz="1400" dirty="0"/>
          </a:p>
          <a:p>
            <a:pPr>
              <a:lnSpc>
                <a:spcPct val="110000"/>
              </a:lnSpc>
            </a:pPr>
            <a:r>
              <a:rPr lang="en-GB" sz="2800" dirty="0"/>
              <a:t>Node.js popularity has in part helped by node package manager (NPM) - 142,330 packages</a:t>
            </a:r>
          </a:p>
          <a:p>
            <a:pPr lvl="1">
              <a:lnSpc>
                <a:spcPct val="110000"/>
              </a:lnSpc>
            </a:pPr>
            <a:endParaRPr lang="en-GB" sz="1400" dirty="0"/>
          </a:p>
          <a:p>
            <a:pPr>
              <a:lnSpc>
                <a:spcPct val="110000"/>
              </a:lnSpc>
            </a:pPr>
            <a:r>
              <a:rPr lang="en-GB" sz="2800" dirty="0" err="1"/>
              <a:t>NuGet</a:t>
            </a:r>
            <a:r>
              <a:rPr lang="en-GB" sz="2800" dirty="0"/>
              <a:t> now exposes programmers to the world outside Microsoft</a:t>
            </a:r>
          </a:p>
          <a:p>
            <a:pPr lvl="1">
              <a:lnSpc>
                <a:spcPct val="110000"/>
              </a:lnSpc>
            </a:pPr>
            <a:r>
              <a:rPr lang="en-GB" sz="2800" dirty="0"/>
              <a:t>35,371 packages</a:t>
            </a:r>
          </a:p>
          <a:p>
            <a:pPr lvl="1">
              <a:lnSpc>
                <a:spcPct val="110000"/>
              </a:lnSpc>
            </a:pPr>
            <a:r>
              <a:rPr lang="en-GB" sz="2800" dirty="0"/>
              <a:t>‘dark matter’ developers are being freed from their MSDN shackles</a:t>
            </a:r>
          </a:p>
        </p:txBody>
      </p:sp>
    </p:spTree>
    <p:extLst>
      <p:ext uri="{BB962C8B-B14F-4D97-AF65-F5344CB8AC3E}">
        <p14:creationId xmlns:p14="http://schemas.microsoft.com/office/powerpoint/2010/main" val="299248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Because We Want To!</a:t>
            </a:r>
          </a:p>
        </p:txBody>
      </p:sp>
      <p:sp>
        <p:nvSpPr>
          <p:cNvPr id="3" name="Text Placeholder 2"/>
          <p:cNvSpPr>
            <a:spLocks noGrp="1"/>
          </p:cNvSpPr>
          <p:nvPr>
            <p:ph type="body" sz="quarter" idx="10"/>
          </p:nvPr>
        </p:nvSpPr>
        <p:spPr/>
        <p:txBody>
          <a:bodyPr>
            <a:noAutofit/>
          </a:bodyPr>
          <a:lstStyle/>
          <a:p>
            <a:r>
              <a:rPr lang="en-GB" sz="2800" dirty="0"/>
              <a:t>Microsoft now supporting multiple development environments</a:t>
            </a:r>
          </a:p>
          <a:p>
            <a:pPr lvl="1"/>
            <a:r>
              <a:rPr lang="en-GB" sz="2800" dirty="0"/>
              <a:t>Visual Studio, available only on Windows</a:t>
            </a:r>
          </a:p>
          <a:p>
            <a:pPr lvl="1"/>
            <a:r>
              <a:rPr lang="en-GB" sz="2800" dirty="0"/>
              <a:t>Visual Studio Code, a cross platform, lightweight editor based on electron (basically a web based desktop application</a:t>
            </a:r>
            <a:r>
              <a:rPr lang="en-GB" sz="2800" dirty="0" smtClean="0"/>
              <a:t>)</a:t>
            </a:r>
          </a:p>
          <a:p>
            <a:pPr lvl="1"/>
            <a:r>
              <a:rPr lang="en-GB" sz="2800" dirty="0" err="1" smtClean="0"/>
              <a:t>Xamarin</a:t>
            </a:r>
            <a:r>
              <a:rPr lang="en-GB" sz="2800" dirty="0" smtClean="0"/>
              <a:t> Studio for OS/X</a:t>
            </a:r>
            <a:endParaRPr lang="en-GB" sz="2800" dirty="0"/>
          </a:p>
          <a:p>
            <a:pPr lvl="1"/>
            <a:endParaRPr lang="en-GB" sz="1100" dirty="0"/>
          </a:p>
          <a:p>
            <a:r>
              <a:rPr lang="en-GB" sz="3000" dirty="0"/>
              <a:t>Other environments are available too</a:t>
            </a:r>
          </a:p>
          <a:p>
            <a:pPr lvl="1"/>
            <a:r>
              <a:rPr lang="en-GB" sz="2800" dirty="0" err="1"/>
              <a:t>JetBrains</a:t>
            </a:r>
            <a:r>
              <a:rPr lang="en-GB" sz="2800" dirty="0"/>
              <a:t> Rider combining the power of </a:t>
            </a:r>
            <a:r>
              <a:rPr lang="en-GB" sz="2800" dirty="0" err="1"/>
              <a:t>Resharper</a:t>
            </a:r>
            <a:r>
              <a:rPr lang="en-GB" sz="2800" dirty="0"/>
              <a:t> with an IDE (R-IDE-r)</a:t>
            </a:r>
          </a:p>
          <a:p>
            <a:pPr lvl="1"/>
            <a:endParaRPr lang="en-GB" sz="1100" dirty="0"/>
          </a:p>
          <a:p>
            <a:r>
              <a:rPr lang="en-GB" sz="2800" dirty="0"/>
              <a:t>Windows 10 now includes a Subsystem for Linux for developers</a:t>
            </a:r>
          </a:p>
          <a:p>
            <a:pPr lvl="1"/>
            <a:r>
              <a:rPr lang="en-GB" sz="2800" dirty="0"/>
              <a:t>Bash shell, on Ubuntu, on Windows</a:t>
            </a:r>
          </a:p>
        </p:txBody>
      </p:sp>
    </p:spTree>
    <p:extLst>
      <p:ext uri="{BB962C8B-B14F-4D97-AF65-F5344CB8AC3E}">
        <p14:creationId xmlns:p14="http://schemas.microsoft.com/office/powerpoint/2010/main" val="39114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10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par>
                          <p:cTn id="34" fill="hold">
                            <p:stCondLst>
                              <p:cond delay="2000"/>
                            </p:stCondLst>
                            <p:childTnLst>
                              <p:par>
                                <p:cTn id="35" presetID="10" presetClass="entr" presetSubtype="0" fill="hold" grpId="0" nodeType="afterEffect">
                                  <p:stCondLst>
                                    <p:cond delay="100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Public cloud services</a:t>
            </a:r>
          </a:p>
        </p:txBody>
      </p:sp>
      <p:sp>
        <p:nvSpPr>
          <p:cNvPr id="3" name="Text Placeholder 2"/>
          <p:cNvSpPr>
            <a:spLocks noGrp="1"/>
          </p:cNvSpPr>
          <p:nvPr>
            <p:ph type="body" sz="quarter" idx="10"/>
          </p:nvPr>
        </p:nvSpPr>
        <p:spPr/>
        <p:txBody>
          <a:bodyPr>
            <a:normAutofit fontScale="92500" lnSpcReduction="10000"/>
          </a:bodyPr>
          <a:lstStyle/>
          <a:p>
            <a:pPr>
              <a:lnSpc>
                <a:spcPct val="110000"/>
              </a:lnSpc>
            </a:pPr>
            <a:r>
              <a:rPr lang="en-GB" sz="3300" dirty="0"/>
              <a:t>Amazon AWS</a:t>
            </a:r>
          </a:p>
          <a:p>
            <a:pPr lvl="1">
              <a:lnSpc>
                <a:spcPct val="110000"/>
              </a:lnSpc>
            </a:pPr>
            <a:r>
              <a:rPr lang="en-GB" sz="2800" dirty="0"/>
              <a:t>$12.2 billion, over 75% of public cloud market</a:t>
            </a:r>
          </a:p>
          <a:p>
            <a:pPr>
              <a:lnSpc>
                <a:spcPct val="110000"/>
              </a:lnSpc>
            </a:pPr>
            <a:r>
              <a:rPr lang="en-GB" sz="3300" dirty="0"/>
              <a:t>Microsoft Azure</a:t>
            </a:r>
          </a:p>
          <a:p>
            <a:pPr lvl="1">
              <a:lnSpc>
                <a:spcPct val="110000"/>
              </a:lnSpc>
            </a:pPr>
            <a:r>
              <a:rPr lang="en-GB" sz="2800" dirty="0"/>
              <a:t>$2.7 billion (estimated)</a:t>
            </a:r>
            <a:endParaRPr lang="en-GB" dirty="0"/>
          </a:p>
          <a:p>
            <a:pPr>
              <a:lnSpc>
                <a:spcPct val="110000"/>
              </a:lnSpc>
            </a:pPr>
            <a:r>
              <a:rPr lang="en-GB" sz="3300" dirty="0"/>
              <a:t>Google </a:t>
            </a:r>
          </a:p>
          <a:p>
            <a:pPr lvl="1">
              <a:lnSpc>
                <a:spcPct val="110000"/>
              </a:lnSpc>
            </a:pPr>
            <a:r>
              <a:rPr lang="en-GB" sz="2800" dirty="0"/>
              <a:t>$1 billion (estimated)</a:t>
            </a:r>
          </a:p>
          <a:p>
            <a:pPr lvl="1">
              <a:lnSpc>
                <a:spcPct val="110000"/>
              </a:lnSpc>
            </a:pPr>
            <a:endParaRPr lang="en-GB" dirty="0"/>
          </a:p>
          <a:p>
            <a:pPr marL="0" indent="0">
              <a:lnSpc>
                <a:spcPct val="110000"/>
              </a:lnSpc>
              <a:buNone/>
            </a:pPr>
            <a:r>
              <a:rPr lang="en-GB" sz="2000" dirty="0"/>
              <a:t>For comparison; </a:t>
            </a:r>
          </a:p>
          <a:p>
            <a:pPr marL="0" indent="0">
              <a:lnSpc>
                <a:spcPct val="110000"/>
              </a:lnSpc>
              <a:buNone/>
            </a:pPr>
            <a:r>
              <a:rPr lang="en-GB" sz="2000" dirty="0"/>
              <a:t>Apple iTunes/Services stood at $24 billion, Facebook at $27.6 billion and Netflix at $8.8 billion</a:t>
            </a:r>
            <a:endParaRPr lang="en-GB" sz="2800" dirty="0"/>
          </a:p>
        </p:txBody>
      </p:sp>
    </p:spTree>
    <p:extLst>
      <p:ext uri="{BB962C8B-B14F-4D97-AF65-F5344CB8AC3E}">
        <p14:creationId xmlns:p14="http://schemas.microsoft.com/office/powerpoint/2010/main" val="39809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0000"/>
                            </p:stCondLst>
                            <p:childTnLst>
                              <p:par>
                                <p:cTn id="21" presetID="10" presetClass="entr" presetSubtype="0"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6000"/>
                            </p:stCondLst>
                            <p:childTnLst>
                              <p:par>
                                <p:cTn id="29" presetID="10" presetClass="entr" presetSubtype="0" fill="hold" grpId="0" nodeType="afterEffect">
                                  <p:stCondLst>
                                    <p:cond delay="20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Azure</a:t>
            </a:r>
          </a:p>
        </p:txBody>
      </p:sp>
      <p:sp>
        <p:nvSpPr>
          <p:cNvPr id="3" name="Text Placeholder 2"/>
          <p:cNvSpPr>
            <a:spLocks noGrp="1"/>
          </p:cNvSpPr>
          <p:nvPr>
            <p:ph type="body" sz="quarter" idx="10"/>
          </p:nvPr>
        </p:nvSpPr>
        <p:spPr/>
        <p:txBody>
          <a:bodyPr>
            <a:normAutofit lnSpcReduction="10000"/>
          </a:bodyPr>
          <a:lstStyle/>
          <a:p>
            <a:pPr>
              <a:lnSpc>
                <a:spcPct val="110000"/>
              </a:lnSpc>
            </a:pPr>
            <a:r>
              <a:rPr lang="en-GB" sz="3300" dirty="0"/>
              <a:t>Azure is now 22% of the market by revenue</a:t>
            </a:r>
          </a:p>
          <a:p>
            <a:pPr lvl="1">
              <a:lnSpc>
                <a:spcPct val="110000"/>
              </a:lnSpc>
            </a:pPr>
            <a:r>
              <a:rPr lang="en-GB" sz="3100" dirty="0"/>
              <a:t>partly driven by some companies disliking providing a competitor (Amazon) with revenue</a:t>
            </a:r>
          </a:p>
          <a:p>
            <a:pPr>
              <a:lnSpc>
                <a:spcPct val="110000"/>
              </a:lnSpc>
            </a:pPr>
            <a:r>
              <a:rPr lang="en-GB" sz="3000" dirty="0"/>
              <a:t>Catching up on AWS</a:t>
            </a:r>
          </a:p>
          <a:p>
            <a:pPr lvl="1">
              <a:lnSpc>
                <a:spcPct val="110000"/>
              </a:lnSpc>
            </a:pPr>
            <a:r>
              <a:rPr lang="en-GB" sz="2800" dirty="0" err="1"/>
              <a:t>Serverless</a:t>
            </a:r>
            <a:r>
              <a:rPr lang="en-GB" sz="2800" dirty="0"/>
              <a:t>, </a:t>
            </a:r>
            <a:r>
              <a:rPr lang="en-GB" sz="2800" dirty="0" err="1"/>
              <a:t>BigData</a:t>
            </a:r>
            <a:r>
              <a:rPr lang="en-GB" sz="2800" dirty="0"/>
              <a:t> and ML, Service Fabric</a:t>
            </a:r>
          </a:p>
          <a:p>
            <a:pPr lvl="1">
              <a:lnSpc>
                <a:spcPct val="110000"/>
              </a:lnSpc>
            </a:pPr>
            <a:r>
              <a:rPr lang="en-GB" sz="2800" dirty="0"/>
              <a:t>Docker providing containerisation, not just Hyper-V VM’s</a:t>
            </a:r>
          </a:p>
          <a:p>
            <a:pPr>
              <a:lnSpc>
                <a:spcPct val="110000"/>
              </a:lnSpc>
            </a:pPr>
            <a:r>
              <a:rPr lang="en-GB" sz="3000" dirty="0"/>
              <a:t>Nearly 1/3 of all Azure virtual machines are running Linux (as of Q4 2016)</a:t>
            </a:r>
          </a:p>
        </p:txBody>
      </p:sp>
    </p:spTree>
    <p:extLst>
      <p:ext uri="{BB962C8B-B14F-4D97-AF65-F5344CB8AC3E}">
        <p14:creationId xmlns:p14="http://schemas.microsoft.com/office/powerpoint/2010/main" val="2347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9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grpId="0" nodeType="afterEffect">
                                  <p:stCondLst>
                                    <p:cond delay="2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operating system</a:t>
            </a:r>
          </a:p>
        </p:txBody>
      </p:sp>
      <p:sp>
        <p:nvSpPr>
          <p:cNvPr id="3" name="Text Placeholder 2"/>
          <p:cNvSpPr>
            <a:spLocks noGrp="1"/>
          </p:cNvSpPr>
          <p:nvPr>
            <p:ph type="body" sz="quarter" idx="10"/>
          </p:nvPr>
        </p:nvSpPr>
        <p:spPr/>
        <p:txBody>
          <a:bodyPr>
            <a:normAutofit fontScale="92500" lnSpcReduction="20000"/>
          </a:bodyPr>
          <a:lstStyle/>
          <a:p>
            <a:pPr>
              <a:lnSpc>
                <a:spcPct val="110000"/>
              </a:lnSpc>
            </a:pPr>
            <a:r>
              <a:rPr lang="en-GB" sz="3300" dirty="0"/>
              <a:t>Windows desktop</a:t>
            </a:r>
          </a:p>
          <a:p>
            <a:pPr lvl="1">
              <a:lnSpc>
                <a:spcPct val="110000"/>
              </a:lnSpc>
            </a:pPr>
            <a:r>
              <a:rPr lang="en-GB" sz="3100" dirty="0"/>
              <a:t>Windows versus OS/X? or Linux? or Chrome O/S?</a:t>
            </a:r>
          </a:p>
          <a:p>
            <a:pPr lvl="1">
              <a:lnSpc>
                <a:spcPct val="110000"/>
              </a:lnSpc>
            </a:pPr>
            <a:r>
              <a:rPr lang="en-GB" sz="3300" dirty="0"/>
              <a:t>… or Windows versus Android</a:t>
            </a:r>
          </a:p>
          <a:p>
            <a:pPr lvl="1">
              <a:lnSpc>
                <a:spcPct val="110000"/>
              </a:lnSpc>
            </a:pPr>
            <a:r>
              <a:rPr lang="en-GB" sz="3300" dirty="0"/>
              <a:t>Windows 10 adoption way ahead of 8.x but Windows 7 still hanging on</a:t>
            </a:r>
          </a:p>
          <a:p>
            <a:pPr>
              <a:lnSpc>
                <a:spcPct val="110000"/>
              </a:lnSpc>
            </a:pPr>
            <a:r>
              <a:rPr lang="en-GB" sz="3000" dirty="0"/>
              <a:t>Windows server</a:t>
            </a:r>
          </a:p>
          <a:p>
            <a:pPr lvl="1">
              <a:lnSpc>
                <a:spcPct val="110000"/>
              </a:lnSpc>
            </a:pPr>
            <a:r>
              <a:rPr lang="en-GB" sz="2800" dirty="0"/>
              <a:t>Server is transitioning to SaaS in the cloud</a:t>
            </a:r>
          </a:p>
          <a:p>
            <a:pPr>
              <a:lnSpc>
                <a:spcPct val="110000"/>
              </a:lnSpc>
            </a:pPr>
            <a:r>
              <a:rPr lang="en-GB" sz="3000" dirty="0"/>
              <a:t>SQL Server is now available on Linux, so you may not even need Windows Server soon</a:t>
            </a:r>
          </a:p>
        </p:txBody>
      </p:sp>
    </p:spTree>
    <p:extLst>
      <p:ext uri="{BB962C8B-B14F-4D97-AF65-F5344CB8AC3E}">
        <p14:creationId xmlns:p14="http://schemas.microsoft.com/office/powerpoint/2010/main" val="28403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4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500"/>
                            </p:stCondLst>
                            <p:childTnLst>
                              <p:par>
                                <p:cTn id="21" presetID="10" presetClass="entr" presetSubtype="0" fill="hold" grpId="0" nodeType="afterEffect">
                                  <p:stCondLst>
                                    <p:cond delay="1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7500"/>
                            </p:stCondLst>
                            <p:childTnLst>
                              <p:par>
                                <p:cTn id="28" presetID="10" presetClass="entr" presetSubtype="0" fill="hold" grpId="0" nodeType="afterEffect">
                                  <p:stCondLst>
                                    <p:cond delay="15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Mobile – Windows </a:t>
            </a:r>
            <a:r>
              <a:rPr lang="en-GB" strike="sngStrike" dirty="0"/>
              <a:t>Phone</a:t>
            </a:r>
            <a:r>
              <a:rPr lang="en-GB" dirty="0">
                <a:effectLst>
                  <a:outerShdw blurRad="38100" dist="38100" dir="2700000" algn="tl">
                    <a:srgbClr val="000000">
                      <a:alpha val="43137"/>
                    </a:srgbClr>
                  </a:outerShdw>
                </a:effectLst>
              </a:rPr>
              <a:t> 10 Mobile</a:t>
            </a:r>
          </a:p>
        </p:txBody>
      </p:sp>
      <p:sp>
        <p:nvSpPr>
          <p:cNvPr id="3" name="Text Placeholder 2"/>
          <p:cNvSpPr>
            <a:spLocks noGrp="1"/>
          </p:cNvSpPr>
          <p:nvPr>
            <p:ph type="body" sz="quarter" idx="10"/>
          </p:nvPr>
        </p:nvSpPr>
        <p:spPr>
          <a:xfrm>
            <a:off x="604038" y="1812873"/>
            <a:ext cx="5425288" cy="2316216"/>
          </a:xfrm>
        </p:spPr>
        <p:txBody>
          <a:bodyPr>
            <a:normAutofit/>
          </a:bodyPr>
          <a:lstStyle/>
          <a:p>
            <a:r>
              <a:rPr lang="en-GB" sz="2800" dirty="0"/>
              <a:t>Windows 10 Mobile</a:t>
            </a:r>
          </a:p>
          <a:p>
            <a:pPr lvl="1"/>
            <a:r>
              <a:rPr lang="en-GB" sz="2800" dirty="0"/>
              <a:t>&lt; 0.3% market share</a:t>
            </a:r>
          </a:p>
          <a:p>
            <a:pPr lvl="1"/>
            <a:r>
              <a:rPr lang="en-GB" sz="2800" dirty="0"/>
              <a:t>At one point was actually around 10% in Europe</a:t>
            </a:r>
          </a:p>
          <a:p>
            <a:pPr lvl="1"/>
            <a:r>
              <a:rPr lang="en-GB" sz="2800" dirty="0"/>
              <a:t>Always low in US and Japan</a:t>
            </a:r>
          </a:p>
          <a:p>
            <a:pPr lvl="1"/>
            <a:endParaRPr lang="en-GB" sz="2800" dirty="0"/>
          </a:p>
        </p:txBody>
      </p:sp>
      <p:pic>
        <p:nvPicPr>
          <p:cNvPr id="4" name="Picture 3"/>
          <p:cNvPicPr>
            <a:picLocks noChangeAspect="1"/>
          </p:cNvPicPr>
          <p:nvPr/>
        </p:nvPicPr>
        <p:blipFill>
          <a:blip r:embed="rId3"/>
          <a:stretch>
            <a:fillRect/>
          </a:stretch>
        </p:blipFill>
        <p:spPr>
          <a:xfrm>
            <a:off x="6272213" y="1897478"/>
            <a:ext cx="5024436" cy="2147006"/>
          </a:xfrm>
          <a:prstGeom prst="rect">
            <a:avLst/>
          </a:prstGeom>
          <a:ln w="19050">
            <a:solidFill>
              <a:srgbClr val="0070C0"/>
            </a:solidFill>
          </a:ln>
        </p:spPr>
      </p:pic>
      <p:sp>
        <p:nvSpPr>
          <p:cNvPr id="6" name="Text Placeholder 2"/>
          <p:cNvSpPr txBox="1">
            <a:spLocks/>
          </p:cNvSpPr>
          <p:nvPr/>
        </p:nvSpPr>
        <p:spPr>
          <a:xfrm>
            <a:off x="846925" y="4283979"/>
            <a:ext cx="10449724" cy="23162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t>However …</a:t>
            </a:r>
          </a:p>
          <a:p>
            <a:pPr lvl="1"/>
            <a:r>
              <a:rPr lang="en-GB" sz="2800" dirty="0"/>
              <a:t>Low cost to maintain, compared to other mobile O/S efforts</a:t>
            </a:r>
          </a:p>
          <a:p>
            <a:pPr lvl="1"/>
            <a:r>
              <a:rPr lang="en-GB" sz="2800" dirty="0"/>
              <a:t>Windows 10 on ARM is coming, with an x86 emulator but on low power, long battery </a:t>
            </a:r>
            <a:r>
              <a:rPr lang="en-GB" sz="2800" dirty="0" err="1"/>
              <a:t>SoC</a:t>
            </a:r>
            <a:r>
              <a:rPr lang="en-GB" sz="2800" dirty="0"/>
              <a:t> </a:t>
            </a:r>
          </a:p>
          <a:p>
            <a:pPr lvl="1"/>
            <a:r>
              <a:rPr lang="en-GB" sz="2800" dirty="0"/>
              <a:t>ARM </a:t>
            </a:r>
            <a:r>
              <a:rPr lang="en-GB" sz="2800" dirty="0" err="1"/>
              <a:t>SoC</a:t>
            </a:r>
            <a:r>
              <a:rPr lang="en-GB" sz="2800" dirty="0"/>
              <a:t> will make it cheap to integrate 3G in Windows</a:t>
            </a:r>
          </a:p>
          <a:p>
            <a:pPr lvl="1"/>
            <a:endParaRPr lang="en-GB" sz="2800" dirty="0"/>
          </a:p>
        </p:txBody>
      </p:sp>
    </p:spTree>
    <p:extLst>
      <p:ext uri="{BB962C8B-B14F-4D97-AF65-F5344CB8AC3E}">
        <p14:creationId xmlns:p14="http://schemas.microsoft.com/office/powerpoint/2010/main" val="274585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is Liam Westley ?</a:t>
            </a:r>
          </a:p>
        </p:txBody>
      </p:sp>
      <p:sp>
        <p:nvSpPr>
          <p:cNvPr id="4" name="Content Placeholder 2"/>
          <p:cNvSpPr>
            <a:spLocks noGrp="1"/>
          </p:cNvSpPr>
          <p:nvPr/>
        </p:nvSpPr>
        <p:spPr>
          <a:xfrm>
            <a:off x="3903756" y="5845336"/>
            <a:ext cx="1720431" cy="734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kern="1200" baseline="0">
                <a:solidFill>
                  <a:srgbClr val="0089D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89D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89D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0089D0"/>
                </a:solidFill>
              </a:rPr>
              <a:t>&lt; work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339" y="1744807"/>
            <a:ext cx="3178417" cy="4636646"/>
          </a:xfrm>
          <a:prstGeom prst="rect">
            <a:avLst/>
          </a:prstGeom>
          <a:ln w="19050">
            <a:solidFill>
              <a:srgbClr val="0070C0"/>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011" y="1731507"/>
            <a:ext cx="3611646" cy="3191222"/>
          </a:xfrm>
          <a:prstGeom prst="rect">
            <a:avLst/>
          </a:prstGeom>
          <a:ln w="19050">
            <a:solidFill>
              <a:srgbClr val="0070C0"/>
            </a:solidFill>
          </a:ln>
        </p:spPr>
      </p:pic>
      <p:sp>
        <p:nvSpPr>
          <p:cNvPr id="7" name="Content Placeholder 2"/>
          <p:cNvSpPr txBox="1">
            <a:spLocks/>
          </p:cNvSpPr>
          <p:nvPr/>
        </p:nvSpPr>
        <p:spPr>
          <a:xfrm>
            <a:off x="8679354" y="1731507"/>
            <a:ext cx="2243342" cy="52757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buNone/>
            </a:pPr>
            <a:r>
              <a:rPr lang="en-GB" sz="3200" dirty="0">
                <a:solidFill>
                  <a:srgbClr val="0089D0"/>
                </a:solidFill>
                <a:latin typeface="Arial" panose="020B0604020202020204" pitchFamily="34" charset="0"/>
                <a:cs typeface="Arial" panose="020B0604020202020204" pitchFamily="34" charset="0"/>
              </a:rPr>
              <a:t>&lt; cycling</a:t>
            </a:r>
          </a:p>
        </p:txBody>
      </p:sp>
      <p:sp>
        <p:nvSpPr>
          <p:cNvPr id="8" name="Content Placeholder 2"/>
          <p:cNvSpPr txBox="1">
            <a:spLocks/>
          </p:cNvSpPr>
          <p:nvPr/>
        </p:nvSpPr>
        <p:spPr>
          <a:xfrm>
            <a:off x="5624187" y="5041861"/>
            <a:ext cx="2170448" cy="61023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lgn="r">
              <a:buNone/>
            </a:pPr>
            <a:r>
              <a:rPr lang="en-GB" sz="3200" dirty="0">
                <a:solidFill>
                  <a:srgbClr val="0089D0"/>
                </a:solidFill>
                <a:latin typeface="Arial" panose="020B0604020202020204" pitchFamily="34" charset="0"/>
                <a:cs typeface="Arial" pitchFamily="34" charset="0"/>
              </a:rPr>
              <a:t>cheese &gt;</a:t>
            </a:r>
          </a:p>
        </p:txBody>
      </p:sp>
      <p:pic>
        <p:nvPicPr>
          <p:cNvPr id="1026" name="Picture 2" descr="https://pbs.twimg.com/media/Ck608K8WUAAPa-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3923" y="2845064"/>
            <a:ext cx="3536389" cy="3536389"/>
          </a:xfrm>
          <a:prstGeom prst="rect">
            <a:avLst/>
          </a:prstGeom>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1000" fill="hold"/>
                                        <p:tgtEl>
                                          <p:spTgt spid="1026"/>
                                        </p:tgtEl>
                                        <p:attrNameLst>
                                          <p:attrName>ppt_x</p:attrName>
                                        </p:attrNameLst>
                                      </p:cBhvr>
                                      <p:tavLst>
                                        <p:tav tm="0">
                                          <p:val>
                                            <p:strVal val="1+#ppt_w/2"/>
                                          </p:val>
                                        </p:tav>
                                        <p:tav tm="100000">
                                          <p:val>
                                            <p:strVal val="#ppt_x"/>
                                          </p:val>
                                        </p:tav>
                                      </p:tavLst>
                                    </p:anim>
                                    <p:anim calcmode="lin" valueType="num">
                                      <p:cBhvr additive="base">
                                        <p:cTn id="28" dur="1000" fill="hold"/>
                                        <p:tgtEl>
                                          <p:spTgt spid="102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Mobile – iOS and Android</a:t>
            </a:r>
          </a:p>
        </p:txBody>
      </p:sp>
      <p:sp>
        <p:nvSpPr>
          <p:cNvPr id="3" name="Text Placeholder 2"/>
          <p:cNvSpPr>
            <a:spLocks noGrp="1"/>
          </p:cNvSpPr>
          <p:nvPr>
            <p:ph type="body" sz="quarter" idx="10"/>
          </p:nvPr>
        </p:nvSpPr>
        <p:spPr/>
        <p:txBody>
          <a:bodyPr>
            <a:normAutofit/>
          </a:bodyPr>
          <a:lstStyle/>
          <a:p>
            <a:r>
              <a:rPr lang="en-GB" sz="2800" dirty="0"/>
              <a:t>Office applications on all platforms</a:t>
            </a:r>
          </a:p>
          <a:p>
            <a:pPr lvl="1"/>
            <a:r>
              <a:rPr lang="en-GB" sz="2800" dirty="0"/>
              <a:t>OneNote now joined by Word, Excel and PowerPoint</a:t>
            </a:r>
          </a:p>
          <a:p>
            <a:pPr lvl="1"/>
            <a:r>
              <a:rPr lang="en-GB" sz="2800" dirty="0"/>
              <a:t>iOS, Android and Windows 10 Mobile</a:t>
            </a:r>
          </a:p>
          <a:p>
            <a:pPr lvl="1"/>
            <a:r>
              <a:rPr lang="en-GB" sz="2800" dirty="0"/>
              <a:t>Full fidelity and full editing capability</a:t>
            </a:r>
          </a:p>
          <a:p>
            <a:r>
              <a:rPr lang="en-GB" sz="2800" dirty="0"/>
              <a:t>Outlook for iOS</a:t>
            </a:r>
          </a:p>
          <a:p>
            <a:pPr lvl="1"/>
            <a:r>
              <a:rPr lang="en-GB" sz="2800" dirty="0"/>
              <a:t>Previously known as Accompli</a:t>
            </a:r>
          </a:p>
          <a:p>
            <a:pPr lvl="1"/>
            <a:r>
              <a:rPr lang="en-GB" sz="2800" dirty="0"/>
              <a:t>Brings serious handling of e-mail, especially Exchange based e-mail</a:t>
            </a:r>
          </a:p>
          <a:p>
            <a:r>
              <a:rPr lang="en-GB" sz="2800" dirty="0"/>
              <a:t>OneDrive, Skype, Cortana</a:t>
            </a:r>
          </a:p>
        </p:txBody>
      </p:sp>
    </p:spTree>
    <p:extLst>
      <p:ext uri="{BB962C8B-B14F-4D97-AF65-F5344CB8AC3E}">
        <p14:creationId xmlns:p14="http://schemas.microsoft.com/office/powerpoint/2010/main" val="24840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5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85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10500"/>
                            </p:stCondLst>
                            <p:childTnLst>
                              <p:par>
                                <p:cTn id="29" presetID="10" presetClass="entr" presetSubtype="0" fill="hold" grpId="0" nodeType="afterEffect">
                                  <p:stCondLst>
                                    <p:cond delay="1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2500"/>
                            </p:stCondLst>
                            <p:childTnLst>
                              <p:par>
                                <p:cTn id="33" presetID="10" presetClass="entr" presetSubtype="0" fill="hold" grpId="0" nodeType="afterEffect">
                                  <p:stCondLst>
                                    <p:cond delay="1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stuff</a:t>
            </a:r>
          </a:p>
        </p:txBody>
      </p:sp>
      <p:sp>
        <p:nvSpPr>
          <p:cNvPr id="3" name="Text Placeholder 2"/>
          <p:cNvSpPr>
            <a:spLocks noGrp="1"/>
          </p:cNvSpPr>
          <p:nvPr>
            <p:ph type="body" sz="quarter" idx="10"/>
          </p:nvPr>
        </p:nvSpPr>
        <p:spPr/>
        <p:txBody>
          <a:bodyPr>
            <a:normAutofit/>
          </a:bodyPr>
          <a:lstStyle/>
          <a:p>
            <a:r>
              <a:rPr lang="en-GB" sz="2800" dirty="0"/>
              <a:t>Office co-editing now working on Office 365</a:t>
            </a:r>
          </a:p>
          <a:p>
            <a:pPr lvl="1"/>
            <a:r>
              <a:rPr lang="en-GB" sz="2800" dirty="0"/>
              <a:t>Co-editing goal is to be available from mobile, desktop and web clients</a:t>
            </a:r>
          </a:p>
          <a:p>
            <a:pPr lvl="1"/>
            <a:r>
              <a:rPr lang="en-GB" sz="2800" dirty="0"/>
              <a:t>Google Docs USP of co-editing is being eroded</a:t>
            </a:r>
          </a:p>
          <a:p>
            <a:pPr lvl="1"/>
            <a:r>
              <a:rPr lang="en-GB" sz="2800" dirty="0"/>
              <a:t>Office 365 subscriptions are providing a more reliable income stream than one off purchases every few years</a:t>
            </a:r>
          </a:p>
          <a:p>
            <a:r>
              <a:rPr lang="en-GB" sz="2800" dirty="0"/>
              <a:t>AR</a:t>
            </a:r>
          </a:p>
          <a:p>
            <a:pPr lvl="1"/>
            <a:r>
              <a:rPr lang="en-GB" sz="2600" dirty="0"/>
              <a:t>HoloLens is innovative, if ludicrously expensive</a:t>
            </a:r>
          </a:p>
          <a:p>
            <a:r>
              <a:rPr lang="en-GB" sz="2800" dirty="0"/>
              <a:t>Xbox</a:t>
            </a:r>
          </a:p>
          <a:p>
            <a:pPr lvl="1"/>
            <a:r>
              <a:rPr lang="en-GB" sz="2600" dirty="0"/>
              <a:t>30% of the console market</a:t>
            </a:r>
          </a:p>
        </p:txBody>
      </p:sp>
    </p:spTree>
    <p:extLst>
      <p:ext uri="{BB962C8B-B14F-4D97-AF65-F5344CB8AC3E}">
        <p14:creationId xmlns:p14="http://schemas.microsoft.com/office/powerpoint/2010/main" val="329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5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7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90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11000"/>
                            </p:stCondLst>
                            <p:childTnLst>
                              <p:par>
                                <p:cTn id="29" presetID="10" presetClass="entr" presetSubtype="0" fill="hold" grpId="0" nodeType="afterEffect">
                                  <p:stCondLst>
                                    <p:cond delay="1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3000"/>
                            </p:stCondLst>
                            <p:childTnLst>
                              <p:par>
                                <p:cTn id="33" presetID="10" presetClass="entr" presetSubtype="0" fill="hold" grpId="0" nodeType="afterEffect">
                                  <p:stCondLst>
                                    <p:cond delay="1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the big question is?</a:t>
            </a:r>
          </a:p>
        </p:txBody>
      </p:sp>
      <p:sp>
        <p:nvSpPr>
          <p:cNvPr id="3" name="Text Placeholder 2"/>
          <p:cNvSpPr>
            <a:spLocks noGrp="1"/>
          </p:cNvSpPr>
          <p:nvPr>
            <p:ph type="body" sz="quarter" idx="10"/>
          </p:nvPr>
        </p:nvSpPr>
        <p:spPr>
          <a:xfrm>
            <a:off x="1739776" y="1812872"/>
            <a:ext cx="8565202" cy="4471987"/>
          </a:xfrm>
        </p:spPr>
        <p:txBody>
          <a:bodyPr>
            <a:normAutofit/>
          </a:bodyPr>
          <a:lstStyle/>
          <a:p>
            <a:pPr marL="0" indent="0" algn="ctr">
              <a:buNone/>
            </a:pPr>
            <a:r>
              <a:rPr lang="en-GB" sz="4000" dirty="0"/>
              <a:t>Will you be developing with the .NET Framework in the future?</a:t>
            </a:r>
          </a:p>
          <a:p>
            <a:pPr marL="0" indent="0" algn="ctr">
              <a:buNone/>
            </a:pPr>
            <a:endParaRPr lang="en-GB" sz="4000" dirty="0"/>
          </a:p>
          <a:p>
            <a:pPr marL="0" indent="0" algn="ctr">
              <a:buNone/>
            </a:pPr>
            <a:r>
              <a:rPr lang="en-GB" sz="4000" dirty="0"/>
              <a:t>… and will it be on Windows?</a:t>
            </a:r>
          </a:p>
          <a:p>
            <a:pPr marL="0" indent="0" algn="ctr">
              <a:buNone/>
            </a:pPr>
            <a:endParaRPr lang="en-GB" sz="4800" dirty="0"/>
          </a:p>
          <a:p>
            <a:pPr marL="0" indent="0" algn="ctr">
              <a:buNone/>
            </a:pPr>
            <a:r>
              <a:rPr lang="en-GB" sz="2400" dirty="0"/>
              <a:t>(I know, that’s two questions </a:t>
            </a:r>
            <a:r>
              <a:rPr lang="en-GB" sz="2400" dirty="0">
                <a:sym typeface="Wingdings" panose="05000000000000000000" pitchFamily="2" charset="2"/>
              </a:rPr>
              <a:t>)</a:t>
            </a:r>
            <a:endParaRPr lang="en-GB" sz="2400" dirty="0"/>
          </a:p>
        </p:txBody>
      </p:sp>
    </p:spTree>
    <p:extLst>
      <p:ext uri="{BB962C8B-B14F-4D97-AF65-F5344CB8AC3E}">
        <p14:creationId xmlns:p14="http://schemas.microsoft.com/office/powerpoint/2010/main" val="215231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3000"/>
                            </p:stCondLst>
                            <p:childTnLst>
                              <p:par>
                                <p:cTn id="13" presetID="10" presetClass="entr" presetSubtype="0" fill="hold" grpId="0" nodeType="afterEffect">
                                  <p:stCondLst>
                                    <p:cond delay="20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809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Disclaimer</a:t>
            </a:r>
          </a:p>
        </p:txBody>
      </p:sp>
      <p:pic>
        <p:nvPicPr>
          <p:cNvPr id="9" name="Content Placeholder 3"/>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5656" y="1696243"/>
            <a:ext cx="3453442" cy="4351338"/>
          </a:xfrm>
          <a:prstGeom prst="rect">
            <a:avLst/>
          </a:prstGeom>
          <a:ln w="19050">
            <a:solidFill>
              <a:srgbClr val="0070C0"/>
            </a:solidFill>
          </a:ln>
        </p:spPr>
      </p:pic>
    </p:spTree>
    <p:extLst>
      <p:ext uri="{BB962C8B-B14F-4D97-AF65-F5344CB8AC3E}">
        <p14:creationId xmlns:p14="http://schemas.microsoft.com/office/powerpoint/2010/main" val="1012602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9191" y="1935689"/>
            <a:ext cx="1985963" cy="369332"/>
          </a:xfrm>
          <a:prstGeom prst="rect">
            <a:avLst/>
          </a:prstGeom>
          <a:noFill/>
        </p:spPr>
        <p:txBody>
          <a:bodyPr wrap="square" rtlCol="0">
            <a:spAutoFit/>
          </a:bodyPr>
          <a:lstStyle/>
          <a:p>
            <a:pPr algn="ctr"/>
            <a:r>
              <a:rPr lang="en-GB" dirty="0" smtClean="0">
                <a:solidFill>
                  <a:srgbClr val="0070C0"/>
                </a:solidFill>
              </a:rPr>
              <a:t>1981 : PC-DOS</a:t>
            </a:r>
            <a:endParaRPr lang="en-GB" dirty="0">
              <a:solidFill>
                <a:srgbClr val="0070C0"/>
              </a:solidFill>
            </a:endParaRPr>
          </a:p>
        </p:txBody>
      </p:sp>
      <p:pic>
        <p:nvPicPr>
          <p:cNvPr id="2052" name="Picture 4" descr="http://www.winhistory.de/more/bilder/dos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417" y="2345960"/>
            <a:ext cx="3973513" cy="286195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4035" y="2440643"/>
            <a:ext cx="2196315" cy="369332"/>
          </a:xfrm>
          <a:prstGeom prst="rect">
            <a:avLst/>
          </a:prstGeom>
          <a:noFill/>
        </p:spPr>
        <p:txBody>
          <a:bodyPr wrap="square" rtlCol="0">
            <a:spAutoFit/>
          </a:bodyPr>
          <a:lstStyle/>
          <a:p>
            <a:r>
              <a:rPr lang="en-GB" dirty="0" smtClean="0">
                <a:solidFill>
                  <a:srgbClr val="0070C0"/>
                </a:solidFill>
              </a:rPr>
              <a:t>1984 : Macintosh</a:t>
            </a:r>
            <a:endParaRPr lang="en-GB" dirty="0">
              <a:solidFill>
                <a:srgbClr val="0070C0"/>
              </a:solidFill>
            </a:endParaRPr>
          </a:p>
        </p:txBody>
      </p:sp>
      <p:pic>
        <p:nvPicPr>
          <p:cNvPr id="2050" name="Picture 2" descr="http://oldcomputers.net/pics/macgu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74" y="2857976"/>
            <a:ext cx="4876800" cy="3257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243997" y="2406766"/>
            <a:ext cx="2352692" cy="369332"/>
          </a:xfrm>
          <a:prstGeom prst="rect">
            <a:avLst/>
          </a:prstGeom>
          <a:noFill/>
        </p:spPr>
        <p:txBody>
          <a:bodyPr wrap="square" rtlCol="0">
            <a:spAutoFit/>
          </a:bodyPr>
          <a:lstStyle/>
          <a:p>
            <a:r>
              <a:rPr lang="en-GB" dirty="0" smtClean="0">
                <a:solidFill>
                  <a:srgbClr val="0070C0"/>
                </a:solidFill>
              </a:rPr>
              <a:t>1990 : Windows 3.0</a:t>
            </a:r>
            <a:endParaRPr lang="en-GB" dirty="0">
              <a:solidFill>
                <a:srgbClr val="0070C0"/>
              </a:solidFill>
            </a:endParaRPr>
          </a:p>
        </p:txBody>
      </p:sp>
      <p:pic>
        <p:nvPicPr>
          <p:cNvPr id="2054" name="Picture 6" descr="Desktop with applications in Windows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309" y="2857976"/>
            <a:ext cx="4361664" cy="327124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operating systems</a:t>
            </a:r>
          </a:p>
        </p:txBody>
      </p:sp>
    </p:spTree>
    <p:extLst>
      <p:ext uri="{BB962C8B-B14F-4D97-AF65-F5344CB8AC3E}">
        <p14:creationId xmlns:p14="http://schemas.microsoft.com/office/powerpoint/2010/main" val="295652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4037" y="2790923"/>
            <a:ext cx="2196315" cy="369332"/>
          </a:xfrm>
          <a:prstGeom prst="rect">
            <a:avLst/>
          </a:prstGeom>
          <a:noFill/>
        </p:spPr>
        <p:txBody>
          <a:bodyPr wrap="square" rtlCol="0">
            <a:spAutoFit/>
          </a:bodyPr>
          <a:lstStyle/>
          <a:p>
            <a:r>
              <a:rPr lang="en-GB" dirty="0" smtClean="0">
                <a:solidFill>
                  <a:srgbClr val="0070C0"/>
                </a:solidFill>
              </a:rPr>
              <a:t>VisiCalc for DOS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214" y="3208256"/>
            <a:ext cx="3815934" cy="286195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51459" y="1871231"/>
            <a:ext cx="2341430" cy="369332"/>
          </a:xfrm>
          <a:prstGeom prst="rect">
            <a:avLst/>
          </a:prstGeom>
          <a:noFill/>
        </p:spPr>
        <p:txBody>
          <a:bodyPr wrap="square" rtlCol="0">
            <a:spAutoFit/>
          </a:bodyPr>
          <a:lstStyle/>
          <a:p>
            <a:pPr algn="ctr"/>
            <a:r>
              <a:rPr lang="en-GB" dirty="0" smtClean="0">
                <a:solidFill>
                  <a:srgbClr val="0070C0"/>
                </a:solidFill>
              </a:rPr>
              <a:t>Aldus PageMaker</a:t>
            </a:r>
            <a:endParaRPr lang="en-GB" dirty="0">
              <a:solidFill>
                <a:srgbClr val="0070C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54197" y="2345960"/>
            <a:ext cx="4876800" cy="3257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984844" y="2406766"/>
            <a:ext cx="2611845" cy="369332"/>
          </a:xfrm>
          <a:prstGeom prst="rect">
            <a:avLst/>
          </a:prstGeom>
          <a:noFill/>
        </p:spPr>
        <p:txBody>
          <a:bodyPr wrap="square" rtlCol="0">
            <a:spAutoFit/>
          </a:bodyPr>
          <a:lstStyle/>
          <a:p>
            <a:r>
              <a:rPr lang="en-GB" dirty="0" smtClean="0">
                <a:solidFill>
                  <a:srgbClr val="0070C0"/>
                </a:solidFill>
              </a:rPr>
              <a:t>Word for Windows 1.0</a:t>
            </a:r>
            <a:endParaRPr lang="en-GB" dirty="0">
              <a:solidFill>
                <a:srgbClr val="0070C0"/>
              </a:solidFill>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87097" y="2865350"/>
            <a:ext cx="4361664" cy="327124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applications </a:t>
            </a:r>
          </a:p>
        </p:txBody>
      </p:sp>
    </p:spTree>
    <p:extLst>
      <p:ext uri="{BB962C8B-B14F-4D97-AF65-F5344CB8AC3E}">
        <p14:creationId xmlns:p14="http://schemas.microsoft.com/office/powerpoint/2010/main" val="7909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4" y="365126"/>
            <a:ext cx="2720648" cy="982412"/>
          </a:xfrm>
        </p:spPr>
        <p:txBody>
          <a:bodyPr/>
          <a:lstStyle/>
          <a:p>
            <a:r>
              <a:rPr lang="en-GB" dirty="0"/>
              <a:t>History … </a:t>
            </a:r>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programming languages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983" y="2006265"/>
            <a:ext cx="3815934" cy="2025452"/>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1026" name="Picture 2" descr="Anders Hejlsbe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72" y="2793016"/>
            <a:ext cx="828675" cy="952500"/>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12456" y="3557588"/>
            <a:ext cx="3779578" cy="284413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832585" y="2006265"/>
            <a:ext cx="4574616" cy="240769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870686" y="3257397"/>
            <a:ext cx="3621767" cy="314432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407201" y="5261553"/>
            <a:ext cx="828675" cy="93116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6273" y="5794238"/>
            <a:ext cx="2170001" cy="646331"/>
          </a:xfrm>
          <a:prstGeom prst="rect">
            <a:avLst/>
          </a:prstGeom>
          <a:noFill/>
        </p:spPr>
        <p:txBody>
          <a:bodyPr wrap="square" rtlCol="0">
            <a:spAutoFit/>
          </a:bodyPr>
          <a:lstStyle/>
          <a:p>
            <a:pPr algn="r"/>
            <a:r>
              <a:rPr lang="en-GB" dirty="0" smtClean="0">
                <a:solidFill>
                  <a:srgbClr val="0070C0"/>
                </a:solidFill>
              </a:rPr>
              <a:t>1991 </a:t>
            </a:r>
          </a:p>
          <a:p>
            <a:pPr algn="r"/>
            <a:r>
              <a:rPr lang="en-GB" dirty="0" smtClean="0">
                <a:solidFill>
                  <a:srgbClr val="0070C0"/>
                </a:solidFill>
              </a:rPr>
              <a:t>Visual Basic</a:t>
            </a:r>
            <a:endParaRPr lang="en-GB" dirty="0">
              <a:solidFill>
                <a:srgbClr val="0070C0"/>
              </a:solidFill>
            </a:endParaRPr>
          </a:p>
        </p:txBody>
      </p:sp>
      <p:sp>
        <p:nvSpPr>
          <p:cNvPr id="12" name="TextBox 11"/>
          <p:cNvSpPr txBox="1"/>
          <p:nvPr/>
        </p:nvSpPr>
        <p:spPr>
          <a:xfrm>
            <a:off x="1679941" y="1527049"/>
            <a:ext cx="2438017" cy="369332"/>
          </a:xfrm>
          <a:prstGeom prst="rect">
            <a:avLst/>
          </a:prstGeom>
          <a:noFill/>
        </p:spPr>
        <p:txBody>
          <a:bodyPr wrap="square" rtlCol="0">
            <a:spAutoFit/>
          </a:bodyPr>
          <a:lstStyle/>
          <a:p>
            <a:pPr algn="ctr"/>
            <a:r>
              <a:rPr lang="en-GB" dirty="0" smtClean="0">
                <a:solidFill>
                  <a:srgbClr val="0070C0"/>
                </a:solidFill>
              </a:rPr>
              <a:t>1983 : Turbo Pascal</a:t>
            </a:r>
          </a:p>
        </p:txBody>
      </p:sp>
      <p:sp>
        <p:nvSpPr>
          <p:cNvPr id="13" name="TextBox 12"/>
          <p:cNvSpPr txBox="1"/>
          <p:nvPr/>
        </p:nvSpPr>
        <p:spPr>
          <a:xfrm>
            <a:off x="6813970" y="1527049"/>
            <a:ext cx="2611845" cy="369332"/>
          </a:xfrm>
          <a:prstGeom prst="rect">
            <a:avLst/>
          </a:prstGeom>
          <a:noFill/>
        </p:spPr>
        <p:txBody>
          <a:bodyPr wrap="square" rtlCol="0">
            <a:spAutoFit/>
          </a:bodyPr>
          <a:lstStyle/>
          <a:p>
            <a:pPr algn="ctr"/>
            <a:r>
              <a:rPr lang="en-GB" dirty="0" smtClean="0">
                <a:solidFill>
                  <a:srgbClr val="0070C0"/>
                </a:solidFill>
              </a:rPr>
              <a:t>1995 : Java</a:t>
            </a:r>
            <a:endParaRPr lang="en-GB" dirty="0">
              <a:solidFill>
                <a:srgbClr val="0070C0"/>
              </a:solidFill>
            </a:endParaRPr>
          </a:p>
        </p:txBody>
      </p:sp>
      <p:sp>
        <p:nvSpPr>
          <p:cNvPr id="14" name="TextBox 13"/>
          <p:cNvSpPr txBox="1"/>
          <p:nvPr/>
        </p:nvSpPr>
        <p:spPr>
          <a:xfrm>
            <a:off x="5667051" y="5794238"/>
            <a:ext cx="2170001" cy="646331"/>
          </a:xfrm>
          <a:prstGeom prst="rect">
            <a:avLst/>
          </a:prstGeom>
          <a:noFill/>
        </p:spPr>
        <p:txBody>
          <a:bodyPr wrap="square" rtlCol="0">
            <a:spAutoFit/>
          </a:bodyPr>
          <a:lstStyle/>
          <a:p>
            <a:pPr algn="r"/>
            <a:r>
              <a:rPr lang="en-GB" dirty="0" smtClean="0">
                <a:solidFill>
                  <a:srgbClr val="0070C0"/>
                </a:solidFill>
              </a:rPr>
              <a:t>2002</a:t>
            </a:r>
          </a:p>
          <a:p>
            <a:pPr algn="r"/>
            <a:r>
              <a:rPr lang="en-GB" dirty="0" smtClean="0">
                <a:solidFill>
                  <a:srgbClr val="0070C0"/>
                </a:solidFill>
              </a:rPr>
              <a:t>.</a:t>
            </a:r>
            <a:r>
              <a:rPr lang="en-GB" dirty="0" smtClean="0">
                <a:solidFill>
                  <a:srgbClr val="0070C0"/>
                </a:solidFill>
              </a:rPr>
              <a:t>NET and C#</a:t>
            </a:r>
            <a:endParaRPr lang="en-GB" dirty="0">
              <a:solidFill>
                <a:srgbClr val="0070C0"/>
              </a:solidFill>
            </a:endParaRPr>
          </a:p>
        </p:txBody>
      </p:sp>
    </p:spTree>
    <p:extLst>
      <p:ext uri="{BB962C8B-B14F-4D97-AF65-F5344CB8AC3E}">
        <p14:creationId xmlns:p14="http://schemas.microsoft.com/office/powerpoint/2010/main" val="135361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additive="base">
                                        <p:cTn id="27" dur="500" fill="hold"/>
                                        <p:tgtEl>
                                          <p:spTgt spid="2050"/>
                                        </p:tgtEl>
                                        <p:attrNameLst>
                                          <p:attrName>ppt_x</p:attrName>
                                        </p:attrNameLst>
                                      </p:cBhvr>
                                      <p:tavLst>
                                        <p:tav tm="0">
                                          <p:val>
                                            <p:strVal val="0-#ppt_w/2"/>
                                          </p:val>
                                        </p:tav>
                                        <p:tav tm="100000">
                                          <p:val>
                                            <p:strVal val="#ppt_x"/>
                                          </p:val>
                                        </p:tav>
                                      </p:tavLst>
                                    </p:anim>
                                    <p:anim calcmode="lin" valueType="num">
                                      <p:cBhvr additive="base">
                                        <p:cTn id="28" dur="500" fill="hold"/>
                                        <p:tgtEl>
                                          <p:spTgt spid="2050"/>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 calcmode="lin" valueType="num">
                                      <p:cBhvr additive="base">
                                        <p:cTn id="37" dur="500" fill="hold"/>
                                        <p:tgtEl>
                                          <p:spTgt spid="2054"/>
                                        </p:tgtEl>
                                        <p:attrNameLst>
                                          <p:attrName>ppt_x</p:attrName>
                                        </p:attrNameLst>
                                      </p:cBhvr>
                                      <p:tavLst>
                                        <p:tav tm="0">
                                          <p:val>
                                            <p:strVal val="0-#ppt_w/2"/>
                                          </p:val>
                                        </p:tav>
                                        <p:tav tm="100000">
                                          <p:val>
                                            <p:strVal val="#ppt_x"/>
                                          </p:val>
                                        </p:tav>
                                      </p:tavLst>
                                    </p:anim>
                                    <p:anim calcmode="lin" valueType="num">
                                      <p:cBhvr additive="base">
                                        <p:cTn id="38" dur="500" fill="hold"/>
                                        <p:tgtEl>
                                          <p:spTgt spid="205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cloud</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4548" y="2898088"/>
            <a:ext cx="3378070" cy="2148242"/>
          </a:xfrm>
          <a:prstGeom prst="rect">
            <a:avLst/>
          </a:prstGeom>
          <a:solidFill>
            <a:schemeClr val="bg1"/>
          </a:solidFill>
          <a:ln w="19050">
            <a:solidFill>
              <a:srgbClr val="0070C0"/>
            </a:solidFill>
          </a:ln>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63129" y="2518953"/>
            <a:ext cx="2945080" cy="305982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06244" y="2893572"/>
            <a:ext cx="2705295" cy="215275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51459" y="2000674"/>
            <a:ext cx="2341430" cy="400110"/>
          </a:xfrm>
          <a:prstGeom prst="rect">
            <a:avLst/>
          </a:prstGeom>
          <a:noFill/>
        </p:spPr>
        <p:txBody>
          <a:bodyPr wrap="square" rtlCol="0">
            <a:spAutoFit/>
          </a:bodyPr>
          <a:lstStyle/>
          <a:p>
            <a:pPr algn="ctr"/>
            <a:r>
              <a:rPr lang="en-GB" sz="2000" dirty="0" smtClean="0">
                <a:solidFill>
                  <a:srgbClr val="0070C0"/>
                </a:solidFill>
              </a:rPr>
              <a:t>2008</a:t>
            </a:r>
            <a:endParaRPr lang="en-GB" dirty="0">
              <a:solidFill>
                <a:srgbClr val="0070C0"/>
              </a:solidFill>
            </a:endParaRPr>
          </a:p>
        </p:txBody>
      </p:sp>
      <p:sp>
        <p:nvSpPr>
          <p:cNvPr id="9" name="TextBox 8"/>
          <p:cNvSpPr txBox="1"/>
          <p:nvPr/>
        </p:nvSpPr>
        <p:spPr>
          <a:xfrm>
            <a:off x="1561300" y="2352146"/>
            <a:ext cx="2196315" cy="400110"/>
          </a:xfrm>
          <a:prstGeom prst="rect">
            <a:avLst/>
          </a:prstGeom>
          <a:noFill/>
        </p:spPr>
        <p:txBody>
          <a:bodyPr wrap="square" rtlCol="0">
            <a:spAutoFit/>
          </a:bodyPr>
          <a:lstStyle/>
          <a:p>
            <a:pPr algn="ctr"/>
            <a:r>
              <a:rPr lang="en-GB" sz="2000" dirty="0" smtClean="0">
                <a:solidFill>
                  <a:srgbClr val="0070C0"/>
                </a:solidFill>
              </a:rPr>
              <a:t>2006</a:t>
            </a:r>
            <a:endParaRPr lang="en-GB" dirty="0" smtClean="0">
              <a:solidFill>
                <a:srgbClr val="0070C0"/>
              </a:solidFill>
            </a:endParaRPr>
          </a:p>
        </p:txBody>
      </p:sp>
      <p:sp>
        <p:nvSpPr>
          <p:cNvPr id="10" name="TextBox 9"/>
          <p:cNvSpPr txBox="1"/>
          <p:nvPr/>
        </p:nvSpPr>
        <p:spPr>
          <a:xfrm>
            <a:off x="8584424" y="2352146"/>
            <a:ext cx="1879673" cy="400110"/>
          </a:xfrm>
          <a:prstGeom prst="rect">
            <a:avLst/>
          </a:prstGeom>
          <a:noFill/>
        </p:spPr>
        <p:txBody>
          <a:bodyPr wrap="square" rtlCol="0">
            <a:spAutoFit/>
          </a:bodyPr>
          <a:lstStyle/>
          <a:p>
            <a:pPr algn="ctr"/>
            <a:r>
              <a:rPr lang="en-GB" sz="2000" dirty="0" smtClean="0">
                <a:solidFill>
                  <a:srgbClr val="0070C0"/>
                </a:solidFill>
              </a:rPr>
              <a:t>2010 (2008)</a:t>
            </a:r>
            <a:endParaRPr lang="en-GB" sz="2000" dirty="0">
              <a:solidFill>
                <a:srgbClr val="0070C0"/>
              </a:solidFill>
            </a:endParaRPr>
          </a:p>
        </p:txBody>
      </p:sp>
    </p:spTree>
    <p:extLst>
      <p:ext uri="{BB962C8B-B14F-4D97-AF65-F5344CB8AC3E}">
        <p14:creationId xmlns:p14="http://schemas.microsoft.com/office/powerpoint/2010/main" val="33908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3" y="365126"/>
            <a:ext cx="3438919" cy="982412"/>
          </a:xfrm>
        </p:spPr>
        <p:txBody>
          <a:bodyPr>
            <a:normAutofit/>
          </a:bodyPr>
          <a:lstStyle/>
          <a:p>
            <a:r>
              <a:rPr lang="en-GB" dirty="0"/>
              <a:t>Browsers … </a:t>
            </a:r>
          </a:p>
        </p:txBody>
      </p:sp>
      <p:sp>
        <p:nvSpPr>
          <p:cNvPr id="3" name="Text Placeholder 2"/>
          <p:cNvSpPr>
            <a:spLocks noGrp="1"/>
          </p:cNvSpPr>
          <p:nvPr>
            <p:ph type="body" sz="quarter" idx="10"/>
          </p:nvPr>
        </p:nvSpPr>
        <p:spPr>
          <a:xfrm>
            <a:off x="2161903" y="1869316"/>
            <a:ext cx="4600141" cy="4226684"/>
          </a:xfrm>
        </p:spPr>
        <p:txBody>
          <a:bodyPr>
            <a:normAutofit/>
          </a:bodyPr>
          <a:lstStyle/>
          <a:p>
            <a:pPr marL="0" indent="0" defTabSz="2957513">
              <a:buNone/>
              <a:tabLst>
                <a:tab pos="3490913" algn="dec"/>
              </a:tabLst>
            </a:pPr>
            <a:endParaRPr lang="en-GB" sz="3400" dirty="0"/>
          </a:p>
          <a:p>
            <a:pPr marL="0" indent="0" defTabSz="2957513">
              <a:buNone/>
              <a:tabLst>
                <a:tab pos="3490913" algn="dec"/>
              </a:tabLst>
            </a:pPr>
            <a:r>
              <a:rPr lang="en-GB" sz="3400" dirty="0"/>
              <a:t>Chrome	52.81%</a:t>
            </a:r>
          </a:p>
          <a:p>
            <a:pPr marL="0" indent="0" defTabSz="2957513">
              <a:buNone/>
              <a:tabLst>
                <a:tab pos="3490913" algn="dec"/>
              </a:tabLst>
            </a:pPr>
            <a:r>
              <a:rPr lang="en-GB" sz="3400" dirty="0"/>
              <a:t>Safari	14.44%</a:t>
            </a:r>
          </a:p>
          <a:p>
            <a:pPr marL="0" indent="0" defTabSz="2957513">
              <a:buNone/>
              <a:tabLst>
                <a:tab pos="3490913" algn="dec"/>
              </a:tabLst>
            </a:pPr>
            <a:r>
              <a:rPr lang="en-GB" sz="3400" dirty="0"/>
              <a:t>USC Browser	8.75%</a:t>
            </a:r>
          </a:p>
          <a:p>
            <a:pPr marL="0" indent="0" defTabSz="2957513">
              <a:buNone/>
              <a:tabLst>
                <a:tab pos="3490913" algn="dec"/>
              </a:tabLst>
            </a:pPr>
            <a:r>
              <a:rPr lang="en-GB" sz="3400" dirty="0"/>
              <a:t>Firefox	6.67%</a:t>
            </a:r>
          </a:p>
          <a:p>
            <a:pPr marL="0" indent="0" defTabSz="2957513">
              <a:buNone/>
              <a:tabLst>
                <a:tab pos="3490913" algn="dec"/>
              </a:tabLst>
            </a:pPr>
            <a:r>
              <a:rPr lang="en-GB" sz="3400" dirty="0"/>
              <a:t>IE	4.18%</a:t>
            </a:r>
          </a:p>
          <a:p>
            <a:pPr marL="0" indent="0" defTabSz="2957513">
              <a:buNone/>
              <a:tabLst>
                <a:tab pos="3490913" algn="dec"/>
              </a:tabLst>
            </a:pPr>
            <a:r>
              <a:rPr lang="en-GB" sz="3400" dirty="0"/>
              <a:t>Edge	1.71%</a:t>
            </a:r>
          </a:p>
        </p:txBody>
      </p:sp>
      <p:sp>
        <p:nvSpPr>
          <p:cNvPr id="4" name="Title 1"/>
          <p:cNvSpPr txBox="1">
            <a:spLocks/>
          </p:cNvSpPr>
          <p:nvPr/>
        </p:nvSpPr>
        <p:spPr>
          <a:xfrm>
            <a:off x="3900482" y="365126"/>
            <a:ext cx="7396950"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gateway to the web</a:t>
            </a:r>
          </a:p>
        </p:txBody>
      </p:sp>
      <p:sp>
        <p:nvSpPr>
          <p:cNvPr id="6" name="Text Placeholder 2"/>
          <p:cNvSpPr txBox="1">
            <a:spLocks/>
          </p:cNvSpPr>
          <p:nvPr/>
        </p:nvSpPr>
        <p:spPr>
          <a:xfrm>
            <a:off x="7270044" y="1869316"/>
            <a:ext cx="2438319" cy="422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957513">
              <a:buFont typeface="Arial" panose="020B0604020202020204" pitchFamily="34" charset="0"/>
              <a:buNone/>
              <a:tabLst>
                <a:tab pos="3490913" algn="dec"/>
              </a:tabLst>
            </a:pPr>
            <a:r>
              <a:rPr lang="en-GB" sz="3400" dirty="0"/>
              <a:t>	(desktop)</a:t>
            </a:r>
          </a:p>
          <a:p>
            <a:pPr marL="0" indent="0" defTabSz="2957513">
              <a:buFont typeface="Arial" panose="020B0604020202020204" pitchFamily="34" charset="0"/>
              <a:buNone/>
              <a:tabLst>
                <a:tab pos="1436688" algn="dec"/>
                <a:tab pos="3490913" algn="dec"/>
              </a:tabLst>
            </a:pPr>
            <a:r>
              <a:rPr lang="en-GB" sz="3400" dirty="0"/>
              <a:t>	62.81%</a:t>
            </a:r>
          </a:p>
          <a:p>
            <a:pPr marL="0" indent="0" defTabSz="2957513">
              <a:buFont typeface="Arial" panose="020B0604020202020204" pitchFamily="34" charset="0"/>
              <a:buNone/>
              <a:tabLst>
                <a:tab pos="3490913" algn="dec"/>
              </a:tabLst>
            </a:pPr>
            <a:r>
              <a:rPr lang="en-GB" sz="3400" dirty="0"/>
              <a:t>	5.28%</a:t>
            </a:r>
          </a:p>
          <a:p>
            <a:pPr marL="0" indent="0" defTabSz="2957513">
              <a:buFont typeface="Arial" panose="020B0604020202020204" pitchFamily="34" charset="0"/>
              <a:buNone/>
              <a:tabLst>
                <a:tab pos="3490913" algn="dec"/>
              </a:tabLst>
            </a:pPr>
            <a:r>
              <a:rPr lang="en-GB" sz="3400" dirty="0"/>
              <a:t>             -  </a:t>
            </a:r>
          </a:p>
          <a:p>
            <a:pPr marL="0" indent="0" defTabSz="2957513">
              <a:buFont typeface="Arial" panose="020B0604020202020204" pitchFamily="34" charset="0"/>
              <a:buNone/>
              <a:tabLst>
                <a:tab pos="3490913" algn="dec"/>
              </a:tabLst>
            </a:pPr>
            <a:r>
              <a:rPr lang="en-GB" sz="3400" dirty="0"/>
              <a:t>	14.97%</a:t>
            </a:r>
          </a:p>
          <a:p>
            <a:pPr marL="0" indent="0" defTabSz="2957513">
              <a:buFont typeface="Arial" panose="020B0604020202020204" pitchFamily="34" charset="0"/>
              <a:buNone/>
              <a:tabLst>
                <a:tab pos="3490913" algn="dec"/>
              </a:tabLst>
            </a:pPr>
            <a:r>
              <a:rPr lang="en-GB" sz="3400" dirty="0"/>
              <a:t>	9.39%</a:t>
            </a:r>
          </a:p>
          <a:p>
            <a:pPr marL="0" indent="0" defTabSz="2957513">
              <a:buFont typeface="Arial" panose="020B0604020202020204" pitchFamily="34" charset="0"/>
              <a:buNone/>
              <a:tabLst>
                <a:tab pos="3490913" algn="dec"/>
              </a:tabLst>
            </a:pPr>
            <a:r>
              <a:rPr lang="en-GB" sz="3400" dirty="0"/>
              <a:t>	3.64%</a:t>
            </a:r>
          </a:p>
        </p:txBody>
      </p:sp>
      <p:sp>
        <p:nvSpPr>
          <p:cNvPr id="7" name="Text Placeholder 2"/>
          <p:cNvSpPr txBox="1">
            <a:spLocks/>
          </p:cNvSpPr>
          <p:nvPr/>
        </p:nvSpPr>
        <p:spPr>
          <a:xfrm rot="20201454">
            <a:off x="3418708" y="2140469"/>
            <a:ext cx="5179027" cy="3120300"/>
          </a:xfrm>
          <a:prstGeom prst="rect">
            <a:avLst/>
          </a:prstGeom>
          <a:solidFill>
            <a:schemeClr val="bg1"/>
          </a:solidFill>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2957513">
              <a:buFont typeface="Arial" panose="020B0604020202020204" pitchFamily="34" charset="0"/>
              <a:buNone/>
              <a:tabLst>
                <a:tab pos="3490913" algn="dec"/>
              </a:tabLst>
            </a:pPr>
            <a:r>
              <a:rPr lang="en-GB" sz="4000" b="1" dirty="0">
                <a:solidFill>
                  <a:srgbClr val="FF0000"/>
                </a:solidFill>
              </a:rPr>
              <a:t>BREAKING NEWS</a:t>
            </a:r>
          </a:p>
          <a:p>
            <a:pPr marL="0" indent="0" algn="ctr" defTabSz="2957513">
              <a:buFont typeface="Arial" panose="020B0604020202020204" pitchFamily="34" charset="0"/>
              <a:buNone/>
              <a:tabLst>
                <a:tab pos="3490913" algn="dec"/>
              </a:tabLst>
            </a:pPr>
            <a:r>
              <a:rPr lang="en-GB" sz="3400" dirty="0"/>
              <a:t>Total Internet Usage</a:t>
            </a:r>
          </a:p>
          <a:p>
            <a:pPr marL="0" indent="0" algn="ctr" defTabSz="2957513">
              <a:buFont typeface="Arial" panose="020B0604020202020204" pitchFamily="34" charset="0"/>
              <a:buNone/>
              <a:tabLst>
                <a:tab pos="3490913" algn="dec"/>
              </a:tabLst>
            </a:pPr>
            <a:r>
              <a:rPr lang="en-GB" sz="3400" dirty="0"/>
              <a:t>(March 2017)</a:t>
            </a:r>
          </a:p>
          <a:p>
            <a:pPr marL="0" indent="0" defTabSz="2957513">
              <a:buFont typeface="Arial" panose="020B0604020202020204" pitchFamily="34" charset="0"/>
              <a:buNone/>
              <a:tabLst>
                <a:tab pos="3490913" algn="dec"/>
              </a:tabLst>
            </a:pPr>
            <a:r>
              <a:rPr lang="en-GB" sz="3400" dirty="0"/>
              <a:t>Android 	37.93%</a:t>
            </a:r>
          </a:p>
          <a:p>
            <a:pPr marL="0" indent="0" defTabSz="2957513">
              <a:buFont typeface="Arial" panose="020B0604020202020204" pitchFamily="34" charset="0"/>
              <a:buNone/>
              <a:tabLst>
                <a:tab pos="3490913" algn="dec"/>
              </a:tabLst>
            </a:pPr>
            <a:r>
              <a:rPr lang="en-GB" sz="3400" dirty="0"/>
              <a:t>Windows	37.91%</a:t>
            </a:r>
          </a:p>
        </p:txBody>
      </p:sp>
    </p:spTree>
    <p:extLst>
      <p:ext uri="{BB962C8B-B14F-4D97-AF65-F5344CB8AC3E}">
        <p14:creationId xmlns:p14="http://schemas.microsoft.com/office/powerpoint/2010/main" val="82007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500"/>
                                        <p:tgtEl>
                                          <p:spTgt spid="6">
                                            <p:txEl>
                                              <p:pRg st="4" end="4"/>
                                            </p:txEl>
                                          </p:spTgt>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fade">
                                      <p:cBhvr>
                                        <p:cTn id="61" dur="500"/>
                                        <p:tgtEl>
                                          <p:spTgt spid="6">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1000" fill="hold"/>
                                        <p:tgtEl>
                                          <p:spTgt spid="7"/>
                                        </p:tgtEl>
                                        <p:attrNameLst>
                                          <p:attrName>ppt_w</p:attrName>
                                        </p:attrNameLst>
                                      </p:cBhvr>
                                      <p:tavLst>
                                        <p:tav tm="0">
                                          <p:val>
                                            <p:fltVal val="0"/>
                                          </p:val>
                                        </p:tav>
                                        <p:tav tm="100000">
                                          <p:val>
                                            <p:strVal val="#ppt_w"/>
                                          </p:val>
                                        </p:tav>
                                      </p:tavLst>
                                    </p:anim>
                                    <p:anim calcmode="lin" valueType="num">
                                      <p:cBhvr>
                                        <p:cTn id="67" dur="1000" fill="hold"/>
                                        <p:tgtEl>
                                          <p:spTgt spid="7"/>
                                        </p:tgtEl>
                                        <p:attrNameLst>
                                          <p:attrName>ppt_h</p:attrName>
                                        </p:attrNameLst>
                                      </p:cBhvr>
                                      <p:tavLst>
                                        <p:tav tm="0">
                                          <p:val>
                                            <p:fltVal val="0"/>
                                          </p:val>
                                        </p:tav>
                                        <p:tav tm="100000">
                                          <p:val>
                                            <p:strVal val="#ppt_h"/>
                                          </p:val>
                                        </p:tav>
                                      </p:tavLst>
                                    </p:anim>
                                    <p:anim calcmode="lin" valueType="num">
                                      <p:cBhvr>
                                        <p:cTn id="68" dur="1000" fill="hold"/>
                                        <p:tgtEl>
                                          <p:spTgt spid="7"/>
                                        </p:tgtEl>
                                        <p:attrNameLst>
                                          <p:attrName>style.rotation</p:attrName>
                                        </p:attrNameLst>
                                      </p:cBhvr>
                                      <p:tavLst>
                                        <p:tav tm="0">
                                          <p:val>
                                            <p:fltVal val="90"/>
                                          </p:val>
                                        </p:tav>
                                        <p:tav tm="100000">
                                          <p:val>
                                            <p:fltVal val="0"/>
                                          </p:val>
                                        </p:tav>
                                      </p:tavLst>
                                    </p:anim>
                                    <p:animEffect transition="in" filter="fade">
                                      <p:cBhvr>
                                        <p:cTn id="6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0"/>
      <p:bldP spid="4" grpId="0"/>
      <p:bldP spid="6" grpId="0" uiExpand="1" build="p" advAuto="0"/>
      <p:bldP spid="7" grpId="0" animBg="1"/>
    </p:bldLst>
  </p:timing>
</p:sld>
</file>

<file path=ppt/theme/theme1.xml><?xml version="1.0" encoding="utf-8"?>
<a:theme xmlns:a="http://schemas.openxmlformats.org/drawingml/2006/main" name="Office Theme">
  <a:themeElements>
    <a:clrScheme name="Huddle">
      <a:dk1>
        <a:srgbClr val="595959"/>
      </a:dk1>
      <a:lt1>
        <a:sysClr val="window" lastClr="FFFFFF"/>
      </a:lt1>
      <a:dk2>
        <a:srgbClr val="44546A"/>
      </a:dk2>
      <a:lt2>
        <a:srgbClr val="E7E6E6"/>
      </a:lt2>
      <a:accent1>
        <a:srgbClr val="007DC5"/>
      </a:accent1>
      <a:accent2>
        <a:srgbClr val="55616F"/>
      </a:accent2>
      <a:accent3>
        <a:srgbClr val="32B561"/>
      </a:accent3>
      <a:accent4>
        <a:srgbClr val="D3D8DA"/>
      </a:accent4>
      <a:accent5>
        <a:srgbClr val="8E5CA6"/>
      </a:accent5>
      <a:accent6>
        <a:srgbClr val="F15F22"/>
      </a:accent6>
      <a:hlink>
        <a:srgbClr val="0563C1"/>
      </a:hlink>
      <a:folHlink>
        <a:srgbClr val="954F72"/>
      </a:folHlink>
    </a:clrScheme>
    <a:fontScheme name="Huddl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ddle 2017 template" id="{D708B4FA-F0EE-4F3E-B2F5-CAE9232184C9}" vid="{93381435-E38B-469C-AF1A-55AA54307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858</TotalTime>
  <Words>3319</Words>
  <Application>Microsoft Office PowerPoint</Application>
  <PresentationFormat>Widescreen</PresentationFormat>
  <Paragraphs>390</Paragraphs>
  <Slides>33</Slides>
  <Notes>29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PowerPoint Presentation</vt:lpstr>
      <vt:lpstr>What Is The Point Of … Microsoft ?</vt:lpstr>
      <vt:lpstr>Who is Liam Westley ?</vt:lpstr>
      <vt:lpstr>Disclaimer</vt:lpstr>
      <vt:lpstr>History … </vt:lpstr>
      <vt:lpstr>History … </vt:lpstr>
      <vt:lpstr>History … </vt:lpstr>
      <vt:lpstr>History … </vt:lpstr>
      <vt:lpstr>Browsers … </vt:lpstr>
      <vt:lpstr>The Players</vt:lpstr>
      <vt:lpstr>But what do devs care about?</vt:lpstr>
      <vt:lpstr>Developers, Developers, Developers !!!!</vt:lpstr>
      <vt:lpstr>Enterprise development</vt:lpstr>
      <vt:lpstr>Enterprise development</vt:lpstr>
      <vt:lpstr>.NET languages</vt:lpstr>
      <vt:lpstr>.NET Framework – not just languages</vt:lpstr>
      <vt:lpstr>Does .NET have a future?</vt:lpstr>
      <vt:lpstr>.NET Core</vt:lpstr>
      <vt:lpstr>.NET Core and ASP.NET Core</vt:lpstr>
      <vt:lpstr>… let’s hope it all goes well.</vt:lpstr>
      <vt:lpstr>Open Source - then</vt:lpstr>
      <vt:lpstr>Open Source – now</vt:lpstr>
      <vt:lpstr>.NET Foundation</vt:lpstr>
      <vt:lpstr>Welcome to the ‘Dev’ Store</vt:lpstr>
      <vt:lpstr>Because We Want To!</vt:lpstr>
      <vt:lpstr>Public cloud services</vt:lpstr>
      <vt:lpstr>Microsoft Azure</vt:lpstr>
      <vt:lpstr>Windows operating system</vt:lpstr>
      <vt:lpstr>Mobile – Windows Phone 10 Mobile</vt:lpstr>
      <vt:lpstr>Mobile – iOS and Android</vt:lpstr>
      <vt:lpstr>Other stuff</vt:lpstr>
      <vt:lpstr>So the big question is?</vt:lpstr>
      <vt:lpstr>PowerPoint Presentation</vt:lpstr>
    </vt:vector>
  </TitlesOfParts>
  <Company>Huddle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Westley</dc:creator>
  <cp:lastModifiedBy>Liam Westley</cp:lastModifiedBy>
  <cp:revision>94</cp:revision>
  <dcterms:created xsi:type="dcterms:W3CDTF">2017-04-16T14:09:01Z</dcterms:created>
  <dcterms:modified xsi:type="dcterms:W3CDTF">2017-04-22T15:16:44Z</dcterms:modified>
</cp:coreProperties>
</file>