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5169" r:id="rId2"/>
  </p:sldMasterIdLst>
  <p:notesMasterIdLst>
    <p:notesMasterId r:id="rId18"/>
  </p:notesMasterIdLst>
  <p:handoutMasterIdLst>
    <p:handoutMasterId r:id="rId19"/>
  </p:handoutMasterIdLst>
  <p:sldIdLst>
    <p:sldId id="328" r:id="rId3"/>
    <p:sldId id="330" r:id="rId4"/>
    <p:sldId id="312" r:id="rId5"/>
    <p:sldId id="315" r:id="rId6"/>
    <p:sldId id="311" r:id="rId7"/>
    <p:sldId id="325" r:id="rId8"/>
    <p:sldId id="317" r:id="rId9"/>
    <p:sldId id="319" r:id="rId10"/>
    <p:sldId id="321" r:id="rId11"/>
    <p:sldId id="323" r:id="rId12"/>
    <p:sldId id="322" r:id="rId13"/>
    <p:sldId id="324" r:id="rId14"/>
    <p:sldId id="326" r:id="rId15"/>
    <p:sldId id="327" r:id="rId16"/>
    <p:sldId id="334" r:id="rId17"/>
  </p:sldIdLst>
  <p:sldSz cx="9144000" cy="5143500" type="screen16x9"/>
  <p:notesSz cx="6797675" cy="9926638"/>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CCC"/>
    <a:srgbClr val="FF7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0" autoAdjust="0"/>
    <p:restoredTop sz="60185" autoAdjust="0"/>
  </p:normalViewPr>
  <p:slideViewPr>
    <p:cSldViewPr>
      <p:cViewPr>
        <p:scale>
          <a:sx n="69" d="100"/>
          <a:sy n="69" d="100"/>
        </p:scale>
        <p:origin x="1236"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2148" y="-11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74" tIns="45736" rIns="91474" bIns="45736" numCol="1" anchor="t" anchorCtr="0" compatLnSpc="1">
            <a:prstTxWarp prst="textNoShape">
              <a:avLst/>
            </a:prstTxWarp>
          </a:bodyPr>
          <a:lstStyle>
            <a:lvl1pPr eaLnBrk="1" hangingPunct="1">
              <a:defRPr sz="1100">
                <a:latin typeface="Arial" charset="0"/>
              </a:defRPr>
            </a:lvl1pPr>
          </a:lstStyle>
          <a:p>
            <a:pPr>
              <a:defRPr/>
            </a:pPr>
            <a:endParaRPr lang="en-GB"/>
          </a:p>
        </p:txBody>
      </p:sp>
      <p:sp>
        <p:nvSpPr>
          <p:cNvPr id="20483" name="Rectangle 3"/>
          <p:cNvSpPr>
            <a:spLocks noGrp="1" noChangeArrowheads="1"/>
          </p:cNvSpPr>
          <p:nvPr>
            <p:ph type="dt" sz="quarter" idx="1"/>
          </p:nvPr>
        </p:nvSpPr>
        <p:spPr bwMode="auto">
          <a:xfrm>
            <a:off x="3851275" y="0"/>
            <a:ext cx="2944813" cy="496888"/>
          </a:xfrm>
          <a:prstGeom prst="rect">
            <a:avLst/>
          </a:prstGeom>
          <a:noFill/>
          <a:ln w="9525">
            <a:noFill/>
            <a:miter lim="800000"/>
            <a:headEnd/>
            <a:tailEnd/>
          </a:ln>
          <a:effectLst/>
        </p:spPr>
        <p:txBody>
          <a:bodyPr vert="horz" wrap="square" lIns="91474" tIns="45736" rIns="91474" bIns="45736" numCol="1" anchor="t" anchorCtr="0" compatLnSpc="1">
            <a:prstTxWarp prst="textNoShape">
              <a:avLst/>
            </a:prstTxWarp>
          </a:bodyPr>
          <a:lstStyle>
            <a:lvl1pPr algn="r" eaLnBrk="1" hangingPunct="1">
              <a:defRPr sz="1100">
                <a:latin typeface="Arial"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74" tIns="45736" rIns="91474" bIns="45736" numCol="1" anchor="b" anchorCtr="0" compatLnSpc="1">
            <a:prstTxWarp prst="textNoShape">
              <a:avLst/>
            </a:prstTxWarp>
          </a:bodyPr>
          <a:lstStyle>
            <a:lvl1pPr eaLnBrk="1" hangingPunct="1">
              <a:defRPr sz="1100">
                <a:latin typeface="Arial" charset="0"/>
              </a:defRPr>
            </a:lvl1pPr>
          </a:lstStyle>
          <a:p>
            <a:pPr>
              <a:defRPr/>
            </a:pPr>
            <a:endParaRPr lang="en-GB"/>
          </a:p>
        </p:txBody>
      </p:sp>
      <p:sp>
        <p:nvSpPr>
          <p:cNvPr id="20485" name="Rectangle 5"/>
          <p:cNvSpPr>
            <a:spLocks noGrp="1" noChangeArrowheads="1"/>
          </p:cNvSpPr>
          <p:nvPr>
            <p:ph type="sldNum" sz="quarter" idx="3"/>
          </p:nvPr>
        </p:nvSpPr>
        <p:spPr bwMode="auto">
          <a:xfrm>
            <a:off x="3851275" y="9428163"/>
            <a:ext cx="2944813" cy="496887"/>
          </a:xfrm>
          <a:prstGeom prst="rect">
            <a:avLst/>
          </a:prstGeom>
          <a:noFill/>
          <a:ln w="9525">
            <a:noFill/>
            <a:miter lim="800000"/>
            <a:headEnd/>
            <a:tailEnd/>
          </a:ln>
          <a:effectLst/>
        </p:spPr>
        <p:txBody>
          <a:bodyPr vert="horz" wrap="square" lIns="91474" tIns="45736" rIns="91474" bIns="45736" numCol="1" anchor="b" anchorCtr="0" compatLnSpc="1">
            <a:prstTxWarp prst="textNoShape">
              <a:avLst/>
            </a:prstTxWarp>
          </a:bodyPr>
          <a:lstStyle>
            <a:lvl1pPr algn="r" eaLnBrk="1" hangingPunct="1">
              <a:defRPr sz="1100" smtClean="0"/>
            </a:lvl1pPr>
          </a:lstStyle>
          <a:p>
            <a:pPr>
              <a:defRPr/>
            </a:pPr>
            <a:fld id="{146CDBFD-AF24-4005-830A-98BCC77DDBAE}" type="slidenum">
              <a:rPr lang="en-GB" altLang="en-US"/>
              <a:pPr>
                <a:defRPr/>
              </a:pPr>
              <a:t>‹#›</a:t>
            </a:fld>
            <a:endParaRPr lang="en-GB" altLang="en-US"/>
          </a:p>
        </p:txBody>
      </p:sp>
    </p:spTree>
    <p:extLst>
      <p:ext uri="{BB962C8B-B14F-4D97-AF65-F5344CB8AC3E}">
        <p14:creationId xmlns:p14="http://schemas.microsoft.com/office/powerpoint/2010/main" val="197132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19" tIns="45710" rIns="91419" bIns="45710" numCol="1" anchor="t" anchorCtr="0" compatLnSpc="1">
            <a:prstTxWarp prst="textNoShape">
              <a:avLst/>
            </a:prstTxWarp>
          </a:bodyPr>
          <a:lstStyle>
            <a:lvl1pPr eaLnBrk="1" hangingPunct="1">
              <a:defRPr sz="1100">
                <a:latin typeface="Arial" charset="0"/>
              </a:defRPr>
            </a:lvl1pPr>
          </a:lstStyle>
          <a:p>
            <a:pPr>
              <a:defRPr/>
            </a:pPr>
            <a:endParaRPr lang="en-GB"/>
          </a:p>
        </p:txBody>
      </p:sp>
      <p:sp>
        <p:nvSpPr>
          <p:cNvPr id="39939"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419" tIns="45710" rIns="91419" bIns="45710" numCol="1" anchor="t" anchorCtr="0" compatLnSpc="1">
            <a:prstTxWarp prst="textNoShape">
              <a:avLst/>
            </a:prstTxWarp>
          </a:bodyPr>
          <a:lstStyle>
            <a:lvl1pPr algn="r" eaLnBrk="1" hangingPunct="1">
              <a:defRPr sz="1100">
                <a:latin typeface="Arial" charset="0"/>
              </a:defRPr>
            </a:lvl1pPr>
          </a:lstStyle>
          <a:p>
            <a:pPr>
              <a:defRPr/>
            </a:pPr>
            <a:endParaRPr lang="en-GB"/>
          </a:p>
        </p:txBody>
      </p:sp>
      <p:sp>
        <p:nvSpPr>
          <p:cNvPr id="5124"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19" tIns="45710" rIns="91419" bIns="4571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994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19" tIns="45710" rIns="91419" bIns="45710" numCol="1" anchor="b" anchorCtr="0" compatLnSpc="1">
            <a:prstTxWarp prst="textNoShape">
              <a:avLst/>
            </a:prstTxWarp>
          </a:bodyPr>
          <a:lstStyle>
            <a:lvl1pPr eaLnBrk="1" hangingPunct="1">
              <a:defRPr sz="1100">
                <a:latin typeface="Arial" charset="0"/>
              </a:defRPr>
            </a:lvl1pPr>
          </a:lstStyle>
          <a:p>
            <a:pPr>
              <a:defRPr/>
            </a:pPr>
            <a:endParaRPr lang="en-GB"/>
          </a:p>
        </p:txBody>
      </p:sp>
      <p:sp>
        <p:nvSpPr>
          <p:cNvPr id="39943" name="Rectangle 7"/>
          <p:cNvSpPr>
            <a:spLocks noGrp="1" noChangeArrowheads="1"/>
          </p:cNvSpPr>
          <p:nvPr>
            <p:ph type="sldNum" sz="quarter" idx="5"/>
          </p:nvPr>
        </p:nvSpPr>
        <p:spPr bwMode="auto">
          <a:xfrm>
            <a:off x="3851275" y="9428163"/>
            <a:ext cx="2944813" cy="496887"/>
          </a:xfrm>
          <a:prstGeom prst="rect">
            <a:avLst/>
          </a:prstGeom>
          <a:noFill/>
          <a:ln w="9525">
            <a:noFill/>
            <a:miter lim="800000"/>
            <a:headEnd/>
            <a:tailEnd/>
          </a:ln>
          <a:effectLst/>
        </p:spPr>
        <p:txBody>
          <a:bodyPr vert="horz" wrap="square" lIns="91419" tIns="45710" rIns="91419" bIns="45710" numCol="1" anchor="b" anchorCtr="0" compatLnSpc="1">
            <a:prstTxWarp prst="textNoShape">
              <a:avLst/>
            </a:prstTxWarp>
          </a:bodyPr>
          <a:lstStyle>
            <a:lvl1pPr algn="r" eaLnBrk="1" hangingPunct="1">
              <a:defRPr sz="1100" smtClean="0"/>
            </a:lvl1pPr>
          </a:lstStyle>
          <a:p>
            <a:pPr>
              <a:defRPr/>
            </a:pPr>
            <a:fld id="{7E5FE351-6971-46D3-B495-4C73E6FC9C7F}" type="slidenum">
              <a:rPr lang="en-GB" altLang="en-US"/>
              <a:pPr>
                <a:defRPr/>
              </a:pPr>
              <a:t>‹#›</a:t>
            </a:fld>
            <a:endParaRPr lang="en-GB" altLang="en-US"/>
          </a:p>
        </p:txBody>
      </p:sp>
    </p:spTree>
    <p:extLst>
      <p:ext uri="{BB962C8B-B14F-4D97-AF65-F5344CB8AC3E}">
        <p14:creationId xmlns:p14="http://schemas.microsoft.com/office/powerpoint/2010/main" val="2936517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a:t>
            </a:fld>
            <a:endParaRPr lang="en-GB"/>
          </a:p>
        </p:txBody>
      </p:sp>
    </p:spTree>
    <p:extLst>
      <p:ext uri="{BB962C8B-B14F-4D97-AF65-F5344CB8AC3E}">
        <p14:creationId xmlns:p14="http://schemas.microsoft.com/office/powerpoint/2010/main" val="1422445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anose="020B0604020202020204" pitchFamily="34" charset="0"/>
              </a:rPr>
              <a:t>As the Duke </a:t>
            </a:r>
            <a:r>
              <a:rPr lang="en-GB" altLang="en-US" dirty="0" err="1" smtClean="0">
                <a:latin typeface="Arial" panose="020B0604020202020204" pitchFamily="34" charset="0"/>
              </a:rPr>
              <a:t>Nukem</a:t>
            </a:r>
            <a:r>
              <a:rPr lang="en-GB" altLang="en-US" dirty="0" smtClean="0">
                <a:latin typeface="Arial" panose="020B0604020202020204" pitchFamily="34" charset="0"/>
              </a:rPr>
              <a:t> Forever team discovered, you may have the best game engine, the most awesome graphics, with completely immersive gameplay but unless you actually ship the product no one will ever find out.</a:t>
            </a:r>
          </a:p>
          <a:p>
            <a:endParaRPr lang="en-GB" altLang="en-US" dirty="0" smtClean="0">
              <a:latin typeface="Arial" panose="020B0604020202020204" pitchFamily="34" charset="0"/>
            </a:endParaRPr>
          </a:p>
          <a:p>
            <a:r>
              <a:rPr lang="en-GB" altLang="en-US" dirty="0" smtClean="0">
                <a:latin typeface="Arial" panose="020B0604020202020204" pitchFamily="34" charset="0"/>
              </a:rPr>
              <a:t>This does not only apply to complete products, but to beta versions of commercial products.  At a </a:t>
            </a:r>
            <a:r>
              <a:rPr lang="en-GB" altLang="en-US" dirty="0" err="1" smtClean="0">
                <a:latin typeface="Arial" panose="020B0604020202020204" pitchFamily="34" charset="0"/>
              </a:rPr>
              <a:t>Thoughworks</a:t>
            </a:r>
            <a:r>
              <a:rPr lang="en-GB" altLang="en-US" dirty="0" smtClean="0">
                <a:latin typeface="Arial" panose="020B0604020202020204" pitchFamily="34" charset="0"/>
              </a:rPr>
              <a:t> briefings, Giles Thomas, Managing Director and CTO of Resolver Systems, discussed the development of the </a:t>
            </a:r>
            <a:r>
              <a:rPr lang="en-GB" altLang="en-US" dirty="0" err="1" smtClean="0">
                <a:latin typeface="Arial" panose="020B0604020202020204" pitchFamily="34" charset="0"/>
              </a:rPr>
              <a:t>IronPython</a:t>
            </a:r>
            <a:r>
              <a:rPr lang="en-GB" altLang="en-US" dirty="0" smtClean="0">
                <a:latin typeface="Arial" panose="020B0604020202020204" pitchFamily="34" charset="0"/>
              </a:rPr>
              <a:t> based Resolver One spreadsheet.  He commented that they were hampered to some extent by having too much </a:t>
            </a:r>
            <a:r>
              <a:rPr lang="en-GB" altLang="en-US" dirty="0" err="1" smtClean="0">
                <a:latin typeface="Arial" panose="020B0604020202020204" pitchFamily="34" charset="0"/>
              </a:rPr>
              <a:t>startup</a:t>
            </a:r>
            <a:r>
              <a:rPr lang="en-GB" altLang="en-US" dirty="0" smtClean="0">
                <a:latin typeface="Arial" panose="020B0604020202020204" pitchFamily="34" charset="0"/>
              </a:rPr>
              <a:t> funding; they were secure enough that there was no need to place early betas of Resolver One in client hands to encourage sales.  This meant that when clients finally got access to Resolver One, some features were eventually modified heavily or scrapped, a waste of both time and money that may have been prevented by regular beta releases to select clients.</a:t>
            </a:r>
          </a:p>
          <a:p>
            <a:endParaRPr lang="en-GB" altLang="en-US" dirty="0" smtClean="0">
              <a:latin typeface="Arial" panose="020B0604020202020204" pitchFamily="34" charset="0"/>
            </a:endParaRPr>
          </a:p>
          <a:p>
            <a:r>
              <a:rPr lang="en-GB" altLang="en-US" dirty="0" smtClean="0">
                <a:latin typeface="Arial" panose="020B0604020202020204" pitchFamily="34" charset="0"/>
              </a:rPr>
              <a:t>For bespoke software products such as the Hat Trick Ticketing System regular betas were provided to the end user, and future work tickets were modified, and even deleted as it became clear they would no longer be required.  The time/cost estimate is a continuous process which really only stops after delivery of the software, and may even continue past delivery with final documentation delivery as well as ‘snagging’ items (small fixes that do not prevent use but require completion).</a:t>
            </a:r>
          </a:p>
          <a:p>
            <a:endParaRPr lang="en-GB" altLang="en-US" dirty="0" smtClean="0">
              <a:latin typeface="Arial" panose="020B0604020202020204" pitchFamily="34" charset="0"/>
            </a:endParaRPr>
          </a:p>
          <a:p>
            <a:r>
              <a:rPr lang="en-GB" altLang="en-US" dirty="0" smtClean="0">
                <a:latin typeface="Arial" panose="020B0604020202020204" pitchFamily="34" charset="0"/>
              </a:rPr>
              <a:t>.. and always remember if you charge maintenance or support fees, spread them out over the payment period and do not treat them as working capital for other projects.</a:t>
            </a:r>
          </a:p>
          <a:p>
            <a:endParaRPr lang="en-GB" altLang="en-US" dirty="0" smtClean="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15F498-5C07-4205-80EF-956EF712E6B6}" type="slidenum">
              <a:rPr lang="en-GB" altLang="en-US" sz="1100"/>
              <a:pPr>
                <a:spcBef>
                  <a:spcPct val="0"/>
                </a:spcBef>
              </a:pPr>
              <a:t>10</a:t>
            </a:fld>
            <a:endParaRPr lang="en-GB" altLang="en-US" sz="1100"/>
          </a:p>
        </p:txBody>
      </p:sp>
    </p:spTree>
    <p:extLst>
      <p:ext uri="{BB962C8B-B14F-4D97-AF65-F5344CB8AC3E}">
        <p14:creationId xmlns:p14="http://schemas.microsoft.com/office/powerpoint/2010/main" val="235200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100" dirty="0" smtClean="0">
                <a:latin typeface="Arial" panose="020B0604020202020204" pitchFamily="34" charset="0"/>
              </a:rPr>
              <a:t>If you have contracts that you have to sign, </a:t>
            </a:r>
            <a:r>
              <a:rPr lang="en-GB" altLang="en-US" sz="1100" b="1" dirty="0" smtClean="0">
                <a:latin typeface="Arial" panose="020B0604020202020204" pitchFamily="34" charset="0"/>
              </a:rPr>
              <a:t>read them</a:t>
            </a:r>
            <a:r>
              <a:rPr lang="en-GB" altLang="en-US" sz="1100" dirty="0" smtClean="0">
                <a:latin typeface="Arial" panose="020B0604020202020204" pitchFamily="34" charset="0"/>
              </a:rPr>
              <a:t>. If you don’t understand terms get the client to clarify them. If you require clauses to be modified then mention it immediately. And do so in writing (e-mail or letter).  Keeping records is dull, but necessary.  I have years of old e-mails, messenger history, and timesheets.  I fill out a timesheet </a:t>
            </a:r>
            <a:r>
              <a:rPr lang="en-GB" altLang="en-US" sz="1100" b="1" dirty="0" smtClean="0">
                <a:latin typeface="Arial" panose="020B0604020202020204" pitchFamily="34" charset="0"/>
              </a:rPr>
              <a:t>every </a:t>
            </a:r>
            <a:r>
              <a:rPr lang="en-GB" altLang="en-US" sz="1100" dirty="0" smtClean="0">
                <a:latin typeface="Arial" panose="020B0604020202020204" pitchFamily="34" charset="0"/>
              </a:rPr>
              <a:t>day, including client codes (and I’m a one man company).  If you don’t keep timesheets every day recording what you have done then it is very likely that your invoice at the end of the month will be a complete work of fiction.  Even when I became</a:t>
            </a:r>
            <a:r>
              <a:rPr lang="en-GB" altLang="en-US" sz="1100" baseline="0" dirty="0" smtClean="0">
                <a:latin typeface="Arial" panose="020B0604020202020204" pitchFamily="34" charset="0"/>
              </a:rPr>
              <a:t> permanent at </a:t>
            </a:r>
            <a:r>
              <a:rPr lang="en-GB" altLang="en-US" sz="1100" baseline="0" dirty="0" err="1" smtClean="0">
                <a:latin typeface="Arial" panose="020B0604020202020204" pitchFamily="34" charset="0"/>
              </a:rPr>
              <a:t>CriteriaMX</a:t>
            </a:r>
            <a:r>
              <a:rPr lang="en-GB" altLang="en-US" sz="1100" baseline="0" dirty="0" smtClean="0">
                <a:latin typeface="Arial" panose="020B0604020202020204" pitchFamily="34" charset="0"/>
              </a:rPr>
              <a:t> I kept up the habit of a timesheet which did come in very handy, together with commit comments for solving ingestion issues we had when transcoding media files to MP3.</a:t>
            </a:r>
            <a:endParaRPr lang="en-GB" altLang="en-US" sz="1100" dirty="0" smtClean="0">
              <a:latin typeface="Arial" panose="020B0604020202020204" pitchFamily="34" charset="0"/>
            </a:endParaRPr>
          </a:p>
          <a:p>
            <a:endParaRPr lang="en-GB" altLang="en-US" sz="1100" dirty="0" smtClean="0">
              <a:latin typeface="Arial" panose="020B0604020202020204" pitchFamily="34" charset="0"/>
            </a:endParaRPr>
          </a:p>
          <a:p>
            <a:r>
              <a:rPr lang="en-GB" altLang="en-US" sz="1100" i="1" dirty="0" smtClean="0">
                <a:latin typeface="Arial" panose="020B0604020202020204" pitchFamily="34" charset="0"/>
              </a:rPr>
              <a:t>&lt;tweets / e-mail noises – Apologies, </a:t>
            </a:r>
            <a:r>
              <a:rPr lang="en-GB" altLang="en-US" sz="1100" b="1" i="1" dirty="0" smtClean="0">
                <a:latin typeface="Arial" panose="020B0604020202020204" pitchFamily="34" charset="0"/>
              </a:rPr>
              <a:t>CLICK</a:t>
            </a:r>
            <a:r>
              <a:rPr lang="en-GB" altLang="en-US" sz="1100" i="1" dirty="0" smtClean="0">
                <a:latin typeface="Arial" panose="020B0604020202020204" pitchFamily="34" charset="0"/>
              </a:rPr>
              <a:t> to read email – then dial on the phone, tell them to check internet connectivity, check that MySQL on public web server is running, and just in case you can restart the public web site synchronisation service’  </a:t>
            </a:r>
            <a:r>
              <a:rPr lang="en-GB" altLang="en-US" sz="1100" b="1" i="1" dirty="0" smtClean="0">
                <a:latin typeface="Arial" panose="020B0604020202020204" pitchFamily="34" charset="0"/>
              </a:rPr>
              <a:t>CLICK </a:t>
            </a:r>
            <a:r>
              <a:rPr lang="en-GB" altLang="en-US" sz="1100" i="1" dirty="0" smtClean="0">
                <a:latin typeface="Arial" panose="020B0604020202020204" pitchFamily="34" charset="0"/>
              </a:rPr>
              <a:t>to hide email&gt;</a:t>
            </a:r>
            <a:endParaRPr lang="en-GB" altLang="en-US" sz="1100" u="sng" dirty="0" smtClean="0">
              <a:latin typeface="Arial" panose="020B0604020202020204" pitchFamily="34" charset="0"/>
            </a:endParaRPr>
          </a:p>
          <a:p>
            <a:endParaRPr lang="en-GB" altLang="en-US" sz="1100" dirty="0" smtClean="0">
              <a:latin typeface="Arial" panose="020B0604020202020204" pitchFamily="34" charset="0"/>
            </a:endParaRPr>
          </a:p>
          <a:p>
            <a:r>
              <a:rPr lang="en-GB" altLang="en-US" sz="1100" dirty="0" smtClean="0">
                <a:latin typeface="Arial" panose="020B0604020202020204" pitchFamily="34" charset="0"/>
              </a:rPr>
              <a:t>If the client has processes and procedures, follow them, even if their employees do not. At one of our NHS trusts, a IT network admin modified our server permissions, broke the application and the IT support insisting on a change request to have them put back despite the fact that the IT network admin had not filled a change request form for his modifications to the server.</a:t>
            </a:r>
          </a:p>
          <a:p>
            <a:endParaRPr lang="en-GB" altLang="en-US" sz="1100" dirty="0" smtClean="0">
              <a:latin typeface="Arial" panose="020B0604020202020204" pitchFamily="34" charset="0"/>
            </a:endParaRPr>
          </a:p>
          <a:p>
            <a:r>
              <a:rPr lang="en-GB" altLang="en-US" sz="1100" dirty="0" smtClean="0">
                <a:latin typeface="Arial" panose="020B0604020202020204" pitchFamily="34" charset="0"/>
              </a:rPr>
              <a:t>Meetings part 1.  If you are to take part in meetings, always try to request an agenda several days prior to the meeting itself.  If you are calling the meeting, or if no one has written an agenda, create it yourself and distribute it to all the </a:t>
            </a:r>
            <a:r>
              <a:rPr lang="en-GB" altLang="en-US" sz="1100" dirty="0" err="1" smtClean="0">
                <a:latin typeface="Arial" panose="020B0604020202020204" pitchFamily="34" charset="0"/>
              </a:rPr>
              <a:t>participents</a:t>
            </a:r>
            <a:r>
              <a:rPr lang="en-GB" altLang="en-US" sz="1100" dirty="0" smtClean="0">
                <a:latin typeface="Arial" panose="020B0604020202020204" pitchFamily="34" charset="0"/>
              </a:rPr>
              <a:t>.  Meetings without agendas (and therefore a purpose) are bad enough in a corporate environment but with external clients it generally swallows at least half a day during which you won’t be working for anyone else.  Finally, always confirm a meeting the day before by telephone or e-mail.  For me, something like 20% of meetings are cancelled with less than 48 hours notice and very often without any notification that they have been cancelled.</a:t>
            </a:r>
          </a:p>
          <a:p>
            <a:endParaRPr lang="en-GB" altLang="en-US" sz="1100" dirty="0"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9C6061-CF5B-430A-BE67-19045C96F37E}" type="slidenum">
              <a:rPr lang="en-GB" altLang="en-US" sz="1100"/>
              <a:pPr>
                <a:spcBef>
                  <a:spcPct val="0"/>
                </a:spcBef>
              </a:pPr>
              <a:t>11</a:t>
            </a:fld>
            <a:endParaRPr lang="en-GB" altLang="en-US" sz="1100"/>
          </a:p>
        </p:txBody>
      </p:sp>
    </p:spTree>
    <p:extLst>
      <p:ext uri="{BB962C8B-B14F-4D97-AF65-F5344CB8AC3E}">
        <p14:creationId xmlns:p14="http://schemas.microsoft.com/office/powerpoint/2010/main" val="427381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anose="020B0604020202020204" pitchFamily="34" charset="0"/>
              </a:rPr>
              <a:t>Meetings part 2 – and while the agenda is useful for setting the expectations for a meeting, the minutes of a meeting are much more important.</a:t>
            </a:r>
          </a:p>
          <a:p>
            <a:endParaRPr lang="en-GB" altLang="en-US" dirty="0" smtClean="0">
              <a:latin typeface="Arial" panose="020B0604020202020204" pitchFamily="34" charset="0"/>
            </a:endParaRPr>
          </a:p>
          <a:p>
            <a:r>
              <a:rPr lang="en-GB" altLang="en-US" dirty="0" smtClean="0">
                <a:latin typeface="Arial" panose="020B0604020202020204" pitchFamily="34" charset="0"/>
              </a:rPr>
              <a:t>The best thing that could happen is that you get to write the minutes, but if you don’t, request a copy via e-mail and if you disagree with any of the items, or something has been missed, respond quickly with suggested amendments.  I am always amazed by the number of people who, a) never read minutes at all and b) never challenge them. </a:t>
            </a:r>
          </a:p>
          <a:p>
            <a:endParaRPr lang="en-GB" altLang="en-US" dirty="0" smtClean="0">
              <a:latin typeface="Arial" panose="020B0604020202020204" pitchFamily="34" charset="0"/>
            </a:endParaRPr>
          </a:p>
          <a:p>
            <a:r>
              <a:rPr lang="en-GB" altLang="en-US" b="1" dirty="0" smtClean="0">
                <a:latin typeface="Arial" panose="020B0604020202020204" pitchFamily="34" charset="0"/>
              </a:rPr>
              <a:t>Action</a:t>
            </a:r>
            <a:r>
              <a:rPr lang="en-GB" altLang="en-US" b="1" baseline="0" dirty="0" smtClean="0">
                <a:latin typeface="Arial" panose="020B0604020202020204" pitchFamily="34" charset="0"/>
              </a:rPr>
              <a:t> Points (or TODO’s)</a:t>
            </a:r>
            <a:r>
              <a:rPr lang="en-GB" altLang="en-US" b="0" baseline="0" dirty="0" smtClean="0">
                <a:latin typeface="Arial" panose="020B0604020202020204" pitchFamily="34" charset="0"/>
              </a:rPr>
              <a:t> are by far the </a:t>
            </a:r>
            <a:r>
              <a:rPr lang="en-GB" altLang="en-US" b="1" baseline="0" dirty="0" smtClean="0">
                <a:latin typeface="Arial" panose="020B0604020202020204" pitchFamily="34" charset="0"/>
              </a:rPr>
              <a:t>most important</a:t>
            </a:r>
            <a:r>
              <a:rPr lang="en-GB" altLang="en-US" b="0" baseline="0" dirty="0" smtClean="0">
                <a:latin typeface="Arial" panose="020B0604020202020204" pitchFamily="34" charset="0"/>
              </a:rPr>
              <a:t> bit of any minutes, if you write them, make it very clear who owns any issues and expected completion times.</a:t>
            </a:r>
            <a:endParaRPr lang="en-GB" altLang="en-US" b="1" dirty="0" smtClean="0">
              <a:latin typeface="Arial" panose="020B0604020202020204" pitchFamily="34" charset="0"/>
            </a:endParaRPr>
          </a:p>
          <a:p>
            <a:endParaRPr lang="en-GB" altLang="en-US" dirty="0" smtClean="0">
              <a:latin typeface="Arial" panose="020B0604020202020204" pitchFamily="34" charset="0"/>
            </a:endParaRPr>
          </a:p>
          <a:p>
            <a:r>
              <a:rPr lang="en-GB" altLang="en-US" dirty="0" smtClean="0">
                <a:latin typeface="Arial" panose="020B0604020202020204" pitchFamily="34" charset="0"/>
              </a:rPr>
              <a:t>Good example of being organised is typified by support incidents.  QVC had a spreadsheet template for reporting faults, they invariably failed to fill them out correctly or send via e-mail but we logged all support calls.  A single spreadsheet included whether the issue was resolved, the time taken to resolve, and whether it was a fault due to QVC or due to Tiger Computer Services.  Although the support engineers didn’t really pay attention to this, the departmental managers were quite keen to see just how many faults were as a result of internal procedures not being followed correctly.  In turn, they improved their internal systems, silly faults were resolved much quicker and we received less support calls.</a:t>
            </a:r>
          </a:p>
          <a:p>
            <a:endParaRPr lang="en-GB" altLang="en-US" dirty="0" smtClean="0">
              <a:latin typeface="Arial" panose="020B0604020202020204" pitchFamily="34" charset="0"/>
            </a:endParaRPr>
          </a:p>
          <a:p>
            <a:r>
              <a:rPr lang="en-GB" altLang="en-US" dirty="0" smtClean="0">
                <a:latin typeface="Arial" panose="020B0604020202020204" pitchFamily="34" charset="0"/>
              </a:rPr>
              <a:t>Another top tip – if you do have outages, always provide a report when the system is restored via e-mail to the support team, the departmental manager and, crucially, the person who signs off the invoices.  Being open about faults like this is an easy win, as it provides the positive news that a problem has been </a:t>
            </a:r>
            <a:r>
              <a:rPr lang="en-GB" altLang="en-US" b="1" dirty="0" smtClean="0">
                <a:latin typeface="Arial" panose="020B0604020202020204" pitchFamily="34" charset="0"/>
              </a:rPr>
              <a:t>fixed</a:t>
            </a:r>
            <a:r>
              <a:rPr lang="en-GB" altLang="en-US" dirty="0" smtClean="0">
                <a:latin typeface="Arial" panose="020B0604020202020204" pitchFamily="34" charset="0"/>
              </a:rPr>
              <a:t>.</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0DE989-9205-4291-9694-5568742FB2E9}" type="slidenum">
              <a:rPr lang="en-GB" altLang="en-US" sz="1100"/>
              <a:pPr>
                <a:spcBef>
                  <a:spcPct val="0"/>
                </a:spcBef>
              </a:pPr>
              <a:t>12</a:t>
            </a:fld>
            <a:endParaRPr lang="en-GB" altLang="en-US" sz="1100"/>
          </a:p>
        </p:txBody>
      </p:sp>
    </p:spTree>
    <p:extLst>
      <p:ext uri="{BB962C8B-B14F-4D97-AF65-F5344CB8AC3E}">
        <p14:creationId xmlns:p14="http://schemas.microsoft.com/office/powerpoint/2010/main" val="253962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100" dirty="0" smtClean="0">
                <a:latin typeface="Arial" panose="020B0604020202020204" pitchFamily="34" charset="0"/>
              </a:rPr>
              <a:t>Sales – try to think like you client.  What benefit will you deliver? Is there anything unique about your offering, and if you can, work out who will actually be signing off the budget for the project and any future payments such as maintenance or support.</a:t>
            </a:r>
          </a:p>
          <a:p>
            <a:endParaRPr lang="en-GB" altLang="en-US" sz="1100" dirty="0" smtClean="0">
              <a:latin typeface="Arial" panose="020B0604020202020204" pitchFamily="34" charset="0"/>
            </a:endParaRPr>
          </a:p>
          <a:p>
            <a:r>
              <a:rPr lang="en-GB" altLang="en-US" sz="1100" dirty="0" smtClean="0">
                <a:latin typeface="Arial" panose="020B0604020202020204" pitchFamily="34" charset="0"/>
              </a:rPr>
              <a:t>Also when pitching for a sale, it is vital to put some effort into researching the client’s operations.  When QVC wanted a text to screen service we pitched against bigger companies.  When I chatted to the interactive team after winning the pitch, they revealed I was the only person who appeared to have watched the shopping channel, and certainly the only one who included references to the previous days Today’s Special Value item within the presentation at the sales pitch.</a:t>
            </a:r>
          </a:p>
          <a:p>
            <a:endParaRPr lang="en-GB" altLang="en-US" sz="1100" dirty="0" smtClean="0">
              <a:latin typeface="Arial" panose="020B0604020202020204" pitchFamily="34" charset="0"/>
            </a:endParaRPr>
          </a:p>
          <a:p>
            <a:r>
              <a:rPr lang="en-GB" altLang="en-US" sz="1100" dirty="0" smtClean="0">
                <a:latin typeface="Arial" panose="020B0604020202020204" pitchFamily="34" charset="0"/>
              </a:rPr>
              <a:t>It’s rare that the end user of your systems is the person who will have much financial clout, it may reside within the department head or even the Financial Director.  You need to think about why the person signing off on your purchase would justify that expenditure.  These may be intangible benefits (at QVC text to screen is customer service) or have a proven financial payback (Hat Trick Production’s new ticketing system implemented an e-ticket system, saving money on printing costs, mailing costs and therefore providing the money for me to write the system).</a:t>
            </a:r>
          </a:p>
          <a:p>
            <a:endParaRPr lang="en-GB" altLang="en-US" sz="1100" dirty="0" smtClean="0">
              <a:latin typeface="Arial" panose="020B0604020202020204" pitchFamily="34" charset="0"/>
            </a:endParaRPr>
          </a:p>
          <a:p>
            <a:r>
              <a:rPr lang="en-GB" altLang="en-US" sz="1100" dirty="0" smtClean="0">
                <a:latin typeface="Arial" panose="020B0604020202020204" pitchFamily="34" charset="0"/>
              </a:rPr>
              <a:t>Signing limits come into their own at this point.  I believe that the Hat Trick Productions budget for the new ticketing system was capped at the Head Of Human Resources signing limit (they are in charge of IT).  At QVC monthly invoices were changed to three monthly invoices when a reorganisation resulted in my invoices being signed off by someone with a higher signing limit, who didn’t want the bother of signing of small amounts every month.</a:t>
            </a:r>
          </a:p>
          <a:p>
            <a:endParaRPr lang="en-GB" altLang="en-US" sz="1100" dirty="0" smtClean="0">
              <a:latin typeface="Arial" panose="020B0604020202020204" pitchFamily="34" charset="0"/>
            </a:endParaRPr>
          </a:p>
          <a:p>
            <a:r>
              <a:rPr lang="en-GB" altLang="en-US" sz="1100" dirty="0" smtClean="0">
                <a:latin typeface="Arial" panose="020B0604020202020204" pitchFamily="34" charset="0"/>
              </a:rPr>
              <a:t>Also at QVC the 3 month pilot phase had an upfront development fee followed by three monthly </a:t>
            </a:r>
            <a:r>
              <a:rPr lang="en-GB" altLang="en-US" sz="1100" dirty="0" err="1" smtClean="0">
                <a:latin typeface="Arial" panose="020B0604020202020204" pitchFamily="34" charset="0"/>
              </a:rPr>
              <a:t>installments</a:t>
            </a:r>
            <a:r>
              <a:rPr lang="en-GB" altLang="en-US" sz="1100" dirty="0" smtClean="0">
                <a:latin typeface="Arial" panose="020B0604020202020204" pitchFamily="34" charset="0"/>
              </a:rPr>
              <a:t>, ensuring no invoice exceeded</a:t>
            </a:r>
            <a:r>
              <a:rPr lang="en-GB" altLang="en-US" sz="1100" baseline="0" dirty="0" smtClean="0">
                <a:latin typeface="Arial" panose="020B0604020202020204" pitchFamily="34" charset="0"/>
              </a:rPr>
              <a:t> £1,500.  This also created the concept of a monthly fee for the service.</a:t>
            </a:r>
            <a:endParaRPr lang="en-GB" altLang="en-US" sz="1100" dirty="0"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2ABBD7-9E79-485B-8242-28A2424B3BD5}" type="slidenum">
              <a:rPr lang="en-GB" altLang="en-US" sz="1100"/>
              <a:pPr>
                <a:spcBef>
                  <a:spcPct val="0"/>
                </a:spcBef>
              </a:pPr>
              <a:t>13</a:t>
            </a:fld>
            <a:endParaRPr lang="en-GB" altLang="en-US" sz="1100"/>
          </a:p>
        </p:txBody>
      </p:sp>
    </p:spTree>
    <p:extLst>
      <p:ext uri="{BB962C8B-B14F-4D97-AF65-F5344CB8AC3E}">
        <p14:creationId xmlns:p14="http://schemas.microsoft.com/office/powerpoint/2010/main" val="403179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i="1" smtClean="0">
                <a:latin typeface="Arial" panose="020B0604020202020204" pitchFamily="34" charset="0"/>
              </a:rPr>
              <a:t>Summary :</a:t>
            </a:r>
          </a:p>
          <a:p>
            <a:pPr eaLnBrk="1" hangingPunct="1">
              <a:buFontTx/>
              <a:buChar char="•"/>
            </a:pPr>
            <a:endParaRPr lang="en-GB" altLang="en-US" i="1" smtClean="0">
              <a:latin typeface="Arial" panose="020B0604020202020204" pitchFamily="34" charset="0"/>
            </a:endParaRPr>
          </a:p>
          <a:p>
            <a:pPr eaLnBrk="1" hangingPunct="1">
              <a:buFontTx/>
              <a:buChar char="•"/>
            </a:pPr>
            <a:r>
              <a:rPr lang="en-GB" altLang="en-US" i="1" smtClean="0">
                <a:latin typeface="Arial" panose="020B0604020202020204" pitchFamily="34" charset="0"/>
              </a:rPr>
              <a:t>Your goal should be to eliminate support issues, or at least make them transparent to the end user.</a:t>
            </a:r>
          </a:p>
          <a:p>
            <a:pPr eaLnBrk="1" hangingPunct="1">
              <a:buFontTx/>
              <a:buChar char="•"/>
            </a:pPr>
            <a:r>
              <a:rPr lang="en-GB" altLang="en-US" i="1" smtClean="0">
                <a:latin typeface="Arial" panose="020B0604020202020204" pitchFamily="34" charset="0"/>
              </a:rPr>
              <a:t>Testing your software at every step is not optional.</a:t>
            </a:r>
          </a:p>
          <a:p>
            <a:pPr eaLnBrk="1" hangingPunct="1">
              <a:buFontTx/>
              <a:buChar char="•"/>
            </a:pPr>
            <a:r>
              <a:rPr lang="en-GB" altLang="en-US" i="1" smtClean="0">
                <a:latin typeface="Arial" panose="020B0604020202020204" pitchFamily="34" charset="0"/>
              </a:rPr>
              <a:t>If you haven’t caught something in testing, at least log it properly so you can remedy it.</a:t>
            </a:r>
          </a:p>
          <a:p>
            <a:pPr eaLnBrk="1" hangingPunct="1">
              <a:buFontTx/>
              <a:buChar char="•"/>
            </a:pPr>
            <a:r>
              <a:rPr lang="en-GB" altLang="en-US" i="1" smtClean="0">
                <a:latin typeface="Arial" panose="020B0604020202020204" pitchFamily="34" charset="0"/>
              </a:rPr>
              <a:t>Breaking down big projects into individual work tickets is the only way to get an accurate estimate, and you’ll still likely to overrun even then.</a:t>
            </a:r>
          </a:p>
          <a:p>
            <a:pPr eaLnBrk="1" hangingPunct="1">
              <a:buFontTx/>
              <a:buChar char="•"/>
            </a:pPr>
            <a:r>
              <a:rPr lang="en-GB" altLang="en-US" i="1" smtClean="0">
                <a:latin typeface="Arial" panose="020B0604020202020204" pitchFamily="34" charset="0"/>
              </a:rPr>
              <a:t>Organise yourself - always aim to be more professional than your client.</a:t>
            </a:r>
          </a:p>
          <a:p>
            <a:pPr eaLnBrk="1" hangingPunct="1">
              <a:buFontTx/>
              <a:buChar char="•"/>
            </a:pPr>
            <a:r>
              <a:rPr lang="en-GB" altLang="en-US" i="1" smtClean="0">
                <a:latin typeface="Arial" panose="020B0604020202020204" pitchFamily="34" charset="0"/>
              </a:rPr>
              <a:t>Always try to place yourself in the viewpoint of the client – how will they justify paying money for your services, and who is really responsible for signing off a project and what is their likely signing limit.</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D33D45-167F-4047-B632-0328FEE75470}" type="slidenum">
              <a:rPr lang="en-GB" altLang="en-US" sz="1100"/>
              <a:pPr>
                <a:spcBef>
                  <a:spcPct val="0"/>
                </a:spcBef>
              </a:pPr>
              <a:t>14</a:t>
            </a:fld>
            <a:endParaRPr lang="en-GB" altLang="en-US" sz="1100"/>
          </a:p>
        </p:txBody>
      </p:sp>
    </p:spTree>
    <p:extLst>
      <p:ext uri="{BB962C8B-B14F-4D97-AF65-F5344CB8AC3E}">
        <p14:creationId xmlns:p14="http://schemas.microsoft.com/office/powerpoint/2010/main" val="1391050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i="1" dirty="0" smtClean="0">
                <a:latin typeface="Arial" panose="020B0604020202020204" pitchFamily="34" charset="0"/>
              </a:rPr>
              <a:t>Summary :</a:t>
            </a:r>
          </a:p>
          <a:p>
            <a:pPr eaLnBrk="1" hangingPunct="1">
              <a:buFontTx/>
              <a:buChar char="•"/>
            </a:pPr>
            <a:endParaRPr lang="en-GB" altLang="en-US" i="1" dirty="0" smtClean="0">
              <a:latin typeface="Arial" panose="020B0604020202020204" pitchFamily="34" charset="0"/>
            </a:endParaRPr>
          </a:p>
          <a:p>
            <a:pPr eaLnBrk="1" hangingPunct="1">
              <a:buFontTx/>
              <a:buChar char="•"/>
            </a:pPr>
            <a:r>
              <a:rPr lang="en-GB" altLang="en-US" i="1" dirty="0" smtClean="0">
                <a:latin typeface="Arial" panose="020B0604020202020204" pitchFamily="34" charset="0"/>
              </a:rPr>
              <a:t> Don't Just Roll The Dice, Neil Davidson - a free eBook from one of the founders of </a:t>
            </a:r>
            <a:r>
              <a:rPr lang="en-GB" altLang="en-US" i="1" dirty="0" err="1" smtClean="0">
                <a:latin typeface="Arial" panose="020B0604020202020204" pitchFamily="34" charset="0"/>
              </a:rPr>
              <a:t>RedGate</a:t>
            </a:r>
            <a:r>
              <a:rPr lang="en-GB" altLang="en-US" i="1" dirty="0" smtClean="0">
                <a:latin typeface="Arial" panose="020B0604020202020204" pitchFamily="34" charset="0"/>
              </a:rPr>
              <a:t> on how to price software</a:t>
            </a:r>
          </a:p>
          <a:p>
            <a:pPr eaLnBrk="1" hangingPunct="1">
              <a:buFontTx/>
              <a:buChar char="•"/>
            </a:pPr>
            <a:endParaRPr lang="en-GB" altLang="en-US" i="1" dirty="0" smtClean="0">
              <a:latin typeface="Arial" panose="020B0604020202020204" pitchFamily="34" charset="0"/>
            </a:endParaRPr>
          </a:p>
          <a:p>
            <a:pPr eaLnBrk="1" hangingPunct="1">
              <a:buFontTx/>
              <a:buChar char="•"/>
            </a:pPr>
            <a:r>
              <a:rPr lang="en-GB" altLang="en-US" i="1" dirty="0" smtClean="0">
                <a:latin typeface="Arial" panose="020B0604020202020204" pitchFamily="34" charset="0"/>
              </a:rPr>
              <a:t>  Software Runaways (Lessons Learned from Massive Software Project Failures, Robert L Glass - the title says it all!</a:t>
            </a:r>
          </a:p>
          <a:p>
            <a:pPr eaLnBrk="1" hangingPunct="1"/>
            <a:endParaRPr lang="en-GB" altLang="en-US" i="1" dirty="0" smtClean="0">
              <a:latin typeface="Arial" panose="020B0604020202020204" pitchFamily="34" charset="0"/>
            </a:endParaRPr>
          </a:p>
          <a:p>
            <a:pPr eaLnBrk="1" hangingPunct="1">
              <a:buFontTx/>
              <a:buChar char="•"/>
            </a:pPr>
            <a:r>
              <a:rPr lang="en-GB" altLang="en-US" i="1" dirty="0" smtClean="0">
                <a:latin typeface="Arial" panose="020B0604020202020204" pitchFamily="34" charset="0"/>
              </a:rPr>
              <a:t>  The Inmates Are Running the Asylum, Alan Cooper - a classic on software UX design, but check out chapter 3, 'Wasting Money‘</a:t>
            </a:r>
          </a:p>
          <a:p>
            <a:pPr eaLnBrk="1" hangingPunct="1">
              <a:buFontTx/>
              <a:buChar char="•"/>
            </a:pPr>
            <a:endParaRPr lang="en-GB" altLang="en-US" i="1" dirty="0" smtClean="0">
              <a:latin typeface="Arial" panose="020B0604020202020204" pitchFamily="34" charset="0"/>
            </a:endParaRPr>
          </a:p>
          <a:p>
            <a:pPr eaLnBrk="1" hangingPunct="1">
              <a:buFontTx/>
              <a:buChar char="•"/>
            </a:pPr>
            <a:r>
              <a:rPr lang="en-GB" altLang="en-US" i="1" dirty="0" smtClean="0">
                <a:latin typeface="Arial" panose="020B0604020202020204" pitchFamily="34" charset="0"/>
              </a:rPr>
              <a:t> The Mythical Man-month (Essays on Software Engineering), Frederick P. Brooks, Jr - managing software projects</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32FAF3-B000-4A66-B02A-95035A6DF684}" type="slidenum">
              <a:rPr lang="en-GB" altLang="en-US"/>
              <a:pPr eaLnBrk="1" hangingPunct="1"/>
              <a:t>15</a:t>
            </a:fld>
            <a:endParaRPr lang="en-GB" altLang="en-US"/>
          </a:p>
        </p:txBody>
      </p:sp>
    </p:spTree>
    <p:extLst>
      <p:ext uri="{BB962C8B-B14F-4D97-AF65-F5344CB8AC3E}">
        <p14:creationId xmlns:p14="http://schemas.microsoft.com/office/powerpoint/2010/main" val="384623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a:t>
            </a:fld>
            <a:endParaRPr lang="en-GB"/>
          </a:p>
        </p:txBody>
      </p:sp>
    </p:spTree>
    <p:extLst>
      <p:ext uri="{BB962C8B-B14F-4D97-AF65-F5344CB8AC3E}">
        <p14:creationId xmlns:p14="http://schemas.microsoft.com/office/powerpoint/2010/main" val="102377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anose="020B0604020202020204" pitchFamily="34" charset="0"/>
              </a:rPr>
              <a:t>Also – this is not going to deal with any specific technology framework, not concentrate any specific methodologies. </a:t>
            </a:r>
          </a:p>
          <a:p>
            <a:endParaRPr lang="en-GB" altLang="en-US" smtClean="0">
              <a:latin typeface="Arial" panose="020B0604020202020204" pitchFamily="34" charset="0"/>
            </a:endParaRPr>
          </a:p>
          <a:p>
            <a:r>
              <a:rPr lang="en-GB" altLang="en-US" smtClean="0">
                <a:latin typeface="Arial" panose="020B0604020202020204" pitchFamily="34" charset="0"/>
              </a:rPr>
              <a:t>This is much more a talk about fundamental business processes that I believe remain valid irrespective of the technologies or methodologies being used.</a:t>
            </a:r>
          </a:p>
          <a:p>
            <a:endParaRPr lang="en-GB" altLang="en-US" smtClean="0">
              <a:latin typeface="Arial" panose="020B0604020202020204" pitchFamily="34" charset="0"/>
            </a:endParaRPr>
          </a:p>
          <a:p>
            <a:r>
              <a:rPr lang="en-GB" altLang="en-US" smtClean="0">
                <a:latin typeface="Arial" panose="020B0604020202020204" pitchFamily="34" charset="0"/>
              </a:rPr>
              <a:t>This is definitely a subjective and personal view, but it is based on real world experiences over the past 20 years.</a:t>
            </a:r>
          </a:p>
          <a:p>
            <a:endParaRPr lang="en-GB" altLang="en-US" smtClean="0">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3A2C86-7F0B-4F15-A8E6-7AF09E43D081}" type="slidenum">
              <a:rPr lang="en-GB" altLang="en-US" sz="1100"/>
              <a:pPr>
                <a:spcBef>
                  <a:spcPct val="0"/>
                </a:spcBef>
              </a:pPr>
              <a:t>3</a:t>
            </a:fld>
            <a:endParaRPr lang="en-GB" altLang="en-US" sz="1100"/>
          </a:p>
        </p:txBody>
      </p:sp>
    </p:spTree>
    <p:extLst>
      <p:ext uri="{BB962C8B-B14F-4D97-AF65-F5344CB8AC3E}">
        <p14:creationId xmlns:p14="http://schemas.microsoft.com/office/powerpoint/2010/main" val="1839043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anose="020B0604020202020204" pitchFamily="34" charset="0"/>
              </a:rPr>
              <a:t>In my entire career since leaving university at the age of 22, the longest I have worked for a single company, 9-5, 5 days a week, is six months (a dot.com spinoff that went tits up within 6 months).  At all other times I was either freelancing, contracting, part time or owned a significant amount of the company for which I was working.</a:t>
            </a:r>
          </a:p>
          <a:p>
            <a:endParaRPr lang="en-GB" altLang="en-US" dirty="0" smtClean="0">
              <a:latin typeface="Arial" panose="020B0604020202020204" pitchFamily="34" charset="0"/>
            </a:endParaRPr>
          </a:p>
          <a:p>
            <a:r>
              <a:rPr lang="en-GB" altLang="en-US" dirty="0" smtClean="0">
                <a:latin typeface="Arial" panose="020B0604020202020204" pitchFamily="34" charset="0"/>
              </a:rPr>
              <a:t>Commercial Software Development in this presentation refers to working for external clients, either developing software products or bespoke software.  It may not always apply to teams delivering software to other internal departments in the same company.</a:t>
            </a:r>
          </a:p>
          <a:p>
            <a:endParaRPr lang="en-GB" altLang="en-US" dirty="0" smtClean="0">
              <a:latin typeface="Arial" panose="020B0604020202020204" pitchFamily="34" charset="0"/>
            </a:endParaRPr>
          </a:p>
          <a:p>
            <a:r>
              <a:rPr lang="en-GB" altLang="en-US" dirty="0" smtClean="0">
                <a:latin typeface="Arial" panose="020B0604020202020204" pitchFamily="34" charset="0"/>
              </a:rPr>
              <a:t>I realise that some companies can run software development internally along the lines of a separate company, but generally, despite using terms such as ‘clients’ for other departments within the same company there are neither the same business constraints or the degree of flexibility that an external software development company experiences.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FD9CA4-1351-4C1B-A1A0-F2371C106A39}" type="slidenum">
              <a:rPr lang="en-GB" altLang="en-US" sz="1100"/>
              <a:pPr>
                <a:spcBef>
                  <a:spcPct val="0"/>
                </a:spcBef>
              </a:pPr>
              <a:t>4</a:t>
            </a:fld>
            <a:endParaRPr lang="en-GB" altLang="en-US" sz="1100"/>
          </a:p>
        </p:txBody>
      </p:sp>
    </p:spTree>
    <p:extLst>
      <p:ext uri="{BB962C8B-B14F-4D97-AF65-F5344CB8AC3E}">
        <p14:creationId xmlns:p14="http://schemas.microsoft.com/office/powerpoint/2010/main" val="3339984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D7532F-04E6-4595-B271-37ABCA0B08C7}" type="slidenum">
              <a:rPr lang="en-GB" altLang="en-US" sz="1100"/>
              <a:pPr>
                <a:spcBef>
                  <a:spcPct val="0"/>
                </a:spcBef>
              </a:pPr>
              <a:t>5</a:t>
            </a:fld>
            <a:endParaRPr lang="en-GB" altLang="en-US" sz="1100"/>
          </a:p>
        </p:txBody>
      </p:sp>
    </p:spTree>
    <p:extLst>
      <p:ext uri="{BB962C8B-B14F-4D97-AF65-F5344CB8AC3E}">
        <p14:creationId xmlns:p14="http://schemas.microsoft.com/office/powerpoint/2010/main" val="135519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anose="020B0604020202020204" pitchFamily="34" charset="0"/>
              </a:rPr>
              <a:t>Support is always going to be tricky, especially for small software companies.  Even if you have support and maintenance contracts which provide revenue I would still attempt to reduce support incidents to an absolute minimum.  I always joked that Access MDB file corruption was made for consultants – regular calls and work compacting and repairing database files generating support call revenue.  Of course, the client hates it, the programmer hates it and no one is really happy even if it gets fixed and life carries on.</a:t>
            </a:r>
          </a:p>
          <a:p>
            <a:endParaRPr lang="en-GB" altLang="en-US" b="1" dirty="0" smtClean="0">
              <a:latin typeface="Arial" panose="020B0604020202020204" pitchFamily="34" charset="0"/>
            </a:endParaRPr>
          </a:p>
          <a:p>
            <a:r>
              <a:rPr lang="en-GB" altLang="en-US" b="1" dirty="0" smtClean="0">
                <a:latin typeface="Arial" panose="020B0604020202020204" pitchFamily="34" charset="0"/>
              </a:rPr>
              <a:t>5 SECONDS TO RING</a:t>
            </a:r>
          </a:p>
          <a:p>
            <a:endParaRPr lang="en-GB" altLang="en-US" b="1" dirty="0" smtClean="0">
              <a:latin typeface="Arial" panose="020B0604020202020204" pitchFamily="34" charset="0"/>
            </a:endParaRPr>
          </a:p>
          <a:p>
            <a:r>
              <a:rPr lang="en-GB" altLang="en-US" i="1" dirty="0" smtClean="0">
                <a:latin typeface="Arial" panose="020B0604020202020204" pitchFamily="34" charset="0"/>
              </a:rPr>
              <a:t>&lt;phone call – ‘Sorry, I’m a bit busy ... Oh ... well you need to click the close button ... it’s in the top right corner ... the red cross ... next to the two blue buttons with lines in them ... no, not the blue buttons, click the red cross.  OK.  Did you write down the error code you got before that ... Ah ... if it happens again could you write them down. Thanks.’   As I was saying ..... &gt;</a:t>
            </a:r>
          </a:p>
          <a:p>
            <a:endParaRPr lang="en-GB" altLang="en-US" i="1" u="sng" dirty="0" smtClean="0">
              <a:latin typeface="Arial" panose="020B0604020202020204" pitchFamily="34" charset="0"/>
            </a:endParaRPr>
          </a:p>
          <a:p>
            <a:r>
              <a:rPr lang="en-GB" altLang="en-US" b="1" dirty="0" smtClean="0">
                <a:latin typeface="Arial" panose="020B0604020202020204" pitchFamily="34" charset="0"/>
              </a:rPr>
              <a:t>Your goal as a software company is to create software that never causes that support phone to ring.</a:t>
            </a:r>
          </a:p>
          <a:p>
            <a:endParaRPr lang="en-GB" altLang="en-US" b="1" dirty="0" smtClean="0">
              <a:latin typeface="Arial" panose="020B0604020202020204" pitchFamily="34" charset="0"/>
            </a:endParaRPr>
          </a:p>
          <a:p>
            <a:r>
              <a:rPr lang="en-GB" altLang="en-US" b="0" dirty="0" smtClean="0">
                <a:latin typeface="Arial" panose="020B0604020202020204" pitchFamily="34" charset="0"/>
              </a:rPr>
              <a:t>The co-owner</a:t>
            </a:r>
            <a:r>
              <a:rPr lang="en-GB" altLang="en-US" b="0" baseline="0" dirty="0" smtClean="0">
                <a:latin typeface="Arial" panose="020B0604020202020204" pitchFamily="34" charset="0"/>
              </a:rPr>
              <a:t> of The Original Thinking Group was definitely one to be careful with his cash, and so he taught me a valuable lesson.  One of my jobs as a programmer was to ensure the phone never rang for support calls.  His view; </a:t>
            </a:r>
            <a:r>
              <a:rPr lang="en-GB" altLang="en-US" b="1" baseline="0" dirty="0" smtClean="0">
                <a:latin typeface="Arial" panose="020B0604020202020204" pitchFamily="34" charset="0"/>
              </a:rPr>
              <a:t>Every time the phone rings you bleed cash.</a:t>
            </a:r>
            <a:endParaRPr lang="en-GB" altLang="en-US" b="0" dirty="0" smtClean="0">
              <a:latin typeface="Arial" panose="020B0604020202020204" pitchFamily="34" charset="0"/>
            </a:endParaRPr>
          </a:p>
          <a:p>
            <a:endParaRPr lang="en-GB" altLang="en-US" b="1" dirty="0" smtClean="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7CBE5C-737B-471E-9FB6-16814E1DC83F}" type="slidenum">
              <a:rPr lang="en-GB" altLang="en-US" sz="1100"/>
              <a:pPr>
                <a:spcBef>
                  <a:spcPct val="0"/>
                </a:spcBef>
              </a:pPr>
              <a:t>6</a:t>
            </a:fld>
            <a:endParaRPr lang="en-GB" altLang="en-US" sz="1100"/>
          </a:p>
        </p:txBody>
      </p:sp>
    </p:spTree>
    <p:extLst>
      <p:ext uri="{BB962C8B-B14F-4D97-AF65-F5344CB8AC3E}">
        <p14:creationId xmlns:p14="http://schemas.microsoft.com/office/powerpoint/2010/main" val="142234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GB" dirty="0" smtClean="0"/>
              <a:t>I believe the issue of testing is linked to No.1 – Support. By testing I don’t mean one final run through before handing it to a client. </a:t>
            </a:r>
            <a:r>
              <a:rPr lang="en-GB" dirty="0" err="1" smtClean="0"/>
              <a:t>Ikea</a:t>
            </a:r>
            <a:r>
              <a:rPr lang="en-GB" dirty="0" smtClean="0"/>
              <a:t> have machines that test someone repeatedly sitting on their chairs, which eliminates the boredom that an actual person would suffer of repeatedly sitting on a chair, and in addition, produces a repeatable test that can easily be implemented on improved models or different configurations (different cushions and fabrics).</a:t>
            </a:r>
          </a:p>
          <a:p>
            <a:pPr>
              <a:defRPr/>
            </a:pPr>
            <a:endParaRPr lang="en-GB" dirty="0" smtClean="0"/>
          </a:p>
          <a:p>
            <a:pPr>
              <a:defRPr/>
            </a:pPr>
            <a:r>
              <a:rPr lang="en-GB" dirty="0" smtClean="0"/>
              <a:t>If you want to reduce support costs one of your key aims should be to test your software thoroughly to ensure the software you create is reliable and robust.  As the Test Driven Development guys will tell you, if you find bugs early in development, it massively reduces both the time taken to complete the software but vastly reduces support calls when the software goes live with the client.  And that is before you have on site visits which are generally expensive, and can be awkward if the fault was not yours and therefore incurs costs the client was not expecting.</a:t>
            </a:r>
          </a:p>
          <a:p>
            <a:pPr>
              <a:defRPr/>
            </a:pPr>
            <a:endParaRPr lang="en-GB" b="1" i="1" dirty="0" smtClean="0"/>
          </a:p>
          <a:p>
            <a:pPr>
              <a:defRPr/>
            </a:pPr>
            <a:r>
              <a:rPr lang="en-GB" b="1" i="1" dirty="0" smtClean="0"/>
              <a:t>&lt;Click to stop&gt;</a:t>
            </a:r>
            <a:endParaRPr lang="en-GB" b="1" dirty="0" smtClean="0"/>
          </a:p>
          <a:p>
            <a:pPr>
              <a:defRPr/>
            </a:pPr>
            <a:endParaRPr lang="en-GB" dirty="0" smtClean="0"/>
          </a:p>
          <a:p>
            <a:pPr>
              <a:defRPr/>
            </a:pPr>
            <a:r>
              <a:rPr lang="en-GB" dirty="0" smtClean="0"/>
              <a:t>Original Thinking Group – automated IE 5.5 for Sky Chat system (2000), provided end to end testing.</a:t>
            </a:r>
          </a:p>
          <a:p>
            <a:pPr>
              <a:defRPr/>
            </a:pPr>
            <a:endParaRPr lang="en-GB" dirty="0" smtClean="0"/>
          </a:p>
          <a:p>
            <a:pPr>
              <a:defRPr/>
            </a:pPr>
            <a:r>
              <a:rPr lang="en-GB" dirty="0" smtClean="0"/>
              <a:t>In the past year I have adopted unit testing, initially what would be understood as integration testing as it still used a backend database during unit testing.  More recent projects have had pure unit testing with mocks replacing database functionality.  In the NHS patient booking system this has shifted the balance of development and test phase from around 70% / 30% to nearly 95% / 5% as very few bugs survive to be discovered in the UI testing of the main web application.</a:t>
            </a:r>
            <a:endParaRPr lang="en-GB"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CD9C5A-F48F-45F5-BA2E-8DB4F567FEC4}" type="slidenum">
              <a:rPr lang="en-GB" altLang="en-US" sz="1100"/>
              <a:pPr>
                <a:spcBef>
                  <a:spcPct val="0"/>
                </a:spcBef>
              </a:pPr>
              <a:t>7</a:t>
            </a:fld>
            <a:endParaRPr lang="en-GB" altLang="en-US" sz="1100"/>
          </a:p>
        </p:txBody>
      </p:sp>
    </p:spTree>
    <p:extLst>
      <p:ext uri="{BB962C8B-B14F-4D97-AF65-F5344CB8AC3E}">
        <p14:creationId xmlns:p14="http://schemas.microsoft.com/office/powerpoint/2010/main" val="421531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anose="020B0604020202020204" pitchFamily="34" charset="0"/>
              </a:rPr>
              <a:t>The kind of logging needed to diagnose things like 404 errors in web applications, where we might want more information that just the bare error code and limited information that would be provided from standard error handling.</a:t>
            </a:r>
          </a:p>
          <a:p>
            <a:endParaRPr lang="en-GB" altLang="en-US" dirty="0" smtClean="0">
              <a:latin typeface="Arial" panose="020B0604020202020204" pitchFamily="34" charset="0"/>
            </a:endParaRPr>
          </a:p>
          <a:p>
            <a:r>
              <a:rPr lang="en-GB" altLang="en-US" i="1" dirty="0" smtClean="0">
                <a:latin typeface="Arial" panose="020B0604020202020204" pitchFamily="34" charset="0"/>
              </a:rPr>
              <a:t>&lt;phone call – ‘Hello again. Ah, so it’s error 10345, ‘Null exception’. Hmmm, have you got the option to send the </a:t>
            </a:r>
            <a:r>
              <a:rPr lang="en-GB" altLang="en-US" i="1" dirty="0" err="1" smtClean="0">
                <a:latin typeface="Arial" panose="020B0604020202020204" pitchFamily="34" charset="0"/>
              </a:rPr>
              <a:t>logfile</a:t>
            </a:r>
            <a:r>
              <a:rPr lang="en-GB" altLang="en-US" i="1" dirty="0" smtClean="0">
                <a:latin typeface="Arial" panose="020B0604020202020204" pitchFamily="34" charset="0"/>
              </a:rPr>
              <a:t> via e-mail. Yeah, if you click that it’ll give me more information than the message box. If you continue for now I’ll have a look at the log file A.S.A.P. and get back to you’ &gt;</a:t>
            </a:r>
            <a:endParaRPr lang="en-GB" altLang="en-US" u="sng" dirty="0" smtClean="0">
              <a:latin typeface="Arial" panose="020B0604020202020204" pitchFamily="34" charset="0"/>
            </a:endParaRPr>
          </a:p>
          <a:p>
            <a:endParaRPr lang="en-GB" altLang="en-US" dirty="0" smtClean="0">
              <a:latin typeface="Arial" panose="020B0604020202020204" pitchFamily="34" charset="0"/>
            </a:endParaRPr>
          </a:p>
          <a:p>
            <a:r>
              <a:rPr lang="en-GB" altLang="en-US" dirty="0" smtClean="0">
                <a:latin typeface="Arial" panose="020B0604020202020204" pitchFamily="34" charset="0"/>
              </a:rPr>
              <a:t>There are lots of libraries for handle logging; you should be aiming at the Event Log, log files, e-mails or hosted solutions such as </a:t>
            </a:r>
            <a:r>
              <a:rPr lang="en-GB" altLang="en-US" dirty="0" err="1" smtClean="0">
                <a:latin typeface="Arial" panose="020B0604020202020204" pitchFamily="34" charset="0"/>
              </a:rPr>
              <a:t>Exceptioneer</a:t>
            </a:r>
            <a:r>
              <a:rPr lang="en-GB" altLang="en-US" dirty="0" smtClean="0">
                <a:latin typeface="Arial" panose="020B0604020202020204" pitchFamily="34" charset="0"/>
              </a:rPr>
              <a:t>.  The Event Log is very good if you have local IT Pros on site, as they can set SNMP traps to monitor for error conditions and use their existing centralised tools.  For smaller clients e-mails and hosted solutions provide a better experience as local IT knowledge may be minimal; talking a user through exporting an Event Log, complete with full message bodies can be quite tricky.</a:t>
            </a:r>
          </a:p>
          <a:p>
            <a:endParaRPr lang="en-GB" altLang="en-US" dirty="0" smtClean="0">
              <a:latin typeface="Arial" panose="020B0604020202020204" pitchFamily="34" charset="0"/>
            </a:endParaRPr>
          </a:p>
          <a:p>
            <a:r>
              <a:rPr lang="en-GB" altLang="en-US" dirty="0" smtClean="0">
                <a:latin typeface="Arial" panose="020B0604020202020204" pitchFamily="34" charset="0"/>
              </a:rPr>
              <a:t>Currently use log4net which provides event log, text</a:t>
            </a:r>
            <a:r>
              <a:rPr lang="en-GB" altLang="en-US" baseline="0" dirty="0" smtClean="0">
                <a:latin typeface="Arial" panose="020B0604020202020204" pitchFamily="34" charset="0"/>
              </a:rPr>
              <a:t> file, e-mail and console error reporting all in the log of one exception/message.</a:t>
            </a:r>
            <a:endParaRPr lang="en-GB" altLang="en-US" dirty="0" smtClean="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3620B8-1F37-444D-849A-0446774C5290}" type="slidenum">
              <a:rPr lang="en-GB" altLang="en-US" sz="1100"/>
              <a:pPr>
                <a:spcBef>
                  <a:spcPct val="0"/>
                </a:spcBef>
              </a:pPr>
              <a:t>8</a:t>
            </a:fld>
            <a:endParaRPr lang="en-GB" altLang="en-US" sz="1100"/>
          </a:p>
        </p:txBody>
      </p:sp>
    </p:spTree>
    <p:extLst>
      <p:ext uri="{BB962C8B-B14F-4D97-AF65-F5344CB8AC3E}">
        <p14:creationId xmlns:p14="http://schemas.microsoft.com/office/powerpoint/2010/main" val="54386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anose="020B0604020202020204" pitchFamily="34" charset="0"/>
              </a:rPr>
              <a:t>Estimating times and costs – this is an art and not a science.  PI rule is predicated on fact that whatever initial estimate you provide for time/costs, it is likely to run over budget, so multiplying by 3.14 is a good way to handle any missing items.  All rules have exceptions, and this one is easy, instead of multiplying by PI, multiply by PI squared – 3.14 x 3.14.  Even this rule can be broken, NHS Choose and Book went for PI cubed,</a:t>
            </a:r>
            <a:r>
              <a:rPr lang="en-GB" altLang="en-US" baseline="0" dirty="0" smtClean="0">
                <a:latin typeface="Arial" panose="020B0604020202020204" pitchFamily="34" charset="0"/>
              </a:rPr>
              <a:t> before finally being asked at a cost of £billions.</a:t>
            </a:r>
            <a:endParaRPr lang="en-GB" altLang="en-US" dirty="0" smtClean="0">
              <a:latin typeface="Arial" panose="020B0604020202020204" pitchFamily="34" charset="0"/>
            </a:endParaRPr>
          </a:p>
          <a:p>
            <a:endParaRPr lang="en-GB" altLang="en-US" dirty="0" smtClean="0">
              <a:latin typeface="Arial" panose="020B0604020202020204" pitchFamily="34" charset="0"/>
            </a:endParaRPr>
          </a:p>
          <a:p>
            <a:r>
              <a:rPr lang="en-GB" altLang="en-US" dirty="0" smtClean="0">
                <a:latin typeface="Arial" panose="020B0604020202020204" pitchFamily="34" charset="0"/>
              </a:rPr>
              <a:t>Simple estimates give me that sinking feeling – if a 3</a:t>
            </a:r>
            <a:r>
              <a:rPr lang="en-GB" altLang="en-US" baseline="30000" dirty="0" smtClean="0">
                <a:latin typeface="Arial" panose="020B0604020202020204" pitchFamily="34" charset="0"/>
              </a:rPr>
              <a:t>rd</a:t>
            </a:r>
            <a:r>
              <a:rPr lang="en-GB" altLang="en-US" dirty="0" smtClean="0">
                <a:latin typeface="Arial" panose="020B0604020202020204" pitchFamily="34" charset="0"/>
              </a:rPr>
              <a:t> party provides an estimate </a:t>
            </a:r>
            <a:r>
              <a:rPr lang="en-GB" altLang="en-US" i="1" dirty="0" smtClean="0">
                <a:latin typeface="Arial" panose="020B0604020202020204" pitchFamily="34" charset="0"/>
              </a:rPr>
              <a:t>before</a:t>
            </a:r>
            <a:r>
              <a:rPr lang="en-GB" altLang="en-US" dirty="0" smtClean="0">
                <a:latin typeface="Arial" panose="020B0604020202020204" pitchFamily="34" charset="0"/>
              </a:rPr>
              <a:t> they’ve even seen your specification document you know you will be in trouble.</a:t>
            </a:r>
          </a:p>
          <a:p>
            <a:endParaRPr lang="en-GB" altLang="en-US" dirty="0" smtClean="0">
              <a:latin typeface="Arial" panose="020B0604020202020204" pitchFamily="34" charset="0"/>
            </a:endParaRPr>
          </a:p>
          <a:p>
            <a:r>
              <a:rPr lang="en-GB" altLang="en-US" dirty="0" smtClean="0">
                <a:latin typeface="Arial" panose="020B0604020202020204" pitchFamily="34" charset="0"/>
              </a:rPr>
              <a:t>Personally any ‘estimate by tomorrow’ I provide is always stated to be provisional. When</a:t>
            </a:r>
            <a:r>
              <a:rPr lang="en-GB" altLang="en-US" baseline="0" dirty="0" smtClean="0">
                <a:latin typeface="Arial" panose="020B0604020202020204" pitchFamily="34" charset="0"/>
              </a:rPr>
              <a:t> I worked as a solo consultant I used </a:t>
            </a:r>
            <a:r>
              <a:rPr lang="en-GB" altLang="en-US" dirty="0" err="1" smtClean="0">
                <a:latin typeface="Arial" panose="020B0604020202020204" pitchFamily="34" charset="0"/>
              </a:rPr>
              <a:t>Trac</a:t>
            </a:r>
            <a:r>
              <a:rPr lang="en-GB" altLang="en-US" dirty="0" smtClean="0">
                <a:latin typeface="Arial" panose="020B0604020202020204" pitchFamily="34" charset="0"/>
              </a:rPr>
              <a:t> to create individual work tickets, which were very fine grained, certainly never longer than one day. You can use anything to do this;</a:t>
            </a:r>
            <a:r>
              <a:rPr lang="en-GB" altLang="en-US" baseline="0" dirty="0" smtClean="0">
                <a:latin typeface="Arial" panose="020B0604020202020204" pitchFamily="34" charset="0"/>
              </a:rPr>
              <a:t> </a:t>
            </a:r>
            <a:r>
              <a:rPr lang="en-GB" altLang="en-US" baseline="0" dirty="0" err="1" smtClean="0">
                <a:latin typeface="Arial" panose="020B0604020202020204" pitchFamily="34" charset="0"/>
              </a:rPr>
              <a:t>Trello</a:t>
            </a:r>
            <a:r>
              <a:rPr lang="en-GB" altLang="en-US" baseline="0" dirty="0" smtClean="0">
                <a:latin typeface="Arial" panose="020B0604020202020204" pitchFamily="34" charset="0"/>
              </a:rPr>
              <a:t>, Mingle, Jira, </a:t>
            </a:r>
            <a:r>
              <a:rPr lang="en-GB" altLang="en-US" dirty="0" smtClean="0">
                <a:latin typeface="Arial" panose="020B0604020202020204" pitchFamily="34" charset="0"/>
              </a:rPr>
              <a:t>Excel, MS Project, even Notepad. The aim is to arrange work items into milestones based on either completed components or into weekly deliverables this provides a very clear estimate of both time and costs.  And those tickets include listing items such as; </a:t>
            </a:r>
            <a:r>
              <a:rPr lang="en-GB" altLang="en-US" b="1" dirty="0" smtClean="0">
                <a:latin typeface="Arial" panose="020B0604020202020204" pitchFamily="34" charset="0"/>
              </a:rPr>
              <a:t>meetings, creating releases, installation documentation, installation time, post installation write up, and never forget branching/versioning in your source control system.</a:t>
            </a:r>
            <a:endParaRPr lang="en-GB" altLang="en-US" dirty="0" smtClean="0">
              <a:latin typeface="Arial" panose="020B0604020202020204" pitchFamily="34" charset="0"/>
            </a:endParaRPr>
          </a:p>
          <a:p>
            <a:endParaRPr lang="en-GB" altLang="en-US" dirty="0" smtClean="0">
              <a:latin typeface="Arial" panose="020B0604020202020204" pitchFamily="34" charset="0"/>
            </a:endParaRPr>
          </a:p>
          <a:p>
            <a:r>
              <a:rPr lang="en-GB" altLang="en-US" dirty="0" smtClean="0">
                <a:latin typeface="Arial" panose="020B0604020202020204" pitchFamily="34" charset="0"/>
              </a:rPr>
              <a:t>Timesheets are also important.  It’s very hard to estimate future time/costs when you haven’t recorded previous time/cost estimates against the reality of the actual time/cost taken.  When internal markets were introduced to the NHS some hospitals lost hundreds of thousands of pounds.  They estimated the cost of operations with no analysis of the costs actually involved.</a:t>
            </a:r>
          </a:p>
          <a:p>
            <a:endParaRPr lang="en-GB" altLang="en-US" dirty="0" smtClean="0">
              <a:latin typeface="Arial" panose="020B0604020202020204" pitchFamily="34" charset="0"/>
            </a:endParaRPr>
          </a:p>
          <a:p>
            <a:endParaRPr lang="en-GB" altLang="en-US" dirty="0"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F0FCE1-B9BF-454A-9970-1D9DBB7BEF6F}" type="slidenum">
              <a:rPr lang="en-GB" altLang="en-US" sz="1100"/>
              <a:pPr>
                <a:spcBef>
                  <a:spcPct val="0"/>
                </a:spcBef>
              </a:pPr>
              <a:t>9</a:t>
            </a:fld>
            <a:endParaRPr lang="en-GB" altLang="en-US" sz="1100"/>
          </a:p>
        </p:txBody>
      </p:sp>
    </p:spTree>
    <p:extLst>
      <p:ext uri="{BB962C8B-B14F-4D97-AF65-F5344CB8AC3E}">
        <p14:creationId xmlns:p14="http://schemas.microsoft.com/office/powerpoint/2010/main" val="3535194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32250" y="4651375"/>
            <a:ext cx="1079500" cy="37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60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E7A43E2-60F2-485A-9C22-F89950000F13}" type="slidenum">
              <a:rPr lang="en-GB" altLang="en-US"/>
              <a:pPr>
                <a:defRPr/>
              </a:pPr>
              <a:t>‹#›</a:t>
            </a:fld>
            <a:endParaRPr lang="en-GB" altLang="en-US"/>
          </a:p>
        </p:txBody>
      </p:sp>
    </p:spTree>
    <p:extLst>
      <p:ext uri="{BB962C8B-B14F-4D97-AF65-F5344CB8AC3E}">
        <p14:creationId xmlns:p14="http://schemas.microsoft.com/office/powerpoint/2010/main" val="281958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6055AD0-5F2D-45FD-9058-A24EA1EC08A4}" type="slidenum">
              <a:rPr lang="en-GB" altLang="en-US"/>
              <a:pPr>
                <a:defRPr/>
              </a:pPr>
              <a:t>‹#›</a:t>
            </a:fld>
            <a:endParaRPr lang="en-GB" altLang="en-US"/>
          </a:p>
        </p:txBody>
      </p:sp>
    </p:spTree>
    <p:extLst>
      <p:ext uri="{BB962C8B-B14F-4D97-AF65-F5344CB8AC3E}">
        <p14:creationId xmlns:p14="http://schemas.microsoft.com/office/powerpoint/2010/main" val="148578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4" y="86916"/>
            <a:ext cx="2090737" cy="4591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1" y="86916"/>
            <a:ext cx="6119813" cy="4591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AC00C4C-5E52-4857-800A-D6319143D3CB}" type="slidenum">
              <a:rPr lang="en-GB" altLang="en-US"/>
              <a:pPr>
                <a:defRPr/>
              </a:pPr>
              <a:t>‹#›</a:t>
            </a:fld>
            <a:endParaRPr lang="en-GB" altLang="en-US"/>
          </a:p>
        </p:txBody>
      </p:sp>
    </p:spTree>
    <p:extLst>
      <p:ext uri="{BB962C8B-B14F-4D97-AF65-F5344CB8AC3E}">
        <p14:creationId xmlns:p14="http://schemas.microsoft.com/office/powerpoint/2010/main" val="3413278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sldNum" sz="quarter" idx="10"/>
          </p:nvPr>
        </p:nvSpPr>
        <p:spPr>
          <a:ln/>
        </p:spPr>
        <p:txBody>
          <a:bodyPr/>
          <a:lstStyle>
            <a:lvl1pPr>
              <a:defRPr/>
            </a:lvl1pPr>
          </a:lstStyle>
          <a:p>
            <a:pPr>
              <a:defRPr/>
            </a:pPr>
            <a:fld id="{CA97FBD5-1D0C-4AF7-8F57-0C0D4CEC7942}" type="slidenum">
              <a:rPr lang="en-GB" altLang="en-US"/>
              <a:pPr>
                <a:defRPr/>
              </a:pPr>
              <a:t>‹#›</a:t>
            </a:fld>
            <a:endParaRPr lang="en-GB" altLang="en-US"/>
          </a:p>
        </p:txBody>
      </p:sp>
    </p:spTree>
    <p:extLst>
      <p:ext uri="{BB962C8B-B14F-4D97-AF65-F5344CB8AC3E}">
        <p14:creationId xmlns:p14="http://schemas.microsoft.com/office/powerpoint/2010/main" val="302886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09/12/2014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4977581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50"/>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09/12/2014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7376973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C35B2-88CA-49D3-8E4A-1D75786B8009}" type="datetimeFigureOut">
              <a:rPr lang="en-GB" smtClean="0"/>
              <a:t>09/12/2014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28511770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2C35B2-88CA-49D3-8E4A-1D75786B8009}" type="datetimeFigureOut">
              <a:rPr lang="en-GB" smtClean="0"/>
              <a:t>09/12/2014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1453229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2C35B2-88CA-49D3-8E4A-1D75786B8009}" type="datetimeFigureOut">
              <a:rPr lang="en-GB" smtClean="0"/>
              <a:t>09/12/2014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383801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17508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32250" y="4651375"/>
            <a:ext cx="1079500" cy="37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7330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C35B2-88CA-49D3-8E4A-1D75786B8009}" type="datetimeFigureOut">
              <a:rPr lang="en-GB" smtClean="0"/>
              <a:t>09/12/2014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9906787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C35B2-88CA-49D3-8E4A-1D75786B8009}" type="datetimeFigureOut">
              <a:rPr lang="en-GB" smtClean="0"/>
              <a:t>09/12/2014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498296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C35B2-88CA-49D3-8E4A-1D75786B8009}" type="datetimeFigureOut">
              <a:rPr lang="en-GB" smtClean="0"/>
              <a:t>09/12/2014</a:t>
            </a:fld>
            <a:endParaRPr lang="en-GB"/>
          </a:p>
        </p:txBody>
      </p:sp>
      <p:sp>
        <p:nvSpPr>
          <p:cNvPr id="6" name="Footer Placeholder 5"/>
          <p:cNvSpPr>
            <a:spLocks noGrp="1"/>
          </p:cNvSpPr>
          <p:nvPr>
            <p:ph type="ftr" sz="quarter" idx="11"/>
          </p:nvPr>
        </p:nvSpPr>
        <p:spPr/>
        <p:txBody>
          <a:bodyPr/>
          <a:lstStyle>
            <a:lvl1pPr>
              <a:defRPr>
                <a:solidFill>
                  <a:srgbClr val="609104"/>
                </a:solidFill>
              </a:defRPr>
            </a:lvl1pPr>
          </a:lstStyle>
          <a:p>
            <a:endParaRPr lang="en-GB" dirty="0"/>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8361143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09/12/2014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2584936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09/12/2014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8094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ck content">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106363"/>
            <a:ext cx="9144000" cy="8032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cxnSp>
        <p:nvCxnSpPr>
          <p:cNvPr id="4" name="Straight Connector 3"/>
          <p:cNvCxnSpPr/>
          <p:nvPr userDrawn="1"/>
        </p:nvCxnSpPr>
        <p:spPr>
          <a:xfrm>
            <a:off x="0" y="696913"/>
            <a:ext cx="9144000" cy="0"/>
          </a:xfrm>
          <a:prstGeom prst="line">
            <a:avLst/>
          </a:prstGeom>
          <a:ln w="25400">
            <a:solidFill>
              <a:srgbClr val="008CCC"/>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31940" y="4651848"/>
            <a:ext cx="1080120" cy="372689"/>
          </a:xfrm>
          <a:prstGeom prst="rect">
            <a:avLst/>
          </a:prstGeom>
          <a:noFill/>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32" y="86917"/>
            <a:ext cx="9144032" cy="486965"/>
          </a:xfrm>
        </p:spPr>
        <p:txBody>
          <a:bodyPr/>
          <a:lstStyle>
            <a:lvl1pPr>
              <a:defRPr baseline="0">
                <a:solidFill>
                  <a:srgbClr val="008CCC"/>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15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6B1AF123-C1E4-4F06-809E-21B263C8376C}" type="slidenum">
              <a:rPr lang="en-GB" altLang="en-US"/>
              <a:pPr>
                <a:defRPr/>
              </a:pPr>
              <a:t>‹#›</a:t>
            </a:fld>
            <a:endParaRPr lang="en-GB" altLang="en-US"/>
          </a:p>
        </p:txBody>
      </p:sp>
    </p:spTree>
    <p:extLst>
      <p:ext uri="{BB962C8B-B14F-4D97-AF65-F5344CB8AC3E}">
        <p14:creationId xmlns:p14="http://schemas.microsoft.com/office/powerpoint/2010/main" val="80444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1" y="844153"/>
            <a:ext cx="4105275" cy="3833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1526" y="844153"/>
            <a:ext cx="4105275" cy="3833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45432E7D-ABBD-426B-AA9C-4FC2DB3985A7}" type="slidenum">
              <a:rPr lang="en-GB" altLang="en-US"/>
              <a:pPr>
                <a:defRPr/>
              </a:pPr>
              <a:t>‹#›</a:t>
            </a:fld>
            <a:endParaRPr lang="en-GB" altLang="en-US"/>
          </a:p>
        </p:txBody>
      </p:sp>
    </p:spTree>
    <p:extLst>
      <p:ext uri="{BB962C8B-B14F-4D97-AF65-F5344CB8AC3E}">
        <p14:creationId xmlns:p14="http://schemas.microsoft.com/office/powerpoint/2010/main" val="158775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82416E07-C459-4386-BAF3-2AA2E2E046A6}" type="slidenum">
              <a:rPr lang="en-GB" altLang="en-US"/>
              <a:pPr>
                <a:defRPr/>
              </a:pPr>
              <a:t>‹#›</a:t>
            </a:fld>
            <a:endParaRPr lang="en-GB" altLang="en-US"/>
          </a:p>
        </p:txBody>
      </p:sp>
    </p:spTree>
    <p:extLst>
      <p:ext uri="{BB962C8B-B14F-4D97-AF65-F5344CB8AC3E}">
        <p14:creationId xmlns:p14="http://schemas.microsoft.com/office/powerpoint/2010/main" val="305014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407E9013-B451-48BD-B27B-20EE772BA78A}" type="slidenum">
              <a:rPr lang="en-GB" altLang="en-US"/>
              <a:pPr>
                <a:defRPr/>
              </a:pPr>
              <a:t>‹#›</a:t>
            </a:fld>
            <a:endParaRPr lang="en-GB" altLang="en-US"/>
          </a:p>
        </p:txBody>
      </p:sp>
    </p:spTree>
    <p:extLst>
      <p:ext uri="{BB962C8B-B14F-4D97-AF65-F5344CB8AC3E}">
        <p14:creationId xmlns:p14="http://schemas.microsoft.com/office/powerpoint/2010/main" val="235485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C9076E0-1DF1-4745-BFB4-69EC4CEB3039}" type="slidenum">
              <a:rPr lang="en-GB" altLang="en-US"/>
              <a:pPr>
                <a:defRPr/>
              </a:pPr>
              <a:t>‹#›</a:t>
            </a:fld>
            <a:endParaRPr lang="en-GB" altLang="en-US"/>
          </a:p>
        </p:txBody>
      </p:sp>
    </p:spTree>
    <p:extLst>
      <p:ext uri="{BB962C8B-B14F-4D97-AF65-F5344CB8AC3E}">
        <p14:creationId xmlns:p14="http://schemas.microsoft.com/office/powerpoint/2010/main" val="81921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6911C844-FDCC-4D7E-967C-B4461FA0837A}" type="slidenum">
              <a:rPr lang="en-GB" altLang="en-US"/>
              <a:pPr>
                <a:defRPr/>
              </a:pPr>
              <a:t>‹#›</a:t>
            </a:fld>
            <a:endParaRPr lang="en-GB" altLang="en-US"/>
          </a:p>
        </p:txBody>
      </p:sp>
    </p:spTree>
    <p:extLst>
      <p:ext uri="{BB962C8B-B14F-4D97-AF65-F5344CB8AC3E}">
        <p14:creationId xmlns:p14="http://schemas.microsoft.com/office/powerpoint/2010/main" val="32747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27063"/>
          </a:xfrm>
          <a:prstGeom prst="rect">
            <a:avLst/>
          </a:prstGeom>
          <a:solidFill>
            <a:srgbClr val="008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en-US" sz="900" smtClean="0">
              <a:latin typeface="Trebuchet MS" panose="020B0603020202020204" pitchFamily="34" charset="0"/>
            </a:endParaRPr>
          </a:p>
        </p:txBody>
      </p:sp>
      <p:sp>
        <p:nvSpPr>
          <p:cNvPr id="1027" name="Rectangle 3"/>
          <p:cNvSpPr>
            <a:spLocks noGrp="1" noChangeArrowheads="1"/>
          </p:cNvSpPr>
          <p:nvPr>
            <p:ph type="title"/>
          </p:nvPr>
        </p:nvSpPr>
        <p:spPr bwMode="auto">
          <a:xfrm>
            <a:off x="360363" y="87313"/>
            <a:ext cx="83153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auto">
          <a:xfrm>
            <a:off x="323850" y="844550"/>
            <a:ext cx="836295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077" name="Rectangle 5"/>
          <p:cNvSpPr>
            <a:spLocks noGrp="1" noChangeArrowheads="1"/>
          </p:cNvSpPr>
          <p:nvPr>
            <p:ph type="sldNum" sz="quarter" idx="4"/>
          </p:nvPr>
        </p:nvSpPr>
        <p:spPr bwMode="auto">
          <a:xfrm>
            <a:off x="4356100" y="4786313"/>
            <a:ext cx="73025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smtClean="0">
                <a:latin typeface="Trebuchet MS" panose="020B0603020202020204" pitchFamily="34" charset="0"/>
              </a:defRPr>
            </a:lvl1pPr>
          </a:lstStyle>
          <a:p>
            <a:pPr>
              <a:defRPr/>
            </a:pPr>
            <a:fld id="{B1F44CFB-3048-4CB7-B8D4-FAB4221E18AA}" type="slidenum">
              <a:rPr lang="en-GB" altLang="en-US"/>
              <a:pPr>
                <a:defRPr/>
              </a:pPr>
              <a:t>‹#›</a:t>
            </a:fld>
            <a:endParaRPr lang="en-GB" altLang="en-US"/>
          </a:p>
        </p:txBody>
      </p:sp>
      <p:sp>
        <p:nvSpPr>
          <p:cNvPr id="1030" name="Line 6"/>
          <p:cNvSpPr>
            <a:spLocks noChangeShapeType="1"/>
          </p:cNvSpPr>
          <p:nvPr/>
        </p:nvSpPr>
        <p:spPr bwMode="auto">
          <a:xfrm>
            <a:off x="0" y="627063"/>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 id="2147485164" r:id="rId12"/>
    <p:sldLayoutId id="2147485165" r:id="rId13"/>
  </p:sldLayoutIdLst>
  <p:timing>
    <p:tnLst>
      <p:par>
        <p:cTn id="1" dur="indefinite" restart="never" nodeType="tmRoot"/>
      </p:par>
    </p:tnLst>
  </p:timing>
  <p:txStyles>
    <p:titleStyle>
      <a:lvl1pPr algn="l" rtl="0" eaLnBrk="0" fontAlgn="base" hangingPunct="0">
        <a:spcBef>
          <a:spcPct val="0"/>
        </a:spcBef>
        <a:spcAft>
          <a:spcPct val="0"/>
        </a:spcAft>
        <a:defRPr sz="3600">
          <a:solidFill>
            <a:srgbClr val="F8F8F8"/>
          </a:solidFill>
          <a:latin typeface="+mj-lt"/>
          <a:ea typeface="+mj-ea"/>
          <a:cs typeface="+mj-cs"/>
        </a:defRPr>
      </a:lvl1pPr>
      <a:lvl2pPr algn="l" rtl="0" eaLnBrk="0" fontAlgn="base" hangingPunct="0">
        <a:spcBef>
          <a:spcPct val="0"/>
        </a:spcBef>
        <a:spcAft>
          <a:spcPct val="0"/>
        </a:spcAft>
        <a:defRPr sz="3600">
          <a:solidFill>
            <a:srgbClr val="F8F8F8"/>
          </a:solidFill>
          <a:latin typeface="Verdana" pitchFamily="34" charset="0"/>
        </a:defRPr>
      </a:lvl2pPr>
      <a:lvl3pPr algn="l" rtl="0" eaLnBrk="0" fontAlgn="base" hangingPunct="0">
        <a:spcBef>
          <a:spcPct val="0"/>
        </a:spcBef>
        <a:spcAft>
          <a:spcPct val="0"/>
        </a:spcAft>
        <a:defRPr sz="3600">
          <a:solidFill>
            <a:srgbClr val="F8F8F8"/>
          </a:solidFill>
          <a:latin typeface="Verdana" pitchFamily="34" charset="0"/>
        </a:defRPr>
      </a:lvl3pPr>
      <a:lvl4pPr algn="l" rtl="0" eaLnBrk="0" fontAlgn="base" hangingPunct="0">
        <a:spcBef>
          <a:spcPct val="0"/>
        </a:spcBef>
        <a:spcAft>
          <a:spcPct val="0"/>
        </a:spcAft>
        <a:defRPr sz="3600">
          <a:solidFill>
            <a:srgbClr val="F8F8F8"/>
          </a:solidFill>
          <a:latin typeface="Verdana" pitchFamily="34" charset="0"/>
        </a:defRPr>
      </a:lvl4pPr>
      <a:lvl5pPr algn="l" rtl="0" eaLnBrk="0" fontAlgn="base" hangingPunct="0">
        <a:spcBef>
          <a:spcPct val="0"/>
        </a:spcBef>
        <a:spcAft>
          <a:spcPct val="0"/>
        </a:spcAft>
        <a:defRPr sz="3600">
          <a:solidFill>
            <a:srgbClr val="F8F8F8"/>
          </a:solidFill>
          <a:latin typeface="Verdana" pitchFamily="34" charset="0"/>
        </a:defRPr>
      </a:lvl5pPr>
      <a:lvl6pPr marL="457200" algn="l" rtl="0" fontAlgn="base">
        <a:spcBef>
          <a:spcPct val="0"/>
        </a:spcBef>
        <a:spcAft>
          <a:spcPct val="0"/>
        </a:spcAft>
        <a:defRPr sz="3600">
          <a:solidFill>
            <a:srgbClr val="F8F8F8"/>
          </a:solidFill>
          <a:latin typeface="Verdana" pitchFamily="34" charset="0"/>
        </a:defRPr>
      </a:lvl6pPr>
      <a:lvl7pPr marL="914400" algn="l" rtl="0" fontAlgn="base">
        <a:spcBef>
          <a:spcPct val="0"/>
        </a:spcBef>
        <a:spcAft>
          <a:spcPct val="0"/>
        </a:spcAft>
        <a:defRPr sz="3600">
          <a:solidFill>
            <a:srgbClr val="F8F8F8"/>
          </a:solidFill>
          <a:latin typeface="Verdana" pitchFamily="34" charset="0"/>
        </a:defRPr>
      </a:lvl7pPr>
      <a:lvl8pPr marL="1371600" algn="l" rtl="0" fontAlgn="base">
        <a:spcBef>
          <a:spcPct val="0"/>
        </a:spcBef>
        <a:spcAft>
          <a:spcPct val="0"/>
        </a:spcAft>
        <a:defRPr sz="3600">
          <a:solidFill>
            <a:srgbClr val="F8F8F8"/>
          </a:solidFill>
          <a:latin typeface="Verdana" pitchFamily="34" charset="0"/>
        </a:defRPr>
      </a:lvl8pPr>
      <a:lvl9pPr marL="1828800" algn="l" rtl="0" fontAlgn="base">
        <a:spcBef>
          <a:spcPct val="0"/>
        </a:spcBef>
        <a:spcAft>
          <a:spcPct val="0"/>
        </a:spcAft>
        <a:defRPr sz="3600">
          <a:solidFill>
            <a:srgbClr val="F8F8F8"/>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2242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baseline="0">
                <a:solidFill>
                  <a:srgbClr val="609104"/>
                </a:solidFill>
              </a:defRPr>
            </a:lvl1pPr>
          </a:lstStyle>
          <a:p>
            <a:fld id="{062C35B2-88CA-49D3-8E4A-1D75786B8009}" type="datetimeFigureOut">
              <a:rPr lang="en-GB" smtClean="0"/>
              <a:pPr/>
              <a:t>09/12/2014</a:t>
            </a:fld>
            <a:endParaRPr lang="en-GB"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baseline="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baseline="0">
                <a:solidFill>
                  <a:srgbClr val="609104"/>
                </a:solidFill>
              </a:defRPr>
            </a:lvl1pPr>
          </a:lstStyle>
          <a:p>
            <a:fld id="{611C9A6E-2BFC-427D-94E0-DF69719EC520}" type="slidenum">
              <a:rPr lang="en-GB" smtClean="0"/>
              <a:pPr/>
              <a:t>‹#›</a:t>
            </a:fld>
            <a:endParaRPr lang="en-GB" dirty="0"/>
          </a:p>
        </p:txBody>
      </p:sp>
    </p:spTree>
    <p:extLst>
      <p:ext uri="{BB962C8B-B14F-4D97-AF65-F5344CB8AC3E}">
        <p14:creationId xmlns:p14="http://schemas.microsoft.com/office/powerpoint/2010/main" val="2495175009"/>
      </p:ext>
    </p:extLst>
  </p:cSld>
  <p:clrMap bg1="lt1" tx1="dk1" bg2="lt2" tx2="dk2" accent1="accent1" accent2="accent2" accent3="accent3" accent4="accent4" accent5="accent5" accent6="accent6" hlink="hlink" folHlink="folHlink"/>
  <p:sldLayoutIdLst>
    <p:sldLayoutId id="2147485170" r:id="rId1"/>
    <p:sldLayoutId id="2147485171" r:id="rId2"/>
    <p:sldLayoutId id="2147485172" r:id="rId3"/>
    <p:sldLayoutId id="2147485173" r:id="rId4"/>
    <p:sldLayoutId id="2147485174" r:id="rId5"/>
    <p:sldLayoutId id="2147485175" r:id="rId6"/>
    <p:sldLayoutId id="2147485176" r:id="rId7"/>
    <p:sldLayoutId id="2147485177" r:id="rId8"/>
    <p:sldLayoutId id="2147485178" r:id="rId9"/>
    <p:sldLayoutId id="2147485179" r:id="rId10"/>
    <p:sldLayoutId id="2147485180" r:id="rId11"/>
  </p:sldLayoutIdLst>
  <p:timing>
    <p:tnLst>
      <p:par>
        <p:cTn id="1" dur="indefinite" restart="never" nodeType="tmRoot"/>
      </p:par>
    </p:tnLst>
  </p:timing>
  <p:txStyles>
    <p:titleStyle>
      <a:lvl1pPr algn="ctr" defTabSz="685800" rtl="0" eaLnBrk="1" latinLnBrk="0" hangingPunct="1">
        <a:spcBef>
          <a:spcPct val="0"/>
        </a:spcBef>
        <a:buNone/>
        <a:defRPr sz="3300" kern="1200" baseline="0">
          <a:solidFill>
            <a:srgbClr val="0089D0"/>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baseline="0">
          <a:solidFill>
            <a:srgbClr val="0089D0"/>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baseline="0">
          <a:solidFill>
            <a:srgbClr val="0089D0"/>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baseline="0">
          <a:solidFill>
            <a:srgbClr val="0089D0"/>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baseline="0">
          <a:solidFill>
            <a:srgbClr val="0089D0"/>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baseline="0">
          <a:solidFill>
            <a:srgbClr val="0089D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file:///E:\Docs\Tiger\Sales\Presentations\2014-12-04%20-%2004%20December%202014%20-%20NDC%20London\Itchy.wav" TargetMode="External"/><Relationship Id="rId7" Type="http://schemas.openxmlformats.org/officeDocument/2006/relationships/image" Target="../media/image14.png"/><Relationship Id="rId2" Type="http://schemas.openxmlformats.org/officeDocument/2006/relationships/audio" Target="file:///E:\Docs\Tiger\Sales\Presentations\2014-12-04%20-%2004%20December%202014%20-%20NDC%20London\ping.mp3" TargetMode="External"/><Relationship Id="rId1" Type="http://schemas.microsoft.com/office/2007/relationships/media" Target="file:///E:\Docs\Tiger\Sales\Presentations\2014-12-04%20-%2004%20December%202014%20-%20NDC%20London\ping.mp3" TargetMode="External"/><Relationship Id="rId6" Type="http://schemas.openxmlformats.org/officeDocument/2006/relationships/notesSlide" Target="../notesSlides/notesSlide11.xml"/><Relationship Id="rId11" Type="http://schemas.openxmlformats.org/officeDocument/2006/relationships/image" Target="../media/image18.png"/><Relationship Id="rId5" Type="http://schemas.openxmlformats.org/officeDocument/2006/relationships/slideLayout" Target="../slideLayouts/slideLayout3.xml"/><Relationship Id="rId10" Type="http://schemas.openxmlformats.org/officeDocument/2006/relationships/image" Target="../media/image17.jpeg"/><Relationship Id="rId4" Type="http://schemas.openxmlformats.org/officeDocument/2006/relationships/audio" Target="file:///E:\Docs\Tiger\Sales\Presentations\2014-12-04%20-%2004%20December%202014%20-%20NDC%20London\Itchy.wav" TargetMode="Externa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2.png"/><Relationship Id="rId2" Type="http://schemas.openxmlformats.org/officeDocument/2006/relationships/audio" Target="file:///E:\Docs\Tiger\Sales\Presentations\2014-12-04%20-%2004%20December%202014%20-%20NDC%20London\ThreeShortRings.wav" TargetMode="External"/><Relationship Id="rId1" Type="http://schemas.microsoft.com/office/2007/relationships/media" Target="file:///E:\Docs\Tiger\Sales\Presentations\2014-12-04%20-%2004%20December%202014%20-%20NDC%20London\ThreeShortRings.wav" TargetMode="Externa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707654"/>
            <a:ext cx="9144000" cy="2785913"/>
          </a:xfrm>
        </p:spPr>
        <p:txBody>
          <a:bodyPr>
            <a:normAutofit fontScale="92500" lnSpcReduction="20000"/>
          </a:bodyPr>
          <a:lstStyle/>
          <a:p>
            <a:pPr marL="0" indent="0" algn="ctr">
              <a:buNone/>
            </a:pPr>
            <a:r>
              <a:rPr lang="en-GB" sz="3900" dirty="0" smtClean="0">
                <a:solidFill>
                  <a:srgbClr val="0089D0"/>
                </a:solidFill>
              </a:rPr>
              <a:t>Liam </a:t>
            </a:r>
            <a:r>
              <a:rPr lang="en-GB" sz="3900" dirty="0">
                <a:solidFill>
                  <a:srgbClr val="0089D0"/>
                </a:solidFill>
              </a:rPr>
              <a:t>Westley</a:t>
            </a:r>
            <a:endParaRPr lang="en-GB" dirty="0">
              <a:solidFill>
                <a:srgbClr val="0089D0"/>
              </a:solidFill>
            </a:endParaRPr>
          </a:p>
          <a:p>
            <a:pPr marL="0" indent="0" algn="ctr">
              <a:buNone/>
            </a:pPr>
            <a:endParaRPr lang="en-GB" dirty="0" smtClean="0">
              <a:solidFill>
                <a:srgbClr val="609104"/>
              </a:solidFill>
            </a:endParaRPr>
          </a:p>
          <a:p>
            <a:pPr marL="0" indent="0" algn="ctr">
              <a:buNone/>
            </a:pPr>
            <a:r>
              <a:rPr lang="en-GB" sz="3000" dirty="0" smtClean="0">
                <a:solidFill>
                  <a:srgbClr val="0089D0"/>
                </a:solidFill>
              </a:rPr>
              <a:t>NDC London, 3</a:t>
            </a:r>
            <a:r>
              <a:rPr lang="en-GB" sz="3000" baseline="30000" dirty="0" smtClean="0">
                <a:solidFill>
                  <a:srgbClr val="0089D0"/>
                </a:solidFill>
              </a:rPr>
              <a:t>rd</a:t>
            </a:r>
            <a:r>
              <a:rPr lang="en-GB" sz="3000" dirty="0" smtClean="0">
                <a:solidFill>
                  <a:srgbClr val="0089D0"/>
                </a:solidFill>
              </a:rPr>
              <a:t> December 2014</a:t>
            </a:r>
            <a:endParaRPr lang="en-GB" dirty="0" smtClean="0">
              <a:solidFill>
                <a:srgbClr val="0089D0"/>
              </a:solidFill>
            </a:endParaRPr>
          </a:p>
          <a:p>
            <a:pPr marL="0" indent="0" algn="ctr">
              <a:buNone/>
            </a:pPr>
            <a:r>
              <a:rPr lang="en-GB" dirty="0" smtClean="0">
                <a:solidFill>
                  <a:srgbClr val="0089D0"/>
                </a:solidFill>
              </a:rPr>
              <a:t> </a:t>
            </a:r>
            <a:endParaRPr lang="en-GB" dirty="0">
              <a:solidFill>
                <a:srgbClr val="0089D0"/>
              </a:solidFill>
            </a:endParaRPr>
          </a:p>
          <a:p>
            <a:pPr marL="0" indent="0" algn="ctr">
              <a:buNone/>
            </a:pPr>
            <a:r>
              <a:rPr lang="en-GB" sz="2600" dirty="0" smtClean="0">
                <a:solidFill>
                  <a:srgbClr val="0089D0"/>
                </a:solidFill>
              </a:rPr>
              <a:t>All code and slides will be available at</a:t>
            </a:r>
          </a:p>
          <a:p>
            <a:pPr marL="0" indent="0" algn="ctr">
              <a:buNone/>
            </a:pPr>
            <a:r>
              <a:rPr lang="en-GB" sz="2600" dirty="0">
                <a:solidFill>
                  <a:srgbClr val="0089D0"/>
                </a:solidFill>
              </a:rPr>
              <a:t>https://</a:t>
            </a:r>
            <a:r>
              <a:rPr lang="en-GB" sz="2600" dirty="0" smtClean="0">
                <a:solidFill>
                  <a:srgbClr val="0089D0"/>
                </a:solidFill>
              </a:rPr>
              <a:t>github.com/westleyl/NDCLondon-2014</a:t>
            </a:r>
          </a:p>
        </p:txBody>
      </p:sp>
      <p:sp>
        <p:nvSpPr>
          <p:cNvPr id="2" name="Title 1"/>
          <p:cNvSpPr>
            <a:spLocks noGrp="1"/>
          </p:cNvSpPr>
          <p:nvPr>
            <p:ph type="ctrTitle" idx="4294967295"/>
          </p:nvPr>
        </p:nvSpPr>
        <p:spPr>
          <a:xfrm>
            <a:off x="0" y="357504"/>
            <a:ext cx="9144000" cy="1102519"/>
          </a:xfrm>
        </p:spPr>
        <p:txBody>
          <a:bodyPr>
            <a:normAutofit fontScale="90000"/>
          </a:bodyPr>
          <a:lstStyle/>
          <a:p>
            <a:pPr algn="ctr"/>
            <a:r>
              <a:rPr lang="en-GB" altLang="en-US" sz="4000" dirty="0" smtClean="0">
                <a:solidFill>
                  <a:srgbClr val="008CCC"/>
                </a:solidFill>
              </a:rPr>
              <a:t>Commercial Software Development</a:t>
            </a:r>
            <a:r>
              <a:rPr lang="en-GB" sz="4050" dirty="0">
                <a:solidFill>
                  <a:srgbClr val="0089D0"/>
                </a:solidFill>
              </a:rPr>
              <a:t/>
            </a:r>
            <a:br>
              <a:rPr lang="en-GB" sz="4050" dirty="0">
                <a:solidFill>
                  <a:srgbClr val="0089D0"/>
                </a:solidFill>
              </a:rPr>
            </a:br>
            <a:r>
              <a:rPr lang="en-GB" sz="2100" dirty="0" smtClean="0">
                <a:solidFill>
                  <a:srgbClr val="0089D0"/>
                </a:solidFill>
              </a:rPr>
              <a:t>Writing software is easy, not going bust is the hard bit</a:t>
            </a:r>
            <a:endParaRPr lang="en-GB" sz="4050" dirty="0">
              <a:solidFill>
                <a:srgbClr val="0089D0"/>
              </a:solidFill>
            </a:endParaRPr>
          </a:p>
        </p:txBody>
      </p:sp>
    </p:spTree>
    <p:extLst>
      <p:ext uri="{BB962C8B-B14F-4D97-AF65-F5344CB8AC3E}">
        <p14:creationId xmlns:p14="http://schemas.microsoft.com/office/powerpoint/2010/main" val="118853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0" y="87313"/>
            <a:ext cx="9144000" cy="487362"/>
          </a:xfrm>
        </p:spPr>
        <p:txBody>
          <a:bodyPr/>
          <a:lstStyle/>
          <a:p>
            <a:r>
              <a:rPr lang="en-GB" altLang="en-US" smtClean="0"/>
              <a:t>No.4 – Estimating time and costs </a:t>
            </a:r>
          </a:p>
        </p:txBody>
      </p:sp>
      <p:sp>
        <p:nvSpPr>
          <p:cNvPr id="14" name="Content Placeholder 6"/>
          <p:cNvSpPr txBox="1">
            <a:spLocks/>
          </p:cNvSpPr>
          <p:nvPr/>
        </p:nvSpPr>
        <p:spPr bwMode="auto">
          <a:xfrm>
            <a:off x="323850" y="844550"/>
            <a:ext cx="8362950" cy="3833813"/>
          </a:xfrm>
          <a:prstGeom prst="rect">
            <a:avLst/>
          </a:prstGeom>
          <a:noFill/>
          <a:ln w="9525">
            <a:noFill/>
            <a:miter lim="800000"/>
            <a:headEnd/>
            <a:tailEnd/>
          </a:ln>
        </p:spPr>
        <p:txBody>
          <a:bodyPr/>
          <a:lstStyle/>
          <a:p>
            <a:pPr marL="342900" indent="-342900">
              <a:spcBef>
                <a:spcPct val="20000"/>
              </a:spcBef>
              <a:defRPr/>
            </a:pPr>
            <a:r>
              <a:rPr lang="en-GB" sz="3200" kern="0">
                <a:latin typeface="+mn-lt"/>
              </a:rPr>
              <a:t>\</a:t>
            </a:r>
          </a:p>
        </p:txBody>
      </p:sp>
      <p:sp>
        <p:nvSpPr>
          <p:cNvPr id="8" name="TextBox 7"/>
          <p:cNvSpPr txBox="1">
            <a:spLocks noChangeArrowheads="1"/>
          </p:cNvSpPr>
          <p:nvPr/>
        </p:nvSpPr>
        <p:spPr bwMode="auto">
          <a:xfrm>
            <a:off x="571500" y="1789113"/>
            <a:ext cx="82661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r" eaLnBrk="1" hangingPunct="1">
              <a:spcBef>
                <a:spcPct val="0"/>
              </a:spcBef>
              <a:buFontTx/>
              <a:buNone/>
            </a:pPr>
            <a:r>
              <a:rPr lang="en-GB" altLang="en-US" sz="6000">
                <a:solidFill>
                  <a:srgbClr val="008CCC"/>
                </a:solidFill>
                <a:latin typeface="Arial" panose="020B0604020202020204" pitchFamily="34" charset="0"/>
              </a:rPr>
              <a:t>‘To finish first,</a:t>
            </a:r>
          </a:p>
          <a:p>
            <a:pPr algn="r" eaLnBrk="1" hangingPunct="1">
              <a:spcBef>
                <a:spcPct val="0"/>
              </a:spcBef>
              <a:buFontTx/>
              <a:buNone/>
            </a:pPr>
            <a:r>
              <a:rPr lang="en-GB" altLang="en-US" sz="6000">
                <a:solidFill>
                  <a:srgbClr val="008CCC"/>
                </a:solidFill>
                <a:latin typeface="Arial" panose="020B0604020202020204" pitchFamily="34" charset="0"/>
              </a:rPr>
              <a:t> First you have to finish’</a:t>
            </a:r>
            <a:endParaRPr lang="en-GB" altLang="en-US" sz="3000">
              <a:solidFill>
                <a:srgbClr val="008CCC"/>
              </a:solidFill>
              <a:latin typeface="Arial" panose="020B0604020202020204" pitchFamily="34" charset="0"/>
            </a:endParaRPr>
          </a:p>
          <a:p>
            <a:pPr algn="r" eaLnBrk="1" hangingPunct="1">
              <a:spcBef>
                <a:spcPct val="0"/>
              </a:spcBef>
              <a:buFontTx/>
              <a:buNone/>
            </a:pPr>
            <a:r>
              <a:rPr lang="en-GB" altLang="en-US" sz="3000">
                <a:solidFill>
                  <a:srgbClr val="008CCC"/>
                </a:solidFill>
                <a:latin typeface="Arial" panose="020B0604020202020204" pitchFamily="34" charset="0"/>
              </a:rPr>
              <a:t>Ron Dennis, McLaren</a:t>
            </a:r>
            <a:endParaRPr lang="en-GB" altLang="en-US" sz="6000">
              <a:solidFill>
                <a:srgbClr val="008C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a:xfrm>
            <a:off x="0" y="87313"/>
            <a:ext cx="9144000" cy="487362"/>
          </a:xfrm>
        </p:spPr>
        <p:txBody>
          <a:bodyPr/>
          <a:lstStyle/>
          <a:p>
            <a:r>
              <a:rPr lang="en-GB" altLang="en-US" smtClean="0"/>
              <a:t>No.5 – Get organised</a:t>
            </a:r>
          </a:p>
        </p:txBody>
      </p:sp>
      <p:pic>
        <p:nvPicPr>
          <p:cNvPr id="7" name="ping.mp3">
            <a:hlinkClick r:id="" action="ppaction://media"/>
          </p:cNvPr>
          <p:cNvPicPr>
            <a:picLocks noGrp="1" noChangeAspect="1"/>
          </p:cNvPicPr>
          <p:nvPr>
            <p:ph idx="4294967295"/>
            <a:audioFile r:link="rId2"/>
            <p:extLst>
              <p:ext uri="{DAA4B4D4-6D71-4841-9C94-3DE7FCFB9230}">
                <p14:media xmlns:p14="http://schemas.microsoft.com/office/powerpoint/2010/main" r:link="rId1"/>
              </p:ext>
            </p:extLst>
          </p:nvPr>
        </p:nvPicPr>
        <p:blipFill>
          <a:blip r:embed="rId7">
            <a:extLst>
              <a:ext uri="{28A0092B-C50C-407E-A947-70E740481C1C}">
                <a14:useLocalDpi xmlns:a14="http://schemas.microsoft.com/office/drawing/2010/main" val="0"/>
              </a:ext>
            </a:extLst>
          </a:blip>
          <a:srcRect/>
          <a:stretch>
            <a:fillRect/>
          </a:stretch>
        </p:blipFill>
        <p:spPr>
          <a:xfrm>
            <a:off x="142875" y="0"/>
            <a:ext cx="304800" cy="228600"/>
          </a:xfrm>
        </p:spPr>
      </p:pic>
      <p:pic>
        <p:nvPicPr>
          <p:cNvPr id="11" name="Itchy.wav">
            <a:hlinkClick r:id="" action="ppaction://media"/>
          </p:cNvPr>
          <p:cNvPicPr>
            <a:picLocks noChangeAspect="1"/>
          </p:cNvPicPr>
          <p:nvPr>
            <a:audioFile r:link="rId4"/>
            <p:extLst>
              <p:ext uri="{DAA4B4D4-6D71-4841-9C94-3DE7FCFB9230}">
                <p14:media xmlns:p14="http://schemas.microsoft.com/office/powerpoint/2010/main" r:link="rId3"/>
              </p:ext>
            </p:extLst>
          </p:nvPr>
        </p:nvPicPr>
        <p:blipFill>
          <a:blip r:embed="rId8">
            <a:extLst>
              <a:ext uri="{28A0092B-C50C-407E-A947-70E740481C1C}">
                <a14:useLocalDpi xmlns:a14="http://schemas.microsoft.com/office/drawing/2010/main" val="0"/>
              </a:ext>
            </a:extLst>
          </a:blip>
          <a:srcRect/>
          <a:stretch>
            <a:fillRect/>
          </a:stretch>
        </p:blipFill>
        <p:spPr bwMode="auto">
          <a:xfrm>
            <a:off x="285750" y="80327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ng.mp3">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9">
            <a:extLst>
              <a:ext uri="{28A0092B-C50C-407E-A947-70E740481C1C}">
                <a14:useLocalDpi xmlns:a14="http://schemas.microsoft.com/office/drawing/2010/main" val="0"/>
              </a:ext>
            </a:extLst>
          </a:blip>
          <a:srcRect/>
          <a:stretch>
            <a:fillRect/>
          </a:stretch>
        </p:blipFill>
        <p:spPr bwMode="auto">
          <a:xfrm>
            <a:off x="285750" y="3746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6"/>
          <p:cNvSpPr txBox="1">
            <a:spLocks/>
          </p:cNvSpPr>
          <p:nvPr/>
        </p:nvSpPr>
        <p:spPr bwMode="auto">
          <a:xfrm>
            <a:off x="323850" y="844550"/>
            <a:ext cx="8362950" cy="3833813"/>
          </a:xfrm>
          <a:prstGeom prst="rect">
            <a:avLst/>
          </a:prstGeom>
          <a:noFill/>
          <a:ln w="9525">
            <a:noFill/>
            <a:miter lim="800000"/>
            <a:headEnd/>
            <a:tailEnd/>
          </a:ln>
        </p:spPr>
        <p:txBody>
          <a:bodyPr/>
          <a:lstStyle/>
          <a:p>
            <a:pPr marL="342900" indent="-342900">
              <a:spcBef>
                <a:spcPct val="20000"/>
              </a:spcBef>
              <a:defRPr/>
            </a:pPr>
            <a:r>
              <a:rPr lang="en-GB" sz="3200" kern="0">
                <a:latin typeface="+mn-lt"/>
              </a:rPr>
              <a:t>\</a:t>
            </a:r>
          </a:p>
        </p:txBody>
      </p:sp>
      <p:pic>
        <p:nvPicPr>
          <p:cNvPr id="9" name="Picture 8" descr="Notepad and pen - 346145_8965.jpg"/>
          <p:cNvPicPr>
            <a:picLocks noChangeAspect="1"/>
          </p:cNvPicPr>
          <p:nvPr/>
        </p:nvPicPr>
        <p:blipFill>
          <a:blip r:embed="rId10" cstate="print"/>
          <a:stretch>
            <a:fillRect/>
          </a:stretch>
        </p:blipFill>
        <p:spPr>
          <a:xfrm>
            <a:off x="2139315" y="865986"/>
            <a:ext cx="4865370" cy="3649980"/>
          </a:xfrm>
          <a:prstGeom prst="rect">
            <a:avLst/>
          </a:prstGeom>
          <a:effectLst>
            <a:softEdge rad="63500"/>
          </a:effectLst>
        </p:spPr>
      </p:pic>
      <p:pic>
        <p:nvPicPr>
          <p:cNvPr id="13" name="Picture 12" descr="ExceptioneerEmail.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268288"/>
            <a:ext cx="4895850"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0"/>
                                        <p:tgtEl>
                                          <p:spTgt spid="9"/>
                                        </p:tgtEl>
                                      </p:cBhvr>
                                    </p:animEffect>
                                  </p:childTnLst>
                                </p:cTn>
                              </p:par>
                              <p:par>
                                <p:cTn id="8" presetID="1" presetClass="mediacall" presetSubtype="0" fill="hold" nodeType="withEffect">
                                  <p:stCondLst>
                                    <p:cond delay="20000"/>
                                  </p:stCondLst>
                                  <p:childTnLst>
                                    <p:cmd type="call" cmd="playFrom(0.0)">
                                      <p:cBhvr>
                                        <p:cTn id="9" dur="1" fill="hold"/>
                                        <p:tgtEl>
                                          <p:spTgt spid="7"/>
                                        </p:tgtEl>
                                      </p:cBhvr>
                                    </p:cmd>
                                  </p:childTnLst>
                                </p:cTn>
                              </p:par>
                            </p:childTnLst>
                          </p:cTn>
                        </p:par>
                        <p:par>
                          <p:cTn id="10" fill="hold" nodeType="afterGroup">
                            <p:stCondLst>
                              <p:cond delay="20000"/>
                            </p:stCondLst>
                            <p:childTnLst>
                              <p:par>
                                <p:cTn id="11" presetID="1" presetClass="mediacall" presetSubtype="0" fill="hold" nodeType="afterEffect">
                                  <p:stCondLst>
                                    <p:cond delay="2000"/>
                                  </p:stCondLst>
                                  <p:childTnLst>
                                    <p:cmd type="call" cmd="playFrom(0.0)">
                                      <p:cBhvr>
                                        <p:cTn id="12" dur="681" fill="hold"/>
                                        <p:tgtEl>
                                          <p:spTgt spid="12"/>
                                        </p:tgtEl>
                                      </p:cBhvr>
                                    </p:cmd>
                                  </p:childTnLst>
                                </p:cTn>
                              </p:par>
                            </p:childTnLst>
                          </p:cTn>
                        </p:par>
                        <p:par>
                          <p:cTn id="13" fill="hold" nodeType="afterGroup">
                            <p:stCondLst>
                              <p:cond delay="22681"/>
                            </p:stCondLst>
                            <p:childTnLst>
                              <p:par>
                                <p:cTn id="14" presetID="1" presetClass="mediacall" presetSubtype="0" fill="hold" nodeType="afterEffect">
                                  <p:stCondLst>
                                    <p:cond delay="4000"/>
                                  </p:stCondLst>
                                  <p:childTnLst>
                                    <p:cmd type="call" cmd="playFrom(0.0)">
                                      <p:cBhvr>
                                        <p:cTn id="15" dur="10160" fill="hold"/>
                                        <p:tgtEl>
                                          <p:spTgt spid="11"/>
                                        </p:tgtEl>
                                      </p:cBhvr>
                                    </p:cmd>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20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4" fill="hold" display="0">
                  <p:stCondLst>
                    <p:cond delay="indefinite"/>
                  </p:stCondLst>
                  <p:endCondLst>
                    <p:cond evt="onPrev" delay="0">
                      <p:tgtEl>
                        <p:sldTgt/>
                      </p:tgtEl>
                    </p:cond>
                    <p:cond evt="onStopAudio" delay="0">
                      <p:tgtEl>
                        <p:sldTgt/>
                      </p:tgtEl>
                    </p:cond>
                  </p:endCondLst>
                </p:cTn>
                <p:tgtEl>
                  <p:spTgt spid="7"/>
                </p:tgtEl>
              </p:cMediaNode>
            </p:audio>
            <p:audio>
              <p:cMediaNode showWhenStopped="0">
                <p:cTn id="25"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audio>
              <p:cMediaNode showWhenStopped="0">
                <p:cTn id="26"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a:xfrm>
            <a:off x="0" y="87313"/>
            <a:ext cx="9144000" cy="487362"/>
          </a:xfrm>
        </p:spPr>
        <p:txBody>
          <a:bodyPr/>
          <a:lstStyle/>
          <a:p>
            <a:r>
              <a:rPr lang="en-GB" altLang="en-US" smtClean="0"/>
              <a:t>No.5 – Get organised</a:t>
            </a:r>
          </a:p>
        </p:txBody>
      </p:sp>
      <p:sp>
        <p:nvSpPr>
          <p:cNvPr id="14" name="Content Placeholder 6"/>
          <p:cNvSpPr txBox="1">
            <a:spLocks/>
          </p:cNvSpPr>
          <p:nvPr/>
        </p:nvSpPr>
        <p:spPr bwMode="auto">
          <a:xfrm>
            <a:off x="323850" y="844550"/>
            <a:ext cx="8362950" cy="3833813"/>
          </a:xfrm>
          <a:prstGeom prst="rect">
            <a:avLst/>
          </a:prstGeom>
          <a:noFill/>
          <a:ln w="9525">
            <a:noFill/>
            <a:miter lim="800000"/>
            <a:headEnd/>
            <a:tailEnd/>
          </a:ln>
        </p:spPr>
        <p:txBody>
          <a:bodyPr/>
          <a:lstStyle/>
          <a:p>
            <a:pPr marL="342900" indent="-342900">
              <a:spcBef>
                <a:spcPct val="20000"/>
              </a:spcBef>
              <a:defRPr/>
            </a:pPr>
            <a:r>
              <a:rPr lang="en-GB" sz="3200" kern="0">
                <a:latin typeface="+mn-lt"/>
              </a:rPr>
              <a:t>\</a:t>
            </a:r>
          </a:p>
        </p:txBody>
      </p:sp>
      <p:sp>
        <p:nvSpPr>
          <p:cNvPr id="8" name="TextBox 7"/>
          <p:cNvSpPr txBox="1">
            <a:spLocks noChangeArrowheads="1"/>
          </p:cNvSpPr>
          <p:nvPr/>
        </p:nvSpPr>
        <p:spPr bwMode="auto">
          <a:xfrm>
            <a:off x="1571625" y="1030288"/>
            <a:ext cx="66944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4400">
                <a:solidFill>
                  <a:srgbClr val="008CCC"/>
                </a:solidFill>
                <a:latin typeface="Arial" panose="020B0604020202020204" pitchFamily="34" charset="0"/>
              </a:rPr>
              <a:t>‘Those who tell the stories</a:t>
            </a:r>
          </a:p>
        </p:txBody>
      </p:sp>
      <p:sp>
        <p:nvSpPr>
          <p:cNvPr id="10" name="TextBox 9"/>
          <p:cNvSpPr txBox="1">
            <a:spLocks noChangeArrowheads="1"/>
          </p:cNvSpPr>
          <p:nvPr/>
        </p:nvSpPr>
        <p:spPr bwMode="auto">
          <a:xfrm>
            <a:off x="5664200" y="1512888"/>
            <a:ext cx="3836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4400">
                <a:solidFill>
                  <a:srgbClr val="008CCC"/>
                </a:solidFill>
                <a:latin typeface="Arial" panose="020B0604020202020204" pitchFamily="34" charset="0"/>
              </a:rPr>
              <a:t>rule socie</a:t>
            </a:r>
            <a:r>
              <a:rPr lang="en-GB" altLang="en-US" sz="4800">
                <a:solidFill>
                  <a:srgbClr val="008CCC"/>
                </a:solidFill>
                <a:latin typeface="Arial" panose="020B0604020202020204" pitchFamily="34" charset="0"/>
              </a:rPr>
              <a:t>t</a:t>
            </a:r>
            <a:r>
              <a:rPr lang="en-GB" altLang="en-US" sz="4400">
                <a:solidFill>
                  <a:srgbClr val="008CCC"/>
                </a:solidFill>
                <a:latin typeface="Arial" panose="020B0604020202020204" pitchFamily="34" charset="0"/>
              </a:rPr>
              <a:t>y’</a:t>
            </a:r>
            <a:endParaRPr lang="en-GB" altLang="en-US" sz="6000">
              <a:solidFill>
                <a:srgbClr val="008CCC"/>
              </a:solidFill>
              <a:latin typeface="Arial" panose="020B0604020202020204" pitchFamily="34" charset="0"/>
            </a:endParaRPr>
          </a:p>
        </p:txBody>
      </p:sp>
      <p:sp>
        <p:nvSpPr>
          <p:cNvPr id="15" name="TextBox 14"/>
          <p:cNvSpPr txBox="1">
            <a:spLocks noChangeArrowheads="1"/>
          </p:cNvSpPr>
          <p:nvPr/>
        </p:nvSpPr>
        <p:spPr bwMode="auto">
          <a:xfrm>
            <a:off x="6215063" y="2103438"/>
            <a:ext cx="135731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3000">
                <a:solidFill>
                  <a:srgbClr val="008CCC"/>
                </a:solidFill>
                <a:latin typeface="Arial" panose="020B0604020202020204" pitchFamily="34" charset="0"/>
              </a:rPr>
              <a:t>Plato</a:t>
            </a:r>
            <a:endParaRPr lang="en-GB" altLang="en-US" sz="6000">
              <a:solidFill>
                <a:srgbClr val="008CCC"/>
              </a:solidFill>
              <a:latin typeface="Arial" panose="020B0604020202020204" pitchFamily="34" charset="0"/>
            </a:endParaRPr>
          </a:p>
        </p:txBody>
      </p:sp>
      <p:sp>
        <p:nvSpPr>
          <p:cNvPr id="17" name="TextBox 16"/>
          <p:cNvSpPr txBox="1">
            <a:spLocks noChangeArrowheads="1"/>
          </p:cNvSpPr>
          <p:nvPr/>
        </p:nvSpPr>
        <p:spPr bwMode="auto">
          <a:xfrm>
            <a:off x="1000125" y="2786063"/>
            <a:ext cx="26431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4400">
                <a:solidFill>
                  <a:srgbClr val="008CCC"/>
                </a:solidFill>
                <a:latin typeface="Arial" panose="020B0604020202020204" pitchFamily="34" charset="0"/>
              </a:rPr>
              <a:t>‘History is</a:t>
            </a:r>
          </a:p>
        </p:txBody>
      </p:sp>
      <p:sp>
        <p:nvSpPr>
          <p:cNvPr id="18" name="TextBox 17"/>
          <p:cNvSpPr txBox="1">
            <a:spLocks noChangeArrowheads="1"/>
          </p:cNvSpPr>
          <p:nvPr/>
        </p:nvSpPr>
        <p:spPr bwMode="auto">
          <a:xfrm>
            <a:off x="2000250" y="3255963"/>
            <a:ext cx="60721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4400">
                <a:solidFill>
                  <a:srgbClr val="008CCC"/>
                </a:solidFill>
                <a:latin typeface="Arial" panose="020B0604020202020204" pitchFamily="34" charset="0"/>
              </a:rPr>
              <a:t>written by the victors’ </a:t>
            </a:r>
            <a:endParaRPr lang="en-GB" altLang="en-US" sz="6000">
              <a:solidFill>
                <a:srgbClr val="008CCC"/>
              </a:solidFill>
              <a:latin typeface="Arial" panose="020B0604020202020204" pitchFamily="34" charset="0"/>
            </a:endParaRPr>
          </a:p>
        </p:txBody>
      </p:sp>
      <p:sp>
        <p:nvSpPr>
          <p:cNvPr id="19" name="TextBox 18"/>
          <p:cNvSpPr txBox="1">
            <a:spLocks noChangeArrowheads="1"/>
          </p:cNvSpPr>
          <p:nvPr/>
        </p:nvSpPr>
        <p:spPr bwMode="auto">
          <a:xfrm>
            <a:off x="714375" y="3857625"/>
            <a:ext cx="33575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3000">
                <a:solidFill>
                  <a:srgbClr val="008CCC"/>
                </a:solidFill>
                <a:latin typeface="Arial" panose="020B0604020202020204" pitchFamily="34" charset="0"/>
              </a:rPr>
              <a:t>Winston Churchill</a:t>
            </a:r>
            <a:endParaRPr lang="en-GB" altLang="en-US" sz="6000">
              <a:solidFill>
                <a:srgbClr val="008CCC"/>
              </a:solidFill>
              <a:latin typeface="Arial" panose="020B0604020202020204" pitchFamily="34" charset="0"/>
            </a:endParaRPr>
          </a:p>
        </p:txBody>
      </p:sp>
      <p:sp>
        <p:nvSpPr>
          <p:cNvPr id="20" name="TextBox 19"/>
          <p:cNvSpPr txBox="1">
            <a:spLocks noChangeArrowheads="1"/>
          </p:cNvSpPr>
          <p:nvPr/>
        </p:nvSpPr>
        <p:spPr bwMode="auto">
          <a:xfrm>
            <a:off x="285750" y="1789113"/>
            <a:ext cx="84089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r" eaLnBrk="1" hangingPunct="1">
              <a:spcBef>
                <a:spcPct val="0"/>
              </a:spcBef>
              <a:buFontTx/>
              <a:buNone/>
            </a:pPr>
            <a:r>
              <a:rPr lang="en-GB" altLang="en-US" sz="6000" dirty="0">
                <a:solidFill>
                  <a:srgbClr val="008CCC"/>
                </a:solidFill>
                <a:latin typeface="Arial" panose="020B0604020202020204" pitchFamily="34" charset="0"/>
              </a:rPr>
              <a:t>‘Victory goes to those</a:t>
            </a:r>
          </a:p>
          <a:p>
            <a:pPr algn="r" eaLnBrk="1" hangingPunct="1">
              <a:spcBef>
                <a:spcPct val="0"/>
              </a:spcBef>
              <a:buFontTx/>
              <a:buNone/>
            </a:pPr>
            <a:r>
              <a:rPr lang="en-GB" altLang="en-US" sz="6000" dirty="0">
                <a:solidFill>
                  <a:srgbClr val="008CCC"/>
                </a:solidFill>
                <a:latin typeface="Arial" panose="020B0604020202020204" pitchFamily="34" charset="0"/>
              </a:rPr>
              <a:t>who write the minutes’   </a:t>
            </a:r>
            <a:endParaRPr lang="en-GB" altLang="en-US" sz="3000" dirty="0">
              <a:solidFill>
                <a:srgbClr val="008CCC"/>
              </a:solidFill>
              <a:latin typeface="Arial" panose="020B0604020202020204" pitchFamily="34" charset="0"/>
            </a:endParaRPr>
          </a:p>
          <a:p>
            <a:pPr algn="r" eaLnBrk="1" hangingPunct="1">
              <a:spcBef>
                <a:spcPct val="0"/>
              </a:spcBef>
              <a:buFontTx/>
              <a:buNone/>
            </a:pPr>
            <a:r>
              <a:rPr lang="en-GB" altLang="en-US" sz="3000" dirty="0">
                <a:solidFill>
                  <a:srgbClr val="008CCC"/>
                </a:solidFill>
                <a:latin typeface="Arial" panose="020B0604020202020204" pitchFamily="34" charset="0"/>
              </a:rPr>
              <a:t>Liam Westley</a:t>
            </a:r>
            <a:endParaRPr lang="en-GB" altLang="en-US" sz="6000" dirty="0">
              <a:solidFill>
                <a:srgbClr val="008C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0-#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par>
                                <p:cTn id="9" presetID="7"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1+#ppt_w/2"/>
                                          </p:val>
                                        </p:tav>
                                        <p:tav tm="100000">
                                          <p:val>
                                            <p:strVal val="#ppt_x"/>
                                          </p:val>
                                        </p:tav>
                                      </p:tavLst>
                                    </p:anim>
                                    <p:anim calcmode="lin" valueType="num">
                                      <p:cBhvr additive="base">
                                        <p:cTn id="12" dur="2000" fill="hold"/>
                                        <p:tgtEl>
                                          <p:spTgt spid="10"/>
                                        </p:tgtEl>
                                        <p:attrNameLst>
                                          <p:attrName>ppt_y</p:attrName>
                                        </p:attrNameLst>
                                      </p:cBhvr>
                                      <p:tavLst>
                                        <p:tav tm="0">
                                          <p:val>
                                            <p:strVal val="#ppt_y"/>
                                          </p:val>
                                        </p:tav>
                                        <p:tav tm="100000">
                                          <p:val>
                                            <p:strVal val="#ppt_y"/>
                                          </p:val>
                                        </p:tav>
                                      </p:tavLst>
                                    </p:anim>
                                  </p:childTnLst>
                                </p:cTn>
                              </p:par>
                              <p:par>
                                <p:cTn id="13" presetID="7"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2000" fill="hold"/>
                                        <p:tgtEl>
                                          <p:spTgt spid="15"/>
                                        </p:tgtEl>
                                        <p:attrNameLst>
                                          <p:attrName>ppt_x</p:attrName>
                                        </p:attrNameLst>
                                      </p:cBhvr>
                                      <p:tavLst>
                                        <p:tav tm="0">
                                          <p:val>
                                            <p:strVal val="0-#ppt_w/2"/>
                                          </p:val>
                                        </p:tav>
                                        <p:tav tm="100000">
                                          <p:val>
                                            <p:strVal val="#ppt_x"/>
                                          </p:val>
                                        </p:tav>
                                      </p:tavLst>
                                    </p:anim>
                                    <p:anim calcmode="lin" valueType="num">
                                      <p:cBhvr additive="base">
                                        <p:cTn id="16" dur="2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ntr" presetSubtype="2"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2000" fill="hold"/>
                                        <p:tgtEl>
                                          <p:spTgt spid="17"/>
                                        </p:tgtEl>
                                        <p:attrNameLst>
                                          <p:attrName>ppt_x</p:attrName>
                                        </p:attrNameLst>
                                      </p:cBhvr>
                                      <p:tavLst>
                                        <p:tav tm="0">
                                          <p:val>
                                            <p:strVal val="1+#ppt_w/2"/>
                                          </p:val>
                                        </p:tav>
                                        <p:tav tm="100000">
                                          <p:val>
                                            <p:strVal val="#ppt_x"/>
                                          </p:val>
                                        </p:tav>
                                      </p:tavLst>
                                    </p:anim>
                                    <p:anim calcmode="lin" valueType="num">
                                      <p:cBhvr additive="base">
                                        <p:cTn id="22" dur="2000" fill="hold"/>
                                        <p:tgtEl>
                                          <p:spTgt spid="17"/>
                                        </p:tgtEl>
                                        <p:attrNameLst>
                                          <p:attrName>ppt_y</p:attrName>
                                        </p:attrNameLst>
                                      </p:cBhvr>
                                      <p:tavLst>
                                        <p:tav tm="0">
                                          <p:val>
                                            <p:strVal val="#ppt_y"/>
                                          </p:val>
                                        </p:tav>
                                        <p:tav tm="100000">
                                          <p:val>
                                            <p:strVal val="#ppt_y"/>
                                          </p:val>
                                        </p:tav>
                                      </p:tavLst>
                                    </p:anim>
                                  </p:childTnLst>
                                </p:cTn>
                              </p:par>
                              <p:par>
                                <p:cTn id="23" presetID="7" presetClass="entr" presetSubtype="8"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2000" fill="hold"/>
                                        <p:tgtEl>
                                          <p:spTgt spid="18"/>
                                        </p:tgtEl>
                                        <p:attrNameLst>
                                          <p:attrName>ppt_x</p:attrName>
                                        </p:attrNameLst>
                                      </p:cBhvr>
                                      <p:tavLst>
                                        <p:tav tm="0">
                                          <p:val>
                                            <p:strVal val="0-#ppt_w/2"/>
                                          </p:val>
                                        </p:tav>
                                        <p:tav tm="100000">
                                          <p:val>
                                            <p:strVal val="#ppt_x"/>
                                          </p:val>
                                        </p:tav>
                                      </p:tavLst>
                                    </p:anim>
                                    <p:anim calcmode="lin" valueType="num">
                                      <p:cBhvr additive="base">
                                        <p:cTn id="26" dur="2000" fill="hold"/>
                                        <p:tgtEl>
                                          <p:spTgt spid="18"/>
                                        </p:tgtEl>
                                        <p:attrNameLst>
                                          <p:attrName>ppt_y</p:attrName>
                                        </p:attrNameLst>
                                      </p:cBhvr>
                                      <p:tavLst>
                                        <p:tav tm="0">
                                          <p:val>
                                            <p:strVal val="#ppt_y"/>
                                          </p:val>
                                        </p:tav>
                                        <p:tav tm="100000">
                                          <p:val>
                                            <p:strVal val="#ppt_y"/>
                                          </p:val>
                                        </p:tav>
                                      </p:tavLst>
                                    </p:anim>
                                  </p:childTnLst>
                                </p:cTn>
                              </p:par>
                              <p:par>
                                <p:cTn id="27" presetID="7" presetClass="entr" presetSubtype="4" fill="hold" grpId="0" nodeType="withEffect">
                                  <p:stCondLst>
                                    <p:cond delay="100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1000" fill="hold"/>
                                        <p:tgtEl>
                                          <p:spTgt spid="19"/>
                                        </p:tgtEl>
                                        <p:attrNameLst>
                                          <p:attrName>ppt_x</p:attrName>
                                        </p:attrNameLst>
                                      </p:cBhvr>
                                      <p:tavLst>
                                        <p:tav tm="0">
                                          <p:val>
                                            <p:strVal val="#ppt_x"/>
                                          </p:val>
                                        </p:tav>
                                        <p:tav tm="100000">
                                          <p:val>
                                            <p:strVal val="#ppt_x"/>
                                          </p:val>
                                        </p:tav>
                                      </p:tavLst>
                                    </p:anim>
                                    <p:anim calcmode="lin" valueType="num">
                                      <p:cBhvr additive="base">
                                        <p:cTn id="30"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xit" presetSubtype="0" fill="hold" grpId="1" nodeType="clickEffect">
                                  <p:stCondLst>
                                    <p:cond delay="0"/>
                                  </p:stCondLst>
                                  <p:childTnLst>
                                    <p:animEffect transition="out" filter="fade">
                                      <p:cBhvr>
                                        <p:cTn id="34" dur="2000"/>
                                        <p:tgtEl>
                                          <p:spTgt spid="8"/>
                                        </p:tgtEl>
                                      </p:cBhvr>
                                    </p:animEffect>
                                    <p:set>
                                      <p:cBhvr>
                                        <p:cTn id="35" dur="1" fill="hold">
                                          <p:stCondLst>
                                            <p:cond delay="19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000"/>
                                        <p:tgtEl>
                                          <p:spTgt spid="10"/>
                                        </p:tgtEl>
                                      </p:cBhvr>
                                    </p:animEffect>
                                    <p:set>
                                      <p:cBhvr>
                                        <p:cTn id="38" dur="1" fill="hold">
                                          <p:stCondLst>
                                            <p:cond delay="1999"/>
                                          </p:stCondLst>
                                        </p:cTn>
                                        <p:tgtEl>
                                          <p:spTgt spid="1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2000"/>
                                        <p:tgtEl>
                                          <p:spTgt spid="15"/>
                                        </p:tgtEl>
                                      </p:cBhvr>
                                    </p:animEffect>
                                    <p:set>
                                      <p:cBhvr>
                                        <p:cTn id="41" dur="1" fill="hold">
                                          <p:stCondLst>
                                            <p:cond delay="19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2000"/>
                                        <p:tgtEl>
                                          <p:spTgt spid="17"/>
                                        </p:tgtEl>
                                      </p:cBhvr>
                                    </p:animEffect>
                                    <p:set>
                                      <p:cBhvr>
                                        <p:cTn id="44" dur="1" fill="hold">
                                          <p:stCondLst>
                                            <p:cond delay="1999"/>
                                          </p:stCondLst>
                                        </p:cTn>
                                        <p:tgtEl>
                                          <p:spTgt spid="1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18"/>
                                        </p:tgtEl>
                                      </p:cBhvr>
                                    </p:animEffect>
                                    <p:set>
                                      <p:cBhvr>
                                        <p:cTn id="47" dur="1" fill="hold">
                                          <p:stCondLst>
                                            <p:cond delay="1999"/>
                                          </p:stCondLst>
                                        </p:cTn>
                                        <p:tgtEl>
                                          <p:spTgt spid="1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000"/>
                                        <p:tgtEl>
                                          <p:spTgt spid="19"/>
                                        </p:tgtEl>
                                      </p:cBhvr>
                                    </p:animEffect>
                                    <p:set>
                                      <p:cBhvr>
                                        <p:cTn id="50" dur="1" fill="hold">
                                          <p:stCondLst>
                                            <p:cond delay="1999"/>
                                          </p:stCondLst>
                                        </p:cTn>
                                        <p:tgtEl>
                                          <p:spTgt spid="19"/>
                                        </p:tgtEl>
                                        <p:attrNameLst>
                                          <p:attrName>style.visibility</p:attrName>
                                        </p:attrNameLst>
                                      </p:cBhvr>
                                      <p:to>
                                        <p:strVal val="hidden"/>
                                      </p:to>
                                    </p:set>
                                  </p:childTnLst>
                                </p:cTn>
                              </p:par>
                            </p:childTnLst>
                          </p:cTn>
                        </p:par>
                        <p:par>
                          <p:cTn id="51" fill="hold" nodeType="afterGroup">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5" grpId="0"/>
      <p:bldP spid="15" grpId="1"/>
      <p:bldP spid="17" grpId="0"/>
      <p:bldP spid="17" grpId="1"/>
      <p:bldP spid="18" grpId="0"/>
      <p:bldP spid="18" grpId="1"/>
      <p:bldP spid="19" grpId="0"/>
      <p:bldP spid="19" grpId="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uxury Yacht - EDIT - 818648_62088003.jpg"/>
          <p:cNvPicPr>
            <a:picLocks noChangeAspect="1"/>
          </p:cNvPicPr>
          <p:nvPr/>
        </p:nvPicPr>
        <p:blipFill>
          <a:blip r:embed="rId3" cstate="print"/>
          <a:stretch>
            <a:fillRect/>
          </a:stretch>
        </p:blipFill>
        <p:spPr>
          <a:xfrm>
            <a:off x="2202172" y="965886"/>
            <a:ext cx="4739657" cy="3429771"/>
          </a:xfrm>
          <a:prstGeom prst="rect">
            <a:avLst/>
          </a:prstGeom>
          <a:effectLst>
            <a:softEdge rad="63500"/>
          </a:effectLst>
        </p:spPr>
      </p:pic>
      <p:sp>
        <p:nvSpPr>
          <p:cNvPr id="14" name="Content Placeholder 6"/>
          <p:cNvSpPr txBox="1">
            <a:spLocks/>
          </p:cNvSpPr>
          <p:nvPr/>
        </p:nvSpPr>
        <p:spPr bwMode="auto">
          <a:xfrm>
            <a:off x="323850" y="844550"/>
            <a:ext cx="8362950" cy="3833813"/>
          </a:xfrm>
          <a:prstGeom prst="rect">
            <a:avLst/>
          </a:prstGeom>
          <a:noFill/>
          <a:ln w="9525">
            <a:noFill/>
            <a:miter lim="800000"/>
            <a:headEnd/>
            <a:tailEnd/>
          </a:ln>
        </p:spPr>
        <p:txBody>
          <a:bodyPr/>
          <a:lstStyle/>
          <a:p>
            <a:pPr marL="342900" indent="-342900">
              <a:spcBef>
                <a:spcPct val="20000"/>
              </a:spcBef>
              <a:defRPr/>
            </a:pPr>
            <a:r>
              <a:rPr lang="en-GB" sz="3200" kern="0">
                <a:latin typeface="+mn-lt"/>
              </a:rPr>
              <a:t>\</a:t>
            </a:r>
          </a:p>
        </p:txBody>
      </p:sp>
      <p:pic>
        <p:nvPicPr>
          <p:cNvPr id="5" name="Picture 4" descr="Business man shaking hands - EDIT - 484010_62695363.jpg"/>
          <p:cNvPicPr>
            <a:picLocks noChangeAspect="1"/>
          </p:cNvPicPr>
          <p:nvPr/>
        </p:nvPicPr>
        <p:blipFill>
          <a:blip r:embed="rId4" cstate="print"/>
          <a:stretch>
            <a:fillRect/>
          </a:stretch>
        </p:blipFill>
        <p:spPr>
          <a:xfrm>
            <a:off x="2964001" y="915966"/>
            <a:ext cx="3265477" cy="3655385"/>
          </a:xfrm>
          <a:prstGeom prst="rect">
            <a:avLst/>
          </a:prstGeom>
          <a:effectLst>
            <a:softEdge rad="63500"/>
          </a:effectLst>
        </p:spPr>
      </p:pic>
      <p:pic>
        <p:nvPicPr>
          <p:cNvPr id="6" name="Picture 5" descr="Euro coin pile - EDIT - 843609_25155974.jpg"/>
          <p:cNvPicPr>
            <a:picLocks noChangeAspect="1"/>
          </p:cNvPicPr>
          <p:nvPr/>
        </p:nvPicPr>
        <p:blipFill>
          <a:blip r:embed="rId5" cstate="print"/>
          <a:stretch>
            <a:fillRect/>
          </a:stretch>
        </p:blipFill>
        <p:spPr>
          <a:xfrm>
            <a:off x="2224630" y="987574"/>
            <a:ext cx="4694741" cy="3521056"/>
          </a:xfrm>
          <a:prstGeom prst="rect">
            <a:avLst/>
          </a:prstGeom>
          <a:effectLst>
            <a:softEdge rad="63500"/>
          </a:effectLst>
        </p:spPr>
      </p:pic>
      <p:pic>
        <p:nvPicPr>
          <p:cNvPr id="7" name="Picture 6" descr="Piggy bank - EDIT - 348608_2617.jpg"/>
          <p:cNvPicPr>
            <a:picLocks noChangeAspect="1"/>
          </p:cNvPicPr>
          <p:nvPr/>
        </p:nvPicPr>
        <p:blipFill>
          <a:blip r:embed="rId6" cstate="print"/>
          <a:stretch>
            <a:fillRect/>
          </a:stretch>
        </p:blipFill>
        <p:spPr>
          <a:xfrm>
            <a:off x="2742625" y="856341"/>
            <a:ext cx="3658750" cy="3731633"/>
          </a:xfrm>
          <a:prstGeom prst="rect">
            <a:avLst/>
          </a:prstGeom>
          <a:effectLst>
            <a:softEdge rad="63500"/>
          </a:effectLst>
        </p:spPr>
      </p:pic>
      <p:sp>
        <p:nvSpPr>
          <p:cNvPr id="33799" name="Title 3"/>
          <p:cNvSpPr>
            <a:spLocks noGrp="1"/>
          </p:cNvSpPr>
          <p:nvPr>
            <p:ph type="title"/>
          </p:nvPr>
        </p:nvSpPr>
        <p:spPr>
          <a:xfrm>
            <a:off x="0" y="87313"/>
            <a:ext cx="9144000" cy="487362"/>
          </a:xfrm>
        </p:spPr>
        <p:txBody>
          <a:bodyPr/>
          <a:lstStyle/>
          <a:p>
            <a:r>
              <a:rPr lang="en-GB" altLang="en-US" smtClean="0"/>
              <a:t>No.6 – Sales</a:t>
            </a:r>
          </a:p>
        </p:txBody>
      </p:sp>
      <p:sp>
        <p:nvSpPr>
          <p:cNvPr id="33800" name="TextBox 9"/>
          <p:cNvSpPr txBox="1">
            <a:spLocks noChangeArrowheads="1"/>
          </p:cNvSpPr>
          <p:nvPr/>
        </p:nvSpPr>
        <p:spPr bwMode="auto">
          <a:xfrm>
            <a:off x="6429375" y="4679950"/>
            <a:ext cx="26431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r" eaLnBrk="1" hangingPunct="1">
              <a:spcBef>
                <a:spcPct val="0"/>
              </a:spcBef>
              <a:buFontTx/>
              <a:buNone/>
            </a:pPr>
            <a:r>
              <a:rPr lang="en-GB" altLang="en-US" sz="1400">
                <a:solidFill>
                  <a:srgbClr val="008CCC"/>
                </a:solidFill>
                <a:latin typeface="Arial" panose="020B0604020202020204" pitchFamily="34" charset="0"/>
              </a:rPr>
              <a:t>stock.xchng</a:t>
            </a:r>
          </a:p>
          <a:p>
            <a:pPr algn="r" eaLnBrk="1" hangingPunct="1">
              <a:spcBef>
                <a:spcPct val="0"/>
              </a:spcBef>
              <a:buFontTx/>
              <a:buNone/>
            </a:pPr>
            <a:r>
              <a:rPr lang="en-GB" altLang="en-US" sz="1400">
                <a:solidFill>
                  <a:srgbClr val="008CCC"/>
                </a:solidFill>
                <a:latin typeface="Arial" panose="020B0604020202020204" pitchFamily="34" charset="0"/>
              </a:rPr>
              <a:t>http://www.sxc.hu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1000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nodeType="afterGroup">
                            <p:stCondLst>
                              <p:cond delay="1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par>
                          <p:cTn id="12" fill="hold" nodeType="afterGroup">
                            <p:stCondLst>
                              <p:cond delay="14000"/>
                            </p:stCondLst>
                            <p:childTnLst>
                              <p:par>
                                <p:cTn id="13" presetID="10" presetClass="exit" presetSubtype="0" fill="hold" nodeType="afterEffect">
                                  <p:stCondLst>
                                    <p:cond delay="10000"/>
                                  </p:stCondLst>
                                  <p:childTnLst>
                                    <p:animEffect transition="out" filter="fade">
                                      <p:cBhvr>
                                        <p:cTn id="14" dur="2000"/>
                                        <p:tgtEl>
                                          <p:spTgt spid="6"/>
                                        </p:tgtEl>
                                      </p:cBhvr>
                                    </p:animEffect>
                                    <p:set>
                                      <p:cBhvr>
                                        <p:cTn id="15" dur="1" fill="hold">
                                          <p:stCondLst>
                                            <p:cond delay="1999"/>
                                          </p:stCondLst>
                                        </p:cTn>
                                        <p:tgtEl>
                                          <p:spTgt spid="6"/>
                                        </p:tgtEl>
                                        <p:attrNameLst>
                                          <p:attrName>style.visibility</p:attrName>
                                        </p:attrNameLst>
                                      </p:cBhvr>
                                      <p:to>
                                        <p:strVal val="hidden"/>
                                      </p:to>
                                    </p:set>
                                  </p:childTnLst>
                                </p:cTn>
                              </p:par>
                            </p:childTnLst>
                          </p:cTn>
                        </p:par>
                        <p:par>
                          <p:cTn id="16" fill="hold" nodeType="afterGroup">
                            <p:stCondLst>
                              <p:cond delay="260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childTnLst>
                                </p:cTn>
                              </p:par>
                            </p:childTnLst>
                          </p:cTn>
                        </p:par>
                        <p:par>
                          <p:cTn id="20" fill="hold" nodeType="afterGroup">
                            <p:stCondLst>
                              <p:cond delay="28000"/>
                            </p:stCondLst>
                            <p:childTnLst>
                              <p:par>
                                <p:cTn id="21" presetID="10" presetClass="exit" presetSubtype="0" fill="hold" nodeType="afterEffect">
                                  <p:stCondLst>
                                    <p:cond delay="10000"/>
                                  </p:stCondLst>
                                  <p:childTnLst>
                                    <p:animEffect transition="out" filter="fade">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par>
                          <p:cTn id="24" fill="hold" nodeType="afterGroup">
                            <p:stCondLst>
                              <p:cond delay="400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tLang="en-US" smtClean="0"/>
              <a:t>Summary</a:t>
            </a:r>
          </a:p>
        </p:txBody>
      </p:sp>
      <p:sp>
        <p:nvSpPr>
          <p:cNvPr id="3" name="Content Placeholder 2"/>
          <p:cNvSpPr>
            <a:spLocks noGrp="1"/>
          </p:cNvSpPr>
          <p:nvPr>
            <p:ph idx="1"/>
          </p:nvPr>
        </p:nvSpPr>
        <p:spPr>
          <a:xfrm>
            <a:off x="971761" y="768348"/>
            <a:ext cx="7200478" cy="3833813"/>
          </a:xfrm>
        </p:spPr>
        <p:txBody>
          <a:bodyPr/>
          <a:lstStyle/>
          <a:p>
            <a:r>
              <a:rPr lang="en-GB" altLang="en-US" sz="2400" dirty="0" smtClean="0">
                <a:solidFill>
                  <a:srgbClr val="008CCC"/>
                </a:solidFill>
              </a:rPr>
              <a:t>Do your best to eliminate support calls</a:t>
            </a:r>
          </a:p>
          <a:p>
            <a:r>
              <a:rPr lang="en-GB" altLang="en-US" sz="2400" dirty="0" smtClean="0">
                <a:solidFill>
                  <a:srgbClr val="008CCC"/>
                </a:solidFill>
              </a:rPr>
              <a:t>Test your software as much as possible, it’s not the job of your client</a:t>
            </a:r>
          </a:p>
          <a:p>
            <a:r>
              <a:rPr lang="en-GB" altLang="en-US" sz="2400" dirty="0" smtClean="0">
                <a:solidFill>
                  <a:srgbClr val="008CCC"/>
                </a:solidFill>
              </a:rPr>
              <a:t>If it escapes testing; log it, fix it</a:t>
            </a:r>
          </a:p>
          <a:p>
            <a:r>
              <a:rPr lang="en-GB" altLang="en-US" sz="2400" dirty="0" smtClean="0">
                <a:solidFill>
                  <a:srgbClr val="008CCC"/>
                </a:solidFill>
              </a:rPr>
              <a:t>When estimating time/costs small work items are best</a:t>
            </a:r>
          </a:p>
          <a:p>
            <a:r>
              <a:rPr lang="en-GB" altLang="en-US" sz="2400" dirty="0" smtClean="0">
                <a:solidFill>
                  <a:srgbClr val="008CCC"/>
                </a:solidFill>
              </a:rPr>
              <a:t>Always aim to be more professional     than your client</a:t>
            </a:r>
          </a:p>
          <a:p>
            <a:r>
              <a:rPr lang="en-GB" altLang="en-US" sz="2400" dirty="0" smtClean="0">
                <a:solidFill>
                  <a:srgbClr val="008CCC"/>
                </a:solidFill>
              </a:rPr>
              <a:t>Sales – think like your client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par>
                          <p:cTn id="8" fill="hold" nodeType="afterGroup">
                            <p:stCondLst>
                              <p:cond delay="4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0"/>
                                        <p:tgtEl>
                                          <p:spTgt spid="3">
                                            <p:txEl>
                                              <p:pRg st="1" end="1"/>
                                            </p:txEl>
                                          </p:spTgt>
                                        </p:tgtEl>
                                      </p:cBhvr>
                                    </p:animEffect>
                                  </p:childTnLst>
                                </p:cTn>
                              </p:par>
                            </p:childTnLst>
                          </p:cTn>
                        </p:par>
                        <p:par>
                          <p:cTn id="12" fill="hold" nodeType="afterGroup">
                            <p:stCondLst>
                              <p:cond delay="8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3000"/>
                                        <p:tgtEl>
                                          <p:spTgt spid="3">
                                            <p:txEl>
                                              <p:pRg st="2" end="2"/>
                                            </p:txEl>
                                          </p:spTgt>
                                        </p:tgtEl>
                                      </p:cBhvr>
                                    </p:animEffect>
                                  </p:childTnLst>
                                </p:cTn>
                              </p:par>
                            </p:childTnLst>
                          </p:cTn>
                        </p:par>
                        <p:par>
                          <p:cTn id="16" fill="hold" nodeType="afterGroup">
                            <p:stCondLst>
                              <p:cond delay="12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3000"/>
                                        <p:tgtEl>
                                          <p:spTgt spid="3">
                                            <p:txEl>
                                              <p:pRg st="3" end="3"/>
                                            </p:txEl>
                                          </p:spTgt>
                                        </p:tgtEl>
                                      </p:cBhvr>
                                    </p:animEffect>
                                  </p:childTnLst>
                                </p:cTn>
                              </p:par>
                            </p:childTnLst>
                          </p:cTn>
                        </p:par>
                        <p:par>
                          <p:cTn id="20" fill="hold" nodeType="afterGroup">
                            <p:stCondLst>
                              <p:cond delay="16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3000"/>
                                        <p:tgtEl>
                                          <p:spTgt spid="3">
                                            <p:txEl>
                                              <p:pRg st="4" end="4"/>
                                            </p:txEl>
                                          </p:spTgt>
                                        </p:tgtEl>
                                      </p:cBhvr>
                                    </p:animEffect>
                                  </p:childTnLst>
                                </p:cTn>
                              </p:par>
                            </p:childTnLst>
                          </p:cTn>
                        </p:par>
                        <p:par>
                          <p:cTn id="24" fill="hold" nodeType="afterGroup">
                            <p:stCondLst>
                              <p:cond delay="200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3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dvAuto="1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smtClean="0"/>
              <a:t>Resources</a:t>
            </a:r>
          </a:p>
        </p:txBody>
      </p:sp>
      <p:sp>
        <p:nvSpPr>
          <p:cNvPr id="19459" name="Content Placeholder 2"/>
          <p:cNvSpPr>
            <a:spLocks noGrp="1"/>
          </p:cNvSpPr>
          <p:nvPr>
            <p:ph idx="1"/>
          </p:nvPr>
        </p:nvSpPr>
        <p:spPr>
          <a:xfrm>
            <a:off x="161925" y="844551"/>
            <a:ext cx="8820150" cy="3599408"/>
          </a:xfrm>
        </p:spPr>
        <p:txBody>
          <a:bodyPr/>
          <a:lstStyle/>
          <a:p>
            <a:r>
              <a:rPr lang="en-GB" altLang="en-US" sz="2600" i="1" dirty="0" smtClean="0">
                <a:solidFill>
                  <a:srgbClr val="008CCC"/>
                </a:solidFill>
              </a:rPr>
              <a:t>Don't Just Roll The Dice</a:t>
            </a:r>
            <a:r>
              <a:rPr lang="en-GB" altLang="en-US" sz="2600" dirty="0" smtClean="0">
                <a:solidFill>
                  <a:srgbClr val="008CCC"/>
                </a:solidFill>
              </a:rPr>
              <a:t>, Neil Davidson (</a:t>
            </a:r>
            <a:r>
              <a:rPr lang="en-GB" altLang="en-US" sz="2600" dirty="0" err="1" smtClean="0">
                <a:solidFill>
                  <a:srgbClr val="008CCC"/>
                </a:solidFill>
              </a:rPr>
              <a:t>Redgate</a:t>
            </a:r>
            <a:r>
              <a:rPr lang="en-GB" altLang="en-US" sz="2600" dirty="0" smtClean="0">
                <a:solidFill>
                  <a:srgbClr val="008CCC"/>
                </a:solidFill>
              </a:rPr>
              <a:t>) – a free eBook on pricing software</a:t>
            </a:r>
          </a:p>
          <a:p>
            <a:r>
              <a:rPr lang="en-GB" altLang="en-US" sz="2600" i="1" dirty="0" smtClean="0">
                <a:solidFill>
                  <a:srgbClr val="008CCC"/>
                </a:solidFill>
              </a:rPr>
              <a:t>Software Runaways (Lessons Learned from Massive Software Project Failures)</a:t>
            </a:r>
            <a:r>
              <a:rPr lang="en-GB" altLang="en-US" sz="2600" dirty="0" smtClean="0">
                <a:solidFill>
                  <a:srgbClr val="008CCC"/>
                </a:solidFill>
              </a:rPr>
              <a:t>,               Robert L Glass</a:t>
            </a:r>
          </a:p>
          <a:p>
            <a:r>
              <a:rPr lang="en-GB" altLang="en-US" sz="2600" i="1" dirty="0" smtClean="0">
                <a:solidFill>
                  <a:srgbClr val="008CCC"/>
                </a:solidFill>
              </a:rPr>
              <a:t>The Inmates Are Running the Asylum</a:t>
            </a:r>
            <a:r>
              <a:rPr lang="en-GB" altLang="en-US" sz="2600" dirty="0" smtClean="0">
                <a:solidFill>
                  <a:srgbClr val="008CCC"/>
                </a:solidFill>
              </a:rPr>
              <a:t>,             Alan Cooper (chapter 3, ‘Wasting Money’)</a:t>
            </a:r>
          </a:p>
          <a:p>
            <a:r>
              <a:rPr lang="en-GB" altLang="en-US" sz="2600" i="1" dirty="0" smtClean="0">
                <a:solidFill>
                  <a:srgbClr val="008CCC"/>
                </a:solidFill>
              </a:rPr>
              <a:t>The Mythical Man-month</a:t>
            </a:r>
            <a:r>
              <a:rPr lang="en-GB" altLang="en-US" sz="2600" dirty="0" smtClean="0">
                <a:solidFill>
                  <a:srgbClr val="008CCC"/>
                </a:solidFill>
              </a:rPr>
              <a:t>, Frederick P. Brooks, Jr</a:t>
            </a:r>
          </a:p>
        </p:txBody>
      </p:sp>
    </p:spTree>
    <p:extLst>
      <p:ext uri="{BB962C8B-B14F-4D97-AF65-F5344CB8AC3E}">
        <p14:creationId xmlns:p14="http://schemas.microsoft.com/office/powerpoint/2010/main" val="3811335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Who is Liam Westley?</a:t>
            </a:r>
            <a:endParaRPr lang="en-GB"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562" y="1063229"/>
            <a:ext cx="2521649" cy="3678559"/>
          </a:xfrm>
          <a:prstGeom prst="rect">
            <a:avLst/>
          </a:prstGeom>
          <a:ln w="228600" cap="sq" cmpd="thickThin">
            <a:miter lim="800000"/>
          </a:ln>
          <a:effectLst>
            <a:innerShdw blurRad="76200">
              <a:srgbClr val="000000"/>
            </a:inn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1652" y="1070018"/>
            <a:ext cx="3439001" cy="2080260"/>
          </a:xfrm>
          <a:prstGeom prst="rect">
            <a:avLst/>
          </a:prstGeom>
          <a:ln w="228600" cap="sq" cmpd="thickThin">
            <a:miter lim="800000"/>
          </a:ln>
          <a:effectLst>
            <a:innerShdw blurRad="76200">
              <a:srgbClr val="000000"/>
            </a:innerShdw>
          </a:effectLst>
        </p:spPr>
      </p:pic>
      <p:sp>
        <p:nvSpPr>
          <p:cNvPr id="9" name="Content Placeholder 2"/>
          <p:cNvSpPr>
            <a:spLocks noGrp="1"/>
          </p:cNvSpPr>
          <p:nvPr>
            <p:ph idx="1"/>
          </p:nvPr>
        </p:nvSpPr>
        <p:spPr>
          <a:xfrm>
            <a:off x="3275856" y="4201984"/>
            <a:ext cx="1191415" cy="453497"/>
          </a:xfrm>
        </p:spPr>
        <p:txBody>
          <a:bodyPr>
            <a:normAutofit fontScale="62500" lnSpcReduction="20000"/>
          </a:bodyPr>
          <a:lstStyle/>
          <a:p>
            <a:pPr marL="0" indent="0">
              <a:buNone/>
            </a:pPr>
            <a:r>
              <a:rPr lang="en-GB" dirty="0" smtClean="0">
                <a:solidFill>
                  <a:srgbClr val="0089D0"/>
                </a:solidFill>
              </a:rPr>
              <a:t>&lt; work</a:t>
            </a:r>
            <a:endParaRPr lang="en-GB" dirty="0">
              <a:solidFill>
                <a:srgbClr val="0089D0"/>
              </a:solidFill>
            </a:endParaRPr>
          </a:p>
        </p:txBody>
      </p:sp>
      <p:sp>
        <p:nvSpPr>
          <p:cNvPr id="10" name="Content Placeholder 2"/>
          <p:cNvSpPr txBox="1">
            <a:spLocks/>
          </p:cNvSpPr>
          <p:nvPr/>
        </p:nvSpPr>
        <p:spPr>
          <a:xfrm>
            <a:off x="7056276" y="1036068"/>
            <a:ext cx="1764196" cy="455562"/>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baseline="0">
                <a:solidFill>
                  <a:srgbClr val="6BA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6BA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6BA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rgbClr val="0089D0"/>
                </a:solidFill>
              </a:rPr>
              <a:t>&lt; commute</a:t>
            </a:r>
          </a:p>
        </p:txBody>
      </p:sp>
      <p:sp>
        <p:nvSpPr>
          <p:cNvPr id="11" name="Content Placeholder 2"/>
          <p:cNvSpPr txBox="1">
            <a:spLocks/>
          </p:cNvSpPr>
          <p:nvPr/>
        </p:nvSpPr>
        <p:spPr>
          <a:xfrm>
            <a:off x="4060066" y="3587654"/>
            <a:ext cx="1191415" cy="453497"/>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baseline="0">
                <a:solidFill>
                  <a:srgbClr val="6BA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6BA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6BA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sz="2000" dirty="0">
                <a:solidFill>
                  <a:srgbClr val="0089D0"/>
                </a:solidFill>
              </a:rPr>
              <a:t>play &gt;</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2090" y="2902508"/>
            <a:ext cx="3600185" cy="2029516"/>
          </a:xfrm>
          <a:prstGeom prst="rect">
            <a:avLst/>
          </a:prstGeom>
          <a:ln w="228600" cap="sq" cmpd="thickThin">
            <a:miter lim="800000"/>
          </a:ln>
          <a:effectLst>
            <a:innerShdw blurRad="76200">
              <a:srgbClr val="000000"/>
            </a:innerShdw>
          </a:effectLst>
        </p:spPr>
      </p:pic>
    </p:spTree>
    <p:extLst>
      <p:ext uri="{BB962C8B-B14F-4D97-AF65-F5344CB8AC3E}">
        <p14:creationId xmlns:p14="http://schemas.microsoft.com/office/powerpoint/2010/main" val="41258014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10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1500"/>
                                </p:stCondLst>
                                <p:childTnLst>
                                  <p:par>
                                    <p:cTn id="14" presetID="2" presetClass="entr" presetSubtype="2" fill="hold" nodeType="afterEffect" p14:presetBounceEnd="20000">
                                      <p:stCondLst>
                                        <p:cond delay="3000"/>
                                      </p:stCondLst>
                                      <p:childTnLst>
                                        <p:set>
                                          <p:cBhvr>
                                            <p:cTn id="15" dur="1" fill="hold">
                                              <p:stCondLst>
                                                <p:cond delay="0"/>
                                              </p:stCondLst>
                                            </p:cTn>
                                            <p:tgtEl>
                                              <p:spTgt spid="6"/>
                                            </p:tgtEl>
                                            <p:attrNameLst>
                                              <p:attrName>style.visibility</p:attrName>
                                            </p:attrNameLst>
                                          </p:cBhvr>
                                          <p:to>
                                            <p:strVal val="visible"/>
                                          </p:to>
                                        </p:set>
                                        <p:anim calcmode="lin" valueType="num" p14:bounceEnd="20000">
                                          <p:cBhvr additive="base">
                                            <p:cTn id="16" dur="10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par>
                              <p:cTn id="22" fill="hold">
                                <p:stCondLst>
                                  <p:cond delay="6000"/>
                                </p:stCondLst>
                                <p:childTnLst>
                                  <p:par>
                                    <p:cTn id="23" presetID="2" presetClass="entr" presetSubtype="2" fill="hold" nodeType="afterEffect" p14:presetBounceEnd="40000">
                                      <p:stCondLst>
                                        <p:cond delay="3000"/>
                                      </p:stCondLst>
                                      <p:childTnLst>
                                        <p:set>
                                          <p:cBhvr>
                                            <p:cTn id="24" dur="1" fill="hold">
                                              <p:stCondLst>
                                                <p:cond delay="0"/>
                                              </p:stCondLst>
                                            </p:cTn>
                                            <p:tgtEl>
                                              <p:spTgt spid="3"/>
                                            </p:tgtEl>
                                            <p:attrNameLst>
                                              <p:attrName>style.visibility</p:attrName>
                                            </p:attrNameLst>
                                          </p:cBhvr>
                                          <p:to>
                                            <p:strVal val="visible"/>
                                          </p:to>
                                        </p:set>
                                        <p:anim calcmode="lin" valueType="num" p14:bounceEnd="40000">
                                          <p:cBhvr additive="base">
                                            <p:cTn id="25" dur="100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26" dur="10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1500"/>
                                </p:stCondLst>
                                <p:childTnLst>
                                  <p:par>
                                    <p:cTn id="14" presetID="2" presetClass="entr" presetSubtype="2" fill="hold" nodeType="afterEffect">
                                      <p:stCondLst>
                                        <p:cond delay="30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1+#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par>
                              <p:cTn id="22" fill="hold">
                                <p:stCondLst>
                                  <p:cond delay="6000"/>
                                </p:stCondLst>
                                <p:childTnLst>
                                  <p:par>
                                    <p:cTn id="23" presetID="2" presetClass="entr" presetSubtype="2" fill="hold" nodeType="afterEffect">
                                      <p:stCondLst>
                                        <p:cond delay="300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1000" fill="hold"/>
                                            <p:tgtEl>
                                              <p:spTgt spid="3"/>
                                            </p:tgtEl>
                                            <p:attrNameLst>
                                              <p:attrName>ppt_x</p:attrName>
                                            </p:attrNameLst>
                                          </p:cBhvr>
                                          <p:tavLst>
                                            <p:tav tm="0">
                                              <p:val>
                                                <p:strVal val="1+#ppt_w/2"/>
                                              </p:val>
                                            </p:tav>
                                            <p:tav tm="100000">
                                              <p:val>
                                                <p:strVal val="#ppt_x"/>
                                              </p:val>
                                            </p:tav>
                                          </p:tavLst>
                                        </p:anim>
                                        <p:anim calcmode="lin" valueType="num">
                                          <p:cBhvr additive="base">
                                            <p:cTn id="26" dur="10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altLang="en-US" smtClean="0"/>
              <a:t>Assumptions</a:t>
            </a:r>
          </a:p>
        </p:txBody>
      </p:sp>
      <p:sp>
        <p:nvSpPr>
          <p:cNvPr id="3" name="Content Placeholder 2"/>
          <p:cNvSpPr>
            <a:spLocks noGrp="1"/>
          </p:cNvSpPr>
          <p:nvPr>
            <p:ph idx="1"/>
          </p:nvPr>
        </p:nvSpPr>
        <p:spPr>
          <a:xfrm>
            <a:off x="495300" y="1108075"/>
            <a:ext cx="8362950" cy="3284538"/>
          </a:xfrm>
        </p:spPr>
        <p:txBody>
          <a:bodyPr/>
          <a:lstStyle/>
          <a:p>
            <a:r>
              <a:rPr lang="en-GB" altLang="en-US" sz="4000" dirty="0" smtClean="0">
                <a:solidFill>
                  <a:srgbClr val="008CCC"/>
                </a:solidFill>
              </a:rPr>
              <a:t> You can write code</a:t>
            </a:r>
          </a:p>
          <a:p>
            <a:endParaRPr lang="en-GB" altLang="en-US" sz="2400" dirty="0" smtClean="0">
              <a:solidFill>
                <a:srgbClr val="008CCC"/>
              </a:solidFill>
            </a:endParaRPr>
          </a:p>
          <a:p>
            <a:r>
              <a:rPr lang="en-GB" altLang="en-US" sz="4000" dirty="0" smtClean="0">
                <a:solidFill>
                  <a:srgbClr val="008CCC"/>
                </a:solidFill>
              </a:rPr>
              <a:t> You will work hard</a:t>
            </a:r>
          </a:p>
          <a:p>
            <a:endParaRPr lang="en-GB" altLang="en-US" sz="2400" dirty="0" smtClean="0">
              <a:solidFill>
                <a:srgbClr val="008CCC"/>
              </a:solidFill>
            </a:endParaRPr>
          </a:p>
          <a:p>
            <a:r>
              <a:rPr lang="en-GB" altLang="en-US" sz="4000" dirty="0" smtClean="0">
                <a:solidFill>
                  <a:srgbClr val="008CCC"/>
                </a:solidFill>
              </a:rPr>
              <a:t> You have sales leads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nodeType="afterGroup">
                            <p:stCondLst>
                              <p:cond delay="1500"/>
                            </p:stCondLst>
                            <p:childTnLst>
                              <p:par>
                                <p:cTn id="11" presetID="53" presetClass="entr" presetSubtype="0" fill="hold" grpId="0"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3">
                                            <p:txEl>
                                              <p:pRg st="2" end="2"/>
                                            </p:txEl>
                                          </p:spTgt>
                                        </p:tgtEl>
                                      </p:cBhvr>
                                    </p:animEffect>
                                  </p:childTnLst>
                                </p:cTn>
                              </p:par>
                            </p:childTnLst>
                          </p:cTn>
                        </p:par>
                        <p:par>
                          <p:cTn id="16" fill="hold" nodeType="afterGroup">
                            <p:stCondLst>
                              <p:cond delay="3000"/>
                            </p:stCondLst>
                            <p:childTnLst>
                              <p:par>
                                <p:cTn id="17" presetID="53" presetClass="entr" presetSubtype="0" fill="hold" grpId="0" nodeType="afterEffect">
                                  <p:stCondLst>
                                    <p:cond delay="10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dirty="0" smtClean="0"/>
              <a:t>2 BH - Liam’s Industry Experience</a:t>
            </a:r>
          </a:p>
        </p:txBody>
      </p:sp>
      <p:sp>
        <p:nvSpPr>
          <p:cNvPr id="3" name="Content Placeholder 2"/>
          <p:cNvSpPr>
            <a:spLocks noGrp="1"/>
          </p:cNvSpPr>
          <p:nvPr>
            <p:ph idx="1"/>
          </p:nvPr>
        </p:nvSpPr>
        <p:spPr/>
        <p:txBody>
          <a:bodyPr/>
          <a:lstStyle/>
          <a:p>
            <a:r>
              <a:rPr lang="en-GB" altLang="en-US" sz="1800" dirty="0" smtClean="0">
                <a:solidFill>
                  <a:srgbClr val="008CCC"/>
                </a:solidFill>
              </a:rPr>
              <a:t>Lighthouse Computer Graphics</a:t>
            </a:r>
          </a:p>
          <a:p>
            <a:pPr lvl="1"/>
            <a:r>
              <a:rPr lang="en-GB" altLang="en-US" sz="1600" dirty="0" smtClean="0">
                <a:solidFill>
                  <a:srgbClr val="008CCC"/>
                </a:solidFill>
              </a:rPr>
              <a:t>Sky News weather system, GMTV</a:t>
            </a:r>
          </a:p>
          <a:p>
            <a:r>
              <a:rPr lang="en-GB" altLang="en-US" sz="1800" dirty="0" smtClean="0">
                <a:solidFill>
                  <a:srgbClr val="008CCC"/>
                </a:solidFill>
              </a:rPr>
              <a:t>Phoenix Computer Services</a:t>
            </a:r>
          </a:p>
          <a:p>
            <a:pPr lvl="1"/>
            <a:r>
              <a:rPr lang="en-GB" altLang="en-US" sz="1600" dirty="0" err="1" smtClean="0">
                <a:solidFill>
                  <a:srgbClr val="008CCC"/>
                </a:solidFill>
              </a:rPr>
              <a:t>BSkyB</a:t>
            </a:r>
            <a:r>
              <a:rPr lang="en-GB" altLang="en-US" sz="1600" dirty="0" smtClean="0">
                <a:solidFill>
                  <a:srgbClr val="008CCC"/>
                </a:solidFill>
              </a:rPr>
              <a:t>; elections, weather, sport</a:t>
            </a:r>
          </a:p>
          <a:p>
            <a:r>
              <a:rPr lang="en-GB" altLang="en-US" sz="1800" dirty="0" smtClean="0">
                <a:solidFill>
                  <a:srgbClr val="008CCC"/>
                </a:solidFill>
              </a:rPr>
              <a:t>Tiger Computer Services Ltd</a:t>
            </a:r>
          </a:p>
          <a:p>
            <a:pPr lvl="1"/>
            <a:r>
              <a:rPr lang="en-GB" altLang="en-US" sz="1600" dirty="0" smtClean="0">
                <a:solidFill>
                  <a:srgbClr val="008CCC"/>
                </a:solidFill>
              </a:rPr>
              <a:t>Hat Trick Productions, QVC UK, </a:t>
            </a:r>
            <a:r>
              <a:rPr lang="en-GB" altLang="en-US" sz="1600" dirty="0" err="1" smtClean="0">
                <a:solidFill>
                  <a:srgbClr val="008CCC"/>
                </a:solidFill>
              </a:rPr>
              <a:t>chellomedia</a:t>
            </a:r>
            <a:r>
              <a:rPr lang="en-GB" altLang="en-US" sz="1600" dirty="0" smtClean="0">
                <a:solidFill>
                  <a:srgbClr val="008CCC"/>
                </a:solidFill>
              </a:rPr>
              <a:t>, GMTV (again), NHS booking systems</a:t>
            </a:r>
          </a:p>
          <a:p>
            <a:r>
              <a:rPr lang="en-GB" altLang="en-US" sz="1800" dirty="0" smtClean="0">
                <a:solidFill>
                  <a:srgbClr val="008CCC"/>
                </a:solidFill>
              </a:rPr>
              <a:t>Original Thinking Group Ltd</a:t>
            </a:r>
          </a:p>
          <a:p>
            <a:pPr lvl="1"/>
            <a:r>
              <a:rPr lang="en-GB" altLang="en-US" sz="1600" dirty="0" smtClean="0">
                <a:solidFill>
                  <a:srgbClr val="008CCC"/>
                </a:solidFill>
              </a:rPr>
              <a:t>Sky Interactive chat rooms, Tiger Aspect Productions, Hat Trick Productions</a:t>
            </a:r>
          </a:p>
          <a:p>
            <a:r>
              <a:rPr lang="en-GB" altLang="en-US" sz="2000" dirty="0" err="1" smtClean="0">
                <a:solidFill>
                  <a:srgbClr val="008CCC"/>
                </a:solidFill>
              </a:rPr>
              <a:t>CriteriaMX</a:t>
            </a:r>
            <a:endParaRPr lang="en-GB" altLang="en-US" sz="2000" dirty="0" smtClean="0">
              <a:solidFill>
                <a:srgbClr val="008CCC"/>
              </a:solidFill>
            </a:endParaRPr>
          </a:p>
          <a:p>
            <a:pPr lvl="1"/>
            <a:r>
              <a:rPr lang="en-GB" altLang="en-US" sz="1600" dirty="0" smtClean="0">
                <a:solidFill>
                  <a:srgbClr val="008CCC"/>
                </a:solidFill>
              </a:rPr>
              <a:t>Digital media </a:t>
            </a:r>
            <a:r>
              <a:rPr lang="en-GB" altLang="en-US" sz="1600" dirty="0" err="1" smtClean="0">
                <a:solidFill>
                  <a:srgbClr val="008CCC"/>
                </a:solidFill>
              </a:rPr>
              <a:t>startup</a:t>
            </a:r>
            <a:r>
              <a:rPr lang="en-GB" altLang="en-US" sz="1600" dirty="0" smtClean="0">
                <a:solidFill>
                  <a:srgbClr val="008CCC"/>
                </a:solidFill>
              </a:rPr>
              <a:t> for MP3 music downloads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0" y="87313"/>
            <a:ext cx="9144000" cy="487362"/>
          </a:xfrm>
        </p:spPr>
        <p:txBody>
          <a:bodyPr/>
          <a:lstStyle/>
          <a:p>
            <a:r>
              <a:rPr lang="en-GB" altLang="en-US" smtClean="0"/>
              <a:t>Liam’s top 3 ways to lose money</a:t>
            </a:r>
          </a:p>
        </p:txBody>
      </p:sp>
      <p:pic>
        <p:nvPicPr>
          <p:cNvPr id="4" name="Content Placeholder 3" descr="WorralThompson-Restaurants.PNG"/>
          <p:cNvPicPr preferRelativeResize="0">
            <a:picLocks noGrp="1" noChangeAspect="1"/>
          </p:cNvPicPr>
          <p:nvPr>
            <p:ph idx="4294967295"/>
          </p:nvPr>
        </p:nvPicPr>
        <p:blipFill>
          <a:blip r:embed="rId3" cstate="print"/>
          <a:stretch>
            <a:fillRect/>
          </a:stretch>
        </p:blipFill>
        <p:spPr>
          <a:xfrm>
            <a:off x="1591514" y="828154"/>
            <a:ext cx="2108572" cy="3471788"/>
          </a:xfrm>
          <a:ln w="228600" cap="sq" cmpd="thickThin">
            <a:miter lim="800000"/>
          </a:ln>
          <a:effectLst>
            <a:innerShdw blurRad="76200">
              <a:srgbClr val="000000"/>
            </a:innerShdw>
          </a:effectLst>
        </p:spPr>
      </p:pic>
      <p:pic>
        <p:nvPicPr>
          <p:cNvPr id="5" name="Picture 4" descr="LeedsUnited.PNG"/>
          <p:cNvPicPr preferRelativeResize="0">
            <a:picLocks noChangeAspect="1"/>
          </p:cNvPicPr>
          <p:nvPr/>
        </p:nvPicPr>
        <p:blipFill>
          <a:blip r:embed="rId4" cstate="print"/>
          <a:stretch>
            <a:fillRect/>
          </a:stretch>
        </p:blipFill>
        <p:spPr>
          <a:xfrm>
            <a:off x="3396509" y="1059582"/>
            <a:ext cx="2219363" cy="3456384"/>
          </a:xfrm>
          <a:prstGeom prst="rect">
            <a:avLst/>
          </a:prstGeom>
          <a:ln w="228600" cap="sq" cmpd="thickThin">
            <a:noFill/>
            <a:prstDash val="solid"/>
            <a:miter lim="800000"/>
          </a:ln>
          <a:effectLst>
            <a:innerShdw blurRad="76200">
              <a:srgbClr val="000000"/>
            </a:innerShdw>
          </a:effectLst>
        </p:spPr>
      </p:pic>
      <p:pic>
        <p:nvPicPr>
          <p:cNvPr id="6" name="Picture 5" descr="DukeNukem.PNG"/>
          <p:cNvPicPr>
            <a:picLocks noChangeAspect="1"/>
          </p:cNvPicPr>
          <p:nvPr/>
        </p:nvPicPr>
        <p:blipFill>
          <a:blip r:embed="rId5" cstate="print"/>
          <a:stretch>
            <a:fillRect/>
          </a:stretch>
        </p:blipFill>
        <p:spPr>
          <a:xfrm>
            <a:off x="5340725" y="843558"/>
            <a:ext cx="1895571" cy="3456383"/>
          </a:xfrm>
          <a:prstGeom prst="rect">
            <a:avLst/>
          </a:prstGeom>
          <a:ln w="228600" cap="sq" cmpd="thickThin">
            <a:no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 calcmode="lin" valueType="num">
                                      <p:cBhvr>
                                        <p:cTn id="17" dur="500" fill="hold"/>
                                        <p:tgtEl>
                                          <p:spTgt spid="5"/>
                                        </p:tgtEl>
                                        <p:attrNameLst>
                                          <p:attrName>style.rotation</p:attrName>
                                        </p:attrNameLst>
                                      </p:cBhvr>
                                      <p:tavLst>
                                        <p:tav tm="0">
                                          <p:val>
                                            <p:fltVal val="360"/>
                                          </p:val>
                                        </p:tav>
                                        <p:tav tm="100000">
                                          <p:val>
                                            <p:fltVal val="0"/>
                                          </p:val>
                                        </p:tav>
                                      </p:tavLst>
                                    </p:anim>
                                    <p:animEffect transition="in" filter="fad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 calcmode="lin" valueType="num">
                                      <p:cBhvr>
                                        <p:cTn id="25" dur="500" fill="hold"/>
                                        <p:tgtEl>
                                          <p:spTgt spid="6"/>
                                        </p:tgtEl>
                                        <p:attrNameLst>
                                          <p:attrName>style.rotation</p:attrName>
                                        </p:attrNameLst>
                                      </p:cBhvr>
                                      <p:tavLst>
                                        <p:tav tm="0">
                                          <p:val>
                                            <p:fltVal val="360"/>
                                          </p:val>
                                        </p:tav>
                                        <p:tav tm="100000">
                                          <p:val>
                                            <p:fltVal val="0"/>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Telephone - EDIT no tel on black - hisk to be credited - 1103368_2332347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857250"/>
            <a:ext cx="4903787"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3"/>
          <p:cNvSpPr>
            <a:spLocks noGrp="1"/>
          </p:cNvSpPr>
          <p:nvPr>
            <p:ph type="title"/>
          </p:nvPr>
        </p:nvSpPr>
        <p:spPr>
          <a:xfrm>
            <a:off x="0" y="87313"/>
            <a:ext cx="9144000" cy="487362"/>
          </a:xfrm>
        </p:spPr>
        <p:txBody>
          <a:bodyPr/>
          <a:lstStyle/>
          <a:p>
            <a:r>
              <a:rPr lang="en-GB" altLang="en-US" smtClean="0"/>
              <a:t>No.1 – Support</a:t>
            </a:r>
          </a:p>
        </p:txBody>
      </p:sp>
      <p:sp>
        <p:nvSpPr>
          <p:cNvPr id="17412" name="TextBox 9"/>
          <p:cNvSpPr txBox="1">
            <a:spLocks noChangeArrowheads="1"/>
          </p:cNvSpPr>
          <p:nvPr/>
        </p:nvSpPr>
        <p:spPr bwMode="auto">
          <a:xfrm>
            <a:off x="6429375" y="4678363"/>
            <a:ext cx="2643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r" eaLnBrk="1" hangingPunct="1">
              <a:spcBef>
                <a:spcPct val="0"/>
              </a:spcBef>
              <a:buFontTx/>
              <a:buNone/>
            </a:pPr>
            <a:r>
              <a:rPr lang="en-GB" altLang="en-US" sz="1400">
                <a:solidFill>
                  <a:srgbClr val="008CCC"/>
                </a:solidFill>
                <a:latin typeface="Arial" panose="020B0604020202020204" pitchFamily="34" charset="0"/>
              </a:rPr>
              <a:t>image (c) Kriss Szkurlatowski http://www.sxc.hu/profile/hisks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0" y="87313"/>
            <a:ext cx="9144000" cy="487362"/>
          </a:xfrm>
        </p:spPr>
        <p:txBody>
          <a:bodyPr/>
          <a:lstStyle/>
          <a:p>
            <a:r>
              <a:rPr lang="en-GB" altLang="en-US" smtClean="0"/>
              <a:t>No.2 – Test, test and test again</a:t>
            </a:r>
          </a:p>
        </p:txBody>
      </p:sp>
      <p:sp>
        <p:nvSpPr>
          <p:cNvPr id="19459" name="Content Placeholder 6"/>
          <p:cNvSpPr>
            <a:spLocks noGrp="1"/>
          </p:cNvSpPr>
          <p:nvPr>
            <p:ph idx="4294967295"/>
          </p:nvPr>
        </p:nvSpPr>
        <p:spPr/>
        <p:txBody>
          <a:bodyPr/>
          <a:lstStyle/>
          <a:p>
            <a:r>
              <a:rPr lang="en-GB" altLang="en-US" smtClean="0"/>
              <a:t>\</a:t>
            </a:r>
          </a:p>
        </p:txBody>
      </p:sp>
      <p:pic>
        <p:nvPicPr>
          <p:cNvPr id="4" name="Picture 3" descr="IkeaChairTesting.PNG"/>
          <p:cNvPicPr>
            <a:picLocks noChangeAspect="1"/>
          </p:cNvPicPr>
          <p:nvPr/>
        </p:nvPicPr>
        <p:blipFill>
          <a:blip r:embed="rId3" cstate="print"/>
          <a:stretch>
            <a:fillRect/>
          </a:stretch>
        </p:blipFill>
        <p:spPr>
          <a:xfrm>
            <a:off x="2280917" y="987574"/>
            <a:ext cx="4582165" cy="3448532"/>
          </a:xfrm>
          <a:prstGeom prst="rect">
            <a:avLst/>
          </a:prstGeom>
          <a:effectLst>
            <a:innerShdw blurRad="114300">
              <a:prstClr val="black"/>
            </a:innerShdw>
            <a:softEdge rad="31750"/>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682383__error.jpg"/>
          <p:cNvPicPr>
            <a:picLocks noChangeAspect="1"/>
          </p:cNvPicPr>
          <p:nvPr/>
        </p:nvPicPr>
        <p:blipFill>
          <a:blip r:embed="rId5" cstate="print"/>
          <a:stretch>
            <a:fillRect/>
          </a:stretch>
        </p:blipFill>
        <p:spPr>
          <a:xfrm>
            <a:off x="2294303" y="987574"/>
            <a:ext cx="4555395" cy="3416547"/>
          </a:xfrm>
          <a:prstGeom prst="rect">
            <a:avLst/>
          </a:prstGeom>
          <a:effectLst>
            <a:softEdge rad="31750"/>
          </a:effectLst>
        </p:spPr>
      </p:pic>
      <p:pic>
        <p:nvPicPr>
          <p:cNvPr id="8" name="Picture 7" descr="920373_logging_at_a_farm_in_lincolnshire.jpg"/>
          <p:cNvPicPr>
            <a:picLocks noChangeAspect="1"/>
          </p:cNvPicPr>
          <p:nvPr/>
        </p:nvPicPr>
        <p:blipFill>
          <a:blip r:embed="rId6" cstate="print"/>
          <a:stretch>
            <a:fillRect/>
          </a:stretch>
        </p:blipFill>
        <p:spPr>
          <a:xfrm>
            <a:off x="2270386" y="987574"/>
            <a:ext cx="4603228" cy="3452421"/>
          </a:xfrm>
          <a:prstGeom prst="rect">
            <a:avLst/>
          </a:prstGeom>
          <a:effectLst>
            <a:softEdge rad="31750"/>
          </a:effectLst>
        </p:spPr>
      </p:pic>
      <p:sp>
        <p:nvSpPr>
          <p:cNvPr id="23556" name="Title 3"/>
          <p:cNvSpPr>
            <a:spLocks noGrp="1"/>
          </p:cNvSpPr>
          <p:nvPr>
            <p:ph type="title"/>
          </p:nvPr>
        </p:nvSpPr>
        <p:spPr>
          <a:xfrm>
            <a:off x="0" y="87313"/>
            <a:ext cx="9144000" cy="487362"/>
          </a:xfrm>
        </p:spPr>
        <p:txBody>
          <a:bodyPr/>
          <a:lstStyle/>
          <a:p>
            <a:r>
              <a:rPr lang="en-GB" altLang="en-US" smtClean="0"/>
              <a:t>No.3 – Logging </a:t>
            </a:r>
          </a:p>
        </p:txBody>
      </p:sp>
      <p:pic>
        <p:nvPicPr>
          <p:cNvPr id="9" name="ThreeShortRings.wav">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7">
            <a:extLst>
              <a:ext uri="{28A0092B-C50C-407E-A947-70E740481C1C}">
                <a14:useLocalDpi xmlns:a14="http://schemas.microsoft.com/office/drawing/2010/main" val="0"/>
              </a:ext>
            </a:extLst>
          </a:blip>
          <a:srcRect/>
          <a:stretch>
            <a:fillRect/>
          </a:stretch>
        </p:blipFill>
        <p:spPr bwMode="auto">
          <a:xfrm>
            <a:off x="8143875" y="2682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9"/>
          <p:cNvSpPr txBox="1">
            <a:spLocks noChangeArrowheads="1"/>
          </p:cNvSpPr>
          <p:nvPr/>
        </p:nvSpPr>
        <p:spPr bwMode="auto">
          <a:xfrm>
            <a:off x="6429375" y="4679950"/>
            <a:ext cx="26431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r" eaLnBrk="1" hangingPunct="1">
              <a:spcBef>
                <a:spcPct val="0"/>
              </a:spcBef>
              <a:buFontTx/>
              <a:buNone/>
            </a:pPr>
            <a:r>
              <a:rPr lang="en-GB" altLang="en-US" sz="1400">
                <a:solidFill>
                  <a:srgbClr val="008CCC"/>
                </a:solidFill>
                <a:latin typeface="Arial" panose="020B0604020202020204" pitchFamily="34" charset="0"/>
              </a:rPr>
              <a:t>stock.xchng</a:t>
            </a:r>
          </a:p>
          <a:p>
            <a:pPr algn="r" eaLnBrk="1" hangingPunct="1">
              <a:spcBef>
                <a:spcPct val="0"/>
              </a:spcBef>
              <a:buFontTx/>
              <a:buNone/>
            </a:pPr>
            <a:r>
              <a:rPr lang="en-GB" altLang="en-US" sz="1400">
                <a:solidFill>
                  <a:srgbClr val="008CCC"/>
                </a:solidFill>
                <a:latin typeface="Arial" panose="020B0604020202020204" pitchFamily="34" charset="0"/>
              </a:rPr>
              <a:t>http://www.sxc.hu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par>
                          <p:cTn id="13" fill="hold" nodeType="afterGroup">
                            <p:stCondLst>
                              <p:cond delay="2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par>
                          <p:cTn id="17" fill="hold" nodeType="afterGroup">
                            <p:stCondLst>
                              <p:cond delay="4000"/>
                            </p:stCondLst>
                            <p:childTnLst>
                              <p:par>
                                <p:cTn id="18" presetID="1" presetClass="mediacall" presetSubtype="0" fill="hold" nodeType="afterEffect">
                                  <p:stCondLst>
                                    <p:cond delay="10000"/>
                                  </p:stCondLst>
                                  <p:childTnLst>
                                    <p:cmd type="call" cmd="playFrom(0.0)">
                                      <p:cBhvr>
                                        <p:cTn id="19" dur="1199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0"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rac-Milestone.PNG"/>
          <p:cNvPicPr>
            <a:picLocks noChangeAspect="1"/>
          </p:cNvPicPr>
          <p:nvPr/>
        </p:nvPicPr>
        <p:blipFill>
          <a:blip r:embed="rId3" cstate="print"/>
          <a:stretch>
            <a:fillRect/>
          </a:stretch>
        </p:blipFill>
        <p:spPr>
          <a:xfrm>
            <a:off x="1619672" y="844153"/>
            <a:ext cx="5544616" cy="3708755"/>
          </a:xfrm>
          <a:prstGeom prst="rect">
            <a:avLst/>
          </a:prstGeom>
          <a:effectLst>
            <a:softEdge rad="63500"/>
          </a:effectLst>
        </p:spPr>
      </p:pic>
      <p:sp>
        <p:nvSpPr>
          <p:cNvPr id="14" name="Content Placeholder 6"/>
          <p:cNvSpPr txBox="1">
            <a:spLocks/>
          </p:cNvSpPr>
          <p:nvPr/>
        </p:nvSpPr>
        <p:spPr bwMode="auto">
          <a:xfrm>
            <a:off x="323850" y="844550"/>
            <a:ext cx="8362950" cy="3833813"/>
          </a:xfrm>
          <a:prstGeom prst="rect">
            <a:avLst/>
          </a:prstGeom>
          <a:noFill/>
          <a:ln w="9525">
            <a:noFill/>
            <a:miter lim="800000"/>
            <a:headEnd/>
            <a:tailEnd/>
          </a:ln>
        </p:spPr>
        <p:txBody>
          <a:bodyPr/>
          <a:lstStyle/>
          <a:p>
            <a:pPr marL="342900" indent="-342900">
              <a:spcBef>
                <a:spcPct val="20000"/>
              </a:spcBef>
              <a:defRPr/>
            </a:pPr>
            <a:r>
              <a:rPr lang="en-GB" sz="3200" kern="0">
                <a:latin typeface="+mn-lt"/>
              </a:rPr>
              <a:t>\</a:t>
            </a:r>
          </a:p>
        </p:txBody>
      </p:sp>
      <p:sp>
        <p:nvSpPr>
          <p:cNvPr id="25604" name="Title 3"/>
          <p:cNvSpPr>
            <a:spLocks noGrp="1"/>
          </p:cNvSpPr>
          <p:nvPr>
            <p:ph type="title"/>
          </p:nvPr>
        </p:nvSpPr>
        <p:spPr>
          <a:xfrm>
            <a:off x="0" y="87313"/>
            <a:ext cx="9144000" cy="487362"/>
          </a:xfrm>
        </p:spPr>
        <p:txBody>
          <a:bodyPr/>
          <a:lstStyle/>
          <a:p>
            <a:r>
              <a:rPr lang="en-GB" altLang="en-US" smtClean="0"/>
              <a:t>No.4 – Estimating time and costs </a:t>
            </a:r>
          </a:p>
        </p:txBody>
      </p:sp>
      <p:sp>
        <p:nvSpPr>
          <p:cNvPr id="15" name="TextBox 14"/>
          <p:cNvSpPr txBox="1">
            <a:spLocks noChangeArrowheads="1"/>
          </p:cNvSpPr>
          <p:nvPr/>
        </p:nvSpPr>
        <p:spPr bwMode="auto">
          <a:xfrm>
            <a:off x="1643063" y="-523875"/>
            <a:ext cx="3000375"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GB" altLang="en-US" sz="35000">
                <a:solidFill>
                  <a:srgbClr val="008CCC"/>
                </a:solidFill>
                <a:latin typeface="Symbol" panose="05050102010706020507" pitchFamily="18" charset="2"/>
              </a:rPr>
              <a:t>p</a:t>
            </a:r>
          </a:p>
        </p:txBody>
      </p:sp>
      <p:sp>
        <p:nvSpPr>
          <p:cNvPr id="16" name="TextBox 15"/>
          <p:cNvSpPr txBox="1"/>
          <p:nvPr/>
        </p:nvSpPr>
        <p:spPr>
          <a:xfrm>
            <a:off x="4140200" y="1041400"/>
            <a:ext cx="1571625" cy="1169988"/>
          </a:xfrm>
          <a:prstGeom prst="rect">
            <a:avLst/>
          </a:prstGeom>
          <a:noFill/>
        </p:spPr>
        <p:txBody>
          <a:bodyPr>
            <a:spAutoFit/>
          </a:bodyPr>
          <a:lstStyle/>
          <a:p>
            <a:pPr eaLnBrk="1" hangingPunct="1">
              <a:defRPr/>
            </a:pPr>
            <a:r>
              <a:rPr lang="en-GB" sz="7000" dirty="0">
                <a:solidFill>
                  <a:srgbClr val="008CCC"/>
                </a:solidFill>
                <a:latin typeface="+mj-lt"/>
              </a:rPr>
              <a:t>2</a:t>
            </a:r>
          </a:p>
        </p:txBody>
      </p:sp>
      <p:sp>
        <p:nvSpPr>
          <p:cNvPr id="18" name="TextBox 17"/>
          <p:cNvSpPr txBox="1"/>
          <p:nvPr/>
        </p:nvSpPr>
        <p:spPr>
          <a:xfrm>
            <a:off x="4524375" y="2427288"/>
            <a:ext cx="3143250" cy="1169987"/>
          </a:xfrm>
          <a:prstGeom prst="rect">
            <a:avLst/>
          </a:prstGeom>
          <a:noFill/>
        </p:spPr>
        <p:txBody>
          <a:bodyPr>
            <a:spAutoFit/>
          </a:bodyPr>
          <a:lstStyle/>
          <a:p>
            <a:pPr eaLnBrk="1" hangingPunct="1">
              <a:defRPr/>
            </a:pPr>
            <a:r>
              <a:rPr lang="en-GB" sz="7000" dirty="0">
                <a:solidFill>
                  <a:srgbClr val="008CCC"/>
                </a:solidFill>
                <a:latin typeface="+mj-lt"/>
              </a:rPr>
              <a:t>rule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20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1000"/>
                                        <p:tgtEl>
                                          <p:spTgt spid="16"/>
                                        </p:tgtEl>
                                      </p:cBhvr>
                                    </p:animEffect>
                                    <p:set>
                                      <p:cBhvr>
                                        <p:cTn id="20" dur="1" fill="hold">
                                          <p:stCondLst>
                                            <p:cond delay="999"/>
                                          </p:stCondLst>
                                        </p:cTn>
                                        <p:tgtEl>
                                          <p:spTgt spid="1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1000"/>
                                        <p:tgtEl>
                                          <p:spTgt spid="18"/>
                                        </p:tgtEl>
                                      </p:cBhvr>
                                    </p:animEffect>
                                    <p:set>
                                      <p:cBhvr>
                                        <p:cTn id="23" dur="1" fill="hold">
                                          <p:stCondLst>
                                            <p:cond delay="999"/>
                                          </p:stCondLst>
                                        </p:cTn>
                                        <p:tgtEl>
                                          <p:spTgt spid="1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1000"/>
                                        <p:tgtEl>
                                          <p:spTgt spid="15"/>
                                        </p:tgtEl>
                                      </p:cBhvr>
                                    </p:animEffect>
                                    <p:set>
                                      <p:cBhvr>
                                        <p:cTn id="26" dur="1" fill="hold">
                                          <p:stCondLst>
                                            <p:cond delay="999"/>
                                          </p:stCondLst>
                                        </p:cTn>
                                        <p:tgtEl>
                                          <p:spTgt spid="15"/>
                                        </p:tgtEl>
                                        <p:attrNameLst>
                                          <p:attrName>style.visibility</p:attrName>
                                        </p:attrNameLst>
                                      </p:cBhvr>
                                      <p:to>
                                        <p:strVal val="hidden"/>
                                      </p:to>
                                    </p:set>
                                  </p:childTnLst>
                                </p:cTn>
                              </p:par>
                            </p:childTnLst>
                          </p:cTn>
                        </p:par>
                        <p:par>
                          <p:cTn id="27" fill="hold" nodeType="afterGroup">
                            <p:stCondLst>
                              <p:cond delay="1000"/>
                            </p:stCondLst>
                            <p:childTnLst>
                              <p:par>
                                <p:cTn id="28" presetID="10"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20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xit" presetSubtype="0" fill="hold" nodeType="clickEffect">
                                  <p:stCondLst>
                                    <p:cond delay="0"/>
                                  </p:stCondLst>
                                  <p:childTnLst>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8" grpId="0"/>
      <p:bldP spid="18" grpId="1"/>
    </p:bldLst>
  </p:timing>
</p:sld>
</file>

<file path=ppt/theme/theme1.xml><?xml version="1.0" encoding="utf-8"?>
<a:theme xmlns:a="http://schemas.openxmlformats.org/drawingml/2006/main" name="FrontPage">
  <a:themeElements>
    <a:clrScheme name="Front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rontPag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ront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ront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ront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ront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ront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ront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ront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ront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ront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ront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ront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ront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6057</TotalTime>
  <Words>3351</Words>
  <Application>Microsoft Office PowerPoint</Application>
  <PresentationFormat>On-screen Show (16:9)</PresentationFormat>
  <Paragraphs>181</Paragraphs>
  <Slides>15</Slides>
  <Notes>15</Notes>
  <HiddenSlides>0</HiddenSlides>
  <MMClips>4</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Symbol</vt:lpstr>
      <vt:lpstr>Trebuchet MS</vt:lpstr>
      <vt:lpstr>Verdana</vt:lpstr>
      <vt:lpstr>FrontPage</vt:lpstr>
      <vt:lpstr>Office Theme</vt:lpstr>
      <vt:lpstr>Commercial Software Development Writing software is easy, not going bust is the hard bit</vt:lpstr>
      <vt:lpstr>Who is Liam Westley?</vt:lpstr>
      <vt:lpstr>Assumptions</vt:lpstr>
      <vt:lpstr>2 BH - Liam’s Industry Experience</vt:lpstr>
      <vt:lpstr>Liam’s top 3 ways to lose money</vt:lpstr>
      <vt:lpstr>No.1 – Support</vt:lpstr>
      <vt:lpstr>No.2 – Test, test and test again</vt:lpstr>
      <vt:lpstr>No.3 – Logging </vt:lpstr>
      <vt:lpstr>No.4 – Estimating time and costs </vt:lpstr>
      <vt:lpstr>No.4 – Estimating time and costs </vt:lpstr>
      <vt:lpstr>No.5 – Get organised</vt:lpstr>
      <vt:lpstr>No.5 – Get organised</vt:lpstr>
      <vt:lpstr>No.6 – Sales</vt:lpstr>
      <vt:lpstr>Summary</vt:lpstr>
      <vt:lpstr>Resources</vt:lpstr>
    </vt:vector>
  </TitlesOfParts>
  <Company>Tiger Computer Services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Software Development</dc:title>
  <dc:subject>Writing Software Is Easy, Not Going Bust Is The Hard Bit</dc:subject>
  <dc:creator>Liam Westley</dc:creator>
  <cp:keywords>Development</cp:keywords>
  <cp:lastModifiedBy>Liam Westley</cp:lastModifiedBy>
  <cp:revision>1137</cp:revision>
  <dcterms:created xsi:type="dcterms:W3CDTF">2004-06-14T11:21:24Z</dcterms:created>
  <dcterms:modified xsi:type="dcterms:W3CDTF">2014-12-09T09:16:40Z</dcterms:modified>
</cp:coreProperties>
</file>