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5" r:id="rId2"/>
    <p:sldId id="286" r:id="rId3"/>
    <p:sldId id="271" r:id="rId4"/>
    <p:sldId id="283" r:id="rId5"/>
    <p:sldId id="267" r:id="rId6"/>
    <p:sldId id="259" r:id="rId7"/>
    <p:sldId id="258" r:id="rId8"/>
    <p:sldId id="262" r:id="rId9"/>
    <p:sldId id="264" r:id="rId10"/>
    <p:sldId id="265" r:id="rId11"/>
    <p:sldId id="275" r:id="rId12"/>
    <p:sldId id="281" r:id="rId13"/>
    <p:sldId id="280" r:id="rId14"/>
    <p:sldId id="269" r:id="rId15"/>
    <p:sldId id="276" r:id="rId16"/>
    <p:sldId id="273" r:id="rId17"/>
    <p:sldId id="277" r:id="rId18"/>
    <p:sldId id="268" r:id="rId19"/>
    <p:sldId id="278" r:id="rId20"/>
    <p:sldId id="272" r:id="rId21"/>
    <p:sldId id="279" r:id="rId22"/>
    <p:sldId id="274" r:id="rId23"/>
    <p:sldId id="270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0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C81-A484-4051-B6DB-C84CD22DDA1B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91ECB-8CB0-401D-A46B-039D51CB39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29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FAF54-EA53-44A9-8BB7-1A5C8EAE01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8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35B2-88CA-49D3-8E4A-1D75786B8009}" type="datetimeFigureOut">
              <a:rPr lang="en-GB" smtClean="0"/>
              <a:t>03/06/2014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 { </a:t>
            </a:r>
            <a:r>
              <a:rPr lang="en-GB" sz="5400" dirty="0" err="1">
                <a:solidFill>
                  <a:schemeClr val="bg1"/>
                </a:solidFill>
              </a:rPr>
              <a:t>async</a:t>
            </a:r>
            <a:r>
              <a:rPr lang="en-GB" sz="5400" dirty="0">
                <a:solidFill>
                  <a:schemeClr val="bg1"/>
                </a:solidFill>
              </a:rPr>
              <a:t> patterns 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220709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or -</a:t>
            </a:r>
          </a:p>
          <a:p>
            <a:r>
              <a:rPr lang="en-GB" dirty="0">
                <a:solidFill>
                  <a:schemeClr val="bg1"/>
                </a:solidFill>
              </a:rPr>
              <a:t>u</a:t>
            </a:r>
            <a:r>
              <a:rPr lang="en-GB" dirty="0" smtClean="0">
                <a:solidFill>
                  <a:schemeClr val="bg1"/>
                </a:solidFill>
              </a:rPr>
              <a:t>sing the asynchronous library in the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4.5 Framework for </a:t>
            </a:r>
            <a:r>
              <a:rPr lang="en-GB" dirty="0" smtClean="0">
                <a:solidFill>
                  <a:schemeClr val="bg1"/>
                </a:solidFill>
              </a:rPr>
              <a:t>more than keeping your UI responsive.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332656"/>
            <a:ext cx="13049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4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Using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or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 means we not only receive a return value, we can obtain additional information about the task performed by the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method, including detecting completion and handling exceptions.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Sample.Data</a:t>
            </a:r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*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09800" y="515719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* Any resemblance to real frameworks, on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</a:rPr>
              <a:t>github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 or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</a:rPr>
              <a:t>codeplex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, is purely coincidental even if they </a:t>
            </a:r>
            <a:r>
              <a:rPr lang="en-GB" sz="2000" b="1" dirty="0">
                <a:solidFill>
                  <a:schemeClr val="bg1"/>
                </a:solidFill>
                <a:latin typeface="Courier New" pitchFamily="49" charset="0"/>
              </a:rPr>
              <a:t>are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 written by @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</a:rPr>
              <a:t>markrendle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8"/>
            <a:ext cx="12192000" cy="68865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312024" y="4475113"/>
            <a:ext cx="2034446" cy="1094059"/>
            <a:chOff x="6312024" y="4475113"/>
            <a:chExt cx="2034446" cy="1094059"/>
          </a:xfrm>
        </p:grpSpPr>
        <p:sp>
          <p:nvSpPr>
            <p:cNvPr id="19" name="TextBox 18"/>
            <p:cNvSpPr txBox="1"/>
            <p:nvPr/>
          </p:nvSpPr>
          <p:spPr>
            <a:xfrm>
              <a:off x="6960096" y="4475113"/>
              <a:ext cx="138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London</a:t>
              </a:r>
            </a:p>
          </p:txBody>
        </p:sp>
        <p:sp>
          <p:nvSpPr>
            <p:cNvPr id="20" name="Bent Arrow 19"/>
            <p:cNvSpPr/>
            <p:nvPr/>
          </p:nvSpPr>
          <p:spPr>
            <a:xfrm flipH="1" flipV="1">
              <a:off x="6312024" y="4999701"/>
              <a:ext cx="1429782" cy="569471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79099" y="809042"/>
            <a:ext cx="1886403" cy="1060457"/>
            <a:chOff x="7279099" y="809042"/>
            <a:chExt cx="1886403" cy="1060457"/>
          </a:xfrm>
        </p:grpSpPr>
        <p:sp>
          <p:nvSpPr>
            <p:cNvPr id="25" name="TextBox 24"/>
            <p:cNvSpPr txBox="1"/>
            <p:nvPr/>
          </p:nvSpPr>
          <p:spPr>
            <a:xfrm>
              <a:off x="7279099" y="1346279"/>
              <a:ext cx="92541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Oslo</a:t>
              </a:r>
              <a:endParaRPr lang="en-GB" sz="2800" dirty="0"/>
            </a:p>
          </p:txBody>
        </p:sp>
        <p:sp>
          <p:nvSpPr>
            <p:cNvPr id="24" name="Bent Arrow 23"/>
            <p:cNvSpPr/>
            <p:nvPr/>
          </p:nvSpPr>
          <p:spPr>
            <a:xfrm rot="10800000" flipH="1" flipV="1">
              <a:off x="7680176" y="809042"/>
              <a:ext cx="1485326" cy="575996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35960" y="2852936"/>
            <a:ext cx="2350642" cy="1068874"/>
            <a:chOff x="5595128" y="2941294"/>
            <a:chExt cx="2350642" cy="1068874"/>
          </a:xfrm>
        </p:grpSpPr>
        <p:sp>
          <p:nvSpPr>
            <p:cNvPr id="31" name="TextBox 30"/>
            <p:cNvSpPr txBox="1"/>
            <p:nvPr/>
          </p:nvSpPr>
          <p:spPr>
            <a:xfrm>
              <a:off x="6438097" y="2941294"/>
              <a:ext cx="150767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Sheffield</a:t>
              </a:r>
            </a:p>
          </p:txBody>
        </p:sp>
        <p:sp>
          <p:nvSpPr>
            <p:cNvPr id="30" name="Bent Arrow 29"/>
            <p:cNvSpPr/>
            <p:nvPr/>
          </p:nvSpPr>
          <p:spPr>
            <a:xfrm flipH="1" flipV="1">
              <a:off x="5595128" y="3434172"/>
              <a:ext cx="1425228" cy="575996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81916" y="2719384"/>
            <a:ext cx="2746132" cy="1617911"/>
            <a:chOff x="2895879" y="3473362"/>
            <a:chExt cx="2746132" cy="161791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7827" y="3473362"/>
              <a:ext cx="1185858" cy="119675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895879" y="4752719"/>
              <a:ext cx="27461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http://silents.bandcamp.com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9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WhenAll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04" y="2636912"/>
            <a:ext cx="6728792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Useful for batch processing</a:t>
            </a:r>
          </a:p>
          <a:p>
            <a:r>
              <a:rPr lang="en-GB" i="1" dirty="0" smtClean="0">
                <a:solidFill>
                  <a:schemeClr val="bg1"/>
                </a:solidFill>
              </a:rPr>
              <a:t>all</a:t>
            </a:r>
            <a:r>
              <a:rPr lang="en-GB" dirty="0" smtClean="0">
                <a:solidFill>
                  <a:schemeClr val="bg1"/>
                </a:solidFill>
              </a:rPr>
              <a:t> are important.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Sending a set of e-mails.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Batch lookups returning many values.</a:t>
            </a:r>
          </a:p>
        </p:txBody>
      </p:sp>
    </p:spTree>
    <p:extLst>
      <p:ext uri="{BB962C8B-B14F-4D97-AF65-F5344CB8AC3E}">
        <p14:creationId xmlns:p14="http://schemas.microsoft.com/office/powerpoint/2010/main" val="11745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04" y="2636912"/>
            <a:ext cx="6728792" cy="3456384"/>
          </a:xfrm>
        </p:spPr>
        <p:txBody>
          <a:bodyPr anchor="b">
            <a:normAutofit fontScale="70000" lnSpcReduction="20000"/>
          </a:bodyPr>
          <a:lstStyle/>
          <a:p>
            <a:r>
              <a:rPr lang="en-GB" sz="5700" i="1" dirty="0">
                <a:solidFill>
                  <a:schemeClr val="bg1"/>
                </a:solidFill>
              </a:rPr>
              <a:t>- Throttling -</a:t>
            </a:r>
          </a:p>
          <a:p>
            <a:endParaRPr lang="en-GB" sz="3000" i="1" dirty="0">
              <a:solidFill>
                <a:schemeClr val="bg1"/>
              </a:solidFill>
            </a:endParaRPr>
          </a:p>
          <a:p>
            <a:r>
              <a:rPr lang="en-GB" sz="3800" dirty="0">
                <a:solidFill>
                  <a:schemeClr val="bg1"/>
                </a:solidFill>
              </a:rPr>
              <a:t>Limiting network or file I/O, or preventing saturation of a CPU.</a:t>
            </a:r>
          </a:p>
          <a:p>
            <a:endParaRPr lang="en-GB" sz="3800" dirty="0">
              <a:solidFill>
                <a:schemeClr val="bg1"/>
              </a:solidFill>
            </a:endParaRPr>
          </a:p>
          <a:p>
            <a:r>
              <a:rPr lang="en-GB" sz="3800" dirty="0">
                <a:solidFill>
                  <a:schemeClr val="bg1"/>
                </a:solidFill>
              </a:rPr>
              <a:t>When encoding multiple MP3 files, you might use one or two less threads than the number of CPU cores to allow other process access to the CPU.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04" y="2636912"/>
            <a:ext cx="6728792" cy="3456384"/>
          </a:xfrm>
        </p:spPr>
        <p:txBody>
          <a:bodyPr anchor="b">
            <a:normAutofit fontScale="92500" lnSpcReduction="10000"/>
          </a:bodyPr>
          <a:lstStyle/>
          <a:p>
            <a:r>
              <a:rPr lang="en-GB" sz="4300" i="1" dirty="0">
                <a:solidFill>
                  <a:schemeClr val="bg1"/>
                </a:solidFill>
              </a:rPr>
              <a:t>- Redundancy -</a:t>
            </a:r>
          </a:p>
          <a:p>
            <a:endParaRPr lang="en-GB" i="1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Useful for competing services where the </a:t>
            </a:r>
            <a:r>
              <a:rPr lang="en-GB" i="1" dirty="0" smtClean="0">
                <a:solidFill>
                  <a:schemeClr val="bg1"/>
                </a:solidFill>
              </a:rPr>
              <a:t>first </a:t>
            </a:r>
            <a:r>
              <a:rPr lang="en-GB" dirty="0" smtClean="0">
                <a:solidFill>
                  <a:schemeClr val="bg1"/>
                </a:solidFill>
              </a:rPr>
              <a:t>to return wins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Multiple lookups where all are expected to return the same value - stock prices, geo lookup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Who is Liam Westley?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417638"/>
            <a:ext cx="3362198" cy="4904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02" y="1426691"/>
            <a:ext cx="4585335" cy="277368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67808" y="5602645"/>
            <a:ext cx="1588553" cy="604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&lt; work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08368" y="1381424"/>
            <a:ext cx="2016224" cy="604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&lt; commute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13421" y="4783539"/>
            <a:ext cx="1588553" cy="60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6BA3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play &gt;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3870010"/>
            <a:ext cx="4800246" cy="270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2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 p14:presetBounceEnd="4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3" presetID="2" presetClass="entr" presetSubtype="2" fill="hold" nodeType="after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uild="p"/>
          <p:bldP spid="10" grpId="0" build="p"/>
          <p:bldP spid="11" grpId="0" build="p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04" y="2636912"/>
            <a:ext cx="6728792" cy="3456384"/>
          </a:xfrm>
        </p:spPr>
        <p:txBody>
          <a:bodyPr anchor="b">
            <a:normAutofit lnSpcReduction="10000"/>
          </a:bodyPr>
          <a:lstStyle/>
          <a:p>
            <a:r>
              <a:rPr lang="en-GB" sz="4000" i="1" dirty="0">
                <a:solidFill>
                  <a:schemeClr val="bg1"/>
                </a:solidFill>
              </a:rPr>
              <a:t>- Interleaving -</a:t>
            </a:r>
          </a:p>
          <a:p>
            <a:endParaRPr lang="en-GB" sz="3000" i="1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Perform additional processing on the results of tasks as they complete.</a:t>
            </a:r>
          </a:p>
          <a:p>
            <a:r>
              <a:rPr lang="en-GB" sz="3000" dirty="0">
                <a:solidFill>
                  <a:schemeClr val="bg1"/>
                </a:solidFill>
              </a:rPr>
              <a:t>A web browser can make multiple HTTP requests, but will start building the page as each HTTP request returns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36913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1604" y="2636912"/>
            <a:ext cx="6728792" cy="3456384"/>
          </a:xfrm>
        </p:spPr>
        <p:txBody>
          <a:bodyPr anchor="b">
            <a:normAutofit fontScale="92500" lnSpcReduction="20000"/>
          </a:bodyPr>
          <a:lstStyle/>
          <a:p>
            <a:r>
              <a:rPr lang="en-GB" sz="4300" i="1" dirty="0">
                <a:solidFill>
                  <a:schemeClr val="bg1"/>
                </a:solidFill>
              </a:rPr>
              <a:t>- Early bailout -</a:t>
            </a:r>
          </a:p>
          <a:p>
            <a:endParaRPr lang="en-GB" sz="3000" i="1" dirty="0">
              <a:solidFill>
                <a:schemeClr val="bg1"/>
              </a:solidFill>
            </a:endParaRPr>
          </a:p>
          <a:p>
            <a:r>
              <a:rPr lang="en-GB" sz="3000" dirty="0">
                <a:solidFill>
                  <a:schemeClr val="bg1"/>
                </a:solidFill>
              </a:rPr>
              <a:t>Ending a set of tasks if another tasks ends prematurely (not due to exceptions).</a:t>
            </a:r>
          </a:p>
          <a:p>
            <a:r>
              <a:rPr lang="en-GB" sz="3000" dirty="0">
                <a:solidFill>
                  <a:schemeClr val="bg1"/>
                </a:solidFill>
              </a:rPr>
              <a:t>Cancel remaining tasks when a task returns a result which meets pre-set criteria – obtaining offer to deal shares with a price below a ceiling price.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37041" y="674742"/>
            <a:ext cx="7717918" cy="5508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Resources</a:t>
            </a:r>
          </a:p>
          <a:p>
            <a:endParaRPr lang="en-GB" sz="3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8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.Net</a:t>
            </a:r>
            <a:r>
              <a:rPr lang="en-GB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parallel team blog</a:t>
            </a:r>
          </a:p>
          <a:p>
            <a:endParaRPr lang="en-GB" sz="1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http://blogs.msdn.com/b/pfxteam</a:t>
            </a:r>
          </a:p>
          <a:p>
            <a:endParaRPr lang="en-GB" sz="3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Task-based Asynchronous Pattern white paper (TAP.docx) – </a:t>
            </a:r>
            <a:r>
              <a:rPr lang="en-GB" sz="28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Stephen </a:t>
            </a:r>
            <a:r>
              <a:rPr lang="en-GB" sz="2800" i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Toub</a:t>
            </a:r>
            <a:endParaRPr lang="en-GB" sz="2800" i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1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http://www.microsoft.com/en-us/download/details.aspx?id=19957</a:t>
            </a:r>
          </a:p>
          <a:p>
            <a:endParaRPr lang="en-GB" sz="3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Microsoft </a:t>
            </a:r>
            <a:r>
              <a:rPr lang="en-GB" sz="3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GB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BCL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http://nuget.org/packages/Microsoft.Bcl.Async</a:t>
            </a:r>
          </a:p>
        </p:txBody>
      </p:sp>
    </p:spTree>
    <p:extLst>
      <p:ext uri="{BB962C8B-B14F-4D97-AF65-F5344CB8AC3E}">
        <p14:creationId xmlns:p14="http://schemas.microsoft.com/office/powerpoint/2010/main" val="38968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6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37041" y="674742"/>
            <a:ext cx="7717918" cy="46984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>
                <a:solidFill>
                  <a:schemeClr val="bg1"/>
                </a:solidFill>
              </a:rPr>
              <a:t>{ </a:t>
            </a:r>
            <a:r>
              <a:rPr lang="en-GB" sz="5400" dirty="0" err="1">
                <a:solidFill>
                  <a:schemeClr val="bg1"/>
                </a:solidFill>
              </a:rPr>
              <a:t>liam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  <a:r>
              <a:rPr lang="en-GB" sz="5400" dirty="0" err="1">
                <a:solidFill>
                  <a:schemeClr val="bg1"/>
                </a:solidFill>
              </a:rPr>
              <a:t>westley</a:t>
            </a:r>
            <a:r>
              <a:rPr lang="en-GB" sz="5400" dirty="0">
                <a:solidFill>
                  <a:schemeClr val="bg1"/>
                </a:solidFill>
              </a:rPr>
              <a:t> }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>
                <a:solidFill>
                  <a:schemeClr val="bg1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>
                <a:solidFill>
                  <a:schemeClr val="bg1"/>
                </a:solidFill>
                <a:latin typeface="Calibari"/>
                <a:cs typeface="Courier New" pitchFamily="49" charset="0"/>
              </a:rPr>
            </a:br>
            <a:r>
              <a:rPr lang="en-GB" sz="2400" dirty="0">
                <a:solidFill>
                  <a:schemeClr val="bg1"/>
                </a:solidFill>
                <a:latin typeface="Calibari"/>
                <a:cs typeface="Courier New" pitchFamily="49" charset="0"/>
              </a:rPr>
              <a:t/>
            </a:r>
            <a:br>
              <a:rPr lang="en-GB" sz="2400" dirty="0">
                <a:solidFill>
                  <a:schemeClr val="bg1"/>
                </a:solidFill>
                <a:latin typeface="Calibari"/>
                <a:cs typeface="Courier New" pitchFamily="49" charset="0"/>
              </a:rPr>
            </a:br>
            <a:r>
              <a:rPr lang="en-GB" sz="2800" dirty="0">
                <a:solidFill>
                  <a:schemeClr val="bg1"/>
                </a:solidFill>
                <a:latin typeface="Calibari"/>
                <a:cs typeface="Courier New" pitchFamily="49" charset="0"/>
              </a:rPr>
              <a:t>http://geekswithblogs.net/twickers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6195369"/>
            <a:ext cx="139971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1" y="5589240"/>
            <a:ext cx="9143999" cy="6294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bg1"/>
                </a:solidFill>
                <a:latin typeface="Calibari"/>
                <a:cs typeface="Courier New" pitchFamily="49" charset="0"/>
              </a:rPr>
              <a:t>http://www.huddle.com/jobs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112224" y="5818038"/>
            <a:ext cx="2376264" cy="923330"/>
            <a:chOff x="6588224" y="5818038"/>
            <a:chExt cx="2376264" cy="92333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588224" y="5903968"/>
              <a:ext cx="1008112" cy="37573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88224" y="5818038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>
                  <a:solidFill>
                    <a:srgbClr val="0070C0"/>
                  </a:solidFill>
                  <a:latin typeface="Segoe Script" pitchFamily="34" charset="0"/>
                </a:rPr>
                <a:t>Mention </a:t>
              </a:r>
            </a:p>
            <a:p>
              <a:pPr algn="r"/>
              <a:r>
                <a:rPr lang="en-GB" b="1" dirty="0">
                  <a:solidFill>
                    <a:srgbClr val="0070C0"/>
                  </a:solidFill>
                  <a:latin typeface="Segoe Script" pitchFamily="34" charset="0"/>
                </a:rPr>
                <a:t>Liam sent </a:t>
              </a:r>
            </a:p>
            <a:p>
              <a:pPr algn="r"/>
              <a:r>
                <a:rPr lang="en-GB" b="1" dirty="0">
                  <a:solidFill>
                    <a:srgbClr val="0070C0"/>
                  </a:solidFill>
                  <a:latin typeface="Segoe Script" pitchFamily="34" charset="0"/>
                </a:rPr>
                <a:t>you!!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3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{ </a:t>
            </a:r>
            <a:r>
              <a:rPr lang="en-GB" sz="5400" dirty="0" err="1">
                <a:solidFill>
                  <a:schemeClr val="bg1"/>
                </a:solidFill>
              </a:rPr>
              <a:t>async</a:t>
            </a:r>
            <a:r>
              <a:rPr lang="en-GB" sz="5400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933056"/>
            <a:ext cx="6400800" cy="23042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quick recap, 2012 -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New </a:t>
            </a:r>
            <a:r>
              <a:rPr lang="en-GB" dirty="0" err="1" smtClean="0">
                <a:solidFill>
                  <a:schemeClr val="bg1"/>
                </a:solidFill>
              </a:rPr>
              <a:t>asyhcronous</a:t>
            </a:r>
            <a:r>
              <a:rPr lang="en-GB" dirty="0" smtClean="0">
                <a:solidFill>
                  <a:schemeClr val="bg1"/>
                </a:solidFill>
              </a:rPr>
              <a:t> library in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4.5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Heavily used in </a:t>
            </a:r>
            <a:r>
              <a:rPr lang="en-GB" dirty="0" err="1" smtClean="0">
                <a:solidFill>
                  <a:schemeClr val="bg1"/>
                </a:solidFill>
              </a:rPr>
              <a:t>WinRT</a:t>
            </a:r>
            <a:r>
              <a:rPr lang="en-GB" dirty="0" smtClean="0">
                <a:solidFill>
                  <a:schemeClr val="bg1"/>
                </a:solidFill>
              </a:rPr>
              <a:t> and available from within Visual Studio 2012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4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{ </a:t>
            </a:r>
            <a:r>
              <a:rPr lang="en-GB" sz="5400" dirty="0" err="1">
                <a:solidFill>
                  <a:schemeClr val="bg1"/>
                </a:solidFill>
              </a:rPr>
              <a:t>async</a:t>
            </a:r>
            <a:r>
              <a:rPr lang="en-GB" sz="5400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933056"/>
            <a:ext cx="6400800" cy="23042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April 2013 -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Now available Microsoft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BCL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Requires Visual Studio 2012 but can target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4, WP7.5, WP8, SL4, SL5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8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Key goals for </a:t>
            </a:r>
            <a:r>
              <a:rPr lang="en-GB" sz="5400" dirty="0" err="1">
                <a:solidFill>
                  <a:schemeClr val="bg1"/>
                </a:solidFill>
              </a:rPr>
              <a:t>async</a:t>
            </a:r>
            <a:r>
              <a:rPr lang="en-GB" sz="5400" dirty="0">
                <a:solidFill>
                  <a:schemeClr val="bg1"/>
                </a:solidFill>
              </a:rPr>
              <a:t> #1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39616" y="2636912"/>
            <a:ext cx="6912768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Identify long running process and handle them </a:t>
            </a:r>
            <a:r>
              <a:rPr lang="en-GB" dirty="0" err="1">
                <a:solidFill>
                  <a:schemeClr val="bg1"/>
                </a:solidFill>
              </a:rPr>
              <a:t>asychronously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‘Long-running’ in the Windows Runtime it is specifically anything that could take longer than 50ms to execute</a:t>
            </a:r>
          </a:p>
        </p:txBody>
      </p:sp>
    </p:spTree>
    <p:extLst>
      <p:ext uri="{BB962C8B-B14F-4D97-AF65-F5344CB8AC3E}">
        <p14:creationId xmlns:p14="http://schemas.microsoft.com/office/powerpoint/2010/main" val="5749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Key goals for </a:t>
            </a:r>
            <a:r>
              <a:rPr lang="en-GB" sz="5400" dirty="0" err="1">
                <a:solidFill>
                  <a:schemeClr val="bg1"/>
                </a:solidFill>
              </a:rPr>
              <a:t>async</a:t>
            </a:r>
            <a:r>
              <a:rPr lang="en-GB" sz="5400" dirty="0">
                <a:solidFill>
                  <a:schemeClr val="bg1"/>
                </a:solidFill>
              </a:rPr>
              <a:t> #2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95600" y="2636912"/>
            <a:ext cx="6400800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An asynchronous programming model familiar to the way that you might write synchronous code</a:t>
            </a:r>
          </a:p>
          <a:p>
            <a:r>
              <a:rPr lang="en-GB" dirty="0">
                <a:solidFill>
                  <a:schemeClr val="bg1"/>
                </a:solidFill>
              </a:rPr>
              <a:t>- lower barrier to entry</a:t>
            </a:r>
          </a:p>
        </p:txBody>
      </p:sp>
    </p:spTree>
    <p:extLst>
      <p:ext uri="{BB962C8B-B14F-4D97-AF65-F5344CB8AC3E}">
        <p14:creationId xmlns:p14="http://schemas.microsoft.com/office/powerpoint/2010/main" val="38561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>
                <a:solidFill>
                  <a:schemeClr val="bg1"/>
                </a:solidFill>
                <a:latin typeface="Courier New" pitchFamily="49" charset="0"/>
              </a:rPr>
              <a:t>async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Indicates that a method is likely to contain a control flow that involves awaiting asynchronous operations 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await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await signs up the rest of the method as a continuation of the task and returns to the caller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Possible to include more than one await within a single </a:t>
            </a:r>
            <a:r>
              <a:rPr lang="en-GB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08721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Task   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Where you would have had a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void</a:t>
            </a:r>
            <a:r>
              <a:rPr lang="en-GB" dirty="0" smtClean="0">
                <a:solidFill>
                  <a:schemeClr val="bg1"/>
                </a:solidFill>
              </a:rPr>
              <a:t> return value, use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Where you would have had a return </a:t>
            </a:r>
            <a:r>
              <a:rPr lang="en-GB" dirty="0" err="1" smtClean="0">
                <a:solidFill>
                  <a:schemeClr val="bg1"/>
                </a:solidFill>
              </a:rPr>
              <a:t>value,or</a:t>
            </a:r>
            <a:r>
              <a:rPr lang="en-GB" dirty="0" smtClean="0">
                <a:solidFill>
                  <a:schemeClr val="bg1"/>
                </a:solidFill>
              </a:rPr>
              <a:t> parameter output values, use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536</Words>
  <Application>Microsoft Office PowerPoint</Application>
  <PresentationFormat>Widescreen</PresentationFormat>
  <Paragraphs>93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Calibari</vt:lpstr>
      <vt:lpstr>Calibri</vt:lpstr>
      <vt:lpstr>Courier New</vt:lpstr>
      <vt:lpstr>Segoe Script</vt:lpstr>
      <vt:lpstr>Office Theme</vt:lpstr>
      <vt:lpstr> { async patterns }</vt:lpstr>
      <vt:lpstr>Who is Liam Westley?</vt:lpstr>
      <vt:lpstr>{ async }</vt:lpstr>
      <vt:lpstr>{ async }</vt:lpstr>
      <vt:lpstr>Key goals for async #1</vt:lpstr>
      <vt:lpstr>Key goals for async #2</vt:lpstr>
      <vt:lpstr>async</vt:lpstr>
      <vt:lpstr>await</vt:lpstr>
      <vt:lpstr>Task   Task&lt;T&gt;</vt:lpstr>
      <vt:lpstr>Task&lt;T&gt;</vt:lpstr>
      <vt:lpstr>Timeout&lt;Code&gt;</vt:lpstr>
      <vt:lpstr>Sample.Data*</vt:lpstr>
      <vt:lpstr>PowerPoint Presentation</vt:lpstr>
      <vt:lpstr>WhenAll</vt:lpstr>
      <vt:lpstr>Timeout&lt;Code&gt;</vt:lpstr>
      <vt:lpstr>WhenAny</vt:lpstr>
      <vt:lpstr>Timeout&lt;Code&gt;</vt:lpstr>
      <vt:lpstr>WhenAny</vt:lpstr>
      <vt:lpstr>Timeout&lt;Code&gt;</vt:lpstr>
      <vt:lpstr>WhenAny</vt:lpstr>
      <vt:lpstr>Timeout&lt;Code&gt;</vt:lpstr>
      <vt:lpstr>WhenAny</vt:lpstr>
      <vt:lpstr>PowerPoint Presentation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async } patterns</dc:title>
  <dc:subject>Async Patterns</dc:subject>
  <dc:creator>liam.westley@tigernews.co.uk</dc:creator>
  <cp:lastModifiedBy>Liam Westley</cp:lastModifiedBy>
  <cp:revision>87</cp:revision>
  <dcterms:created xsi:type="dcterms:W3CDTF">2012-05-28T10:49:18Z</dcterms:created>
  <dcterms:modified xsi:type="dcterms:W3CDTF">2014-06-03T12:37:42Z</dcterms:modified>
</cp:coreProperties>
</file>