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25"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21"/>
    <p:restoredTop sz="94562"/>
  </p:normalViewPr>
  <p:slideViewPr>
    <p:cSldViewPr snapToGrid="0" snapToObjects="1">
      <p:cViewPr varScale="1">
        <p:scale>
          <a:sx n="108" d="100"/>
          <a:sy n="108"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B3795-C49A-4043-840A-89FD7BABB044}" type="datetimeFigureOut">
              <a:rPr lang="en-US" smtClean="0"/>
              <a:t>11/23/21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03F7-C4FF-6740-9A7B-FF5A8C5F0107}" type="slidenum">
              <a:rPr lang="en-US" smtClean="0"/>
              <a:t>‹#›</a:t>
            </a:fld>
            <a:endParaRPr lang="en-US"/>
          </a:p>
        </p:txBody>
      </p:sp>
    </p:spTree>
    <p:extLst>
      <p:ext uri="{BB962C8B-B14F-4D97-AF65-F5344CB8AC3E}">
        <p14:creationId xmlns:p14="http://schemas.microsoft.com/office/powerpoint/2010/main" val="228346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0B03F7-C4FF-6740-9A7B-FF5A8C5F0107}" type="slidenum">
              <a:rPr lang="en-US" smtClean="0"/>
              <a:t>7</a:t>
            </a:fld>
            <a:endParaRPr lang="en-US"/>
          </a:p>
        </p:txBody>
      </p:sp>
    </p:spTree>
    <p:extLst>
      <p:ext uri="{BB962C8B-B14F-4D97-AF65-F5344CB8AC3E}">
        <p14:creationId xmlns:p14="http://schemas.microsoft.com/office/powerpoint/2010/main" val="27091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CE88C97-C9FE-E945-84B9-9F789C1980E9}" type="datetimeFigureOut">
              <a:rPr lang="en-US" smtClean="0"/>
              <a:t>11/23/21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6E01030-63E2-384F-ACB4-BF89CCC21AA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58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88C97-C9FE-E945-84B9-9F789C1980E9}"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63979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88C97-C9FE-E945-84B9-9F789C1980E9}"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49335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88C97-C9FE-E945-84B9-9F789C1980E9}" type="datetimeFigureOut">
              <a:rPr lang="en-US" smtClean="0"/>
              <a:t>11/23/21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310929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CE88C97-C9FE-E945-84B9-9F789C1980E9}" type="datetimeFigureOut">
              <a:rPr lang="en-US" smtClean="0"/>
              <a:t>11/23/21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6E01030-63E2-384F-ACB4-BF89CCC21AA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22082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E88C97-C9FE-E945-84B9-9F789C1980E9}" type="datetimeFigureOut">
              <a:rPr lang="en-US" smtClean="0"/>
              <a:t>11/23/21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19592942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E88C97-C9FE-E945-84B9-9F789C1980E9}" type="datetimeFigureOut">
              <a:rPr lang="en-US" smtClean="0"/>
              <a:t>11/23/21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28536642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E88C97-C9FE-E945-84B9-9F789C1980E9}" type="datetimeFigureOut">
              <a:rPr lang="en-US" smtClean="0"/>
              <a:t>11/23/21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338246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88C97-C9FE-E945-84B9-9F789C1980E9}" type="datetimeFigureOut">
              <a:rPr lang="en-US" smtClean="0"/>
              <a:t>11/23/21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264336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CE88C97-C9FE-E945-84B9-9F789C1980E9}" type="datetimeFigureOut">
              <a:rPr lang="en-US" smtClean="0"/>
              <a:t>11/23/21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6E01030-63E2-384F-ACB4-BF89CCC21AA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073349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CE88C97-C9FE-E945-84B9-9F789C1980E9}" type="datetimeFigureOut">
              <a:rPr lang="en-US" smtClean="0"/>
              <a:t>11/23/21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6E01030-63E2-384F-ACB4-BF89CCC21AAF}" type="slidenum">
              <a:rPr lang="en-US" smtClean="0"/>
              <a:t>‹#›</a:t>
            </a:fld>
            <a:endParaRPr lang="en-US"/>
          </a:p>
        </p:txBody>
      </p:sp>
    </p:spTree>
    <p:extLst>
      <p:ext uri="{BB962C8B-B14F-4D97-AF65-F5344CB8AC3E}">
        <p14:creationId xmlns:p14="http://schemas.microsoft.com/office/powerpoint/2010/main" val="41944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CE88C97-C9FE-E945-84B9-9F789C1980E9}" type="datetimeFigureOut">
              <a:rPr lang="en-US" smtClean="0"/>
              <a:t>11/23/21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6E01030-63E2-384F-ACB4-BF89CCC21AA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8296904"/>
      </p:ext>
    </p:extLst>
  </p:cSld>
  <p:clrMap bg1="lt1" tx1="dk1" bg2="lt2" tx2="dk2" accent1="accent1" accent2="accent2" accent3="accent3" accent4="accent4" accent5="accent5" accent6="accent6" hlink="hlink" folHlink="folHlink"/>
  <p:sldLayoutIdLst>
    <p:sldLayoutId id="2147484526" r:id="rId1"/>
    <p:sldLayoutId id="2147484527" r:id="rId2"/>
    <p:sldLayoutId id="2147484528" r:id="rId3"/>
    <p:sldLayoutId id="2147484529" r:id="rId4"/>
    <p:sldLayoutId id="2147484530" r:id="rId5"/>
    <p:sldLayoutId id="2147484531" r:id="rId6"/>
    <p:sldLayoutId id="2147484532" r:id="rId7"/>
    <p:sldLayoutId id="2147484533" r:id="rId8"/>
    <p:sldLayoutId id="2147484534" r:id="rId9"/>
    <p:sldLayoutId id="2147484535" r:id="rId10"/>
    <p:sldLayoutId id="214748453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fedesoriano/stroke-predic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umutalpaydn/stroke-eda-and-classification-94-60-accuracy" TargetMode="External"/><Relationship Id="rId2" Type="http://schemas.openxmlformats.org/officeDocument/2006/relationships/hyperlink" Target="https://www.kaggle.com/redhunter20/stroke-prediction-rf-acc-95" TargetMode="External"/><Relationship Id="rId1" Type="http://schemas.openxmlformats.org/officeDocument/2006/relationships/slideLayout" Target="../slideLayouts/slideLayout2.xml"/><Relationship Id="rId4" Type="http://schemas.openxmlformats.org/officeDocument/2006/relationships/hyperlink" Target="https://www.kaggle.com/ankithb21/stroke-prediction-ann-svm-94-ac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fedesoriano/stroke-prediction-dataset/tasks?taskId=328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44">
            <a:extLst>
              <a:ext uri="{FF2B5EF4-FFF2-40B4-BE49-F238E27FC236}">
                <a16:creationId xmlns:a16="http://schemas.microsoft.com/office/drawing/2014/main" id="{8A25BF79-9ED2-4290-8C48-1AB107B67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DF2D3-419A-764D-9CCE-A219ADC45BEF}"/>
              </a:ext>
            </a:extLst>
          </p:cNvPr>
          <p:cNvSpPr>
            <a:spLocks noGrp="1"/>
          </p:cNvSpPr>
          <p:nvPr>
            <p:ph type="ctrTitle"/>
          </p:nvPr>
        </p:nvSpPr>
        <p:spPr>
          <a:xfrm>
            <a:off x="5118306" y="1104366"/>
            <a:ext cx="6278635" cy="4649269"/>
          </a:xfrm>
        </p:spPr>
        <p:txBody>
          <a:bodyPr vert="horz" lIns="91440" tIns="45720" rIns="91440" bIns="45720" rtlCol="0" anchor="ctr">
            <a:normAutofit/>
          </a:bodyPr>
          <a:lstStyle/>
          <a:p>
            <a:pPr algn="l"/>
            <a:r>
              <a:rPr lang="en-US" sz="6000" spc="200" dirty="0">
                <a:solidFill>
                  <a:schemeClr val="bg2"/>
                </a:solidFill>
              </a:rPr>
              <a:t>Stroke Prediction</a:t>
            </a:r>
          </a:p>
        </p:txBody>
      </p:sp>
      <p:sp>
        <p:nvSpPr>
          <p:cNvPr id="74" name="Rectangle 46">
            <a:extLst>
              <a:ext uri="{FF2B5EF4-FFF2-40B4-BE49-F238E27FC236}">
                <a16:creationId xmlns:a16="http://schemas.microsoft.com/office/drawing/2014/main" id="{6159C197-C92F-4EEC-9821-4C2CAABD6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46F6953-1FB3-AB40-BB02-3087031187B7}"/>
              </a:ext>
            </a:extLst>
          </p:cNvPr>
          <p:cNvSpPr>
            <a:spLocks noGrp="1"/>
          </p:cNvSpPr>
          <p:nvPr>
            <p:ph type="subTitle" idx="1"/>
          </p:nvPr>
        </p:nvSpPr>
        <p:spPr>
          <a:xfrm>
            <a:off x="0" y="972528"/>
            <a:ext cx="4614863" cy="4912944"/>
          </a:xfrm>
        </p:spPr>
        <p:txBody>
          <a:bodyPr vert="horz" lIns="91440" tIns="45720" rIns="91440" bIns="45720" rtlCol="0" anchor="ctr">
            <a:normAutofit/>
          </a:bodyPr>
          <a:lstStyle/>
          <a:p>
            <a:r>
              <a:rPr lang="en-US" sz="1600" b="0" dirty="0">
                <a:solidFill>
                  <a:srgbClr val="2A1A00"/>
                </a:solidFill>
              </a:rPr>
              <a:t>Machine Learning Project</a:t>
            </a:r>
            <a:endParaRPr lang="en-US" sz="1600" dirty="0">
              <a:solidFill>
                <a:srgbClr val="2A1A00"/>
              </a:solidFill>
            </a:endParaRPr>
          </a:p>
          <a:p>
            <a:pPr indent="-228600">
              <a:buFont typeface="Arial" panose="020B0604020202020204" pitchFamily="34" charset="0"/>
              <a:buChar char="•"/>
            </a:pPr>
            <a:r>
              <a:rPr lang="en-US" sz="1600" dirty="0">
                <a:solidFill>
                  <a:srgbClr val="2A1A00"/>
                </a:solidFill>
              </a:rPr>
              <a:t>Jun Zhao</a:t>
            </a:r>
          </a:p>
          <a:p>
            <a:r>
              <a:rPr lang="en-US" sz="1600" b="0" dirty="0">
                <a:solidFill>
                  <a:schemeClr val="bg1"/>
                </a:solidFill>
                <a:latin typeface="Arial" panose="020B0604020202020204" pitchFamily="34" charset="0"/>
                <a:cs typeface="Arial" panose="020B0604020202020204" pitchFamily="34" charset="0"/>
              </a:rPr>
              <a:t>College of Engineering Northeastern University</a:t>
            </a:r>
          </a:p>
        </p:txBody>
      </p:sp>
      <p:sp>
        <p:nvSpPr>
          <p:cNvPr id="49" name="Freeform 6">
            <a:extLst>
              <a:ext uri="{FF2B5EF4-FFF2-40B4-BE49-F238E27FC236}">
                <a16:creationId xmlns:a16="http://schemas.microsoft.com/office/drawing/2014/main" id="{A863A539-3C09-4E46-97FB-DF20B3586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Tree>
    <p:extLst>
      <p:ext uri="{BB962C8B-B14F-4D97-AF65-F5344CB8AC3E}">
        <p14:creationId xmlns:p14="http://schemas.microsoft.com/office/powerpoint/2010/main" val="36520300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BD29C-BD92-FD43-AAA5-A76FB4FB98EC}"/>
              </a:ext>
            </a:extLst>
          </p:cNvPr>
          <p:cNvSpPr>
            <a:spLocks noGrp="1"/>
          </p:cNvSpPr>
          <p:nvPr>
            <p:ph type="title"/>
          </p:nvPr>
        </p:nvSpPr>
        <p:spPr>
          <a:xfrm>
            <a:off x="761996" y="1153287"/>
            <a:ext cx="3570566" cy="4551426"/>
          </a:xfrm>
        </p:spPr>
        <p:txBody>
          <a:bodyPr anchor="ctr">
            <a:normAutofit/>
          </a:bodyPr>
          <a:lstStyle/>
          <a:p>
            <a:pPr algn="r"/>
            <a:r>
              <a:rPr lang="en-US" sz="3200" b="1">
                <a:latin typeface="Arial" panose="020B0604020202020204" pitchFamily="34" charset="0"/>
                <a:cs typeface="Arial" panose="020B0604020202020204" pitchFamily="34" charset="0"/>
              </a:rPr>
              <a:t>Problem to Solve</a:t>
            </a:r>
          </a:p>
        </p:txBody>
      </p:sp>
      <p:cxnSp>
        <p:nvCxnSpPr>
          <p:cNvPr id="40" name="Straight Connector 3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6B43781F-53F5-B544-88D8-2D660D850747}"/>
              </a:ext>
            </a:extLst>
          </p:cNvPr>
          <p:cNvSpPr>
            <a:spLocks noGrp="1"/>
          </p:cNvSpPr>
          <p:nvPr>
            <p:ph idx="1"/>
          </p:nvPr>
        </p:nvSpPr>
        <p:spPr>
          <a:xfrm>
            <a:off x="4976031" y="885825"/>
            <a:ext cx="6453969" cy="4818888"/>
          </a:xfrm>
        </p:spPr>
        <p:txBody>
          <a:bodyPr anchor="ctr">
            <a:normAutofit lnSpcReduction="10000"/>
          </a:bodyPr>
          <a:lstStyle/>
          <a:p>
            <a:pPr marL="0" indent="0">
              <a:buNone/>
            </a:pPr>
            <a:r>
              <a:rPr lang="en-US" sz="2400" dirty="0">
                <a:latin typeface="Arial" panose="020B0604020202020204" pitchFamily="34" charset="0"/>
                <a:cs typeface="Arial" panose="020B0604020202020204" pitchFamily="34" charset="0"/>
              </a:rPr>
              <a:t>In this project, we are going to build, fit, tune, test and visualize the model to predict the possibility of stroke with the following variables:</a:t>
            </a:r>
          </a:p>
          <a:p>
            <a:pPr>
              <a:buFontTx/>
              <a:buChar char="-"/>
            </a:pPr>
            <a:r>
              <a:rPr lang="en-US" sz="2400" dirty="0">
                <a:latin typeface="Arial" panose="020B0604020202020204" pitchFamily="34" charset="0"/>
                <a:cs typeface="Arial" panose="020B0604020202020204" pitchFamily="34" charset="0"/>
              </a:rPr>
              <a:t>Hypertension</a:t>
            </a:r>
          </a:p>
          <a:p>
            <a:pPr>
              <a:buFontTx/>
              <a:buChar char="-"/>
            </a:pPr>
            <a:r>
              <a:rPr lang="en-US" sz="2400" dirty="0">
                <a:latin typeface="Arial" panose="020B0604020202020204" pitchFamily="34" charset="0"/>
                <a:cs typeface="Arial" panose="020B0604020202020204" pitchFamily="34" charset="0"/>
              </a:rPr>
              <a:t>Gender</a:t>
            </a:r>
          </a:p>
          <a:p>
            <a:pPr>
              <a:buFontTx/>
              <a:buChar char="-"/>
            </a:pPr>
            <a:r>
              <a:rPr lang="en-US" sz="2400" dirty="0">
                <a:latin typeface="Arial" panose="020B0604020202020204" pitchFamily="34" charset="0"/>
                <a:cs typeface="Arial" panose="020B0604020202020204" pitchFamily="34" charset="0"/>
              </a:rPr>
              <a:t>Heart disease</a:t>
            </a:r>
          </a:p>
          <a:p>
            <a:pPr>
              <a:buFontTx/>
              <a:buChar char="-"/>
            </a:pPr>
            <a:r>
              <a:rPr lang="en-US" sz="2400" dirty="0">
                <a:latin typeface="Arial" panose="020B0604020202020204" pitchFamily="34" charset="0"/>
                <a:cs typeface="Arial" panose="020B0604020202020204" pitchFamily="34" charset="0"/>
              </a:rPr>
              <a:t>Marital status</a:t>
            </a:r>
          </a:p>
          <a:p>
            <a:pPr>
              <a:buFontTx/>
              <a:buChar char="-"/>
            </a:pPr>
            <a:r>
              <a:rPr lang="en-US" sz="2400" dirty="0">
                <a:latin typeface="Arial" panose="020B0604020202020204" pitchFamily="34" charset="0"/>
                <a:cs typeface="Arial" panose="020B0604020202020204" pitchFamily="34" charset="0"/>
              </a:rPr>
              <a:t>Residence type</a:t>
            </a:r>
          </a:p>
          <a:p>
            <a:pPr>
              <a:buFontTx/>
              <a:buChar char="-"/>
            </a:pPr>
            <a:r>
              <a:rPr lang="en-US" sz="2400" dirty="0">
                <a:latin typeface="Arial" panose="020B0604020202020204" pitchFamily="34" charset="0"/>
                <a:cs typeface="Arial" panose="020B0604020202020204" pitchFamily="34" charset="0"/>
              </a:rPr>
              <a:t>Working type</a:t>
            </a:r>
          </a:p>
          <a:p>
            <a:pPr>
              <a:buFontTx/>
              <a:buChar char="-"/>
            </a:pPr>
            <a:r>
              <a:rPr lang="en-US" sz="2400" dirty="0">
                <a:latin typeface="Arial" panose="020B0604020202020204" pitchFamily="34" charset="0"/>
                <a:cs typeface="Arial" panose="020B0604020202020204" pitchFamily="34" charset="0"/>
              </a:rPr>
              <a:t>Smoking status</a:t>
            </a:r>
          </a:p>
          <a:p>
            <a:endParaRPr lang="en-US" sz="1600" dirty="0"/>
          </a:p>
        </p:txBody>
      </p:sp>
      <p:sp>
        <p:nvSpPr>
          <p:cNvPr id="42" name="Rectangle 4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039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AFD2E-0A43-674C-BDA4-C4C66A06E856}"/>
              </a:ext>
            </a:extLst>
          </p:cNvPr>
          <p:cNvSpPr>
            <a:spLocks noGrp="1"/>
          </p:cNvSpPr>
          <p:nvPr>
            <p:ph type="title"/>
          </p:nvPr>
        </p:nvSpPr>
        <p:spPr>
          <a:xfrm>
            <a:off x="761996" y="1153287"/>
            <a:ext cx="3570566" cy="4551426"/>
          </a:xfrm>
        </p:spPr>
        <p:txBody>
          <a:bodyPr anchor="ctr">
            <a:normAutofit/>
          </a:bodyPr>
          <a:lstStyle/>
          <a:p>
            <a:pPr algn="r"/>
            <a:r>
              <a:rPr lang="en-US" sz="3200" b="1" dirty="0">
                <a:latin typeface="Arial" panose="020B0604020202020204" pitchFamily="34" charset="0"/>
                <a:cs typeface="Arial" panose="020B0604020202020204" pitchFamily="34" charset="0"/>
              </a:rPr>
              <a:t>Data Source</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072F7E-EA8B-F946-883C-E7F6BA39B669}"/>
              </a:ext>
            </a:extLst>
          </p:cNvPr>
          <p:cNvSpPr>
            <a:spLocks noGrp="1"/>
          </p:cNvSpPr>
          <p:nvPr>
            <p:ph idx="1"/>
          </p:nvPr>
        </p:nvSpPr>
        <p:spPr>
          <a:xfrm>
            <a:off x="4976031" y="1153287"/>
            <a:ext cx="6453969" cy="4551426"/>
          </a:xfrm>
        </p:spPr>
        <p:txBody>
          <a:bodyPr anchor="ctr">
            <a:normAutofit/>
          </a:bodyPr>
          <a:lstStyle/>
          <a:p>
            <a:pPr marL="0" indent="0">
              <a:buNone/>
            </a:pPr>
            <a:r>
              <a:rPr lang="en-US" sz="1800" dirty="0">
                <a:latin typeface="Arial" panose="020B0604020202020204" pitchFamily="34" charset="0"/>
                <a:cs typeface="Arial" panose="020B0604020202020204" pitchFamily="34" charset="0"/>
              </a:rPr>
              <a:t> We have retrieved the dataset of “Stroke Prediction Dataset” from Kaggle as the link enclosed: </a:t>
            </a:r>
            <a:r>
              <a:rPr lang="en-US" sz="1800" dirty="0">
                <a:latin typeface="Arial" panose="020B0604020202020204" pitchFamily="34" charset="0"/>
                <a:cs typeface="Arial" panose="020B0604020202020204" pitchFamily="34" charset="0"/>
                <a:hlinkClick r:id="rId2"/>
              </a:rPr>
              <a:t>https://www.kaggle.com/fedesoriano/stroke-prediction-dataset</a:t>
            </a:r>
            <a:endParaRPr lang="en-US" sz="1800" dirty="0">
              <a:latin typeface="Arial" panose="020B0604020202020204" pitchFamily="34" charset="0"/>
              <a:cs typeface="Arial" panose="020B0604020202020204" pitchFamily="34" charset="0"/>
            </a:endParaRPr>
          </a:p>
          <a:p>
            <a:pPr>
              <a:buFontTx/>
              <a:buChar char="-"/>
            </a:pPr>
            <a:r>
              <a:rPr lang="en-US" sz="1800" dirty="0">
                <a:latin typeface="Arial" panose="020B0604020202020204" pitchFamily="34" charset="0"/>
                <a:cs typeface="Arial" panose="020B0604020202020204" pitchFamily="34" charset="0"/>
              </a:rPr>
              <a:t>This dataset has 5110 rows with 12 columns</a:t>
            </a:r>
          </a:p>
          <a:p>
            <a:pPr>
              <a:buFontTx/>
              <a:buChar char="-"/>
            </a:pPr>
            <a:r>
              <a:rPr lang="en-US" sz="1800" dirty="0">
                <a:latin typeface="Arial" panose="020B0604020202020204" pitchFamily="34" charset="0"/>
                <a:cs typeface="Arial" panose="020B0604020202020204" pitchFamily="34" charset="0"/>
              </a:rPr>
              <a:t>Among of the 12 columns, 10 are variables columns</a:t>
            </a:r>
          </a:p>
          <a:p>
            <a:pPr>
              <a:buFontTx/>
              <a:buChar char="-"/>
            </a:pPr>
            <a:r>
              <a:rPr lang="en-US" sz="1800" dirty="0">
                <a:latin typeface="Arial" panose="020B0604020202020204" pitchFamily="34" charset="0"/>
                <a:cs typeface="Arial" panose="020B0604020202020204" pitchFamily="34" charset="0"/>
              </a:rPr>
              <a:t>We dropped the ID column because it doesn’t make any sense</a:t>
            </a:r>
          </a:p>
          <a:p>
            <a:pPr>
              <a:buFontTx/>
              <a:buChar char="-"/>
            </a:pPr>
            <a:r>
              <a:rPr lang="en-US" sz="1800" dirty="0">
                <a:latin typeface="Arial" panose="020B0604020202020204" pitchFamily="34" charset="0"/>
                <a:cs typeface="Arial" panose="020B0604020202020204" pitchFamily="34" charset="0"/>
              </a:rPr>
              <a:t>The Stroke column is the actual result for each specific patient</a:t>
            </a:r>
          </a:p>
          <a:p>
            <a:pPr marL="0" indent="0">
              <a:buNone/>
            </a:pPr>
            <a:endParaRPr lang="en-US" sz="1600" dirty="0"/>
          </a:p>
          <a:p>
            <a:pPr marL="0" indent="0">
              <a:buNone/>
            </a:pPr>
            <a:endParaRPr lang="en-US"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502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644BC-0C30-1340-B4A7-1AF6988A9A06}"/>
              </a:ext>
            </a:extLst>
          </p:cNvPr>
          <p:cNvSpPr>
            <a:spLocks noGrp="1"/>
          </p:cNvSpPr>
          <p:nvPr>
            <p:ph type="title"/>
          </p:nvPr>
        </p:nvSpPr>
        <p:spPr>
          <a:xfrm>
            <a:off x="761996" y="1153287"/>
            <a:ext cx="3570566" cy="4551426"/>
          </a:xfrm>
        </p:spPr>
        <p:txBody>
          <a:bodyPr anchor="ctr">
            <a:normAutofit/>
          </a:bodyPr>
          <a:lstStyle/>
          <a:p>
            <a:pPr algn="r"/>
            <a:r>
              <a:rPr lang="en-US" sz="3200" b="1" dirty="0">
                <a:latin typeface="Arial" panose="020B0604020202020204" pitchFamily="34" charset="0"/>
                <a:cs typeface="Arial" panose="020B0604020202020204" pitchFamily="34" charset="0"/>
              </a:rPr>
              <a:t>Existing Solutions</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C54374-5759-BD41-9687-43FFCE5D62A2}"/>
              </a:ext>
            </a:extLst>
          </p:cNvPr>
          <p:cNvSpPr>
            <a:spLocks noGrp="1"/>
          </p:cNvSpPr>
          <p:nvPr>
            <p:ph idx="1"/>
          </p:nvPr>
        </p:nvSpPr>
        <p:spPr>
          <a:xfrm>
            <a:off x="4976031" y="1153287"/>
            <a:ext cx="6453969" cy="4551426"/>
          </a:xfrm>
        </p:spPr>
        <p:txBody>
          <a:bodyPr anchor="ctr">
            <a:noAutofit/>
          </a:bodyPr>
          <a:lstStyle/>
          <a:p>
            <a:pPr marL="0" indent="0">
              <a:buNone/>
            </a:pPr>
            <a:r>
              <a:rPr lang="en-US" sz="1800" dirty="0">
                <a:latin typeface="Arial" panose="020B0604020202020204" pitchFamily="34" charset="0"/>
                <a:cs typeface="Arial" panose="020B0604020202020204" pitchFamily="34" charset="0"/>
              </a:rPr>
              <a:t>There are a bunch of similar projects on the internet regarding to this topic, for example, we can find following topics from Kaggle:</a:t>
            </a:r>
          </a:p>
          <a:p>
            <a:pPr marL="0" indent="0">
              <a:buNone/>
            </a:pPr>
            <a:r>
              <a:rPr lang="en-US" sz="1800" dirty="0">
                <a:latin typeface="Arial" panose="020B0604020202020204" pitchFamily="34" charset="0"/>
                <a:cs typeface="Arial" panose="020B0604020202020204" pitchFamily="34" charset="0"/>
                <a:hlinkClick r:id="rId2"/>
              </a:rPr>
              <a:t>https://www.kaggle.com/redhunter20/stroke-prediction-rf-acc-95</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hlinkClick r:id="rId3"/>
              </a:rPr>
              <a:t>https://www.kaggle.com/umutalpaydn/stroke-eda-and-classification-94-60-accuracy</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hlinkClick r:id="rId4"/>
              </a:rPr>
              <a:t>https://www.kaggle.com/ankithb21/stroke-prediction-ann-svm-94-acc</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These three projects were completed by using Random Forest, Classification and SVM models respectively. In our project, we are going to focus on the implementation of Logistic Regression to combine RF and DNN.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79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73D72-93A6-5847-AD94-0B3AB5160111}"/>
              </a:ext>
            </a:extLst>
          </p:cNvPr>
          <p:cNvSpPr>
            <a:spLocks noGrp="1"/>
          </p:cNvSpPr>
          <p:nvPr>
            <p:ph type="title"/>
          </p:nvPr>
        </p:nvSpPr>
        <p:spPr>
          <a:xfrm>
            <a:off x="761996" y="1153287"/>
            <a:ext cx="3570566" cy="4551426"/>
          </a:xfrm>
        </p:spPr>
        <p:txBody>
          <a:bodyPr anchor="ctr">
            <a:normAutofit/>
          </a:bodyPr>
          <a:lstStyle/>
          <a:p>
            <a:pPr algn="r"/>
            <a:r>
              <a:rPr lang="en-US" sz="3200" b="1" dirty="0">
                <a:latin typeface="Arial" panose="020B0604020202020204" pitchFamily="34" charset="0"/>
                <a:cs typeface="Arial" panose="020B0604020202020204" pitchFamily="34" charset="0"/>
              </a:rPr>
              <a:t>Idea – What we want to implement?</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C9AF76-3DFB-9549-B782-3917A7AFD7EA}"/>
              </a:ext>
            </a:extLst>
          </p:cNvPr>
          <p:cNvSpPr>
            <a:spLocks noGrp="1"/>
          </p:cNvSpPr>
          <p:nvPr>
            <p:ph idx="1"/>
          </p:nvPr>
        </p:nvSpPr>
        <p:spPr>
          <a:xfrm>
            <a:off x="4976031" y="1153287"/>
            <a:ext cx="6453969" cy="4551426"/>
          </a:xfrm>
        </p:spPr>
        <p:txBody>
          <a:bodyPr anchor="ctr">
            <a:normAutofit/>
          </a:bodyPr>
          <a:lstStyle/>
          <a:p>
            <a:pPr marL="0" indent="0">
              <a:buNone/>
            </a:pPr>
            <a:endParaRPr lang="en-US" sz="1600" dirty="0"/>
          </a:p>
          <a:p>
            <a:pPr marL="0" indent="0">
              <a:buNone/>
            </a:pPr>
            <a:endParaRPr lang="en-US" sz="1600" dirty="0"/>
          </a:p>
          <a:p>
            <a:pPr marL="0" indent="0">
              <a:buNone/>
            </a:pPr>
            <a:r>
              <a:rPr lang="en-US" sz="2400" dirty="0">
                <a:latin typeface="Arial" panose="020B0604020202020204" pitchFamily="34" charset="0"/>
                <a:cs typeface="Arial" panose="020B0604020202020204" pitchFamily="34" charset="0"/>
              </a:rPr>
              <a:t>As mentioned in the previous slide, comparing with most of the projects which focusing on a single model like RF, classification or DNN, we are going to implement with a hybrid of different models like RF and DNN.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019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CC442-EB8A-FB41-816B-5487F5505907}"/>
              </a:ext>
            </a:extLst>
          </p:cNvPr>
          <p:cNvSpPr>
            <a:spLocks noGrp="1"/>
          </p:cNvSpPr>
          <p:nvPr>
            <p:ph type="title"/>
          </p:nvPr>
        </p:nvSpPr>
        <p:spPr>
          <a:xfrm>
            <a:off x="761996" y="1153287"/>
            <a:ext cx="3570566" cy="4551426"/>
          </a:xfrm>
        </p:spPr>
        <p:txBody>
          <a:bodyPr anchor="ctr">
            <a:normAutofit/>
          </a:bodyPr>
          <a:lstStyle/>
          <a:p>
            <a:pPr algn="r"/>
            <a:r>
              <a:rPr lang="en-US" sz="3200" dirty="0"/>
              <a:t>Steps to implement </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9BD8D80-DE69-2941-8184-C8301B86741E}"/>
              </a:ext>
            </a:extLst>
          </p:cNvPr>
          <p:cNvSpPr>
            <a:spLocks noGrp="1"/>
          </p:cNvSpPr>
          <p:nvPr>
            <p:ph idx="1"/>
          </p:nvPr>
        </p:nvSpPr>
        <p:spPr>
          <a:xfrm>
            <a:off x="4976031" y="757238"/>
            <a:ext cx="6453969" cy="4947475"/>
          </a:xfrm>
        </p:spPr>
        <p:txBody>
          <a:bodyPr anchor="ctr">
            <a:normAutofit/>
          </a:bodyPr>
          <a:lstStyle/>
          <a:p>
            <a:pPr>
              <a:buFontTx/>
              <a:buChar char="-"/>
            </a:pPr>
            <a:r>
              <a:rPr lang="en-US" sz="1800" dirty="0">
                <a:latin typeface="Arial" panose="020B0604020202020204" pitchFamily="34" charset="0"/>
                <a:cs typeface="Arial" panose="020B0604020202020204" pitchFamily="34" charset="0"/>
              </a:rPr>
              <a:t>Import necessary packages and load data</a:t>
            </a:r>
          </a:p>
          <a:p>
            <a:pPr>
              <a:buFontTx/>
              <a:buChar char="-"/>
            </a:pPr>
            <a:r>
              <a:rPr lang="en-US" sz="1800" dirty="0">
                <a:latin typeface="Arial" panose="020B0604020202020204" pitchFamily="34" charset="0"/>
                <a:cs typeface="Arial" panose="020B0604020202020204" pitchFamily="34" charset="0"/>
              </a:rPr>
              <a:t>Data preprocessing </a:t>
            </a:r>
          </a:p>
          <a:p>
            <a:pPr>
              <a:buFontTx/>
              <a:buChar char="-"/>
            </a:pPr>
            <a:r>
              <a:rPr lang="en-US" sz="1800" dirty="0">
                <a:latin typeface="Arial" panose="020B0604020202020204" pitchFamily="34" charset="0"/>
                <a:cs typeface="Arial" panose="020B0604020202020204" pitchFamily="34" charset="0"/>
              </a:rPr>
              <a:t>Data visualization</a:t>
            </a:r>
          </a:p>
          <a:p>
            <a:pPr>
              <a:buFontTx/>
              <a:buChar char="-"/>
            </a:pPr>
            <a:r>
              <a:rPr lang="en-US" sz="1800" dirty="0">
                <a:latin typeface="Arial" panose="020B0604020202020204" pitchFamily="34" charset="0"/>
                <a:cs typeface="Arial" panose="020B0604020202020204" pitchFamily="34" charset="0"/>
              </a:rPr>
              <a:t>Split train – test set, train model and data standardization</a:t>
            </a:r>
          </a:p>
          <a:p>
            <a:pPr>
              <a:buFontTx/>
              <a:buChar char="-"/>
            </a:pPr>
            <a:r>
              <a:rPr lang="en-US" sz="1800" dirty="0">
                <a:latin typeface="Arial" panose="020B0604020202020204" pitchFamily="34" charset="0"/>
                <a:cs typeface="Arial" panose="020B0604020202020204" pitchFamily="34" charset="0"/>
              </a:rPr>
              <a:t>Build DNN</a:t>
            </a:r>
          </a:p>
          <a:p>
            <a:pPr>
              <a:buFontTx/>
              <a:buChar char="-"/>
            </a:pPr>
            <a:r>
              <a:rPr lang="en-US" sz="1800" dirty="0">
                <a:latin typeface="Arial" panose="020B0604020202020204" pitchFamily="34" charset="0"/>
                <a:cs typeface="Arial" panose="020B0604020202020204" pitchFamily="34" charset="0"/>
              </a:rPr>
              <a:t>Hyper Tunning</a:t>
            </a:r>
          </a:p>
          <a:p>
            <a:pPr>
              <a:buFontTx/>
              <a:buChar char="-"/>
            </a:pPr>
            <a:r>
              <a:rPr lang="en-US" sz="1800" dirty="0">
                <a:latin typeface="Arial" panose="020B0604020202020204" pitchFamily="34" charset="0"/>
                <a:cs typeface="Arial" panose="020B0604020202020204" pitchFamily="34" charset="0"/>
              </a:rPr>
              <a:t>Evaluate model and Ensemble</a:t>
            </a:r>
          </a:p>
          <a:p>
            <a:pPr>
              <a:buFontTx/>
              <a:buChar char="-"/>
            </a:pPr>
            <a:r>
              <a:rPr lang="en-US" sz="1800" dirty="0">
                <a:latin typeface="Arial" panose="020B0604020202020204" pitchFamily="34" charset="0"/>
                <a:cs typeface="Arial" panose="020B0604020202020204" pitchFamily="34" charset="0"/>
              </a:rPr>
              <a:t>Test the outcome</a:t>
            </a:r>
          </a:p>
          <a:p>
            <a:pPr>
              <a:buFontTx/>
              <a:buChar char="-"/>
            </a:pPr>
            <a:endParaRPr lang="en-US" sz="1600" dirty="0"/>
          </a:p>
          <a:p>
            <a:pPr>
              <a:buFontTx/>
              <a:buChar char="-"/>
            </a:pPr>
            <a:endParaRPr lang="en-US"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347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7EEE-C07C-F544-BCF7-D0257896320E}"/>
              </a:ext>
            </a:extLst>
          </p:cNvPr>
          <p:cNvSpPr>
            <a:spLocks noGrp="1"/>
          </p:cNvSpPr>
          <p:nvPr>
            <p:ph type="title"/>
          </p:nvPr>
        </p:nvSpPr>
        <p:spPr>
          <a:xfrm>
            <a:off x="1251676" y="685809"/>
            <a:ext cx="6535011" cy="814382"/>
          </a:xfrm>
        </p:spPr>
        <p:txBody>
          <a:bodyPr>
            <a:noAutofit/>
          </a:bodyPr>
          <a:lstStyle/>
          <a:p>
            <a:r>
              <a:rPr lang="en-US" sz="2800" b="1" dirty="0">
                <a:latin typeface="Arial" panose="020B0604020202020204" pitchFamily="34" charset="0"/>
                <a:cs typeface="Arial" panose="020B0604020202020204" pitchFamily="34" charset="0"/>
              </a:rPr>
              <a:t>Some Performance Metrics </a:t>
            </a:r>
          </a:p>
        </p:txBody>
      </p:sp>
      <p:pic>
        <p:nvPicPr>
          <p:cNvPr id="11" name="Content Placeholder 10" descr="Text&#10;&#10;Description automatically generated">
            <a:extLst>
              <a:ext uri="{FF2B5EF4-FFF2-40B4-BE49-F238E27FC236}">
                <a16:creationId xmlns:a16="http://schemas.microsoft.com/office/drawing/2014/main" id="{99ACF024-F544-154E-B0A0-8BD604767A44}"/>
              </a:ext>
            </a:extLst>
          </p:cNvPr>
          <p:cNvPicPr>
            <a:picLocks noGrp="1" noChangeAspect="1"/>
          </p:cNvPicPr>
          <p:nvPr>
            <p:ph idx="1"/>
          </p:nvPr>
        </p:nvPicPr>
        <p:blipFill>
          <a:blip r:embed="rId3"/>
          <a:stretch>
            <a:fillRect/>
          </a:stretch>
        </p:blipFill>
        <p:spPr>
          <a:xfrm>
            <a:off x="3265159" y="2157409"/>
            <a:ext cx="4650116" cy="4068852"/>
          </a:xfrm>
        </p:spPr>
      </p:pic>
      <p:pic>
        <p:nvPicPr>
          <p:cNvPr id="33" name="Picture 32" descr="Graphical user interface&#10;&#10;Description automatically generated">
            <a:extLst>
              <a:ext uri="{FF2B5EF4-FFF2-40B4-BE49-F238E27FC236}">
                <a16:creationId xmlns:a16="http://schemas.microsoft.com/office/drawing/2014/main" id="{B1605B58-5A9B-9B45-8ADC-EDA359D8F235}"/>
              </a:ext>
            </a:extLst>
          </p:cNvPr>
          <p:cNvPicPr>
            <a:picLocks noChangeAspect="1"/>
          </p:cNvPicPr>
          <p:nvPr/>
        </p:nvPicPr>
        <p:blipFill>
          <a:blip r:embed="rId4"/>
          <a:stretch>
            <a:fillRect/>
          </a:stretch>
        </p:blipFill>
        <p:spPr>
          <a:xfrm>
            <a:off x="8058161" y="204754"/>
            <a:ext cx="3614738" cy="3081563"/>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89933F83-C23B-C347-A2C4-FE23D77A022D}"/>
              </a:ext>
            </a:extLst>
          </p:cNvPr>
          <p:cNvPicPr>
            <a:picLocks noChangeAspect="1"/>
          </p:cNvPicPr>
          <p:nvPr/>
        </p:nvPicPr>
        <p:blipFill>
          <a:blip r:embed="rId5"/>
          <a:stretch>
            <a:fillRect/>
          </a:stretch>
        </p:blipFill>
        <p:spPr>
          <a:xfrm>
            <a:off x="8088867" y="3474239"/>
            <a:ext cx="3601646" cy="3169448"/>
          </a:xfrm>
          <a:prstGeom prst="rect">
            <a:avLst/>
          </a:prstGeom>
        </p:spPr>
      </p:pic>
      <p:pic>
        <p:nvPicPr>
          <p:cNvPr id="5" name="Content Placeholder 4" descr="Text&#10;&#10;Description automatically generated">
            <a:extLst>
              <a:ext uri="{FF2B5EF4-FFF2-40B4-BE49-F238E27FC236}">
                <a16:creationId xmlns:a16="http://schemas.microsoft.com/office/drawing/2014/main" id="{8F17B9C9-EF90-1D43-8B49-9A3553CE20B7}"/>
              </a:ext>
            </a:extLst>
          </p:cNvPr>
          <p:cNvPicPr>
            <a:picLocks noChangeAspect="1"/>
          </p:cNvPicPr>
          <p:nvPr/>
        </p:nvPicPr>
        <p:blipFill>
          <a:blip r:embed="rId6"/>
          <a:stretch>
            <a:fillRect/>
          </a:stretch>
        </p:blipFill>
        <p:spPr>
          <a:xfrm>
            <a:off x="879386" y="1557336"/>
            <a:ext cx="2278161" cy="5119467"/>
          </a:xfrm>
          <a:prstGeom prst="rect">
            <a:avLst/>
          </a:prstGeom>
        </p:spPr>
      </p:pic>
    </p:spTree>
    <p:extLst>
      <p:ext uri="{BB962C8B-B14F-4D97-AF65-F5344CB8AC3E}">
        <p14:creationId xmlns:p14="http://schemas.microsoft.com/office/powerpoint/2010/main" val="193579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EB45C-6F43-5743-B87D-BD02FEB706A5}"/>
              </a:ext>
            </a:extLst>
          </p:cNvPr>
          <p:cNvSpPr>
            <a:spLocks noGrp="1"/>
          </p:cNvSpPr>
          <p:nvPr>
            <p:ph type="title"/>
          </p:nvPr>
        </p:nvSpPr>
        <p:spPr>
          <a:xfrm>
            <a:off x="761996" y="1153287"/>
            <a:ext cx="3570566" cy="4551426"/>
          </a:xfrm>
        </p:spPr>
        <p:txBody>
          <a:bodyPr anchor="ctr">
            <a:normAutofit/>
          </a:bodyPr>
          <a:lstStyle/>
          <a:p>
            <a:pPr algn="r"/>
            <a:r>
              <a:rPr lang="en-US" sz="3200" b="1" dirty="0">
                <a:latin typeface="Arial" panose="020B0604020202020204" pitchFamily="34" charset="0"/>
                <a:cs typeface="Arial" panose="020B0604020202020204" pitchFamily="34" charset="0"/>
              </a:rPr>
              <a:t>Future Scope </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52E18D-7B8E-7B40-9DC8-384CC9A5C98A}"/>
              </a:ext>
            </a:extLst>
          </p:cNvPr>
          <p:cNvSpPr>
            <a:spLocks noGrp="1"/>
          </p:cNvSpPr>
          <p:nvPr>
            <p:ph idx="1"/>
          </p:nvPr>
        </p:nvSpPr>
        <p:spPr>
          <a:xfrm>
            <a:off x="4976031" y="1153287"/>
            <a:ext cx="6453969" cy="4551426"/>
          </a:xfrm>
        </p:spPr>
        <p:txBody>
          <a:bodyPr anchor="ctr">
            <a:normAutofit/>
          </a:bodyPr>
          <a:lstStyle/>
          <a:p>
            <a:pPr marL="0" indent="0">
              <a:buNone/>
            </a:pPr>
            <a:r>
              <a:rPr lang="en-US" sz="1900" dirty="0">
                <a:latin typeface="Arial" panose="020B0604020202020204" pitchFamily="34" charset="0"/>
                <a:cs typeface="Arial" panose="020B0604020202020204" pitchFamily="34" charset="0"/>
              </a:rPr>
              <a:t>- The performance evaluated for predicting stroke is pretty high (over 99%). This is largely because of the integrity of the dataset, together with proper data preprocessing, model training and hyper tunning. </a:t>
            </a:r>
          </a:p>
          <a:p>
            <a:pPr marL="0" indent="0">
              <a:buNone/>
            </a:pPr>
            <a:r>
              <a:rPr lang="en-US" sz="1900" dirty="0">
                <a:latin typeface="Arial" panose="020B0604020202020204" pitchFamily="34" charset="0"/>
                <a:cs typeface="Arial" panose="020B0604020202020204" pitchFamily="34" charset="0"/>
              </a:rPr>
              <a:t>- For real life practices, we can’t always expect such a high accuracy as most of the datasets we can get are not perfect for the purpose of machine learning or data analysis. </a:t>
            </a:r>
          </a:p>
          <a:p>
            <a:pPr marL="0" indent="0">
              <a:buNone/>
            </a:pPr>
            <a:r>
              <a:rPr lang="en-US" sz="1900" dirty="0">
                <a:latin typeface="Arial" panose="020B0604020202020204" pitchFamily="34" charset="0"/>
                <a:cs typeface="Arial" panose="020B0604020202020204" pitchFamily="34" charset="0"/>
              </a:rPr>
              <a:t>- However, what we have done in this project can definitely extend to some other benefits like how to process data and choose DL models.</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674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95E37-5433-404D-8BBF-0CAA76EB072F}"/>
              </a:ext>
            </a:extLst>
          </p:cNvPr>
          <p:cNvSpPr>
            <a:spLocks noGrp="1"/>
          </p:cNvSpPr>
          <p:nvPr>
            <p:ph type="title"/>
          </p:nvPr>
        </p:nvSpPr>
        <p:spPr>
          <a:xfrm>
            <a:off x="761996" y="1153287"/>
            <a:ext cx="3570566" cy="4551426"/>
          </a:xfrm>
        </p:spPr>
        <p:txBody>
          <a:bodyPr anchor="ctr">
            <a:normAutofit/>
          </a:bodyPr>
          <a:lstStyle/>
          <a:p>
            <a:pPr algn="r"/>
            <a:r>
              <a:rPr lang="en-US" sz="3200" b="1" dirty="0">
                <a:latin typeface="Arial" panose="020B0604020202020204" pitchFamily="34" charset="0"/>
                <a:cs typeface="Arial" panose="020B0604020202020204" pitchFamily="34" charset="0"/>
              </a:rPr>
              <a:t>References</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11D0F5-E7C9-6B44-A259-678CEE2B50CA}"/>
              </a:ext>
            </a:extLst>
          </p:cNvPr>
          <p:cNvSpPr>
            <a:spLocks noGrp="1"/>
          </p:cNvSpPr>
          <p:nvPr>
            <p:ph idx="1"/>
          </p:nvPr>
        </p:nvSpPr>
        <p:spPr>
          <a:xfrm>
            <a:off x="4976031" y="1153287"/>
            <a:ext cx="6453969" cy="4551426"/>
          </a:xfrm>
        </p:spPr>
        <p:txBody>
          <a:bodyPr anchor="ctr">
            <a:normAutofit/>
          </a:bodyPr>
          <a:lstStyle/>
          <a:p>
            <a:pPr marL="0" indent="0">
              <a:buNone/>
            </a:pPr>
            <a:r>
              <a:rPr lang="en-US" sz="1800" b="1" dirty="0">
                <a:latin typeface="Arial" panose="020B0604020202020204" pitchFamily="34" charset="0"/>
                <a:cs typeface="Arial" panose="020B0604020202020204" pitchFamily="34" charset="0"/>
              </a:rPr>
              <a:t>Dataset: </a:t>
            </a:r>
          </a:p>
          <a:p>
            <a:pPr marL="0" indent="0">
              <a:buNone/>
            </a:pPr>
            <a:r>
              <a:rPr lang="en-US" sz="1800" dirty="0">
                <a:latin typeface="Arial" panose="020B0604020202020204" pitchFamily="34" charset="0"/>
                <a:cs typeface="Arial" panose="020B0604020202020204" pitchFamily="34" charset="0"/>
                <a:hlinkClick r:id="rId2"/>
              </a:rPr>
              <a:t>https://www.kaggle.com/fedesoriano/stroke-prediction-dataset/tasks?taskId=3281</a:t>
            </a: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Learning Resources:</a:t>
            </a:r>
          </a:p>
          <a:p>
            <a:pPr marL="0" indent="0">
              <a:buNone/>
            </a:pPr>
            <a:r>
              <a:rPr lang="en-US" sz="1800">
                <a:latin typeface="Arial" panose="020B0604020202020204" pitchFamily="34" charset="0"/>
                <a:cs typeface="Arial" panose="020B0604020202020204" pitchFamily="34" charset="0"/>
              </a:rPr>
              <a:t>College </a:t>
            </a:r>
            <a:r>
              <a:rPr lang="en-US" sz="1800" dirty="0">
                <a:latin typeface="Arial" panose="020B0604020202020204" pitchFamily="34" charset="0"/>
                <a:cs typeface="Arial" panose="020B0604020202020204" pitchFamily="34" charset="0"/>
              </a:rPr>
              <a:t>of Engineering, Northeastern University</a:t>
            </a:r>
          </a:p>
          <a:p>
            <a:pPr marL="0" indent="0">
              <a:buNone/>
            </a:pPr>
            <a:r>
              <a:rPr lang="en-US" sz="1800" b="1" dirty="0">
                <a:latin typeface="Arial" panose="020B0604020202020204" pitchFamily="34" charset="0"/>
                <a:cs typeface="Arial" panose="020B0604020202020204" pitchFamily="34" charset="0"/>
              </a:rPr>
              <a:t>Instructor: </a:t>
            </a:r>
            <a:r>
              <a:rPr lang="en-US" sz="1800" dirty="0">
                <a:latin typeface="Arial" panose="020B0604020202020204" pitchFamily="34" charset="0"/>
                <a:cs typeface="Arial" panose="020B0604020202020204" pitchFamily="34" charset="0"/>
              </a:rPr>
              <a:t>Dr. Ramkumar Hariharan</a:t>
            </a:r>
          </a:p>
          <a:p>
            <a:pPr marL="0" indent="0">
              <a:buNone/>
            </a:pPr>
            <a:r>
              <a:rPr lang="en-US" sz="1800" b="1" dirty="0">
                <a:latin typeface="Arial" panose="020B0604020202020204" pitchFamily="34" charset="0"/>
                <a:cs typeface="Arial" panose="020B0604020202020204" pitchFamily="34" charset="0"/>
              </a:rPr>
              <a:t>Teaching Assistant: </a:t>
            </a:r>
            <a:r>
              <a:rPr lang="en-US" sz="1800" dirty="0" err="1">
                <a:latin typeface="Arial" panose="020B0604020202020204" pitchFamily="34" charset="0"/>
                <a:cs typeface="Arial" panose="020B0604020202020204" pitchFamily="34" charset="0"/>
              </a:rPr>
              <a:t>Qilu</a:t>
            </a:r>
            <a:r>
              <a:rPr lang="en-US" sz="1800" dirty="0">
                <a:latin typeface="Arial" panose="020B0604020202020204" pitchFamily="34" charset="0"/>
                <a:cs typeface="Arial" panose="020B0604020202020204" pitchFamily="34" charset="0"/>
              </a:rPr>
              <a:t> Huang and Shankar</a:t>
            </a:r>
          </a:p>
          <a:p>
            <a:pPr marL="0" indent="0">
              <a:buNone/>
            </a:pPr>
            <a:endParaRPr lang="en-US"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63659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{EA74F85E-FE9B-1B40-B1D2-32862BC89CED}tf10001071</Template>
  <TotalTime>625</TotalTime>
  <Words>459</Words>
  <Application>Microsoft Macintosh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Impact</vt:lpstr>
      <vt:lpstr>Badge</vt:lpstr>
      <vt:lpstr>Stroke Prediction</vt:lpstr>
      <vt:lpstr>Problem to Solve</vt:lpstr>
      <vt:lpstr>Data Source</vt:lpstr>
      <vt:lpstr>Existing Solutions</vt:lpstr>
      <vt:lpstr>Idea – What we want to implement?</vt:lpstr>
      <vt:lpstr>Steps to implement </vt:lpstr>
      <vt:lpstr>Some Performance Metrics </vt:lpstr>
      <vt:lpstr>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Jun Zhao</dc:creator>
  <cp:lastModifiedBy>Jun Zhao</cp:lastModifiedBy>
  <cp:revision>44</cp:revision>
  <dcterms:created xsi:type="dcterms:W3CDTF">2021-04-23T17:36:10Z</dcterms:created>
  <dcterms:modified xsi:type="dcterms:W3CDTF">2021-11-24T02:21:23Z</dcterms:modified>
</cp:coreProperties>
</file>