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6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E821CA-4C47-4B6E-8DBB-1C30AB4DB71F}" v="17" dt="2021-11-02T01:44:41.8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17" autoAdjust="0"/>
    <p:restoredTop sz="94660"/>
  </p:normalViewPr>
  <p:slideViewPr>
    <p:cSldViewPr snapToGrid="0">
      <p:cViewPr varScale="1">
        <p:scale>
          <a:sx n="57" d="100"/>
          <a:sy n="57" d="100"/>
        </p:scale>
        <p:origin x="312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B7A19-2EF0-4EB7-BF7B-1FFB42C67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79C201-C4E1-4C88-86E7-254EA48AAC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2E2AA-9EB8-48AA-A29E-F00C154EC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7C19-5399-4425-B5D8-4E0932CDFEAB}" type="datetimeFigureOut">
              <a:rPr lang="en-CA" smtClean="0"/>
              <a:t>2021-11-02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D6846-4339-4B5E-8450-D4449B2D5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7F7B8-6E9B-43BB-BF56-357327C73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AC3B-FACD-4381-B0C6-799CECAB53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579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12202-0A1D-41D7-AEEC-661248180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9BCC6F-04B6-4881-8D52-46D6FE1F8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61A54-1411-4A01-99F5-DAD7EA7E8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7C19-5399-4425-B5D8-4E0932CDFEAB}" type="datetimeFigureOut">
              <a:rPr lang="en-CA" smtClean="0"/>
              <a:t>2021-11-02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382A8-44B6-45C7-B16C-05F234981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75ED6-5B07-44A7-8C60-95083324E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AC3B-FACD-4381-B0C6-799CECAB53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1466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DD3CFC-FD92-4865-A8EB-91D9729C45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6C7CAC-A382-4DB4-B3C4-A527DEEAB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E3E18-5D89-42FC-802B-A6D644A6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7C19-5399-4425-B5D8-4E0932CDFEAB}" type="datetimeFigureOut">
              <a:rPr lang="en-CA" smtClean="0"/>
              <a:t>2021-11-02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0ABAB-36F7-4040-ADCF-0FF17D3A9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916DE-9771-48ED-AD58-AB01405FC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AC3B-FACD-4381-B0C6-799CECAB53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0351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5D801-E5C8-45CD-98C7-9086E6EBB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8F86E-2A1D-40C9-A4BB-970B79EE7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B1639-AEF9-4E47-8070-0A30883CD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7C19-5399-4425-B5D8-4E0932CDFEAB}" type="datetimeFigureOut">
              <a:rPr lang="en-CA" smtClean="0"/>
              <a:t>2021-11-02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9B83F-9C60-448C-86E8-6A2C2B841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1F3C4-414E-4502-879A-B4C135A03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AC3B-FACD-4381-B0C6-799CECAB53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231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3375D-101A-40EE-A891-D0BB70719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81849-C14B-474D-8E83-BA5171776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1832B-F5C5-4D12-9E71-0AF4FC917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7C19-5399-4425-B5D8-4E0932CDFEAB}" type="datetimeFigureOut">
              <a:rPr lang="en-CA" smtClean="0"/>
              <a:t>2021-11-02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A3F1F-1211-4A03-98C9-9C58F985C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D916A-9F7D-4AB7-91B4-FAA5BCD22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AC3B-FACD-4381-B0C6-799CECAB53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655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C796D-36A8-4640-B058-0B547FF20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8C560-69C3-4F86-8C3D-3A9C1F26A1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33C14-AABB-4719-9AC1-B11CDF4DC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A29E9-63AA-413F-91BC-5FD22A826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7C19-5399-4425-B5D8-4E0932CDFEAB}" type="datetimeFigureOut">
              <a:rPr lang="en-CA" smtClean="0"/>
              <a:t>2021-11-02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81EFC-EFF0-44B3-8E9A-D35C98CDB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C5199-51A2-4CB6-A386-13914FA05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AC3B-FACD-4381-B0C6-799CECAB53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4071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14B1-9866-4D54-8825-27485D9DE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124AC-0C50-4860-AF9B-25E7191A3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AFF22-3194-4361-A09B-3D99BF538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FF1F45-B1DF-42A5-B708-8685EF6525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C2FAF2-545A-40B8-98FF-3FD15B93B3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7F412D-A2B3-4696-85C7-FCC4F84D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7C19-5399-4425-B5D8-4E0932CDFEAB}" type="datetimeFigureOut">
              <a:rPr lang="en-CA" smtClean="0"/>
              <a:t>2021-11-02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51149F-448C-4CFB-9D85-493BF792C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830D59-69C9-47C2-8E74-F68914A1D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AC3B-FACD-4381-B0C6-799CECAB53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9848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9BF07-CA96-416E-8398-A18C6AFBB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CC2217-1D7F-4B36-9E34-3B44E1493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7C19-5399-4425-B5D8-4E0932CDFEAB}" type="datetimeFigureOut">
              <a:rPr lang="en-CA" smtClean="0"/>
              <a:t>2021-11-02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7A2309-F3C6-4CDF-89E9-74EC735B7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06D721-4DF7-4979-82E4-419531EF2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AC3B-FACD-4381-B0C6-799CECAB53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9737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FDC7F6-32B7-4414-B10D-32E34EE82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7C19-5399-4425-B5D8-4E0932CDFEAB}" type="datetimeFigureOut">
              <a:rPr lang="en-CA" smtClean="0"/>
              <a:t>2021-11-02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1B61E5-95B5-4003-8D83-065101ED4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05FECD-B654-40CF-9EF3-7F12D37E7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AC3B-FACD-4381-B0C6-799CECAB53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563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A6BE5-5450-4781-8F33-9DE040C3B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5DDE0-C7CA-4459-95E0-99E8846BD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3CFA81-B7A0-4151-86DC-F22FEFEED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5123F-0B4F-41C1-A53B-BA5D4D121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7C19-5399-4425-B5D8-4E0932CDFEAB}" type="datetimeFigureOut">
              <a:rPr lang="en-CA" smtClean="0"/>
              <a:t>2021-11-02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8B10E-7E42-4563-BECF-0BD53CDF4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81EB4-118C-4165-9B01-28EE62252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AC3B-FACD-4381-B0C6-799CECAB53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5115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CFB60-60CA-42FE-8664-079B943C2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F724A9-C2F9-4DB1-8B08-CB25FDE0D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CE2EF1-2898-46B4-BB91-1430DAA16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89A97-F83B-42B6-8703-9EC2C5B4F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7C19-5399-4425-B5D8-4E0932CDFEAB}" type="datetimeFigureOut">
              <a:rPr lang="en-CA" smtClean="0"/>
              <a:t>2021-11-02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851A6-35F1-4EC8-8252-43DBF84F3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7E0EC-73B2-49E7-9E3E-A225AB77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AC3B-FACD-4381-B0C6-799CECAB53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2881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A4B42E-F325-43F0-8FF7-7C635C98C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87C85-1623-4FCB-95EF-DB9703A55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3456C-7E28-495B-86AD-486C2C008D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67C19-5399-4425-B5D8-4E0932CDFEAB}" type="datetimeFigureOut">
              <a:rPr lang="en-CA" smtClean="0"/>
              <a:t>2021-11-02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1DF86-7B0F-4405-B784-841E80E99B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68C3C-F012-4050-A7AE-971961BBE4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3AC3B-FACD-4381-B0C6-799CECAB53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3854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09F2E-C10C-4E69-B9D0-6C7A64DB8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720649" cy="2306637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Lucida Grande"/>
              </a:rPr>
              <a:t>Dissipative dynamics of spins in Rydberg molecular gas 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B06E3F-682D-4B06-9107-91E9A9B897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 </a:t>
            </a:r>
          </a:p>
          <a:p>
            <a:r>
              <a:rPr lang="en-CA" dirty="0"/>
              <a:t>R</a:t>
            </a:r>
            <a:r>
              <a:rPr lang="en-US" altLang="zh-CN" dirty="0" err="1"/>
              <a:t>uoxi</a:t>
            </a:r>
            <a:r>
              <a:rPr lang="en-US" altLang="zh-CN" dirty="0"/>
              <a:t> Wang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6866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2163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Semi-classical approximation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7681"/>
            <a:ext cx="10515600" cy="5019282"/>
          </a:xfrm>
        </p:spPr>
        <p:txBody>
          <a:bodyPr>
            <a:normAutofit/>
          </a:bodyPr>
          <a:lstStyle/>
          <a:p>
            <a:endParaRPr lang="en-CA" sz="2400" dirty="0" smtClean="0"/>
          </a:p>
          <a:p>
            <a:endParaRPr lang="en-CA" sz="2400" dirty="0"/>
          </a:p>
          <a:p>
            <a:endParaRPr lang="en-CA" sz="2400" dirty="0" smtClean="0"/>
          </a:p>
          <a:p>
            <a:endParaRPr lang="en-CA" sz="2400" dirty="0"/>
          </a:p>
          <a:p>
            <a:endParaRPr lang="en-CA" sz="2400" dirty="0" smtClean="0"/>
          </a:p>
          <a:p>
            <a:endParaRPr lang="en-CA" sz="2400" dirty="0"/>
          </a:p>
          <a:p>
            <a:endParaRPr lang="en-CA" sz="2400" dirty="0" smtClean="0"/>
          </a:p>
          <a:p>
            <a:endParaRPr lang="en-CA" sz="2400" dirty="0"/>
          </a:p>
          <a:p>
            <a:r>
              <a:rPr lang="en-CA" sz="2400" dirty="0" smtClean="0"/>
              <a:t>1</a:t>
            </a:r>
            <a:r>
              <a:rPr lang="en-CA" sz="2400" baseline="30000" dirty="0" smtClean="0"/>
              <a:t>st</a:t>
            </a:r>
            <a:r>
              <a:rPr lang="en-CA" sz="2400" dirty="0" smtClean="0"/>
              <a:t> order : </a:t>
            </a:r>
            <a:endParaRPr lang="en-CA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238" y="4773337"/>
            <a:ext cx="2314575" cy="390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16" y="2832230"/>
            <a:ext cx="6353175" cy="1581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284C03-5A4C-47E3-B43F-4F192F8458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970" y="1426789"/>
            <a:ext cx="6876125" cy="122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649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1888"/>
          </a:xfrm>
        </p:spPr>
        <p:txBody>
          <a:bodyPr>
            <a:normAutofit fontScale="90000"/>
          </a:bodyPr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2514"/>
            <a:ext cx="10515600" cy="5044450"/>
          </a:xfrm>
        </p:spPr>
        <p:txBody>
          <a:bodyPr>
            <a:normAutofit/>
          </a:bodyPr>
          <a:lstStyle/>
          <a:p>
            <a:r>
              <a:rPr lang="en-CA" sz="1800" dirty="0" smtClean="0"/>
              <a:t>Sensitive to initial density</a:t>
            </a:r>
          </a:p>
          <a:p>
            <a:r>
              <a:rPr lang="en-CA" sz="1800" dirty="0" smtClean="0"/>
              <a:t>   (0.075, 0.997)                                                                               (0.966, 0.289)</a:t>
            </a:r>
            <a:endParaRPr lang="en-CA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070" y="2059553"/>
            <a:ext cx="5066666" cy="36952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60" y="2059553"/>
            <a:ext cx="5231746" cy="3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457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id="{B4B289DF-26CB-49C4-93FA-410B41D42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908050"/>
            <a:ext cx="3975100" cy="267714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0A58B-D009-4A53-929D-AB30E8B37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76BA02-31BE-43D8-9736-CBF535B6AC8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30654" y="3650542"/>
            <a:ext cx="3282950" cy="2461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2EA10B-95C8-4DE8-AA64-60BF133137AD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808953" y="967931"/>
            <a:ext cx="3312197" cy="248446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9227E0B-1E7A-490D-B1DF-D3B71D2BF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12725"/>
          </a:xfrm>
        </p:spPr>
        <p:txBody>
          <a:bodyPr>
            <a:normAutofit fontScale="90000"/>
          </a:bodyPr>
          <a:lstStyle/>
          <a:p>
            <a:r>
              <a:rPr lang="en-CA" dirty="0"/>
              <a:t>fine structure distribution in mm-wave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EDD287-16F2-453E-B4AD-717CAAB1C7B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219889" y="967931"/>
            <a:ext cx="3312619" cy="2484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74D827-11F2-4832-93FC-B59B7AEC8F97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4228227" y="3524316"/>
            <a:ext cx="3538580" cy="2652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002C32-69F0-4BD8-BE73-9D76CC6CE08F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7561755" y="967931"/>
            <a:ext cx="3312619" cy="2484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763795-6781-420F-96F7-E89C759B4F75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7532508" y="3524315"/>
            <a:ext cx="3538580" cy="26529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6653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8C580-B900-4445-83CB-EAA1264D5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>
            <a:normAutofit fontScale="90000"/>
          </a:bodyPr>
          <a:lstStyle/>
          <a:p>
            <a:r>
              <a:rPr lang="en-CA" dirty="0"/>
              <a:t>fine </a:t>
            </a:r>
            <a:r>
              <a:rPr lang="en-CA" dirty="0" smtClean="0"/>
              <a:t>structure </a:t>
            </a:r>
            <a:r>
              <a:rPr lang="en-CA" dirty="0"/>
              <a:t>distribution in mm-wave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9A7ACD-0022-44D5-A4CF-CCA6026BB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004" y="2336172"/>
            <a:ext cx="4073935" cy="30554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85CA7E-2038-4120-8847-A7C52E252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472" y="2336172"/>
            <a:ext cx="4044895" cy="3033672"/>
          </a:xfrm>
          <a:prstGeom prst="rect">
            <a:avLst/>
          </a:prstGeom>
        </p:spPr>
      </p:pic>
      <p:sp>
        <p:nvSpPr>
          <p:cNvPr id="7" name="AutoShape 4">
            <a:extLst>
              <a:ext uri="{FF2B5EF4-FFF2-40B4-BE49-F238E27FC236}">
                <a16:creationId xmlns:a16="http://schemas.microsoft.com/office/drawing/2014/main" id="{B5433A85-42FB-456E-A369-70031D57AC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AEE47A-EB3E-4392-915E-F85A4BDA6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0900" y="2336172"/>
            <a:ext cx="4073935" cy="305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722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59365-4ECD-4E9F-90E4-5E9A03C2E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484"/>
            <a:ext cx="10373436" cy="819458"/>
          </a:xfrm>
        </p:spPr>
        <p:txBody>
          <a:bodyPr/>
          <a:lstStyle/>
          <a:p>
            <a:r>
              <a:rPr lang="en-CA" dirty="0"/>
              <a:t>Experimental background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6BDE8D-3523-463C-824D-211836732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2670" y="1292106"/>
            <a:ext cx="6516015" cy="49995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D7B389-066C-424D-BCE1-B8F80739D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470" y="1283173"/>
            <a:ext cx="3986076" cy="506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439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61B7-C08D-4A22-816B-A78F9D701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CA" dirty="0"/>
              <a:t>mm-wave Rydberg-Rydberg resonances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022AF-3A93-47BD-8859-105F8D681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9150"/>
            <a:ext cx="10515600" cy="5357813"/>
          </a:xfrm>
        </p:spPr>
        <p:txBody>
          <a:bodyPr>
            <a:normAutofit/>
          </a:bodyPr>
          <a:lstStyle/>
          <a:p>
            <a:r>
              <a:rPr lang="en-CA" sz="1200" dirty="0"/>
              <a:t>https://arxiv.org/pdf/2005.10088.pdf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D83089-6A9E-4807-B54A-50962B6E8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52" y="1034632"/>
            <a:ext cx="4478483" cy="48816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389EF4-7834-436E-B1CC-0375809D1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735" y="2685859"/>
            <a:ext cx="3905226" cy="127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174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2C885-012C-471D-9E04-FF163E3A9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7525"/>
          </a:xfrm>
        </p:spPr>
        <p:txBody>
          <a:bodyPr>
            <a:normAutofit fontScale="90000"/>
          </a:bodyPr>
          <a:lstStyle/>
          <a:p>
            <a:r>
              <a:rPr lang="en-US" dirty="0"/>
              <a:t>Radio frequency field-induced electron mobility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014E3-0034-438B-8441-B4FBBE0AA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150"/>
            <a:ext cx="10515600" cy="5103813"/>
          </a:xfrm>
        </p:spPr>
        <p:txBody>
          <a:bodyPr>
            <a:normAutofit/>
          </a:bodyPr>
          <a:lstStyle/>
          <a:p>
            <a:r>
              <a:rPr lang="en-CA" sz="1200" b="0" i="0" dirty="0">
                <a:solidFill>
                  <a:srgbClr val="222222"/>
                </a:solidFill>
                <a:effectLst/>
                <a:latin typeface="Helvetica Neue"/>
              </a:rPr>
              <a:t>PhysRevA.102.063122</a:t>
            </a:r>
            <a:endParaRPr lang="en-CA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B80717-D5D1-4255-BCE1-2CDCC7A8A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16" y="1600353"/>
            <a:ext cx="5000909" cy="39800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7696D2-C5C9-48F7-B785-82DF955DA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374" y="1660183"/>
            <a:ext cx="5000909" cy="392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884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EA841-EF7F-478D-A4EC-0BC53B512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275"/>
          </a:xfrm>
        </p:spPr>
        <p:txBody>
          <a:bodyPr>
            <a:normAutofit fontScale="90000"/>
          </a:bodyPr>
          <a:lstStyle/>
          <a:p>
            <a:r>
              <a:rPr lang="en-CA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4EEDD-E6DB-4093-8EE6-CB2B4C53B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1400"/>
            <a:ext cx="10515600" cy="5135563"/>
          </a:xfrm>
        </p:spPr>
        <p:txBody>
          <a:bodyPr>
            <a:normAutofit/>
          </a:bodyPr>
          <a:lstStyle/>
          <a:p>
            <a:r>
              <a:rPr lang="en-US" sz="1100" b="0" i="0" dirty="0">
                <a:solidFill>
                  <a:srgbClr val="333333"/>
                </a:solidFill>
                <a:effectLst/>
                <a:latin typeface="-apple-system"/>
              </a:rPr>
              <a:t> </a:t>
            </a:r>
            <a:r>
              <a:rPr lang="en-US" sz="1100" b="0" i="1" dirty="0">
                <a:solidFill>
                  <a:srgbClr val="333333"/>
                </a:solidFill>
                <a:effectLst/>
                <a:latin typeface="-apple-system"/>
              </a:rPr>
              <a:t>New J. Phys.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-apple-system"/>
              </a:rPr>
              <a:t> </a:t>
            </a:r>
            <a:r>
              <a:rPr lang="en-US" sz="1100" b="1" i="0" dirty="0">
                <a:solidFill>
                  <a:srgbClr val="333333"/>
                </a:solidFill>
                <a:effectLst/>
                <a:latin typeface="-apple-system"/>
              </a:rPr>
              <a:t>21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-apple-system"/>
              </a:rPr>
              <a:t> 043033</a:t>
            </a:r>
          </a:p>
          <a:p>
            <a:r>
              <a:rPr lang="en-CA" sz="1100" b="0" i="0" dirty="0">
                <a:effectLst/>
                <a:latin typeface="Arial" panose="020B0604020202020204" pitchFamily="34" charset="0"/>
              </a:rPr>
              <a:t>Phys. Rev. Lett.120, 110601</a:t>
            </a:r>
          </a:p>
          <a:p>
            <a:endParaRPr lang="en-CA" sz="1100" dirty="0">
              <a:latin typeface="Arial" panose="020B0604020202020204" pitchFamily="34" charset="0"/>
            </a:endParaRPr>
          </a:p>
          <a:p>
            <a:endParaRPr lang="en-CA" sz="1100" dirty="0">
              <a:latin typeface="Arial" panose="020B0604020202020204" pitchFamily="34" charset="0"/>
            </a:endParaRPr>
          </a:p>
          <a:p>
            <a:r>
              <a:rPr lang="en-CA" sz="1800" dirty="0"/>
              <a:t>1D spin chain</a:t>
            </a:r>
          </a:p>
          <a:p>
            <a:endParaRPr lang="en-CA" sz="1800" dirty="0"/>
          </a:p>
          <a:p>
            <a:endParaRPr lang="en-CA" sz="1800" dirty="0"/>
          </a:p>
          <a:p>
            <a:endParaRPr lang="en-CA" sz="1800" dirty="0"/>
          </a:p>
          <a:p>
            <a:endParaRPr lang="en-CA" sz="1800" dirty="0"/>
          </a:p>
          <a:p>
            <a:endParaRPr lang="en-CA" sz="1800" dirty="0"/>
          </a:p>
          <a:p>
            <a:r>
              <a:rPr lang="en-CA" sz="1800" dirty="0"/>
              <a:t>Lindblad dynamics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09D75D-E1A6-4FFE-AA0D-612E7858E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175" y="1771179"/>
            <a:ext cx="6357548" cy="14693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60F8E1-8B09-4C46-8196-693E67800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236" y="3346015"/>
            <a:ext cx="3939584" cy="5213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284C03-5A4C-47E3-B43F-4F192F8458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6615" y="4083056"/>
            <a:ext cx="6876125" cy="122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939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809E3-9188-4AAC-9E1B-88FFE3850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52714" cy="111372"/>
          </a:xfrm>
        </p:spPr>
        <p:txBody>
          <a:bodyPr>
            <a:noAutofit/>
          </a:bodyPr>
          <a:lstStyle/>
          <a:p>
            <a:r>
              <a:rPr lang="en-CA" sz="2800" dirty="0"/>
              <a:t>Results of solving </a:t>
            </a:r>
            <a:r>
              <a:rPr lang="en-CA" sz="2800" dirty="0" err="1"/>
              <a:t>Lindblad</a:t>
            </a:r>
            <a:r>
              <a:rPr lang="en-CA" sz="2800" dirty="0"/>
              <a:t> equation N=7 </a:t>
            </a:r>
            <a:endParaRPr lang="en-CA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D35D4-E87E-4006-A6A5-9062C6FAA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1846"/>
            <a:ext cx="10515600" cy="5145117"/>
          </a:xfrm>
        </p:spPr>
        <p:txBody>
          <a:bodyPr>
            <a:normAutofit/>
          </a:bodyPr>
          <a:lstStyle/>
          <a:p>
            <a:r>
              <a:rPr lang="en-CA" sz="1600" dirty="0" smtClean="0"/>
              <a:t>Constant onsite energies W=1</a:t>
            </a:r>
          </a:p>
          <a:p>
            <a:r>
              <a:rPr lang="en-CA" sz="1600" dirty="0" smtClean="0"/>
              <a:t> J=0.15 is scaled with distance by r^-3</a:t>
            </a:r>
          </a:p>
          <a:p>
            <a:r>
              <a:rPr lang="en-CA" sz="1600" dirty="0" smtClean="0"/>
              <a:t>Loss from center</a:t>
            </a:r>
          </a:p>
          <a:p>
            <a:r>
              <a:rPr lang="en-CA" sz="1600" dirty="0" smtClean="0"/>
              <a:t>Random initial density</a:t>
            </a:r>
            <a:endParaRPr lang="en-CA" sz="16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514" y="589797"/>
            <a:ext cx="2729908" cy="19750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66" y="2535401"/>
            <a:ext cx="2696353" cy="18926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7932" y="2535401"/>
            <a:ext cx="2714997" cy="19037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8766" y="2535401"/>
            <a:ext cx="2860656" cy="20059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865" y="4541307"/>
            <a:ext cx="2696353" cy="18906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7932" y="4616994"/>
            <a:ext cx="2714997" cy="19037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99514" y="4609459"/>
            <a:ext cx="2729908" cy="1914225"/>
          </a:xfrm>
          <a:prstGeom prst="rect">
            <a:avLst/>
          </a:prstGeom>
        </p:spPr>
      </p:pic>
      <p:cxnSp>
        <p:nvCxnSpPr>
          <p:cNvPr id="12" name="Curved Connector 11"/>
          <p:cNvCxnSpPr/>
          <p:nvPr/>
        </p:nvCxnSpPr>
        <p:spPr>
          <a:xfrm>
            <a:off x="8487783" y="3759862"/>
            <a:ext cx="1260000" cy="6840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361718" y="4024394"/>
            <a:ext cx="763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1"/>
                </a:solidFill>
                <a:latin typeface="GreekC" panose="00000400000000000000" pitchFamily="2" charset="0"/>
                <a:cs typeface="GreekC" panose="00000400000000000000" pitchFamily="2" charset="0"/>
              </a:rPr>
              <a:t>g</a:t>
            </a:r>
            <a:endParaRPr lang="en-CA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029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809E3-9188-4AAC-9E1B-88FFE3850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52714" cy="111372"/>
          </a:xfrm>
        </p:spPr>
        <p:txBody>
          <a:bodyPr>
            <a:noAutofit/>
          </a:bodyPr>
          <a:lstStyle/>
          <a:p>
            <a:r>
              <a:rPr lang="en-CA" sz="2800" dirty="0"/>
              <a:t>Results of solving </a:t>
            </a:r>
            <a:r>
              <a:rPr lang="en-CA" sz="2800" dirty="0" err="1"/>
              <a:t>Lindblad</a:t>
            </a:r>
            <a:r>
              <a:rPr lang="en-CA" sz="2800" dirty="0"/>
              <a:t> equation N=7 </a:t>
            </a:r>
            <a:endParaRPr lang="en-CA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D35D4-E87E-4006-A6A5-9062C6FAA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1846"/>
            <a:ext cx="10515600" cy="5145117"/>
          </a:xfrm>
        </p:spPr>
        <p:txBody>
          <a:bodyPr>
            <a:normAutofit/>
          </a:bodyPr>
          <a:lstStyle/>
          <a:p>
            <a:r>
              <a:rPr lang="en-CA" sz="1600" dirty="0" smtClean="0"/>
              <a:t>Constant onsite energies W=1 </a:t>
            </a:r>
          </a:p>
          <a:p>
            <a:r>
              <a:rPr lang="en-CA" sz="1600" dirty="0" smtClean="0"/>
              <a:t> J=0.15 constant  unscaled</a:t>
            </a:r>
          </a:p>
          <a:p>
            <a:r>
              <a:rPr lang="en-CA" sz="1600" dirty="0" smtClean="0"/>
              <a:t>Loss from center</a:t>
            </a:r>
          </a:p>
          <a:p>
            <a:r>
              <a:rPr lang="en-CA" sz="1600" dirty="0" smtClean="0"/>
              <a:t>Random initial density</a:t>
            </a:r>
            <a:endParaRPr lang="en-CA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10188363" y="3930217"/>
            <a:ext cx="763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1"/>
                </a:solidFill>
                <a:latin typeface="GreekC" panose="00000400000000000000" pitchFamily="2" charset="0"/>
                <a:cs typeface="GreekC" panose="00000400000000000000" pitchFamily="2" charset="0"/>
              </a:rPr>
              <a:t>g</a:t>
            </a:r>
            <a:endParaRPr lang="en-CA" dirty="0">
              <a:solidFill>
                <a:schemeClr val="accent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406" y="4487227"/>
            <a:ext cx="2895296" cy="203019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803" y="4454543"/>
            <a:ext cx="2895296" cy="203019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454734"/>
            <a:ext cx="2895296" cy="203019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0734" y="2424347"/>
            <a:ext cx="2895296" cy="203019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0161" y="2457031"/>
            <a:ext cx="2895296" cy="203019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143" y="2457031"/>
            <a:ext cx="2895296" cy="203019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16677" y="420812"/>
            <a:ext cx="2895296" cy="2030196"/>
          </a:xfrm>
          <a:prstGeom prst="rect">
            <a:avLst/>
          </a:prstGeom>
        </p:spPr>
      </p:pic>
      <p:cxnSp>
        <p:nvCxnSpPr>
          <p:cNvPr id="12" name="Curved Connector 11"/>
          <p:cNvCxnSpPr/>
          <p:nvPr/>
        </p:nvCxnSpPr>
        <p:spPr>
          <a:xfrm>
            <a:off x="9330087" y="3629985"/>
            <a:ext cx="1260000" cy="6840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758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809E3-9188-4AAC-9E1B-88FFE3850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52714" cy="111372"/>
          </a:xfrm>
        </p:spPr>
        <p:txBody>
          <a:bodyPr>
            <a:noAutofit/>
          </a:bodyPr>
          <a:lstStyle/>
          <a:p>
            <a:r>
              <a:rPr lang="en-CA" sz="2800" dirty="0"/>
              <a:t>Results of solving </a:t>
            </a:r>
            <a:r>
              <a:rPr lang="en-CA" sz="2800" dirty="0" err="1"/>
              <a:t>Lindblad</a:t>
            </a:r>
            <a:r>
              <a:rPr lang="en-CA" sz="2800" dirty="0"/>
              <a:t> equation N=7 </a:t>
            </a:r>
            <a:endParaRPr lang="en-CA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D35D4-E87E-4006-A6A5-9062C6FAA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1846"/>
            <a:ext cx="10515600" cy="5145117"/>
          </a:xfrm>
        </p:spPr>
        <p:txBody>
          <a:bodyPr>
            <a:normAutofit/>
          </a:bodyPr>
          <a:lstStyle/>
          <a:p>
            <a:r>
              <a:rPr lang="en-CA" sz="1600" dirty="0" smtClean="0"/>
              <a:t>Constant onsite energies W=1 </a:t>
            </a:r>
          </a:p>
          <a:p>
            <a:r>
              <a:rPr lang="en-CA" sz="1600" dirty="0"/>
              <a:t>J=0.15 is scaled with distance by r^-3</a:t>
            </a:r>
          </a:p>
          <a:p>
            <a:r>
              <a:rPr lang="en-CA" sz="1600" dirty="0" smtClean="0"/>
              <a:t>Loss from one end</a:t>
            </a:r>
          </a:p>
          <a:p>
            <a:r>
              <a:rPr lang="en-CA" sz="1600" dirty="0" smtClean="0"/>
              <a:t>Random initial density</a:t>
            </a:r>
            <a:endParaRPr lang="en-CA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10299120" y="2040912"/>
            <a:ext cx="763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1"/>
                </a:solidFill>
                <a:latin typeface="GreekC" panose="00000400000000000000" pitchFamily="2" charset="0"/>
                <a:cs typeface="GreekC" panose="00000400000000000000" pitchFamily="2" charset="0"/>
              </a:rPr>
              <a:t>g</a:t>
            </a:r>
            <a:endParaRPr lang="en-CA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728" y="608783"/>
            <a:ext cx="2877978" cy="20035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32015"/>
            <a:ext cx="2877978" cy="20035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2051" y="2732015"/>
            <a:ext cx="2877978" cy="20035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4728" y="2725171"/>
            <a:ext cx="2877978" cy="20035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2051" y="4735585"/>
            <a:ext cx="2877978" cy="20035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4854430"/>
            <a:ext cx="2877978" cy="20035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9520" y="4744588"/>
            <a:ext cx="2877978" cy="2003570"/>
          </a:xfrm>
          <a:prstGeom prst="rect">
            <a:avLst/>
          </a:prstGeom>
        </p:spPr>
      </p:pic>
      <p:cxnSp>
        <p:nvCxnSpPr>
          <p:cNvPr id="12" name="Curved Connector 11"/>
          <p:cNvCxnSpPr/>
          <p:nvPr/>
        </p:nvCxnSpPr>
        <p:spPr>
          <a:xfrm>
            <a:off x="9558253" y="1780648"/>
            <a:ext cx="1260000" cy="6840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708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809E3-9188-4AAC-9E1B-88FFE3850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52714" cy="111372"/>
          </a:xfrm>
        </p:spPr>
        <p:txBody>
          <a:bodyPr>
            <a:noAutofit/>
          </a:bodyPr>
          <a:lstStyle/>
          <a:p>
            <a:r>
              <a:rPr lang="en-CA" sz="2800" dirty="0"/>
              <a:t>Results of solving </a:t>
            </a:r>
            <a:r>
              <a:rPr lang="en-CA" sz="2800" dirty="0" err="1"/>
              <a:t>Lindblad</a:t>
            </a:r>
            <a:r>
              <a:rPr lang="en-CA" sz="2800" dirty="0"/>
              <a:t> equation N=7 </a:t>
            </a:r>
            <a:endParaRPr lang="en-CA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D35D4-E87E-4006-A6A5-9062C6FAA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1846"/>
            <a:ext cx="10515600" cy="5145117"/>
          </a:xfrm>
        </p:spPr>
        <p:txBody>
          <a:bodyPr>
            <a:normAutofit/>
          </a:bodyPr>
          <a:lstStyle/>
          <a:p>
            <a:r>
              <a:rPr lang="en-CA" sz="1600" dirty="0" smtClean="0"/>
              <a:t>Random energies W=1 </a:t>
            </a:r>
          </a:p>
          <a:p>
            <a:r>
              <a:rPr lang="en-CA" sz="1600" dirty="0" smtClean="0"/>
              <a:t>Random J &lt; 0.15 </a:t>
            </a:r>
          </a:p>
          <a:p>
            <a:r>
              <a:rPr lang="en-CA" sz="1600" dirty="0" smtClean="0"/>
              <a:t>Loss from center</a:t>
            </a:r>
          </a:p>
          <a:p>
            <a:r>
              <a:rPr lang="en-CA" sz="1600" dirty="0" smtClean="0"/>
              <a:t>Random initial density</a:t>
            </a:r>
            <a:endParaRPr lang="en-CA" sz="1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200" y="407680"/>
            <a:ext cx="3045236" cy="21049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283" y="2380180"/>
            <a:ext cx="3045236" cy="210490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4878" y="2424443"/>
            <a:ext cx="3045236" cy="210490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2200" y="2433669"/>
            <a:ext cx="3045236" cy="210490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983" y="4398923"/>
            <a:ext cx="3023536" cy="210490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5728" y="4485082"/>
            <a:ext cx="3023536" cy="210490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22092" y="4500732"/>
            <a:ext cx="3023536" cy="2104902"/>
          </a:xfrm>
          <a:prstGeom prst="rect">
            <a:avLst/>
          </a:prstGeom>
        </p:spPr>
      </p:pic>
      <p:cxnSp>
        <p:nvCxnSpPr>
          <p:cNvPr id="12" name="Curved Connector 11"/>
          <p:cNvCxnSpPr/>
          <p:nvPr/>
        </p:nvCxnSpPr>
        <p:spPr>
          <a:xfrm>
            <a:off x="9642879" y="3581754"/>
            <a:ext cx="1260000" cy="6840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236686" y="3702729"/>
            <a:ext cx="763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accent1"/>
                </a:solidFill>
                <a:latin typeface="GreekC" panose="00000400000000000000" pitchFamily="2" charset="0"/>
                <a:cs typeface="GreekC" panose="00000400000000000000" pitchFamily="2" charset="0"/>
              </a:rPr>
              <a:t>g</a:t>
            </a:r>
            <a:endParaRPr lang="en-CA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319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152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-apple-system</vt:lpstr>
      <vt:lpstr>等线</vt:lpstr>
      <vt:lpstr>Helvetica Neue</vt:lpstr>
      <vt:lpstr>Lucida Grande</vt:lpstr>
      <vt:lpstr>Arial</vt:lpstr>
      <vt:lpstr>Calibri</vt:lpstr>
      <vt:lpstr>Calibri Light</vt:lpstr>
      <vt:lpstr>GreekC</vt:lpstr>
      <vt:lpstr>Office Theme</vt:lpstr>
      <vt:lpstr>Dissipative dynamics of spins in Rydberg molecular gas </vt:lpstr>
      <vt:lpstr>Experimental background</vt:lpstr>
      <vt:lpstr>mm-wave Rydberg-Rydberg resonances</vt:lpstr>
      <vt:lpstr>Radio frequency field-induced electron mobility</vt:lpstr>
      <vt:lpstr>Model</vt:lpstr>
      <vt:lpstr>Results of solving Lindblad equation N=7 </vt:lpstr>
      <vt:lpstr>Results of solving Lindblad equation N=7 </vt:lpstr>
      <vt:lpstr>Results of solving Lindblad equation N=7 </vt:lpstr>
      <vt:lpstr>Results of solving Lindblad equation N=7 </vt:lpstr>
      <vt:lpstr>Semi-classical approximation </vt:lpstr>
      <vt:lpstr>PowerPoint Presentation</vt:lpstr>
      <vt:lpstr>fine structure distribution in mm-wave</vt:lpstr>
      <vt:lpstr>fine structure distribution in mm-wave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Dissipative dynamics of spins in Rydberg molecular gas </dc:title>
  <dc:creator>Ruoxi Wang</dc:creator>
  <cp:lastModifiedBy>Frank Wang</cp:lastModifiedBy>
  <cp:revision>17</cp:revision>
  <dcterms:created xsi:type="dcterms:W3CDTF">2021-11-01T21:48:28Z</dcterms:created>
  <dcterms:modified xsi:type="dcterms:W3CDTF">2021-11-03T00:34:17Z</dcterms:modified>
</cp:coreProperties>
</file>