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4.xml" ContentType="application/vnd.openxmlformats-officedocument.presentationml.notesSlide+xml"/>
  <Override PartName="/ppt/tags/tag40.xml" ContentType="application/vnd.openxmlformats-officedocument.presentationml.tags+xml"/>
  <Override PartName="/ppt/notesSlides/notesSlide15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6.xml" ContentType="application/vnd.openxmlformats-officedocument.presentationml.notesSlide+xml"/>
  <Override PartName="/ppt/tags/tag45.xml" ContentType="application/vnd.openxmlformats-officedocument.presentationml.tags+xml"/>
  <Override PartName="/ppt/notesSlides/notesSlide17.xml" ContentType="application/vnd.openxmlformats-officedocument.presentationml.notesSlide+xml"/>
  <Override PartName="/ppt/tags/tag46.xml" ContentType="application/vnd.openxmlformats-officedocument.presentationml.tags+xml"/>
  <Override PartName="/ppt/notesSlides/notesSlide18.xml" ContentType="application/vnd.openxmlformats-officedocument.presentationml.notesSlide+xml"/>
  <Override PartName="/ppt/tags/tag47.xml" ContentType="application/vnd.openxmlformats-officedocument.presentationml.tags+xml"/>
  <Override PartName="/ppt/notesSlides/notesSlide19.xml" ContentType="application/vnd.openxmlformats-officedocument.presentationml.notesSlide+xml"/>
  <Override PartName="/ppt/tags/tag48.xml" ContentType="application/vnd.openxmlformats-officedocument.presentationml.tags+xml"/>
  <Override PartName="/ppt/notesSlides/notesSlide20.xml" ContentType="application/vnd.openxmlformats-officedocument.presentationml.notesSlide+xml"/>
  <Override PartName="/ppt/tags/tag49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notesSlides/notesSlide23.xml" ContentType="application/vnd.openxmlformats-officedocument.presentationml.notesSlide+xml"/>
  <Override PartName="/ppt/ink/ink2.xml" ContentType="application/inkml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4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25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26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7.xml" ContentType="application/vnd.openxmlformats-officedocument.presentationml.notesSlide+xml"/>
  <Override PartName="/ppt/tags/tag65.xml" ContentType="application/vnd.openxmlformats-officedocument.presentationml.tags+xml"/>
  <Override PartName="/ppt/notesSlides/notesSlide28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1.xml" ContentType="application/vnd.openxmlformats-officedocument.presentationml.notesSlide+xml"/>
  <Override PartName="/ppt/tags/tag71.xml" ContentType="application/vnd.openxmlformats-officedocument.presentationml.tags+xml"/>
  <Override PartName="/ppt/notesSlides/notesSlide32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33.xml" ContentType="application/vnd.openxmlformats-officedocument.presentationml.notesSlide+xml"/>
  <Override PartName="/ppt/tags/tag76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65" r:id="rId3"/>
    <p:sldId id="304" r:id="rId4"/>
    <p:sldId id="320" r:id="rId5"/>
    <p:sldId id="369" r:id="rId6"/>
    <p:sldId id="370" r:id="rId7"/>
    <p:sldId id="372" r:id="rId8"/>
    <p:sldId id="373" r:id="rId9"/>
    <p:sldId id="374" r:id="rId10"/>
    <p:sldId id="375" r:id="rId11"/>
    <p:sldId id="345" r:id="rId12"/>
    <p:sldId id="376" r:id="rId13"/>
    <p:sldId id="377" r:id="rId14"/>
    <p:sldId id="378" r:id="rId15"/>
    <p:sldId id="396" r:id="rId16"/>
    <p:sldId id="397" r:id="rId17"/>
    <p:sldId id="398" r:id="rId18"/>
    <p:sldId id="399" r:id="rId19"/>
    <p:sldId id="400" r:id="rId20"/>
    <p:sldId id="401" r:id="rId21"/>
    <p:sldId id="380" r:id="rId22"/>
    <p:sldId id="387" r:id="rId23"/>
    <p:sldId id="395" r:id="rId24"/>
    <p:sldId id="381" r:id="rId25"/>
    <p:sldId id="389" r:id="rId26"/>
    <p:sldId id="390" r:id="rId27"/>
    <p:sldId id="391" r:id="rId28"/>
    <p:sldId id="392" r:id="rId29"/>
    <p:sldId id="394" r:id="rId30"/>
    <p:sldId id="402" r:id="rId31"/>
    <p:sldId id="314" r:id="rId32"/>
    <p:sldId id="384" r:id="rId33"/>
    <p:sldId id="386" r:id="rId34"/>
    <p:sldId id="313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279" userDrawn="1">
          <p15:clr>
            <a:srgbClr val="A4A3A4"/>
          </p15:clr>
        </p15:guide>
        <p15:guide id="4" pos="7378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orient="horz" pos="3992" userDrawn="1">
          <p15:clr>
            <a:srgbClr val="A4A3A4"/>
          </p15:clr>
        </p15:guide>
        <p15:guide id="9" orient="horz" pos="3339" userDrawn="1">
          <p15:clr>
            <a:srgbClr val="A4A3A4"/>
          </p15:clr>
        </p15:guide>
        <p15:guide id="10" pos="5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C4"/>
    <a:srgbClr val="FDFCFA"/>
    <a:srgbClr val="FFC000"/>
    <a:srgbClr val="CCD1E4"/>
    <a:srgbClr val="FEECE9"/>
    <a:srgbClr val="303B8F"/>
    <a:srgbClr val="FEFCFA"/>
    <a:srgbClr val="FE7F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1" autoAdjust="0"/>
    <p:restoredTop sz="84005" autoAdjust="0"/>
  </p:normalViewPr>
  <p:slideViewPr>
    <p:cSldViewPr snapToGrid="0" showGuides="1">
      <p:cViewPr varScale="1">
        <p:scale>
          <a:sx n="84" d="100"/>
          <a:sy n="84" d="100"/>
        </p:scale>
        <p:origin x="834" y="102"/>
      </p:cViewPr>
      <p:guideLst>
        <p:guide orient="horz" pos="2296"/>
        <p:guide pos="3863"/>
        <p:guide pos="279"/>
        <p:guide pos="7378"/>
        <p:guide orient="horz" pos="572"/>
        <p:guide orient="horz" pos="618"/>
        <p:guide orient="horz" pos="4056"/>
        <p:guide orient="horz" pos="3992"/>
        <p:guide orient="horz" pos="3339"/>
        <p:guide pos="52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5.wmf"/><Relationship Id="rId1" Type="http://schemas.openxmlformats.org/officeDocument/2006/relationships/image" Target="../media/image12.emf"/><Relationship Id="rId4" Type="http://schemas.openxmlformats.org/officeDocument/2006/relationships/image" Target="../media/image1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2-02T02:33:43.1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10178 9525 0,'17'18'0,"19"-1"15,-1 1 1,18-18-16,-18 0 16,36 18-16,34-1 15,54 1 1,-18-18-1,53 0 1,-17 0 0,-1 0-1,18 0 1,35 0 0,-17 0-1,-53 0 16,-106 0-31,-18 0 16,0 0-16,54 0 16,16 0-1,-34 0 1,-53 0 0,-1 0-1</inkml:trace>
  <inkml:trace contextRef="#ctx0" brushRef="#br0" timeOffset="7029.38">2681 12947 0,'0'0'0,"-88"71"16,70-54 0,-35 18-1,0 18 1,1-17 0,-1 17-1,0 17 1,0-17-1,35 0 1,1-18-16,-36 89 31,0-18-15,17-1 0,-17 36-1,36-17 1,-18 17-1,17-35 1,0 0 0,-17 52-1,35-52 1,0 18 0,0 52-1,0-35 1,0-17-1,0-1 1,0 36 15,35 17-15,-17-70 0,17 18-1,0 17 1,18-53-1,-35 18 1,17-36 0,1 36-1,-19-53 1,19 0 0,-36 0-1,17-35 1,-17-1-1</inkml:trace>
  <inkml:trace contextRef="#ctx0" brushRef="#br0" timeOffset="8316.85">10478 12718 0,'0'0'16,"0"53"-16,17-18 15,1 0-15,-1 18 16,19 53 0,-1 17-1,0 54 1,1 52-1,-1 18 1,-18-176 0,1 17-16,17 88 15,-35-17 1,0 123 0,0-17-1,0 35 1,0-1-1,0-69 17,0-36-17,-17 0 1,-19-71 0,19 1-1,-54 70 1,36-106-1,-18 0 1,18 18 0,0-18-1,-1-17 1,19-18 0,-1-18-1,18-17 16,-18 34-31,1-34 32,17 0-32,-18 17 15</inkml:trace>
  <inkml:trace contextRef="#ctx0" brushRef="#br0" timeOffset="19014.03">3246 14923 0,'17'0'63,"1"0"-47,-1 0-16,1 0 15,17 0 1,1 0-16,17 0 15,0 0 1,-1 0 0,1 0-1,0 0 1,-17 0 0,-1 0-1,-18 0 1,1 0-1,17 0 17,-17 0-32,0 0 15,35 0 1,17 0 0,1 0-1,17 0 1,18 0-1,0 0 1,17 0 0,18 0-1,-35 17 1,53 1 15,-53-1-15,-54-17-1,1 0 1,-35 0 0,0 0-1,-1 0 63,1 0-78,0 0 16,-1 0 0,1 0-16,17 0 15,0 0-15,54 0 16,52 0 15,53 0-15,35 0-1,53 0 1,36 0 0,-89 0-1,-53 0 1,-34 0 0,-37 0-1,1 0 1,-70 0-1,-1 0-15,35 0 16,1 0 0,-36 0-1,36 0 1,-18 0 0,35 0-1,35 0 1,54 0 15,52 0-15,36 0-1,52 0 1,18 0 0,106 0-1,-176 0 1,52 0-1,-17 0 1,-35 0 0,-71 0-1,-18 0 1,18 0 0,-17 0-1,-19 0 16,19 0-15,34 0 0,-122 0-1,-1 0 1,0 0 0,-35 0-1,0 0 1,17-17-1,1 17 1,17 0 0,0 0-1,89-18 1,-89 1 0,141 17 15,-88 0-16,-53 0 1,-35 0 0,-35 0-1,0 0 1,-1 0 15,1-18 0</inkml:trace>
  <inkml:trace contextRef="#ctx0" brushRef="#br0" timeOffset="28358.3">20197 11183 0,'17'0'16,"36"0"-16,-18 0 15,36 18-15,35-1 31,17-17-15,-70 0-16,53 0 16,0 0-1,-18 0 1,35 0 0,-17 0-1,0 0 1,18 0-1,34 0 1,19 18 0,17 0-1,-53-18 17,-88 0-17,17 0-15,19-18 16,-37 18-1,-16-18 1,-19 18 0</inkml:trace>
  <inkml:trace contextRef="#ctx0" brushRef="#br0" timeOffset="30237.21">17480 11712 0,'18'0'15,"35"0"-15,0 0 16,52 18 0,1-18-1,35 0 1,-17 0-1,-36 0 1,-70 0 0,-1 0-16,1 0 47</inkml:trace>
  <inkml:trace contextRef="#ctx0" brushRef="#br0" timeOffset="31125.62">17533 12435 0,'0'0'0,"159"0"0,17 0 16,248 0-1,52 0 1,-53 0-1,-211-17 1,-142-1 0,-52 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0.50314" units="1/cm"/>
          <inkml:channelProperty channel="Y" name="resolution" value="40.29851" units="1/cm"/>
          <inkml:channelProperty channel="T" name="resolution" value="1" units="1/dev"/>
        </inkml:channelProperties>
      </inkml:inkSource>
      <inkml:timestamp xml:id="ts0" timeString="2023-02-02T02:34:28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17692 10372 0,'35'0'78,"-17"0"-62,17 0-1,18 0-15,-18 0 31,-17 17-15,17-17 0,-17 0 15,-1 0-15,1 0-16,0 0 15,-1 0 1,1 0-1,0 0-15,17 0 16,18 0 0,35 0-1,-17 0 1,34 0 0,19 18 15,17 0-16,88 17 1,18-17 0,-70 17-1,-54-35 1,-52 0 0,-36 0-1,35 0 1,-34 0-1,17 0 1,-36 0 47,1 0-17,0 0-30,-1 0 0,1 0-16,-1 0 15,72 0 1,34 0 0,-17 0-1,0 0 1,-18 0-1,18 0 1,0 0 0,-18 0-1,0 0 1,-70 0 0,35 0-1,-18 0 1,-17 0 281</inkml:trace>
  <inkml:trace contextRef="#ctx0" brushRef="#br0" timeOffset="951.42">18521 11201 0,'35'0'31,"-17"0"-31,17-18 16,36 0-1,34 18 1,142 0 0,89 0-1,52 0 1,-247 0-16,53 0 15,-124 0 1,-52 0 0</inkml:trace>
  <inkml:trace contextRef="#ctx0" brushRef="#br0" timeOffset="2111.65">21255 11113 0,'0'0'0,"53"-18"16,-36 18-16,54 0 16,17-18-1,89-17 1,-72 17-1,-34 18 1,-36 0-16,1 0 16,34 0-1,-35 0 1,-17 0 0,0 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B6F5A-1C90-49E3-B006-EB0C9DD899DA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2636-17AD-46C0-A806-1A7224D9A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3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34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428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77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717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89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008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0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781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230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871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76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68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972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809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5777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898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696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637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813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92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1838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047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925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510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06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322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840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52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01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39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267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365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478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1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6963DBC-52F0-4A99-941A-6A1E022B9F21}"/>
              </a:ext>
            </a:extLst>
          </p:cNvPr>
          <p:cNvSpPr/>
          <p:nvPr/>
        </p:nvSpPr>
        <p:spPr>
          <a:xfrm>
            <a:off x="0" y="6337300"/>
            <a:ext cx="12192000" cy="52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3D5394-5F8D-492B-9810-0078F1946908}"/>
              </a:ext>
            </a:extLst>
          </p:cNvPr>
          <p:cNvSpPr txBox="1"/>
          <p:nvPr userDrawn="1"/>
        </p:nvSpPr>
        <p:spPr>
          <a:xfrm>
            <a:off x="379279" y="6459150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20">
                <a:solidFill>
                  <a:schemeClr val="bg1">
                    <a:alpha val="60000"/>
                  </a:schemeClr>
                </a:solidFill>
                <a:latin typeface="+mn-ea"/>
              </a:rPr>
              <a:t>Leyutek</a:t>
            </a:r>
            <a:endParaRPr lang="zh-CN" altLang="en-US" sz="1200" spc="120">
              <a:solidFill>
                <a:schemeClr val="bg1">
                  <a:alpha val="60000"/>
                </a:schemeClr>
              </a:solidFill>
              <a:latin typeface="+mn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FFCFC8C-F3FE-49E9-8D4B-6621397DE6E0}"/>
              </a:ext>
            </a:extLst>
          </p:cNvPr>
          <p:cNvGrpSpPr/>
          <p:nvPr/>
        </p:nvGrpSpPr>
        <p:grpSpPr>
          <a:xfrm>
            <a:off x="-1474229" y="-1350932"/>
            <a:ext cx="2502566" cy="2502570"/>
            <a:chOff x="-1251283" y="-1168764"/>
            <a:chExt cx="2502566" cy="250257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1343C64-1C49-4FA6-A78C-70B60A2A477C}"/>
                </a:ext>
              </a:extLst>
            </p:cNvPr>
            <p:cNvSpPr/>
            <p:nvPr/>
          </p:nvSpPr>
          <p:spPr>
            <a:xfrm>
              <a:off x="-505529" y="-423009"/>
              <a:ext cx="1011060" cy="1011062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74A0836-E0E7-4463-BA66-9D4360945DA0}"/>
                </a:ext>
              </a:extLst>
            </p:cNvPr>
            <p:cNvSpPr/>
            <p:nvPr/>
          </p:nvSpPr>
          <p:spPr>
            <a:xfrm>
              <a:off x="-691966" y="-609448"/>
              <a:ext cx="1383936" cy="1383939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42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47DAB21-0126-40B2-9AAE-831F71583619}"/>
                </a:ext>
              </a:extLst>
            </p:cNvPr>
            <p:cNvSpPr/>
            <p:nvPr/>
          </p:nvSpPr>
          <p:spPr>
            <a:xfrm>
              <a:off x="-878405" y="-795886"/>
              <a:ext cx="1756814" cy="1756817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6307FD1-C6B8-4BE2-976A-91863E9EBB71}"/>
                </a:ext>
              </a:extLst>
            </p:cNvPr>
            <p:cNvSpPr/>
            <p:nvPr/>
          </p:nvSpPr>
          <p:spPr>
            <a:xfrm>
              <a:off x="-1064844" y="-982325"/>
              <a:ext cx="2129690" cy="2129693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2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2ADF5C0-D11E-48DB-875A-2FCC66DC22AC}"/>
                </a:ext>
              </a:extLst>
            </p:cNvPr>
            <p:cNvSpPr/>
            <p:nvPr/>
          </p:nvSpPr>
          <p:spPr>
            <a:xfrm>
              <a:off x="-1251283" y="-1168764"/>
              <a:ext cx="2502566" cy="2502570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0FD2C978-7471-4A72-96E3-685B10FC6250}"/>
              </a:ext>
            </a:extLst>
          </p:cNvPr>
          <p:cNvSpPr/>
          <p:nvPr userDrawn="1"/>
        </p:nvSpPr>
        <p:spPr>
          <a:xfrm>
            <a:off x="0" y="6096000"/>
            <a:ext cx="12192000" cy="241300"/>
          </a:xfrm>
          <a:prstGeom prst="rect">
            <a:avLst/>
          </a:prstGeom>
          <a:solidFill>
            <a:srgbClr val="FAE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B8AC99A-568E-45B6-9DB0-75E736C4FD40}"/>
              </a:ext>
            </a:extLst>
          </p:cNvPr>
          <p:cNvSpPr/>
          <p:nvPr userDrawn="1"/>
        </p:nvSpPr>
        <p:spPr>
          <a:xfrm>
            <a:off x="-299280" y="521642"/>
            <a:ext cx="781880" cy="12808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76200" dist="508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A607FCE-E8A1-4B38-A62F-AB994050E9C6}"/>
              </a:ext>
            </a:extLst>
          </p:cNvPr>
          <p:cNvSpPr/>
          <p:nvPr userDrawn="1"/>
        </p:nvSpPr>
        <p:spPr>
          <a:xfrm>
            <a:off x="-594293" y="774700"/>
            <a:ext cx="1076893" cy="3604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76200" dist="508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3A1752-8A7B-4110-961C-FF10BC1885B4}"/>
              </a:ext>
            </a:extLst>
          </p:cNvPr>
          <p:cNvSpPr/>
          <p:nvPr userDrawn="1"/>
        </p:nvSpPr>
        <p:spPr>
          <a:xfrm>
            <a:off x="0" y="6337300"/>
            <a:ext cx="12192000" cy="52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3F4091-0FCB-4F98-A6CD-3498D323DD97}"/>
              </a:ext>
            </a:extLst>
          </p:cNvPr>
          <p:cNvSpPr txBox="1"/>
          <p:nvPr/>
        </p:nvSpPr>
        <p:spPr>
          <a:xfrm>
            <a:off x="379279" y="6459150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20" err="1">
                <a:solidFill>
                  <a:schemeClr val="bg1">
                    <a:alpha val="60000"/>
                  </a:schemeClr>
                </a:solidFill>
                <a:latin typeface="+mn-ea"/>
              </a:rPr>
              <a:t>Leyutek</a:t>
            </a:r>
            <a:endParaRPr lang="zh-CN" altLang="en-US" sz="1200" spc="120">
              <a:solidFill>
                <a:schemeClr val="bg1">
                  <a:alpha val="60000"/>
                </a:schemeClr>
              </a:solidFill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177331-F4A1-48BE-A9EA-C706B51AB294}"/>
              </a:ext>
            </a:extLst>
          </p:cNvPr>
          <p:cNvSpPr/>
          <p:nvPr userDrawn="1"/>
        </p:nvSpPr>
        <p:spPr>
          <a:xfrm>
            <a:off x="0" y="6096000"/>
            <a:ext cx="12192000" cy="241300"/>
          </a:xfrm>
          <a:prstGeom prst="rect">
            <a:avLst/>
          </a:prstGeom>
          <a:solidFill>
            <a:srgbClr val="FAE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7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4" userDrawn="1">
          <p15:clr>
            <a:srgbClr val="F26B43"/>
          </p15:clr>
        </p15:guide>
        <p15:guide id="4" pos="7368" userDrawn="1">
          <p15:clr>
            <a:srgbClr val="F26B43"/>
          </p15:clr>
        </p15:guide>
        <p15:guide id="5" orient="horz" pos="560" userDrawn="1">
          <p15:clr>
            <a:srgbClr val="F26B43"/>
          </p15:clr>
        </p15:guide>
        <p15:guide id="6" orient="horz" pos="624" userDrawn="1">
          <p15:clr>
            <a:srgbClr val="F26B43"/>
          </p15:clr>
        </p15:guide>
        <p15:guide id="7" orient="horz" pos="4056" userDrawn="1">
          <p15:clr>
            <a:srgbClr val="F26B43"/>
          </p15:clr>
        </p15:guide>
        <p15:guide id="8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vmlDrawing" Target="../drawings/vmlDrawing6.vml"/><Relationship Id="rId6" Type="http://schemas.openxmlformats.org/officeDocument/2006/relationships/tags" Target="../tags/tag30.xml"/><Relationship Id="rId11" Type="http://schemas.openxmlformats.org/officeDocument/2006/relationships/image" Target="../media/image9.emf"/><Relationship Id="rId5" Type="http://schemas.openxmlformats.org/officeDocument/2006/relationships/tags" Target="../tags/tag29.xml"/><Relationship Id="rId10" Type="http://schemas.openxmlformats.org/officeDocument/2006/relationships/oleObject" Target="../embeddings/oleObject8.bin"/><Relationship Id="rId4" Type="http://schemas.openxmlformats.org/officeDocument/2006/relationships/tags" Target="../tags/tag28.xml"/><Relationship Id="rId9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42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41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9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9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4.xml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6.emf"/><Relationship Id="rId3" Type="http://schemas.openxmlformats.org/officeDocument/2006/relationships/tags" Target="../tags/tag5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4.bin"/><Relationship Id="rId2" Type="http://schemas.openxmlformats.org/officeDocument/2006/relationships/tags" Target="../tags/tag50.xml"/><Relationship Id="rId16" Type="http://schemas.openxmlformats.org/officeDocument/2006/relationships/image" Target="../media/image15.wmf"/><Relationship Id="rId20" Type="http://schemas.openxmlformats.org/officeDocument/2006/relationships/image" Target="../media/image17.emf"/><Relationship Id="rId1" Type="http://schemas.openxmlformats.org/officeDocument/2006/relationships/vmlDrawing" Target="../drawings/vmlDrawing8.vml"/><Relationship Id="rId6" Type="http://schemas.openxmlformats.org/officeDocument/2006/relationships/tags" Target="../tags/tag54.xml"/><Relationship Id="rId11" Type="http://schemas.openxmlformats.org/officeDocument/2006/relationships/oleObject" Target="../embeddings/oleObject11.bin"/><Relationship Id="rId5" Type="http://schemas.openxmlformats.org/officeDocument/2006/relationships/tags" Target="../tags/tag53.xml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2.emf"/><Relationship Id="rId19" Type="http://schemas.openxmlformats.org/officeDocument/2006/relationships/oleObject" Target="../embeddings/oleObject15.bin"/><Relationship Id="rId4" Type="http://schemas.openxmlformats.org/officeDocument/2006/relationships/tags" Target="../tags/tag52.xml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8.wmf"/><Relationship Id="rId3" Type="http://schemas.openxmlformats.org/officeDocument/2006/relationships/tags" Target="../tags/tag56.xml"/><Relationship Id="rId7" Type="http://schemas.openxmlformats.org/officeDocument/2006/relationships/notesSlide" Target="../notesSlides/notesSlide25.xml"/><Relationship Id="rId12" Type="http://schemas.openxmlformats.org/officeDocument/2006/relationships/oleObject" Target="../embeddings/oleObject18.bin"/><Relationship Id="rId2" Type="http://schemas.openxmlformats.org/officeDocument/2006/relationships/tags" Target="../tags/tag55.xml"/><Relationship Id="rId1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5.wmf"/><Relationship Id="rId5" Type="http://schemas.openxmlformats.org/officeDocument/2006/relationships/tags" Target="../tags/tag58.xml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7.bin"/><Relationship Id="rId4" Type="http://schemas.openxmlformats.org/officeDocument/2006/relationships/tags" Target="../tags/tag57.xml"/><Relationship Id="rId9" Type="http://schemas.openxmlformats.org/officeDocument/2006/relationships/image" Target="../media/image12.emf"/><Relationship Id="rId14" Type="http://schemas.openxmlformats.org/officeDocument/2006/relationships/oleObject" Target="../embeddings/oleObject1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tags" Target="../tags/tag69.xml"/><Relationship Id="rId7" Type="http://schemas.openxmlformats.org/officeDocument/2006/relationships/oleObject" Target="../embeddings/oleObject20.bin"/><Relationship Id="rId2" Type="http://schemas.openxmlformats.org/officeDocument/2006/relationships/tags" Target="../tags/tag68.xml"/><Relationship Id="rId1" Type="http://schemas.openxmlformats.org/officeDocument/2006/relationships/vmlDrawing" Target="../drawings/vmlDrawing10.vml"/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image" Target="../media/image21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emf"/><Relationship Id="rId2" Type="http://schemas.openxmlformats.org/officeDocument/2006/relationships/tags" Target="../tags/tag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4.e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6.emf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oleObject" Target="../embeddings/oleObject4.bin"/><Relationship Id="rId2" Type="http://schemas.openxmlformats.org/officeDocument/2006/relationships/tags" Target="../tags/tag8.xml"/><Relationship Id="rId1" Type="http://schemas.openxmlformats.org/officeDocument/2006/relationships/vmlDrawing" Target="../drawings/vmlDrawing3.vml"/><Relationship Id="rId6" Type="http://schemas.openxmlformats.org/officeDocument/2006/relationships/tags" Target="../tags/tag12.xml"/><Relationship Id="rId11" Type="http://schemas.openxmlformats.org/officeDocument/2006/relationships/image" Target="../media/image5.emf"/><Relationship Id="rId5" Type="http://schemas.openxmlformats.org/officeDocument/2006/relationships/tags" Target="../tags/tag11.xml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3.bin"/><Relationship Id="rId4" Type="http://schemas.openxmlformats.org/officeDocument/2006/relationships/tags" Target="../tags/tag10.xml"/><Relationship Id="rId9" Type="http://schemas.openxmlformats.org/officeDocument/2006/relationships/notesSlide" Target="../notesSlides/notesSlide6.xml"/><Relationship Id="rId1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tags" Target="../tags/tag19.xml"/><Relationship Id="rId11" Type="http://schemas.openxmlformats.org/officeDocument/2006/relationships/image" Target="../media/image8.emf"/><Relationship Id="rId5" Type="http://schemas.openxmlformats.org/officeDocument/2006/relationships/tags" Target="../tags/tag18.xml"/><Relationship Id="rId10" Type="http://schemas.openxmlformats.org/officeDocument/2006/relationships/oleObject" Target="../embeddings/oleObject6.bin"/><Relationship Id="rId4" Type="http://schemas.openxmlformats.org/officeDocument/2006/relationships/tags" Target="../tags/tag17.xml"/><Relationship Id="rId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vmlDrawing" Target="../drawings/vmlDrawing5.v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10" Type="http://schemas.openxmlformats.org/officeDocument/2006/relationships/image" Target="../media/image9.emf"/><Relationship Id="rId4" Type="http://schemas.openxmlformats.org/officeDocument/2006/relationships/tags" Target="../tags/tag23.xml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0ECE6B65-9E68-4D88-AA93-9478611A6A05}"/>
              </a:ext>
            </a:extLst>
          </p:cNvPr>
          <p:cNvGrpSpPr/>
          <p:nvPr/>
        </p:nvGrpSpPr>
        <p:grpSpPr>
          <a:xfrm>
            <a:off x="10944555" y="5561072"/>
            <a:ext cx="744886" cy="227072"/>
            <a:chOff x="10919300" y="5561072"/>
            <a:chExt cx="744886" cy="227072"/>
          </a:xfrm>
        </p:grpSpPr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CA7EF05F-57CD-4C52-92AE-019D1E63C887}"/>
                </a:ext>
              </a:extLst>
            </p:cNvPr>
            <p:cNvSpPr/>
            <p:nvPr/>
          </p:nvSpPr>
          <p:spPr>
            <a:xfrm rot="16200000">
              <a:off x="11452775" y="5576733"/>
              <a:ext cx="227071" cy="195751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4E6D8CAF-9522-4090-ACD4-624F583EF6CC}"/>
                </a:ext>
              </a:extLst>
            </p:cNvPr>
            <p:cNvSpPr/>
            <p:nvPr/>
          </p:nvSpPr>
          <p:spPr>
            <a:xfrm rot="16200000">
              <a:off x="11178208" y="5576733"/>
              <a:ext cx="227071" cy="195751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A55FADD0-4D1E-4843-92FD-2E56CFE6485F}"/>
                </a:ext>
              </a:extLst>
            </p:cNvPr>
            <p:cNvSpPr/>
            <p:nvPr/>
          </p:nvSpPr>
          <p:spPr>
            <a:xfrm rot="16200000">
              <a:off x="10903640" y="5576732"/>
              <a:ext cx="227071" cy="195751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D596D725-AB69-42C2-8189-3831F5FC6D28}"/>
              </a:ext>
            </a:extLst>
          </p:cNvPr>
          <p:cNvSpPr txBox="1"/>
          <p:nvPr/>
        </p:nvSpPr>
        <p:spPr>
          <a:xfrm>
            <a:off x="969272" y="3032957"/>
            <a:ext cx="3820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303B8F"/>
                </a:solidFill>
                <a:latin typeface="+mn-ea"/>
              </a:rPr>
              <a:t>快速入门教程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0111094-87C7-49F9-8902-F79DCBDC0661}"/>
              </a:ext>
            </a:extLst>
          </p:cNvPr>
          <p:cNvSpPr txBox="1"/>
          <p:nvPr/>
        </p:nvSpPr>
        <p:spPr>
          <a:xfrm>
            <a:off x="944387" y="1938056"/>
            <a:ext cx="5819222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>
                <a:solidFill>
                  <a:srgbClr val="FFC000"/>
                </a:solidFill>
                <a:latin typeface="+mj-ea"/>
                <a:ea typeface="+mj-ea"/>
              </a:rPr>
              <a:t>51</a:t>
            </a:r>
            <a:r>
              <a:rPr lang="zh-CN" altLang="en-US" sz="7200">
                <a:solidFill>
                  <a:srgbClr val="FFC000"/>
                </a:solidFill>
                <a:latin typeface="+mj-ea"/>
                <a:ea typeface="+mj-ea"/>
              </a:rPr>
              <a:t>单片机开发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D57C032-3659-4D5C-8BF2-176481FB0039}"/>
              </a:ext>
            </a:extLst>
          </p:cNvPr>
          <p:cNvSpPr txBox="1"/>
          <p:nvPr/>
        </p:nvSpPr>
        <p:spPr>
          <a:xfrm>
            <a:off x="969272" y="1597393"/>
            <a:ext cx="427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+mn-ea"/>
              </a:rPr>
              <a:t>51 Microcontroller Development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A026A855-64EA-49DE-87F2-13E157616DC1}"/>
              </a:ext>
            </a:extLst>
          </p:cNvPr>
          <p:cNvGrpSpPr/>
          <p:nvPr/>
        </p:nvGrpSpPr>
        <p:grpSpPr>
          <a:xfrm>
            <a:off x="1100593" y="1381087"/>
            <a:ext cx="815674" cy="93056"/>
            <a:chOff x="2205551" y="1812089"/>
            <a:chExt cx="952517" cy="108668"/>
          </a:xfrm>
        </p:grpSpPr>
        <p:sp>
          <p:nvSpPr>
            <p:cNvPr id="54" name="等腰三角形 53">
              <a:extLst>
                <a:ext uri="{FF2B5EF4-FFF2-40B4-BE49-F238E27FC236}">
                  <a16:creationId xmlns:a16="http://schemas.microsoft.com/office/drawing/2014/main" id="{37CFA549-EB27-4939-8F7F-DCFC69D1EC6F}"/>
                </a:ext>
              </a:extLst>
            </p:cNvPr>
            <p:cNvSpPr/>
            <p:nvPr/>
          </p:nvSpPr>
          <p:spPr>
            <a:xfrm rot="5400000" flipH="1">
              <a:off x="2198057" y="1819583"/>
              <a:ext cx="108668" cy="93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78EC6EF8-48BB-4331-BE8B-28E3DCC9297C}"/>
                </a:ext>
              </a:extLst>
            </p:cNvPr>
            <p:cNvSpPr/>
            <p:nvPr/>
          </p:nvSpPr>
          <p:spPr>
            <a:xfrm rot="5400000" flipH="1">
              <a:off x="2369825" y="1819583"/>
              <a:ext cx="108668" cy="93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4BD65ED4-E518-46EE-8841-18AB5968AEA3}"/>
                </a:ext>
              </a:extLst>
            </p:cNvPr>
            <p:cNvSpPr/>
            <p:nvPr/>
          </p:nvSpPr>
          <p:spPr>
            <a:xfrm rot="5400000" flipH="1">
              <a:off x="2541593" y="1819583"/>
              <a:ext cx="108668" cy="93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40BD7C60-9473-4315-9F9C-C7E51E4A4BE2}"/>
                </a:ext>
              </a:extLst>
            </p:cNvPr>
            <p:cNvSpPr/>
            <p:nvPr/>
          </p:nvSpPr>
          <p:spPr>
            <a:xfrm rot="5400000" flipH="1">
              <a:off x="2713361" y="1819583"/>
              <a:ext cx="108668" cy="93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B03CFE4F-6F87-4E23-B8C9-D362C753E4BF}"/>
                </a:ext>
              </a:extLst>
            </p:cNvPr>
            <p:cNvSpPr/>
            <p:nvPr/>
          </p:nvSpPr>
          <p:spPr>
            <a:xfrm rot="5400000" flipH="1">
              <a:off x="2885129" y="1819583"/>
              <a:ext cx="108668" cy="93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等腰三角形 59">
              <a:extLst>
                <a:ext uri="{FF2B5EF4-FFF2-40B4-BE49-F238E27FC236}">
                  <a16:creationId xmlns:a16="http://schemas.microsoft.com/office/drawing/2014/main" id="{36433905-D268-425F-8161-2E68381DF8FB}"/>
                </a:ext>
              </a:extLst>
            </p:cNvPr>
            <p:cNvSpPr/>
            <p:nvPr/>
          </p:nvSpPr>
          <p:spPr>
            <a:xfrm rot="5400000" flipH="1">
              <a:off x="3056895" y="1819583"/>
              <a:ext cx="108668" cy="93679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9E2180FE-7DFA-4CD4-8111-B52D2276A1E0}"/>
              </a:ext>
            </a:extLst>
          </p:cNvPr>
          <p:cNvSpPr txBox="1"/>
          <p:nvPr/>
        </p:nvSpPr>
        <p:spPr>
          <a:xfrm>
            <a:off x="4789549" y="3172136"/>
            <a:ext cx="1656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Quick Start</a:t>
            </a:r>
          </a:p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Tutorial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1B43FB6-E68B-4CE2-8232-8B98B533EBBB}"/>
              </a:ext>
            </a:extLst>
          </p:cNvPr>
          <p:cNvSpPr txBox="1"/>
          <p:nvPr/>
        </p:nvSpPr>
        <p:spPr>
          <a:xfrm>
            <a:off x="1327906" y="3882335"/>
            <a:ext cx="5223027" cy="686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spc="120"/>
              <a:t>第</a:t>
            </a:r>
            <a:r>
              <a:rPr lang="en-US" altLang="zh-CN" sz="3200" spc="120"/>
              <a:t>10</a:t>
            </a:r>
            <a:r>
              <a:rPr lang="zh-CN" altLang="en-US" sz="3200" spc="120"/>
              <a:t>章 串口通信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18F9E34-75A3-434E-94DC-4D4B7092AEA6}"/>
              </a:ext>
            </a:extLst>
          </p:cNvPr>
          <p:cNvCxnSpPr/>
          <p:nvPr/>
        </p:nvCxnSpPr>
        <p:spPr>
          <a:xfrm>
            <a:off x="1086892" y="4022351"/>
            <a:ext cx="0" cy="540084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A411BE95-8B2B-4FDC-A0B5-5D4943180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37" y="1037273"/>
            <a:ext cx="3336566" cy="42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02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555030" y="466088"/>
            <a:ext cx="5586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accent1"/>
                </a:solidFill>
                <a:latin typeface="+mj-ea"/>
                <a:ea typeface="+mj-ea"/>
              </a:rPr>
              <a:t>UART</a:t>
            </a:r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数据格式（软件）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9D16BFC-D5B8-44E7-AB97-080447A9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7F78480-2FCE-4344-AC3C-79080C5FAF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426529"/>
              </p:ext>
            </p:extLst>
          </p:nvPr>
        </p:nvGraphicFramePr>
        <p:xfrm>
          <a:off x="555030" y="1021094"/>
          <a:ext cx="8942202" cy="1788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name="Visio" r:id="rId10" imgW="2386371" imgH="478505" progId="Visio.Drawing.11">
                  <p:embed/>
                </p:oleObj>
              </mc:Choice>
              <mc:Fallback>
                <p:oleObj name="Visio" r:id="rId10" imgW="2386371" imgH="478505" progId="Visio.Drawing.11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7F78480-2FCE-4344-AC3C-79080C5FAF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030" y="1021094"/>
                        <a:ext cx="8942202" cy="17884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PA-文本框 4">
            <a:extLst>
              <a:ext uri="{FF2B5EF4-FFF2-40B4-BE49-F238E27FC236}">
                <a16:creationId xmlns:a16="http://schemas.microsoft.com/office/drawing/2014/main" id="{0DCFB01F-FCF8-41EF-AE44-AFAE694EB19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69443" y="2571161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校验位</a:t>
            </a:r>
          </a:p>
        </p:txBody>
      </p:sp>
      <p:sp>
        <p:nvSpPr>
          <p:cNvPr id="17" name="PA-文本框 5">
            <a:extLst>
              <a:ext uri="{FF2B5EF4-FFF2-40B4-BE49-F238E27FC236}">
                <a16:creationId xmlns:a16="http://schemas.microsoft.com/office/drawing/2014/main" id="{19438FB2-DBB9-4874-AFFB-830391CBC23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69443" y="2972789"/>
            <a:ext cx="9828323" cy="134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校验位可以配置为奇校验或偶校验。在奇校验模式下，如果数据位中的逻辑</a:t>
            </a:r>
            <a:r>
              <a:rPr lang="en-US" altLang="zh-CN" sz="1600"/>
              <a:t>1</a:t>
            </a:r>
            <a:r>
              <a:rPr lang="zh-CN" altLang="en-US" sz="1600"/>
              <a:t>是奇数个，则校验位为</a:t>
            </a:r>
            <a:r>
              <a:rPr lang="en-US" altLang="zh-CN" sz="1600"/>
              <a:t>0</a:t>
            </a:r>
            <a:r>
              <a:rPr lang="zh-CN" altLang="en-US" sz="1600"/>
              <a:t>；如果数据位中的逻辑</a:t>
            </a:r>
            <a:r>
              <a:rPr lang="en-US" altLang="zh-CN" sz="1600"/>
              <a:t>1</a:t>
            </a:r>
            <a:r>
              <a:rPr lang="zh-CN" altLang="en-US" sz="1600"/>
              <a:t>是偶数个，则校验位为</a:t>
            </a:r>
            <a:r>
              <a:rPr lang="en-US" altLang="zh-CN" sz="1600"/>
              <a:t>1</a:t>
            </a:r>
            <a:r>
              <a:rPr lang="zh-CN" altLang="en-US" sz="1600"/>
              <a:t>。在偶校验模式下，如果数据位中的逻辑</a:t>
            </a:r>
            <a:r>
              <a:rPr lang="en-US" altLang="zh-CN" sz="1600"/>
              <a:t>1</a:t>
            </a:r>
            <a:r>
              <a:rPr lang="zh-CN" altLang="en-US" sz="1600"/>
              <a:t>是奇数个，则校验位为</a:t>
            </a:r>
            <a:r>
              <a:rPr lang="en-US" altLang="zh-CN" sz="1600"/>
              <a:t>1</a:t>
            </a:r>
            <a:r>
              <a:rPr lang="zh-CN" altLang="en-US" sz="1600"/>
              <a:t>；如果数据位中的逻辑</a:t>
            </a:r>
            <a:r>
              <a:rPr lang="en-US" altLang="zh-CN" sz="1600"/>
              <a:t>1</a:t>
            </a:r>
            <a:r>
              <a:rPr lang="zh-CN" altLang="en-US" sz="1600"/>
              <a:t>是偶数个，则校验位为</a:t>
            </a:r>
            <a:r>
              <a:rPr lang="en-US" altLang="zh-CN" sz="1600"/>
              <a:t>0</a:t>
            </a:r>
            <a:r>
              <a:rPr lang="zh-CN" altLang="en-US" sz="1600"/>
              <a:t>。校验位不是必需项，可以将</a:t>
            </a:r>
            <a:r>
              <a:rPr lang="en-US" altLang="zh-CN" sz="1600"/>
              <a:t>UART</a:t>
            </a:r>
            <a:r>
              <a:rPr lang="zh-CN" altLang="en-US" sz="1600"/>
              <a:t>配置为没有校验位。</a:t>
            </a:r>
          </a:p>
        </p:txBody>
      </p:sp>
      <p:sp>
        <p:nvSpPr>
          <p:cNvPr id="19" name="PA-文本框 4">
            <a:extLst>
              <a:ext uri="{FF2B5EF4-FFF2-40B4-BE49-F238E27FC236}">
                <a16:creationId xmlns:a16="http://schemas.microsoft.com/office/drawing/2014/main" id="{7248545C-322A-44F0-9987-80599E2AF31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9443" y="432238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停止位</a:t>
            </a:r>
          </a:p>
        </p:txBody>
      </p:sp>
      <p:sp>
        <p:nvSpPr>
          <p:cNvPr id="20" name="PA-文本框 5">
            <a:extLst>
              <a:ext uri="{FF2B5EF4-FFF2-40B4-BE49-F238E27FC236}">
                <a16:creationId xmlns:a16="http://schemas.microsoft.com/office/drawing/2014/main" id="{FFB09589-D2A1-4098-8271-7A7470822C7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69443" y="4684462"/>
            <a:ext cx="9828323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长度可以是</a:t>
            </a:r>
            <a:r>
              <a:rPr lang="en-US" altLang="zh-CN" sz="1600"/>
              <a:t>1</a:t>
            </a:r>
            <a:r>
              <a:rPr lang="zh-CN" altLang="en-US" sz="1600"/>
              <a:t>位、</a:t>
            </a:r>
            <a:r>
              <a:rPr lang="en-US" altLang="zh-CN" sz="1600"/>
              <a:t>1.5</a:t>
            </a:r>
            <a:r>
              <a:rPr lang="zh-CN" altLang="en-US" sz="1600"/>
              <a:t>位或</a:t>
            </a:r>
            <a:r>
              <a:rPr lang="en-US" altLang="zh-CN" sz="1600"/>
              <a:t>2</a:t>
            </a:r>
            <a:r>
              <a:rPr lang="zh-CN" altLang="en-US" sz="1600"/>
              <a:t>位，通常情况下停止位都是</a:t>
            </a:r>
            <a:r>
              <a:rPr lang="en-US" altLang="zh-CN" sz="1600"/>
              <a:t>1</a:t>
            </a:r>
            <a:r>
              <a:rPr lang="zh-CN" altLang="en-US" sz="1600"/>
              <a:t>位。停止位是一帧数据的结束标志，为高电平。</a:t>
            </a:r>
          </a:p>
        </p:txBody>
      </p:sp>
      <p:sp>
        <p:nvSpPr>
          <p:cNvPr id="10" name="PA-文本框 4">
            <a:extLst>
              <a:ext uri="{FF2B5EF4-FFF2-40B4-BE49-F238E27FC236}">
                <a16:creationId xmlns:a16="http://schemas.microsoft.com/office/drawing/2014/main" id="{08C37306-19EB-44E7-A7CB-BE976796B55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69443" y="511524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空闲位</a:t>
            </a:r>
          </a:p>
        </p:txBody>
      </p:sp>
      <p:sp>
        <p:nvSpPr>
          <p:cNvPr id="11" name="PA-文本框 5">
            <a:extLst>
              <a:ext uri="{FF2B5EF4-FFF2-40B4-BE49-F238E27FC236}">
                <a16:creationId xmlns:a16="http://schemas.microsoft.com/office/drawing/2014/main" id="{C577DAC7-6426-46F5-9DC5-8656C16B773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69443" y="5477320"/>
            <a:ext cx="9828323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当数据传输完毕或当前没有数据传输时，线路上保持高电平。</a:t>
            </a:r>
          </a:p>
        </p:txBody>
      </p:sp>
    </p:spTree>
    <p:extLst>
      <p:ext uri="{BB962C8B-B14F-4D97-AF65-F5344CB8AC3E}">
        <p14:creationId xmlns:p14="http://schemas.microsoft.com/office/powerpoint/2010/main" val="4178837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Char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416DCBE-63DC-4441-AF1F-B43999C9D17B}"/>
              </a:ext>
            </a:extLst>
          </p:cNvPr>
          <p:cNvSpPr txBox="1"/>
          <p:nvPr/>
        </p:nvSpPr>
        <p:spPr>
          <a:xfrm>
            <a:off x="555030" y="466088"/>
            <a:ext cx="3567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accent1"/>
                </a:solidFill>
                <a:latin typeface="+mj-ea"/>
                <a:ea typeface="+mj-ea"/>
              </a:rPr>
              <a:t>UART</a:t>
            </a:r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传输速率</a:t>
            </a:r>
          </a:p>
        </p:txBody>
      </p:sp>
      <p:sp>
        <p:nvSpPr>
          <p:cNvPr id="3" name="PA-文本框 5">
            <a:extLst>
              <a:ext uri="{FF2B5EF4-FFF2-40B4-BE49-F238E27FC236}">
                <a16:creationId xmlns:a16="http://schemas.microsoft.com/office/drawing/2014/main" id="{7A0189DA-D090-4244-9E5E-A92BEB97448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69443" y="1532645"/>
            <a:ext cx="9828323" cy="10295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 sz="1600"/>
              <a:t>UART</a:t>
            </a:r>
            <a:r>
              <a:rPr lang="zh-CN" altLang="en-US" sz="1600"/>
              <a:t>传输速率用波特率来表示，即每秒传送码元的个数，单位为</a:t>
            </a:r>
            <a:r>
              <a:rPr lang="en-US" altLang="zh-CN" sz="1600"/>
              <a:t>baud</a:t>
            </a:r>
            <a:r>
              <a:rPr lang="zh-CN" altLang="en-US" sz="1600"/>
              <a:t>。由于</a:t>
            </a:r>
            <a:r>
              <a:rPr lang="en-US" altLang="zh-CN" sz="1600"/>
              <a:t>UART</a:t>
            </a:r>
            <a:r>
              <a:rPr lang="zh-CN" altLang="en-US" sz="1600"/>
              <a:t>使用</a:t>
            </a:r>
            <a:r>
              <a:rPr lang="en-US" altLang="zh-CN" sz="1600"/>
              <a:t>NRZ</a:t>
            </a:r>
            <a:r>
              <a:rPr lang="zh-CN" altLang="en-US" sz="1600"/>
              <a:t>（</a:t>
            </a:r>
            <a:r>
              <a:rPr lang="en-US" altLang="zh-CN" sz="1600"/>
              <a:t>Non-Return to Zero</a:t>
            </a:r>
            <a:r>
              <a:rPr lang="zh-CN" altLang="en-US" sz="1600"/>
              <a:t>，不归零）编码，因此</a:t>
            </a:r>
            <a:r>
              <a:rPr lang="en-US" altLang="zh-CN" sz="1600"/>
              <a:t>UART</a:t>
            </a:r>
            <a:r>
              <a:rPr lang="zh-CN" altLang="en-US" sz="1600"/>
              <a:t>的波特率即为每秒传输的二进制位数。在实际应用中，常用的</a:t>
            </a:r>
            <a:r>
              <a:rPr lang="en-US" altLang="zh-CN" sz="1600"/>
              <a:t>UART</a:t>
            </a:r>
            <a:r>
              <a:rPr lang="zh-CN" altLang="en-US" sz="1600"/>
              <a:t>波特率有</a:t>
            </a:r>
            <a:r>
              <a:rPr lang="en-US" altLang="zh-CN" sz="1600"/>
              <a:t>4800</a:t>
            </a:r>
            <a:r>
              <a:rPr lang="zh-CN" altLang="en-US" sz="1600"/>
              <a:t>、</a:t>
            </a:r>
            <a:r>
              <a:rPr lang="en-US" altLang="zh-CN" sz="1600"/>
              <a:t>9600</a:t>
            </a:r>
            <a:r>
              <a:rPr lang="zh-CN" altLang="en-US" sz="1600"/>
              <a:t>、</a:t>
            </a:r>
            <a:r>
              <a:rPr lang="en-US" altLang="zh-CN" sz="1600"/>
              <a:t>19200</a:t>
            </a:r>
            <a:r>
              <a:rPr lang="zh-CN" altLang="en-US" sz="1600"/>
              <a:t>、</a:t>
            </a:r>
            <a:r>
              <a:rPr lang="en-US" altLang="zh-CN" sz="1600"/>
              <a:t>38400</a:t>
            </a:r>
            <a:r>
              <a:rPr lang="zh-CN" altLang="en-US" sz="1600"/>
              <a:t>、</a:t>
            </a:r>
            <a:r>
              <a:rPr lang="en-US" altLang="zh-CN" sz="1600"/>
              <a:t>57600</a:t>
            </a:r>
            <a:r>
              <a:rPr lang="zh-CN" altLang="en-US" sz="1600"/>
              <a:t>和</a:t>
            </a:r>
            <a:r>
              <a:rPr lang="en-US" altLang="zh-CN" sz="1600"/>
              <a:t>115200</a:t>
            </a:r>
            <a:r>
              <a:rPr lang="zh-CN" altLang="en-US" sz="1600"/>
              <a:t>等。</a:t>
            </a:r>
          </a:p>
        </p:txBody>
      </p:sp>
      <p:sp>
        <p:nvSpPr>
          <p:cNvPr id="4" name="PA-文本框 5">
            <a:extLst>
              <a:ext uri="{FF2B5EF4-FFF2-40B4-BE49-F238E27FC236}">
                <a16:creationId xmlns:a16="http://schemas.microsoft.com/office/drawing/2014/main" id="{C9D31850-F1DD-4874-9DBE-24EF82C8BF9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69443" y="3012654"/>
            <a:ext cx="9828323" cy="10295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尽管波特率越高，数据传输速率越快，但是采用较高的波特率往往会造成串口通信稳定性下降，更加容易导致电平状态采样不准确的问题，出现乱码现象。在需要保证数据稳定传输的场合，通常采用较低波特率。</a:t>
            </a:r>
          </a:p>
        </p:txBody>
      </p:sp>
    </p:spTree>
    <p:extLst>
      <p:ext uri="{BB962C8B-B14F-4D97-AF65-F5344CB8AC3E}">
        <p14:creationId xmlns:p14="http://schemas.microsoft.com/office/powerpoint/2010/main" val="3873560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416DCBE-63DC-4441-AF1F-B43999C9D17B}"/>
              </a:ext>
            </a:extLst>
          </p:cNvPr>
          <p:cNvSpPr txBox="1"/>
          <p:nvPr/>
        </p:nvSpPr>
        <p:spPr>
          <a:xfrm>
            <a:off x="555030" y="466088"/>
            <a:ext cx="3567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accent1"/>
                </a:solidFill>
                <a:latin typeface="+mj-ea"/>
                <a:ea typeface="+mj-ea"/>
              </a:rPr>
              <a:t>UART</a:t>
            </a:r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传输速率</a:t>
            </a:r>
          </a:p>
        </p:txBody>
      </p:sp>
      <p:sp>
        <p:nvSpPr>
          <p:cNvPr id="3" name="PA-文本框 5">
            <a:extLst>
              <a:ext uri="{FF2B5EF4-FFF2-40B4-BE49-F238E27FC236}">
                <a16:creationId xmlns:a16="http://schemas.microsoft.com/office/drawing/2014/main" id="{7A0189DA-D090-4244-9E5E-A92BEB97448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69443" y="1532645"/>
            <a:ext cx="9828323" cy="10295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由于</a:t>
            </a:r>
            <a:r>
              <a:rPr lang="en-US" altLang="zh-CN" sz="1600"/>
              <a:t>UART</a:t>
            </a:r>
            <a:r>
              <a:rPr lang="zh-CN" altLang="en-US" sz="1600"/>
              <a:t>采用异步串行通信，没有时钟线，只有数据线。那么，收到一个</a:t>
            </a:r>
            <a:r>
              <a:rPr lang="en-US" altLang="zh-CN" sz="1600"/>
              <a:t>UART</a:t>
            </a:r>
            <a:r>
              <a:rPr lang="zh-CN" altLang="en-US" sz="1600"/>
              <a:t>原始波形，如何确定一帧数据？如何计算传输的是什么数据？下面以接收到的一个</a:t>
            </a:r>
            <a:r>
              <a:rPr lang="en-US" altLang="zh-CN" sz="1600"/>
              <a:t>UART</a:t>
            </a:r>
            <a:r>
              <a:rPr lang="zh-CN" altLang="en-US" sz="1600"/>
              <a:t>波形为例，假设</a:t>
            </a:r>
            <a:r>
              <a:rPr lang="en-US" altLang="zh-CN" sz="1600"/>
              <a:t>UART</a:t>
            </a:r>
            <a:r>
              <a:rPr lang="zh-CN" altLang="en-US" sz="1600"/>
              <a:t>波特率为</a:t>
            </a:r>
            <a:r>
              <a:rPr lang="en-US" altLang="zh-CN" sz="1600"/>
              <a:t>115200 bps</a:t>
            </a:r>
            <a:r>
              <a:rPr lang="zh-CN" altLang="en-US" sz="1600"/>
              <a:t>，数据位为</a:t>
            </a:r>
            <a:r>
              <a:rPr lang="en-US" altLang="zh-CN" sz="1600"/>
              <a:t>8</a:t>
            </a:r>
            <a:r>
              <a:rPr lang="zh-CN" altLang="en-US" sz="1600"/>
              <a:t>位，无奇偶校验位，停止位为</a:t>
            </a:r>
            <a:r>
              <a:rPr lang="en-US" altLang="zh-CN" sz="1600"/>
              <a:t>1</a:t>
            </a:r>
            <a:r>
              <a:rPr lang="zh-CN" altLang="en-US" sz="1600"/>
              <a:t>位。</a:t>
            </a:r>
          </a:p>
        </p:txBody>
      </p:sp>
      <p:sp>
        <p:nvSpPr>
          <p:cNvPr id="5" name="PA-文本框 4">
            <a:extLst>
              <a:ext uri="{FF2B5EF4-FFF2-40B4-BE49-F238E27FC236}">
                <a16:creationId xmlns:a16="http://schemas.microsoft.com/office/drawing/2014/main" id="{6A7F70F0-D5DE-4E27-946A-04A7F21058B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69443" y="2720774"/>
            <a:ext cx="50658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第</a:t>
            </a:r>
            <a:r>
              <a:rPr lang="en-US" altLang="zh-CN" sz="2000"/>
              <a:t>1</a:t>
            </a:r>
            <a:r>
              <a:rPr lang="zh-CN" altLang="en-US" sz="2000"/>
              <a:t>步，在</a:t>
            </a:r>
            <a:r>
              <a:rPr lang="en-US" altLang="zh-CN" sz="2000"/>
              <a:t>RXD</a:t>
            </a:r>
            <a:r>
              <a:rPr lang="zh-CN" altLang="en-US" sz="2000"/>
              <a:t>引脚获取</a:t>
            </a:r>
            <a:r>
              <a:rPr lang="en-US" altLang="zh-CN" sz="2000"/>
              <a:t>UART</a:t>
            </a:r>
            <a:r>
              <a:rPr lang="zh-CN" altLang="en-US" sz="2000"/>
              <a:t>原始波形数据</a:t>
            </a:r>
          </a:p>
        </p:txBody>
      </p:sp>
      <p:pic>
        <p:nvPicPr>
          <p:cNvPr id="6" name="图片 5" descr="5t4">
            <a:extLst>
              <a:ext uri="{FF2B5EF4-FFF2-40B4-BE49-F238E27FC236}">
                <a16:creationId xmlns:a16="http://schemas.microsoft.com/office/drawing/2014/main" id="{765CD582-DED3-4794-8A87-E43F39A834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576"/>
          <a:stretch/>
        </p:blipFill>
        <p:spPr bwMode="auto">
          <a:xfrm>
            <a:off x="555030" y="3481977"/>
            <a:ext cx="5994460" cy="7078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3456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416DCBE-63DC-4441-AF1F-B43999C9D17B}"/>
              </a:ext>
            </a:extLst>
          </p:cNvPr>
          <p:cNvSpPr txBox="1"/>
          <p:nvPr/>
        </p:nvSpPr>
        <p:spPr>
          <a:xfrm>
            <a:off x="555030" y="466088"/>
            <a:ext cx="3567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accent1"/>
                </a:solidFill>
                <a:latin typeface="+mj-ea"/>
                <a:ea typeface="+mj-ea"/>
              </a:rPr>
              <a:t>UART</a:t>
            </a:r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传输速率</a:t>
            </a:r>
          </a:p>
        </p:txBody>
      </p:sp>
      <p:sp>
        <p:nvSpPr>
          <p:cNvPr id="5" name="PA-文本框 4">
            <a:extLst>
              <a:ext uri="{FF2B5EF4-FFF2-40B4-BE49-F238E27FC236}">
                <a16:creationId xmlns:a16="http://schemas.microsoft.com/office/drawing/2014/main" id="{6A7F70F0-D5DE-4E27-946A-04A7F21058B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69443" y="2145739"/>
            <a:ext cx="38587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第</a:t>
            </a:r>
            <a:r>
              <a:rPr lang="en-US" altLang="zh-CN" sz="2000"/>
              <a:t>2</a:t>
            </a:r>
            <a:r>
              <a:rPr lang="zh-CN" altLang="en-US" sz="2000"/>
              <a:t>步，按照波特率进行中值采样</a:t>
            </a:r>
          </a:p>
        </p:txBody>
      </p:sp>
      <p:pic>
        <p:nvPicPr>
          <p:cNvPr id="7" name="图片 6" descr="5t4">
            <a:extLst>
              <a:ext uri="{FF2B5EF4-FFF2-40B4-BE49-F238E27FC236}">
                <a16:creationId xmlns:a16="http://schemas.microsoft.com/office/drawing/2014/main" id="{6D15603D-1D53-4031-AE2E-CFC27298102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70" b="53382"/>
          <a:stretch/>
        </p:blipFill>
        <p:spPr bwMode="auto">
          <a:xfrm>
            <a:off x="555030" y="2545849"/>
            <a:ext cx="6031009" cy="21015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PA-文本框 5">
            <a:extLst>
              <a:ext uri="{FF2B5EF4-FFF2-40B4-BE49-F238E27FC236}">
                <a16:creationId xmlns:a16="http://schemas.microsoft.com/office/drawing/2014/main" id="{F1FB0404-AB65-40AC-8999-75089A4AC4C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832153" y="2921831"/>
            <a:ext cx="4804817" cy="134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每位的时间宽度为</a:t>
            </a:r>
            <a:r>
              <a:rPr lang="en-US" altLang="zh-CN" sz="1600"/>
              <a:t>1/115200s≈8.68μs</a:t>
            </a:r>
            <a:r>
              <a:rPr lang="zh-CN" altLang="en-US" sz="1600"/>
              <a:t>，将电平第一次由高到低的转换点作为基准点，即</a:t>
            </a:r>
            <a:r>
              <a:rPr lang="en-US" altLang="zh-CN" sz="1600"/>
              <a:t>0μs</a:t>
            </a:r>
            <a:r>
              <a:rPr lang="zh-CN" altLang="en-US" sz="1600"/>
              <a:t>时刻，在</a:t>
            </a:r>
            <a:r>
              <a:rPr lang="en-US" altLang="zh-CN" sz="1600"/>
              <a:t>4.34μs</a:t>
            </a:r>
            <a:r>
              <a:rPr lang="zh-CN" altLang="en-US" sz="1600"/>
              <a:t>时刻采样第</a:t>
            </a:r>
            <a:r>
              <a:rPr lang="en-US" altLang="zh-CN" sz="1600"/>
              <a:t>1</a:t>
            </a:r>
            <a:r>
              <a:rPr lang="zh-CN" altLang="en-US" sz="1600"/>
              <a:t>个点，在</a:t>
            </a:r>
            <a:r>
              <a:rPr lang="en-US" altLang="zh-CN" sz="1600"/>
              <a:t>13.02μs</a:t>
            </a:r>
            <a:r>
              <a:rPr lang="zh-CN" altLang="en-US" sz="1600"/>
              <a:t>时刻采样第</a:t>
            </a:r>
            <a:r>
              <a:rPr lang="en-US" altLang="zh-CN" sz="1600"/>
              <a:t>2</a:t>
            </a:r>
            <a:r>
              <a:rPr lang="zh-CN" altLang="en-US" sz="1600"/>
              <a:t>个点，依次类推</a:t>
            </a:r>
          </a:p>
        </p:txBody>
      </p:sp>
    </p:spTree>
    <p:extLst>
      <p:ext uri="{BB962C8B-B14F-4D97-AF65-F5344CB8AC3E}">
        <p14:creationId xmlns:p14="http://schemas.microsoft.com/office/powerpoint/2010/main" val="337167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416DCBE-63DC-4441-AF1F-B43999C9D17B}"/>
              </a:ext>
            </a:extLst>
          </p:cNvPr>
          <p:cNvSpPr txBox="1"/>
          <p:nvPr/>
        </p:nvSpPr>
        <p:spPr>
          <a:xfrm>
            <a:off x="555030" y="466088"/>
            <a:ext cx="3567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accent1"/>
                </a:solidFill>
                <a:latin typeface="+mj-ea"/>
                <a:ea typeface="+mj-ea"/>
              </a:rPr>
              <a:t>UART</a:t>
            </a:r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传输速率</a:t>
            </a:r>
          </a:p>
        </p:txBody>
      </p:sp>
      <p:sp>
        <p:nvSpPr>
          <p:cNvPr id="5" name="PA-文本框 4">
            <a:extLst>
              <a:ext uri="{FF2B5EF4-FFF2-40B4-BE49-F238E27FC236}">
                <a16:creationId xmlns:a16="http://schemas.microsoft.com/office/drawing/2014/main" id="{6A7F70F0-D5DE-4E27-946A-04A7F21058B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69443" y="1978320"/>
            <a:ext cx="4362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第</a:t>
            </a:r>
            <a:r>
              <a:rPr lang="en-US" altLang="zh-CN" sz="2000"/>
              <a:t>3</a:t>
            </a:r>
            <a:r>
              <a:rPr lang="zh-CN" altLang="en-US" sz="2000"/>
              <a:t>步，确定起始位、数据位和停止位</a:t>
            </a:r>
          </a:p>
        </p:txBody>
      </p:sp>
      <p:sp>
        <p:nvSpPr>
          <p:cNvPr id="8" name="PA-文本框 5">
            <a:extLst>
              <a:ext uri="{FF2B5EF4-FFF2-40B4-BE49-F238E27FC236}">
                <a16:creationId xmlns:a16="http://schemas.microsoft.com/office/drawing/2014/main" id="{F1FB0404-AB65-40AC-8999-75089A4AC4C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620761" y="2594156"/>
            <a:ext cx="4804817" cy="16696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采样的第</a:t>
            </a:r>
            <a:r>
              <a:rPr lang="en-US" altLang="zh-CN" sz="1600"/>
              <a:t>1</a:t>
            </a:r>
            <a:r>
              <a:rPr lang="zh-CN" altLang="en-US" sz="1600"/>
              <a:t>个点即为起始位，且起始位为低电平，采样的第</a:t>
            </a:r>
            <a:r>
              <a:rPr lang="en-US" altLang="zh-CN" sz="1600"/>
              <a:t>2</a:t>
            </a:r>
            <a:r>
              <a:rPr lang="zh-CN" altLang="en-US" sz="1600"/>
              <a:t>个点至第</a:t>
            </a:r>
            <a:r>
              <a:rPr lang="en-US" altLang="zh-CN" sz="1600"/>
              <a:t>9</a:t>
            </a:r>
            <a:r>
              <a:rPr lang="zh-CN" altLang="en-US" sz="1600"/>
              <a:t>个点为数据位，其中第</a:t>
            </a:r>
            <a:r>
              <a:rPr lang="en-US" altLang="zh-CN" sz="1600"/>
              <a:t>2</a:t>
            </a:r>
            <a:r>
              <a:rPr lang="zh-CN" altLang="en-US" sz="1600"/>
              <a:t>个点为数据最低位，第</a:t>
            </a:r>
            <a:r>
              <a:rPr lang="en-US" altLang="zh-CN" sz="1600"/>
              <a:t>9</a:t>
            </a:r>
            <a:r>
              <a:rPr lang="zh-CN" altLang="en-US" sz="1600"/>
              <a:t>个点为数据最高位，第</a:t>
            </a:r>
            <a:r>
              <a:rPr lang="en-US" altLang="zh-CN" sz="1600"/>
              <a:t>10</a:t>
            </a:r>
            <a:r>
              <a:rPr lang="zh-CN" altLang="en-US" sz="1600"/>
              <a:t>个点为停止位，为高电平。最终，接收到的数据即可确定为</a:t>
            </a:r>
            <a:r>
              <a:rPr lang="en-US" altLang="zh-CN" sz="1600"/>
              <a:t>11100110</a:t>
            </a:r>
            <a:r>
              <a:rPr lang="zh-CN" altLang="en-US" sz="1600"/>
              <a:t>。</a:t>
            </a:r>
          </a:p>
        </p:txBody>
      </p:sp>
      <p:pic>
        <p:nvPicPr>
          <p:cNvPr id="9" name="图片 8" descr="5t4">
            <a:extLst>
              <a:ext uri="{FF2B5EF4-FFF2-40B4-BE49-F238E27FC236}">
                <a16:creationId xmlns:a16="http://schemas.microsoft.com/office/drawing/2014/main" id="{E7A5300A-CA93-49AF-A9F0-D67AC6B6B75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96" b="5167"/>
          <a:stretch/>
        </p:blipFill>
        <p:spPr bwMode="auto">
          <a:xfrm>
            <a:off x="569443" y="2378430"/>
            <a:ext cx="5001798" cy="23551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793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4173388" cy="1739256"/>
                <a:chOff x="-15896" y="866380"/>
                <a:chExt cx="4173388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382027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电路原理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2124299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4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10.3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4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3471459" y="4125108"/>
                <a:ext cx="1077757" cy="192317"/>
                <a:chOff x="2549087" y="1812089"/>
                <a:chExt cx="608981" cy="108668"/>
              </a:xfrm>
            </p:grpSpPr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PA-文本框 5">
            <a:extLst>
              <a:ext uri="{FF2B5EF4-FFF2-40B4-BE49-F238E27FC236}">
                <a16:creationId xmlns:a16="http://schemas.microsoft.com/office/drawing/2014/main" id="{A1DD8A9D-3482-4730-AC0C-36A256B4F78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661609" y="2717363"/>
            <a:ext cx="4469217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 sz="1600"/>
              <a:t>UART</a:t>
            </a:r>
            <a:r>
              <a:rPr lang="zh-CN" altLang="en-US" sz="1600"/>
              <a:t>电路包含一个</a:t>
            </a:r>
            <a:r>
              <a:rPr lang="en-US" altLang="zh-CN" sz="1600"/>
              <a:t>Type-C</a:t>
            </a:r>
            <a:r>
              <a:rPr lang="zh-CN" altLang="en-US" sz="1600"/>
              <a:t>型</a:t>
            </a:r>
            <a:r>
              <a:rPr lang="en-US" altLang="zh-CN" sz="1600"/>
              <a:t>USB</a:t>
            </a:r>
            <a:r>
              <a:rPr lang="zh-CN" altLang="en-US" sz="1600"/>
              <a:t>接口、一块</a:t>
            </a:r>
            <a:r>
              <a:rPr lang="en-US" altLang="zh-CN" sz="1600"/>
              <a:t>USB</a:t>
            </a:r>
            <a:r>
              <a:rPr lang="zh-CN" altLang="en-US" sz="1600"/>
              <a:t>转串口芯片</a:t>
            </a:r>
            <a:r>
              <a:rPr lang="en-US" altLang="zh-CN" sz="1600"/>
              <a:t>CH340N</a:t>
            </a:r>
            <a:r>
              <a:rPr lang="zh-CN" altLang="en-US" sz="1600"/>
              <a:t>。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018043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416DCBE-63DC-4441-AF1F-B43999C9D17B}"/>
              </a:ext>
            </a:extLst>
          </p:cNvPr>
          <p:cNvSpPr txBox="1"/>
          <p:nvPr/>
        </p:nvSpPr>
        <p:spPr>
          <a:xfrm>
            <a:off x="555030" y="466088"/>
            <a:ext cx="3567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accent1"/>
                </a:solidFill>
                <a:latin typeface="+mj-ea"/>
                <a:ea typeface="+mj-ea"/>
              </a:rPr>
              <a:t>UART</a:t>
            </a:r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电路原理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B82AF1C-94A3-4187-9E74-F2E256A08F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868940"/>
              </p:ext>
            </p:extLst>
          </p:nvPr>
        </p:nvGraphicFramePr>
        <p:xfrm>
          <a:off x="4247810" y="466088"/>
          <a:ext cx="7944190" cy="57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3" name="Visio" r:id="rId8" imgW="2561401" imgH="1855170" progId="Visio.Drawing.11">
                  <p:embed/>
                </p:oleObj>
              </mc:Choice>
              <mc:Fallback>
                <p:oleObj name="Visio" r:id="rId8" imgW="2561401" imgH="185517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810" y="466088"/>
                        <a:ext cx="7944190" cy="5771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PA-文本框 5">
            <a:extLst>
              <a:ext uri="{FF2B5EF4-FFF2-40B4-BE49-F238E27FC236}">
                <a16:creationId xmlns:a16="http://schemas.microsoft.com/office/drawing/2014/main" id="{7A34C9E3-257D-426D-99F5-67DF5C55A68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01031" y="2456547"/>
            <a:ext cx="3855832" cy="10295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 sz="1600"/>
              <a:t>USB Type-C</a:t>
            </a:r>
            <a:r>
              <a:rPr lang="zh-CN" altLang="en-US" sz="1600"/>
              <a:t>接口为</a:t>
            </a:r>
            <a:r>
              <a:rPr lang="en-US" altLang="zh-CN" sz="1600"/>
              <a:t>51</a:t>
            </a:r>
            <a:r>
              <a:rPr lang="zh-CN" altLang="en-US" sz="1600"/>
              <a:t>核心板供电，</a:t>
            </a:r>
            <a:r>
              <a:rPr lang="en-US" altLang="zh-CN" sz="1600"/>
              <a:t>D+</a:t>
            </a:r>
            <a:r>
              <a:rPr lang="zh-CN" altLang="en-US" sz="1600"/>
              <a:t>和</a:t>
            </a:r>
            <a:r>
              <a:rPr lang="en-US" altLang="zh-CN" sz="1600"/>
              <a:t>D-</a:t>
            </a:r>
            <a:r>
              <a:rPr lang="zh-CN" altLang="en-US" sz="1600"/>
              <a:t>网络为数据传输线，分别连接至</a:t>
            </a:r>
            <a:r>
              <a:rPr lang="en-US" altLang="zh-CN" sz="1600"/>
              <a:t>CH340N</a:t>
            </a:r>
            <a:r>
              <a:rPr lang="zh-CN" altLang="en-US" sz="1600"/>
              <a:t>芯片的</a:t>
            </a:r>
            <a:r>
              <a:rPr lang="en-US" altLang="zh-CN" sz="1600"/>
              <a:t>UD+</a:t>
            </a:r>
            <a:r>
              <a:rPr lang="zh-CN" altLang="en-US" sz="1600"/>
              <a:t>和</a:t>
            </a:r>
            <a:r>
              <a:rPr lang="en-US" altLang="zh-CN" sz="1600"/>
              <a:t>UD-</a:t>
            </a:r>
            <a:r>
              <a:rPr lang="zh-CN" altLang="en-US" sz="1600"/>
              <a:t>引脚。</a:t>
            </a:r>
            <a:endParaRPr lang="en-US" altLang="zh-CN" sz="1600"/>
          </a:p>
        </p:txBody>
      </p:sp>
      <p:sp>
        <p:nvSpPr>
          <p:cNvPr id="12" name="PA-文本框 4">
            <a:extLst>
              <a:ext uri="{FF2B5EF4-FFF2-40B4-BE49-F238E27FC236}">
                <a16:creationId xmlns:a16="http://schemas.microsoft.com/office/drawing/2014/main" id="{33232F70-027E-408C-A5FE-B0B29FC4D6D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91978" y="2134353"/>
            <a:ext cx="2127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000"/>
              <a:t>USB Type-C</a:t>
            </a:r>
            <a:r>
              <a:rPr lang="zh-CN" altLang="en-US" sz="2000"/>
              <a:t>接口</a:t>
            </a:r>
          </a:p>
        </p:txBody>
      </p:sp>
      <p:sp>
        <p:nvSpPr>
          <p:cNvPr id="13" name="PA-文本框 4">
            <a:extLst>
              <a:ext uri="{FF2B5EF4-FFF2-40B4-BE49-F238E27FC236}">
                <a16:creationId xmlns:a16="http://schemas.microsoft.com/office/drawing/2014/main" id="{DB3F80D2-3766-4965-9790-0AB91ED94CB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91978" y="3886696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000"/>
              <a:t>CH340N</a:t>
            </a:r>
          </a:p>
        </p:txBody>
      </p:sp>
      <p:sp>
        <p:nvSpPr>
          <p:cNvPr id="14" name="PA-文本框 5">
            <a:extLst>
              <a:ext uri="{FF2B5EF4-FFF2-40B4-BE49-F238E27FC236}">
                <a16:creationId xmlns:a16="http://schemas.microsoft.com/office/drawing/2014/main" id="{D0AF267B-EDFD-4805-9C0D-92E9252D17D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10615" y="4198256"/>
            <a:ext cx="3855832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 sz="1600"/>
              <a:t>CH340N</a:t>
            </a:r>
            <a:r>
              <a:rPr lang="zh-CN" altLang="en-US" sz="1600"/>
              <a:t>芯片可以实现</a:t>
            </a:r>
            <a:r>
              <a:rPr lang="en-US" altLang="zh-CN" sz="1600"/>
              <a:t>USB</a:t>
            </a:r>
            <a:r>
              <a:rPr lang="zh-CN" altLang="en-US" sz="1600"/>
              <a:t>通信协议和标准</a:t>
            </a:r>
            <a:r>
              <a:rPr lang="en-US" altLang="zh-CN" sz="1600"/>
              <a:t>UART</a:t>
            </a:r>
            <a:r>
              <a:rPr lang="zh-CN" altLang="en-US" sz="1600"/>
              <a:t>串行通信协议的转换。</a:t>
            </a:r>
          </a:p>
        </p:txBody>
      </p:sp>
    </p:spTree>
    <p:extLst>
      <p:ext uri="{BB962C8B-B14F-4D97-AF65-F5344CB8AC3E}">
        <p14:creationId xmlns:p14="http://schemas.microsoft.com/office/powerpoint/2010/main" val="1595257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4173388" cy="1739256"/>
                <a:chOff x="-15896" y="866380"/>
                <a:chExt cx="4173388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382027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串口中断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2124299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4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10.4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4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3471459" y="4125108"/>
                <a:ext cx="1077757" cy="192317"/>
                <a:chOff x="2549087" y="1812089"/>
                <a:chExt cx="608981" cy="108668"/>
              </a:xfrm>
            </p:grpSpPr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PA-文本框 5">
            <a:extLst>
              <a:ext uri="{FF2B5EF4-FFF2-40B4-BE49-F238E27FC236}">
                <a16:creationId xmlns:a16="http://schemas.microsoft.com/office/drawing/2014/main" id="{A1DD8A9D-3482-4730-AC0C-36A256B4F78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627607" y="2471912"/>
            <a:ext cx="5112011" cy="16696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串口中断的中断编号为</a:t>
            </a:r>
            <a:r>
              <a:rPr lang="en-US" altLang="zh-CN" sz="1600"/>
              <a:t>4</a:t>
            </a:r>
            <a:r>
              <a:rPr lang="zh-CN" altLang="en-US" sz="1600"/>
              <a:t>，常用于处理数据接收操作。与串口中断相关的寄存器位有：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/>
              <a:t>中断请求标志位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/>
              <a:t>中断允许控制位</a:t>
            </a:r>
            <a:endParaRPr lang="en-US" altLang="zh-CN" sz="1600"/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/>
              <a:t>中断优先级控制位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4111572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416DCBE-63DC-4441-AF1F-B43999C9D17B}"/>
              </a:ext>
            </a:extLst>
          </p:cNvPr>
          <p:cNvSpPr txBox="1"/>
          <p:nvPr/>
        </p:nvSpPr>
        <p:spPr>
          <a:xfrm>
            <a:off x="555030" y="466088"/>
            <a:ext cx="4224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串口中断请求标志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C1F763-8586-4EB4-BD4E-58E1F03E6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65961"/>
              </p:ext>
            </p:extLst>
          </p:nvPr>
        </p:nvGraphicFramePr>
        <p:xfrm>
          <a:off x="1033781" y="1731633"/>
          <a:ext cx="9812268" cy="80460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34089">
                  <a:extLst>
                    <a:ext uri="{9D8B030D-6E8A-4147-A177-3AD203B41FA5}">
                      <a16:colId xmlns:a16="http://schemas.microsoft.com/office/drawing/2014/main" val="3137997748"/>
                    </a:ext>
                  </a:extLst>
                </a:gridCol>
                <a:gridCol w="2274682">
                  <a:extLst>
                    <a:ext uri="{9D8B030D-6E8A-4147-A177-3AD203B41FA5}">
                      <a16:colId xmlns:a16="http://schemas.microsoft.com/office/drawing/2014/main" val="2417555679"/>
                    </a:ext>
                  </a:extLst>
                </a:gridCol>
                <a:gridCol w="694084">
                  <a:extLst>
                    <a:ext uri="{9D8B030D-6E8A-4147-A177-3AD203B41FA5}">
                      <a16:colId xmlns:a16="http://schemas.microsoft.com/office/drawing/2014/main" val="1366900524"/>
                    </a:ext>
                  </a:extLst>
                </a:gridCol>
                <a:gridCol w="764354">
                  <a:extLst>
                    <a:ext uri="{9D8B030D-6E8A-4147-A177-3AD203B41FA5}">
                      <a16:colId xmlns:a16="http://schemas.microsoft.com/office/drawing/2014/main" val="1404706193"/>
                    </a:ext>
                  </a:extLst>
                </a:gridCol>
                <a:gridCol w="883794">
                  <a:extLst>
                    <a:ext uri="{9D8B030D-6E8A-4147-A177-3AD203B41FA5}">
                      <a16:colId xmlns:a16="http://schemas.microsoft.com/office/drawing/2014/main" val="1680540272"/>
                    </a:ext>
                  </a:extLst>
                </a:gridCol>
                <a:gridCol w="504367">
                  <a:extLst>
                    <a:ext uri="{9D8B030D-6E8A-4147-A177-3AD203B41FA5}">
                      <a16:colId xmlns:a16="http://schemas.microsoft.com/office/drawing/2014/main" val="2491305976"/>
                    </a:ext>
                  </a:extLst>
                </a:gridCol>
                <a:gridCol w="764354">
                  <a:extLst>
                    <a:ext uri="{9D8B030D-6E8A-4147-A177-3AD203B41FA5}">
                      <a16:colId xmlns:a16="http://schemas.microsoft.com/office/drawing/2014/main" val="4053766288"/>
                    </a:ext>
                  </a:extLst>
                </a:gridCol>
                <a:gridCol w="764354">
                  <a:extLst>
                    <a:ext uri="{9D8B030D-6E8A-4147-A177-3AD203B41FA5}">
                      <a16:colId xmlns:a16="http://schemas.microsoft.com/office/drawing/2014/main" val="3569972600"/>
                    </a:ext>
                  </a:extLst>
                </a:gridCol>
                <a:gridCol w="742730">
                  <a:extLst>
                    <a:ext uri="{9D8B030D-6E8A-4147-A177-3AD203B41FA5}">
                      <a16:colId xmlns:a16="http://schemas.microsoft.com/office/drawing/2014/main" val="613570823"/>
                    </a:ext>
                  </a:extLst>
                </a:gridCol>
                <a:gridCol w="742730">
                  <a:extLst>
                    <a:ext uri="{9D8B030D-6E8A-4147-A177-3AD203B41FA5}">
                      <a16:colId xmlns:a16="http://schemas.microsoft.com/office/drawing/2014/main" val="4150754841"/>
                    </a:ext>
                  </a:extLst>
                </a:gridCol>
                <a:gridCol w="742730">
                  <a:extLst>
                    <a:ext uri="{9D8B030D-6E8A-4147-A177-3AD203B41FA5}">
                      <a16:colId xmlns:a16="http://schemas.microsoft.com/office/drawing/2014/main" val="1920205995"/>
                    </a:ext>
                  </a:extLst>
                </a:gridCol>
              </a:tblGrid>
              <a:tr h="229805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地址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位和名称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26784"/>
                  </a:ext>
                </a:extLst>
              </a:tr>
              <a:tr h="3449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041658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SCON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串口控制寄存器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0x98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SM0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SM1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SM2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REN</a:t>
                      </a:r>
                      <a:endParaRPr lang="zh-CN" sz="14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TB8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TR8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TI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RI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0887149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AA423F7-0F91-46C7-9B30-BD37955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527658"/>
              </p:ext>
            </p:extLst>
          </p:nvPr>
        </p:nvGraphicFramePr>
        <p:xfrm>
          <a:off x="1033781" y="2940998"/>
          <a:ext cx="9812271" cy="299202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800170">
                  <a:extLst>
                    <a:ext uri="{9D8B030D-6E8A-4147-A177-3AD203B41FA5}">
                      <a16:colId xmlns:a16="http://schemas.microsoft.com/office/drawing/2014/main" val="1886192300"/>
                    </a:ext>
                  </a:extLst>
                </a:gridCol>
                <a:gridCol w="851819">
                  <a:extLst>
                    <a:ext uri="{9D8B030D-6E8A-4147-A177-3AD203B41FA5}">
                      <a16:colId xmlns:a16="http://schemas.microsoft.com/office/drawing/2014/main" val="3329987812"/>
                    </a:ext>
                  </a:extLst>
                </a:gridCol>
                <a:gridCol w="4080141">
                  <a:extLst>
                    <a:ext uri="{9D8B030D-6E8A-4147-A177-3AD203B41FA5}">
                      <a16:colId xmlns:a16="http://schemas.microsoft.com/office/drawing/2014/main" val="3259918357"/>
                    </a:ext>
                  </a:extLst>
                </a:gridCol>
                <a:gridCol w="4080141">
                  <a:extLst>
                    <a:ext uri="{9D8B030D-6E8A-4147-A177-3AD203B41FA5}">
                      <a16:colId xmlns:a16="http://schemas.microsoft.com/office/drawing/2014/main" val="301686206"/>
                    </a:ext>
                  </a:extLst>
                </a:gridCol>
              </a:tblGrid>
              <a:tr h="541821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449828"/>
                  </a:ext>
                </a:extLst>
              </a:tr>
              <a:tr h="111373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SCON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TI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串口发送中断请求标志位。</a:t>
                      </a:r>
                    </a:p>
                    <a:p>
                      <a:r>
                        <a:rPr lang="zh-CN" altLang="en-US" sz="1400">
                          <a:effectLst/>
                        </a:rPr>
                        <a:t>初始值为</a:t>
                      </a:r>
                      <a:r>
                        <a:rPr lang="en-US" altLang="zh-CN" sz="1400">
                          <a:effectLst/>
                        </a:rPr>
                        <a:t>0</a:t>
                      </a:r>
                      <a:r>
                        <a:rPr lang="zh-CN" altLang="en-US" sz="1400">
                          <a:effectLst/>
                        </a:rPr>
                        <a:t>。在工作模式</a:t>
                      </a:r>
                      <a:r>
                        <a:rPr lang="en-US" altLang="zh-CN" sz="1400">
                          <a:effectLst/>
                        </a:rPr>
                        <a:t>0</a:t>
                      </a:r>
                      <a:r>
                        <a:rPr lang="zh-CN" altLang="en-US" sz="1400">
                          <a:effectLst/>
                        </a:rPr>
                        <a:t>中，当</a:t>
                      </a:r>
                      <a:r>
                        <a:rPr lang="en-US" altLang="zh-CN" sz="1400">
                          <a:effectLst/>
                        </a:rPr>
                        <a:t>8</a:t>
                      </a:r>
                      <a:r>
                        <a:rPr lang="zh-CN" altLang="en-US" sz="1400">
                          <a:effectLst/>
                        </a:rPr>
                        <a:t>位数据发送结束时，由硬件置</a:t>
                      </a:r>
                      <a:r>
                        <a:rPr lang="en-US" altLang="zh-CN" sz="140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。</a:t>
                      </a:r>
                    </a:p>
                    <a:p>
                      <a:r>
                        <a:rPr lang="zh-CN" altLang="en-US" sz="1400">
                          <a:effectLst/>
                        </a:rPr>
                        <a:t>在其他工作模式中，则在停止位开始发送时由硬件置</a:t>
                      </a:r>
                      <a:r>
                        <a:rPr lang="en-US" altLang="zh-CN" sz="140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。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97196"/>
                  </a:ext>
                </a:extLst>
              </a:tr>
              <a:tr h="1336476">
                <a:tc vMerge="1">
                  <a:txBody>
                    <a:bodyPr/>
                    <a:lstStyle/>
                    <a:p>
                      <a:pPr algn="ctr"/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串口接收中断请求标志位。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初始值为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  <a:endParaRPr lang="en-US" altLang="zh-CN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在工作模式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中，当数据接收结束时，由硬件置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在其他工作模式中，则在停止位开始接收时由硬件置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必须由软件清零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5711321"/>
                  </a:ext>
                </a:extLst>
              </a:tr>
            </a:tbl>
          </a:graphicData>
        </a:graphic>
      </p:graphicFrame>
      <p:sp>
        <p:nvSpPr>
          <p:cNvPr id="5" name="PA-文本框 5">
            <a:extLst>
              <a:ext uri="{FF2B5EF4-FFF2-40B4-BE49-F238E27FC236}">
                <a16:creationId xmlns:a16="http://schemas.microsoft.com/office/drawing/2014/main" id="{891F27EA-199B-4C77-A78B-ACC480C988B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23431" y="1189395"/>
            <a:ext cx="9922618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当串口满足接收或发送中断的触发条件时，将会由硬件对相应的标志位置位。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797375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416DCBE-63DC-4441-AF1F-B43999C9D17B}"/>
              </a:ext>
            </a:extLst>
          </p:cNvPr>
          <p:cNvSpPr txBox="1"/>
          <p:nvPr/>
        </p:nvSpPr>
        <p:spPr>
          <a:xfrm>
            <a:off x="555030" y="466088"/>
            <a:ext cx="4224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串口中断允许控制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C1F763-8586-4EB4-BD4E-58E1F03E6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47521"/>
              </p:ext>
            </p:extLst>
          </p:nvPr>
        </p:nvGraphicFramePr>
        <p:xfrm>
          <a:off x="1033781" y="1998846"/>
          <a:ext cx="9812268" cy="88617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34089">
                  <a:extLst>
                    <a:ext uri="{9D8B030D-6E8A-4147-A177-3AD203B41FA5}">
                      <a16:colId xmlns:a16="http://schemas.microsoft.com/office/drawing/2014/main" val="3137997748"/>
                    </a:ext>
                  </a:extLst>
                </a:gridCol>
                <a:gridCol w="2274682">
                  <a:extLst>
                    <a:ext uri="{9D8B030D-6E8A-4147-A177-3AD203B41FA5}">
                      <a16:colId xmlns:a16="http://schemas.microsoft.com/office/drawing/2014/main" val="2417555679"/>
                    </a:ext>
                  </a:extLst>
                </a:gridCol>
                <a:gridCol w="694084">
                  <a:extLst>
                    <a:ext uri="{9D8B030D-6E8A-4147-A177-3AD203B41FA5}">
                      <a16:colId xmlns:a16="http://schemas.microsoft.com/office/drawing/2014/main" val="1366900524"/>
                    </a:ext>
                  </a:extLst>
                </a:gridCol>
                <a:gridCol w="764354">
                  <a:extLst>
                    <a:ext uri="{9D8B030D-6E8A-4147-A177-3AD203B41FA5}">
                      <a16:colId xmlns:a16="http://schemas.microsoft.com/office/drawing/2014/main" val="1404706193"/>
                    </a:ext>
                  </a:extLst>
                </a:gridCol>
                <a:gridCol w="883794">
                  <a:extLst>
                    <a:ext uri="{9D8B030D-6E8A-4147-A177-3AD203B41FA5}">
                      <a16:colId xmlns:a16="http://schemas.microsoft.com/office/drawing/2014/main" val="1680540272"/>
                    </a:ext>
                  </a:extLst>
                </a:gridCol>
                <a:gridCol w="504367">
                  <a:extLst>
                    <a:ext uri="{9D8B030D-6E8A-4147-A177-3AD203B41FA5}">
                      <a16:colId xmlns:a16="http://schemas.microsoft.com/office/drawing/2014/main" val="2491305976"/>
                    </a:ext>
                  </a:extLst>
                </a:gridCol>
                <a:gridCol w="764354">
                  <a:extLst>
                    <a:ext uri="{9D8B030D-6E8A-4147-A177-3AD203B41FA5}">
                      <a16:colId xmlns:a16="http://schemas.microsoft.com/office/drawing/2014/main" val="4053766288"/>
                    </a:ext>
                  </a:extLst>
                </a:gridCol>
                <a:gridCol w="764354">
                  <a:extLst>
                    <a:ext uri="{9D8B030D-6E8A-4147-A177-3AD203B41FA5}">
                      <a16:colId xmlns:a16="http://schemas.microsoft.com/office/drawing/2014/main" val="3569972600"/>
                    </a:ext>
                  </a:extLst>
                </a:gridCol>
                <a:gridCol w="742730">
                  <a:extLst>
                    <a:ext uri="{9D8B030D-6E8A-4147-A177-3AD203B41FA5}">
                      <a16:colId xmlns:a16="http://schemas.microsoft.com/office/drawing/2014/main" val="613570823"/>
                    </a:ext>
                  </a:extLst>
                </a:gridCol>
                <a:gridCol w="742730">
                  <a:extLst>
                    <a:ext uri="{9D8B030D-6E8A-4147-A177-3AD203B41FA5}">
                      <a16:colId xmlns:a16="http://schemas.microsoft.com/office/drawing/2014/main" val="4150754841"/>
                    </a:ext>
                  </a:extLst>
                </a:gridCol>
                <a:gridCol w="742730">
                  <a:extLst>
                    <a:ext uri="{9D8B030D-6E8A-4147-A177-3AD203B41FA5}">
                      <a16:colId xmlns:a16="http://schemas.microsoft.com/office/drawing/2014/main" val="1920205995"/>
                    </a:ext>
                  </a:extLst>
                </a:gridCol>
              </a:tblGrid>
              <a:tr h="253103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地址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位和名称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26784"/>
                  </a:ext>
                </a:extLst>
              </a:tr>
              <a:tr h="3799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041658"/>
                  </a:ext>
                </a:extLst>
              </a:tr>
              <a:tr h="2531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IE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>
                          <a:effectLst/>
                        </a:rPr>
                        <a:t>中断允许寄存器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0xA8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0887149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AA423F7-0F91-46C7-9B30-BD37955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179451"/>
              </p:ext>
            </p:extLst>
          </p:nvPr>
        </p:nvGraphicFramePr>
        <p:xfrm>
          <a:off x="1033781" y="3305139"/>
          <a:ext cx="9812271" cy="149492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800170">
                  <a:extLst>
                    <a:ext uri="{9D8B030D-6E8A-4147-A177-3AD203B41FA5}">
                      <a16:colId xmlns:a16="http://schemas.microsoft.com/office/drawing/2014/main" val="1886192300"/>
                    </a:ext>
                  </a:extLst>
                </a:gridCol>
                <a:gridCol w="851819">
                  <a:extLst>
                    <a:ext uri="{9D8B030D-6E8A-4147-A177-3AD203B41FA5}">
                      <a16:colId xmlns:a16="http://schemas.microsoft.com/office/drawing/2014/main" val="3329987812"/>
                    </a:ext>
                  </a:extLst>
                </a:gridCol>
                <a:gridCol w="1678000">
                  <a:extLst>
                    <a:ext uri="{9D8B030D-6E8A-4147-A177-3AD203B41FA5}">
                      <a16:colId xmlns:a16="http://schemas.microsoft.com/office/drawing/2014/main" val="3259918357"/>
                    </a:ext>
                  </a:extLst>
                </a:gridCol>
                <a:gridCol w="6482282">
                  <a:extLst>
                    <a:ext uri="{9D8B030D-6E8A-4147-A177-3AD203B41FA5}">
                      <a16:colId xmlns:a16="http://schemas.microsoft.com/office/drawing/2014/main" val="301686206"/>
                    </a:ext>
                  </a:extLst>
                </a:gridCol>
              </a:tblGrid>
              <a:tr h="518990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449828"/>
                  </a:ext>
                </a:extLst>
              </a:tr>
              <a:tr h="97593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IE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ES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串口中断允许位。</a:t>
                      </a:r>
                    </a:p>
                    <a:p>
                      <a:r>
                        <a:rPr lang="zh-CN" altLang="en-US" sz="1400">
                          <a:effectLst/>
                        </a:rPr>
                        <a:t>初始值为</a:t>
                      </a:r>
                      <a:r>
                        <a:rPr lang="en-US" altLang="zh-CN" sz="1400">
                          <a:effectLst/>
                        </a:rPr>
                        <a:t>0</a:t>
                      </a:r>
                      <a:r>
                        <a:rPr lang="zh-CN" altLang="en-US" sz="1400">
                          <a:effectLst/>
                        </a:rPr>
                        <a:t>，由软件置</a:t>
                      </a:r>
                      <a:r>
                        <a:rPr lang="en-US" altLang="zh-CN" sz="140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或清零。</a:t>
                      </a:r>
                    </a:p>
                    <a:p>
                      <a:r>
                        <a:rPr lang="en-US" altLang="zh-CN" sz="1400">
                          <a:effectLst/>
                        </a:rPr>
                        <a:t>0</a:t>
                      </a:r>
                      <a:r>
                        <a:rPr lang="zh-CN" altLang="en-US" sz="1400">
                          <a:effectLst/>
                        </a:rPr>
                        <a:t>：禁止串口中断；</a:t>
                      </a:r>
                    </a:p>
                    <a:p>
                      <a:r>
                        <a:rPr lang="en-US" altLang="zh-CN" sz="140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：允许串口中断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97196"/>
                  </a:ext>
                </a:extLst>
              </a:tr>
            </a:tbl>
          </a:graphicData>
        </a:graphic>
      </p:graphicFrame>
      <p:sp>
        <p:nvSpPr>
          <p:cNvPr id="5" name="PA-文本框 5">
            <a:extLst>
              <a:ext uri="{FF2B5EF4-FFF2-40B4-BE49-F238E27FC236}">
                <a16:creationId xmlns:a16="http://schemas.microsoft.com/office/drawing/2014/main" id="{1408405E-FB6C-4A5B-AF2F-9A96B242E49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23431" y="1189395"/>
            <a:ext cx="9922618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串口中断允许控制位决定</a:t>
            </a:r>
            <a:r>
              <a:rPr lang="en-US" altLang="zh-CN" sz="1600"/>
              <a:t>CPU</a:t>
            </a:r>
            <a:r>
              <a:rPr lang="zh-CN" altLang="en-US" sz="1600"/>
              <a:t>能否响应串口中断。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2180620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482600" y="636657"/>
            <a:ext cx="2204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串口通信</a:t>
            </a:r>
          </a:p>
        </p:txBody>
      </p:sp>
      <p:sp>
        <p:nvSpPr>
          <p:cNvPr id="12" name="PA-文本框 5">
            <a:extLst>
              <a:ext uri="{FF2B5EF4-FFF2-40B4-BE49-F238E27FC236}">
                <a16:creationId xmlns:a16="http://schemas.microsoft.com/office/drawing/2014/main" id="{1DFA0058-FE94-4D1A-AD9A-8C9C61D4A4C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67674" y="1541372"/>
            <a:ext cx="10453451" cy="18668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800"/>
              <a:t>串口通信是设备之间十分常见的数据通信方式，由于占用的硬件资源极少、通信协议简单以及易于使用等优势，串口成为单片机系统中使用最频繁的通信接口之一。通过串口，单片机不仅可以与计算机进行通信，还可以进行程序调试，甚至可以连接蓝牙、</a:t>
            </a:r>
            <a:r>
              <a:rPr lang="en-US" altLang="zh-CN" sz="1800"/>
              <a:t>WiFi</a:t>
            </a:r>
            <a:r>
              <a:rPr lang="zh-CN" altLang="en-US" sz="1800"/>
              <a:t>和传感器等外部硬件模块，从而拓展更多的功能。在芯片选型时，串口数量也是工程师参考的重要指标之一。因此，掌握串口的相关知识及其用法，是单片机学习的一个重要环节。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714207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416DCBE-63DC-4441-AF1F-B43999C9D17B}"/>
              </a:ext>
            </a:extLst>
          </p:cNvPr>
          <p:cNvSpPr txBox="1"/>
          <p:nvPr/>
        </p:nvSpPr>
        <p:spPr>
          <a:xfrm>
            <a:off x="555030" y="466088"/>
            <a:ext cx="4729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串口中断优先级控制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C1F763-8586-4EB4-BD4E-58E1F03E6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30395"/>
              </p:ext>
            </p:extLst>
          </p:nvPr>
        </p:nvGraphicFramePr>
        <p:xfrm>
          <a:off x="1033781" y="1838056"/>
          <a:ext cx="9812268" cy="113928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04484">
                  <a:extLst>
                    <a:ext uri="{9D8B030D-6E8A-4147-A177-3AD203B41FA5}">
                      <a16:colId xmlns:a16="http://schemas.microsoft.com/office/drawing/2014/main" val="3137997748"/>
                    </a:ext>
                  </a:extLst>
                </a:gridCol>
                <a:gridCol w="2634559">
                  <a:extLst>
                    <a:ext uri="{9D8B030D-6E8A-4147-A177-3AD203B41FA5}">
                      <a16:colId xmlns:a16="http://schemas.microsoft.com/office/drawing/2014/main" val="2417555679"/>
                    </a:ext>
                  </a:extLst>
                </a:gridCol>
                <a:gridCol w="563812">
                  <a:extLst>
                    <a:ext uri="{9D8B030D-6E8A-4147-A177-3AD203B41FA5}">
                      <a16:colId xmlns:a16="http://schemas.microsoft.com/office/drawing/2014/main" val="1366900524"/>
                    </a:ext>
                  </a:extLst>
                </a:gridCol>
                <a:gridCol w="764354">
                  <a:extLst>
                    <a:ext uri="{9D8B030D-6E8A-4147-A177-3AD203B41FA5}">
                      <a16:colId xmlns:a16="http://schemas.microsoft.com/office/drawing/2014/main" val="1404706193"/>
                    </a:ext>
                  </a:extLst>
                </a:gridCol>
                <a:gridCol w="883794">
                  <a:extLst>
                    <a:ext uri="{9D8B030D-6E8A-4147-A177-3AD203B41FA5}">
                      <a16:colId xmlns:a16="http://schemas.microsoft.com/office/drawing/2014/main" val="1680540272"/>
                    </a:ext>
                  </a:extLst>
                </a:gridCol>
                <a:gridCol w="504367">
                  <a:extLst>
                    <a:ext uri="{9D8B030D-6E8A-4147-A177-3AD203B41FA5}">
                      <a16:colId xmlns:a16="http://schemas.microsoft.com/office/drawing/2014/main" val="2491305976"/>
                    </a:ext>
                  </a:extLst>
                </a:gridCol>
                <a:gridCol w="764354">
                  <a:extLst>
                    <a:ext uri="{9D8B030D-6E8A-4147-A177-3AD203B41FA5}">
                      <a16:colId xmlns:a16="http://schemas.microsoft.com/office/drawing/2014/main" val="4053766288"/>
                    </a:ext>
                  </a:extLst>
                </a:gridCol>
                <a:gridCol w="764354">
                  <a:extLst>
                    <a:ext uri="{9D8B030D-6E8A-4147-A177-3AD203B41FA5}">
                      <a16:colId xmlns:a16="http://schemas.microsoft.com/office/drawing/2014/main" val="3569972600"/>
                    </a:ext>
                  </a:extLst>
                </a:gridCol>
                <a:gridCol w="742730">
                  <a:extLst>
                    <a:ext uri="{9D8B030D-6E8A-4147-A177-3AD203B41FA5}">
                      <a16:colId xmlns:a16="http://schemas.microsoft.com/office/drawing/2014/main" val="613570823"/>
                    </a:ext>
                  </a:extLst>
                </a:gridCol>
                <a:gridCol w="742730">
                  <a:extLst>
                    <a:ext uri="{9D8B030D-6E8A-4147-A177-3AD203B41FA5}">
                      <a16:colId xmlns:a16="http://schemas.microsoft.com/office/drawing/2014/main" val="4150754841"/>
                    </a:ext>
                  </a:extLst>
                </a:gridCol>
                <a:gridCol w="742730">
                  <a:extLst>
                    <a:ext uri="{9D8B030D-6E8A-4147-A177-3AD203B41FA5}">
                      <a16:colId xmlns:a16="http://schemas.microsoft.com/office/drawing/2014/main" val="1920205995"/>
                    </a:ext>
                  </a:extLst>
                </a:gridCol>
              </a:tblGrid>
              <a:tr h="253103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地址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位和名称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26784"/>
                  </a:ext>
                </a:extLst>
              </a:tr>
              <a:tr h="3799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041658"/>
                  </a:ext>
                </a:extLst>
              </a:tr>
              <a:tr h="25310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中断优先级控制寄存器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0xB8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PX1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PX0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0887149"/>
                  </a:ext>
                </a:extLst>
              </a:tr>
              <a:tr h="253103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IPH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中断优先级控制寄存器（高位）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0xB7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PX3H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PX2H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PT2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PSH</a:t>
                      </a:r>
                      <a:endParaRPr lang="zh-CN" altLang="en-US" sz="1400" kern="120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PT1H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PX1H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PT0H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PX0H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9957300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AA423F7-0F91-46C7-9B30-BD37955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75789"/>
              </p:ext>
            </p:extLst>
          </p:nvPr>
        </p:nvGraphicFramePr>
        <p:xfrm>
          <a:off x="1033782" y="3271265"/>
          <a:ext cx="5584300" cy="247085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686376">
                  <a:extLst>
                    <a:ext uri="{9D8B030D-6E8A-4147-A177-3AD203B41FA5}">
                      <a16:colId xmlns:a16="http://schemas.microsoft.com/office/drawing/2014/main" val="1886192300"/>
                    </a:ext>
                  </a:extLst>
                </a:gridCol>
                <a:gridCol w="389299">
                  <a:extLst>
                    <a:ext uri="{9D8B030D-6E8A-4147-A177-3AD203B41FA5}">
                      <a16:colId xmlns:a16="http://schemas.microsoft.com/office/drawing/2014/main" val="3329987812"/>
                    </a:ext>
                  </a:extLst>
                </a:gridCol>
                <a:gridCol w="588186">
                  <a:extLst>
                    <a:ext uri="{9D8B030D-6E8A-4147-A177-3AD203B41FA5}">
                      <a16:colId xmlns:a16="http://schemas.microsoft.com/office/drawing/2014/main" val="3259918357"/>
                    </a:ext>
                  </a:extLst>
                </a:gridCol>
                <a:gridCol w="3920439">
                  <a:extLst>
                    <a:ext uri="{9D8B030D-6E8A-4147-A177-3AD203B41FA5}">
                      <a16:colId xmlns:a16="http://schemas.microsoft.com/office/drawing/2014/main" val="301686206"/>
                    </a:ext>
                  </a:extLst>
                </a:gridCol>
              </a:tblGrid>
              <a:tr h="518990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449828"/>
                  </a:ext>
                </a:extLst>
              </a:tr>
              <a:tr h="9759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串口中断优先级控制位。</a:t>
                      </a:r>
                    </a:p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初始值为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，由软件置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或清零。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：设置串口中断为低优先级；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：设置串口中断为高优先级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497196"/>
                  </a:ext>
                </a:extLst>
              </a:tr>
              <a:tr h="9759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IPH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PSH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串口中断优先级控制位（高位）。</a:t>
                      </a:r>
                    </a:p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初始值为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，由软件置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或清零。</a:t>
                      </a:r>
                    </a:p>
                    <a:p>
                      <a:pPr marL="0" algn="ctr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</a:t>
                      </a:r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共同决定串口中断优先级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9881798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CDD2AE1-CD45-4D42-B414-2472B0CF4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27995"/>
              </p:ext>
            </p:extLst>
          </p:nvPr>
        </p:nvGraphicFramePr>
        <p:xfrm>
          <a:off x="6872461" y="3271265"/>
          <a:ext cx="3973589" cy="2470855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818092">
                  <a:extLst>
                    <a:ext uri="{9D8B030D-6E8A-4147-A177-3AD203B41FA5}">
                      <a16:colId xmlns:a16="http://schemas.microsoft.com/office/drawing/2014/main" val="3516080054"/>
                    </a:ext>
                  </a:extLst>
                </a:gridCol>
                <a:gridCol w="864840">
                  <a:extLst>
                    <a:ext uri="{9D8B030D-6E8A-4147-A177-3AD203B41FA5}">
                      <a16:colId xmlns:a16="http://schemas.microsoft.com/office/drawing/2014/main" val="3044910211"/>
                    </a:ext>
                  </a:extLst>
                </a:gridCol>
                <a:gridCol w="2290657">
                  <a:extLst>
                    <a:ext uri="{9D8B030D-6E8A-4147-A177-3AD203B41FA5}">
                      <a16:colId xmlns:a16="http://schemas.microsoft.com/office/drawing/2014/main" val="1908860034"/>
                    </a:ext>
                  </a:extLst>
                </a:gridCol>
              </a:tblGrid>
              <a:tr h="494171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PSH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PS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中断优先级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0818747"/>
                  </a:ext>
                </a:extLst>
              </a:tr>
              <a:tr h="494171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最低（优先级</a:t>
                      </a:r>
                      <a:r>
                        <a:rPr lang="en-US" sz="1600">
                          <a:effectLst/>
                        </a:rPr>
                        <a:t>0</a:t>
                      </a:r>
                      <a:r>
                        <a:rPr lang="zh-CN" sz="1600">
                          <a:effectLst/>
                        </a:rPr>
                        <a:t>）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6972209"/>
                  </a:ext>
                </a:extLst>
              </a:tr>
              <a:tr h="494171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较低（优先级</a:t>
                      </a:r>
                      <a:r>
                        <a:rPr lang="en-US" sz="1600">
                          <a:effectLst/>
                        </a:rPr>
                        <a:t>1</a:t>
                      </a:r>
                      <a:r>
                        <a:rPr lang="zh-CN" sz="1600">
                          <a:effectLst/>
                        </a:rPr>
                        <a:t>）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161977"/>
                  </a:ext>
                </a:extLst>
              </a:tr>
              <a:tr h="494171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较高（优先级</a:t>
                      </a:r>
                      <a:r>
                        <a:rPr lang="en-US" sz="1600">
                          <a:effectLst/>
                        </a:rPr>
                        <a:t>2</a:t>
                      </a:r>
                      <a:r>
                        <a:rPr lang="zh-CN" sz="1600">
                          <a:effectLst/>
                        </a:rPr>
                        <a:t>）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9998319"/>
                  </a:ext>
                </a:extLst>
              </a:tr>
              <a:tr h="494171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最高（优先级</a:t>
                      </a:r>
                      <a:r>
                        <a:rPr lang="en-US" sz="1600">
                          <a:effectLst/>
                        </a:rPr>
                        <a:t>3</a:t>
                      </a:r>
                      <a:r>
                        <a:rPr lang="zh-CN" sz="1600">
                          <a:effectLst/>
                        </a:rPr>
                        <a:t>）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39454922"/>
                  </a:ext>
                </a:extLst>
              </a:tr>
            </a:tbl>
          </a:graphicData>
        </a:graphic>
      </p:graphicFrame>
      <p:sp>
        <p:nvSpPr>
          <p:cNvPr id="6" name="PA-文本框 5">
            <a:extLst>
              <a:ext uri="{FF2B5EF4-FFF2-40B4-BE49-F238E27FC236}">
                <a16:creationId xmlns:a16="http://schemas.microsoft.com/office/drawing/2014/main" id="{15977FC4-98AC-4AA9-A11E-6C750BD9735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923431" y="1273232"/>
            <a:ext cx="9922618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 sz="1600"/>
              <a:t>STC89C52</a:t>
            </a:r>
            <a:r>
              <a:rPr lang="zh-CN" altLang="en-US" sz="1600"/>
              <a:t>系列微控制器具有</a:t>
            </a:r>
            <a:r>
              <a:rPr lang="en-US" altLang="zh-CN" sz="1600"/>
              <a:t>4</a:t>
            </a:r>
            <a:r>
              <a:rPr lang="zh-CN" altLang="en-US" sz="1600"/>
              <a:t>级优先级，其中与串口中断相关的寄存器和控制位如下。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1581710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5991193" cy="1739256"/>
                <a:chOff x="-15896" y="866380"/>
                <a:chExt cx="5991193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5638082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串口工作模式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2124299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4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10.5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4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3471459" y="4125108"/>
                <a:ext cx="1077757" cy="192317"/>
                <a:chOff x="2549087" y="1812089"/>
                <a:chExt cx="608981" cy="108668"/>
              </a:xfrm>
            </p:grpSpPr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PA-文本框 5">
            <a:extLst>
              <a:ext uri="{FF2B5EF4-FFF2-40B4-BE49-F238E27FC236}">
                <a16:creationId xmlns:a16="http://schemas.microsoft.com/office/drawing/2014/main" id="{D9F23515-3D30-4A13-AD7E-5CB94E5A18B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817755" y="1783714"/>
            <a:ext cx="3999709" cy="134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 sz="1600"/>
              <a:t>STC89</a:t>
            </a:r>
            <a:r>
              <a:rPr lang="zh-CN" altLang="en-US" sz="1600"/>
              <a:t>系列微控制器内部集成一个全双工串口通信模块，设有相互独立的接收、发送缓冲器，可以同时发送和接收数据，具有</a:t>
            </a:r>
            <a:r>
              <a:rPr lang="en-US" altLang="zh-CN" sz="1600"/>
              <a:t>4</a:t>
            </a:r>
            <a:r>
              <a:rPr lang="zh-CN" altLang="en-US" sz="1600"/>
              <a:t>种工作模式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D2249FB-D06D-4C9E-A73D-7D6A83F8A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01747"/>
              </p:ext>
            </p:extLst>
          </p:nvPr>
        </p:nvGraphicFramePr>
        <p:xfrm>
          <a:off x="6851177" y="3190572"/>
          <a:ext cx="3825129" cy="166916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16782">
                  <a:extLst>
                    <a:ext uri="{9D8B030D-6E8A-4147-A177-3AD203B41FA5}">
                      <a16:colId xmlns:a16="http://schemas.microsoft.com/office/drawing/2014/main" val="1000546201"/>
                    </a:ext>
                  </a:extLst>
                </a:gridCol>
                <a:gridCol w="2808347">
                  <a:extLst>
                    <a:ext uri="{9D8B030D-6E8A-4147-A177-3AD203B41FA5}">
                      <a16:colId xmlns:a16="http://schemas.microsoft.com/office/drawing/2014/main" val="3222964480"/>
                    </a:ext>
                  </a:extLst>
                </a:gridCol>
              </a:tblGrid>
              <a:tr h="333832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工作模式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功能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1183722"/>
                  </a:ext>
                </a:extLst>
              </a:tr>
              <a:tr h="333832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模式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8</a:t>
                      </a:r>
                      <a:r>
                        <a:rPr lang="zh-CN" sz="1400">
                          <a:effectLst/>
                        </a:rPr>
                        <a:t>位同步移位寄存器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5345376"/>
                  </a:ext>
                </a:extLst>
              </a:tr>
              <a:tr h="333832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模式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10</a:t>
                      </a:r>
                      <a:r>
                        <a:rPr lang="zh-CN" sz="1400">
                          <a:effectLst/>
                        </a:rPr>
                        <a:t>位帧格式</a:t>
                      </a:r>
                      <a:r>
                        <a:rPr lang="en-US" sz="1400">
                          <a:effectLst/>
                        </a:rPr>
                        <a:t>UART</a:t>
                      </a:r>
                      <a:r>
                        <a:rPr lang="zh-CN" sz="1400">
                          <a:effectLst/>
                        </a:rPr>
                        <a:t>，波特率可变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9835026"/>
                  </a:ext>
                </a:extLst>
              </a:tr>
              <a:tr h="333832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模式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11</a:t>
                      </a:r>
                      <a:r>
                        <a:rPr lang="zh-CN" sz="1400">
                          <a:effectLst/>
                        </a:rPr>
                        <a:t>位帧格式</a:t>
                      </a:r>
                      <a:r>
                        <a:rPr lang="en-US" sz="1400">
                          <a:effectLst/>
                        </a:rPr>
                        <a:t>UART</a:t>
                      </a:r>
                      <a:r>
                        <a:rPr lang="zh-CN" sz="1400">
                          <a:effectLst/>
                        </a:rPr>
                        <a:t>，波特率固定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955945"/>
                  </a:ext>
                </a:extLst>
              </a:tr>
              <a:tr h="333832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模式</a:t>
                      </a:r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11</a:t>
                      </a:r>
                      <a:r>
                        <a:rPr lang="zh-CN" sz="1400">
                          <a:effectLst/>
                        </a:rPr>
                        <a:t>位帧格式</a:t>
                      </a:r>
                      <a:r>
                        <a:rPr lang="en-US" sz="1400">
                          <a:effectLst/>
                        </a:rPr>
                        <a:t>UART</a:t>
                      </a:r>
                      <a:r>
                        <a:rPr lang="zh-CN" sz="1400">
                          <a:effectLst/>
                        </a:rPr>
                        <a:t>，波特率可变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2021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70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416DCBE-63DC-4441-AF1F-B43999C9D17B}"/>
              </a:ext>
            </a:extLst>
          </p:cNvPr>
          <p:cNvSpPr txBox="1"/>
          <p:nvPr/>
        </p:nvSpPr>
        <p:spPr>
          <a:xfrm>
            <a:off x="555030" y="466088"/>
            <a:ext cx="4729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串口控制相关寄存器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C1F763-8586-4EB4-BD4E-58E1F03E6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683388"/>
              </p:ext>
            </p:extLst>
          </p:nvPr>
        </p:nvGraphicFramePr>
        <p:xfrm>
          <a:off x="635429" y="1250438"/>
          <a:ext cx="9175319" cy="114343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873454">
                  <a:extLst>
                    <a:ext uri="{9D8B030D-6E8A-4147-A177-3AD203B41FA5}">
                      <a16:colId xmlns:a16="http://schemas.microsoft.com/office/drawing/2014/main" val="3137997748"/>
                    </a:ext>
                  </a:extLst>
                </a:gridCol>
                <a:gridCol w="2127024">
                  <a:extLst>
                    <a:ext uri="{9D8B030D-6E8A-4147-A177-3AD203B41FA5}">
                      <a16:colId xmlns:a16="http://schemas.microsoft.com/office/drawing/2014/main" val="2417555679"/>
                    </a:ext>
                  </a:extLst>
                </a:gridCol>
                <a:gridCol w="649028">
                  <a:extLst>
                    <a:ext uri="{9D8B030D-6E8A-4147-A177-3AD203B41FA5}">
                      <a16:colId xmlns:a16="http://schemas.microsoft.com/office/drawing/2014/main" val="1366900524"/>
                    </a:ext>
                  </a:extLst>
                </a:gridCol>
                <a:gridCol w="714737">
                  <a:extLst>
                    <a:ext uri="{9D8B030D-6E8A-4147-A177-3AD203B41FA5}">
                      <a16:colId xmlns:a16="http://schemas.microsoft.com/office/drawing/2014/main" val="1404706193"/>
                    </a:ext>
                  </a:extLst>
                </a:gridCol>
                <a:gridCol w="826424">
                  <a:extLst>
                    <a:ext uri="{9D8B030D-6E8A-4147-A177-3AD203B41FA5}">
                      <a16:colId xmlns:a16="http://schemas.microsoft.com/office/drawing/2014/main" val="1680540272"/>
                    </a:ext>
                  </a:extLst>
                </a:gridCol>
                <a:gridCol w="471627">
                  <a:extLst>
                    <a:ext uri="{9D8B030D-6E8A-4147-A177-3AD203B41FA5}">
                      <a16:colId xmlns:a16="http://schemas.microsoft.com/office/drawing/2014/main" val="2491305976"/>
                    </a:ext>
                  </a:extLst>
                </a:gridCol>
                <a:gridCol w="714737">
                  <a:extLst>
                    <a:ext uri="{9D8B030D-6E8A-4147-A177-3AD203B41FA5}">
                      <a16:colId xmlns:a16="http://schemas.microsoft.com/office/drawing/2014/main" val="4053766288"/>
                    </a:ext>
                  </a:extLst>
                </a:gridCol>
                <a:gridCol w="714737">
                  <a:extLst>
                    <a:ext uri="{9D8B030D-6E8A-4147-A177-3AD203B41FA5}">
                      <a16:colId xmlns:a16="http://schemas.microsoft.com/office/drawing/2014/main" val="3569972600"/>
                    </a:ext>
                  </a:extLst>
                </a:gridCol>
                <a:gridCol w="694517">
                  <a:extLst>
                    <a:ext uri="{9D8B030D-6E8A-4147-A177-3AD203B41FA5}">
                      <a16:colId xmlns:a16="http://schemas.microsoft.com/office/drawing/2014/main" val="613570823"/>
                    </a:ext>
                  </a:extLst>
                </a:gridCol>
                <a:gridCol w="694517">
                  <a:extLst>
                    <a:ext uri="{9D8B030D-6E8A-4147-A177-3AD203B41FA5}">
                      <a16:colId xmlns:a16="http://schemas.microsoft.com/office/drawing/2014/main" val="4150754841"/>
                    </a:ext>
                  </a:extLst>
                </a:gridCol>
                <a:gridCol w="694517">
                  <a:extLst>
                    <a:ext uri="{9D8B030D-6E8A-4147-A177-3AD203B41FA5}">
                      <a16:colId xmlns:a16="http://schemas.microsoft.com/office/drawing/2014/main" val="1920205995"/>
                    </a:ext>
                  </a:extLst>
                </a:gridCol>
              </a:tblGrid>
              <a:tr h="229805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地址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位和名称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26784"/>
                  </a:ext>
                </a:extLst>
              </a:tr>
              <a:tr h="3449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041658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SCON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串口控制寄存器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0x98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SM0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SM1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SM2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REN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TB8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TR8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TI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RI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0887149"/>
                  </a:ext>
                </a:extLst>
              </a:tr>
              <a:tr h="33882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PCON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电源管理寄存器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0x87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SMOD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SMOD0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POF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GF1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GF0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PD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IDL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9179469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AA423F7-0F91-46C7-9B30-BD37955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33552"/>
              </p:ext>
            </p:extLst>
          </p:nvPr>
        </p:nvGraphicFramePr>
        <p:xfrm>
          <a:off x="635429" y="2527119"/>
          <a:ext cx="9175320" cy="1965864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48228">
                  <a:extLst>
                    <a:ext uri="{9D8B030D-6E8A-4147-A177-3AD203B41FA5}">
                      <a16:colId xmlns:a16="http://schemas.microsoft.com/office/drawing/2014/main" val="1886192300"/>
                    </a:ext>
                  </a:extLst>
                </a:gridCol>
                <a:gridCol w="796524">
                  <a:extLst>
                    <a:ext uri="{9D8B030D-6E8A-4147-A177-3AD203B41FA5}">
                      <a16:colId xmlns:a16="http://schemas.microsoft.com/office/drawing/2014/main" val="3329987812"/>
                    </a:ext>
                  </a:extLst>
                </a:gridCol>
                <a:gridCol w="3815284">
                  <a:extLst>
                    <a:ext uri="{9D8B030D-6E8A-4147-A177-3AD203B41FA5}">
                      <a16:colId xmlns:a16="http://schemas.microsoft.com/office/drawing/2014/main" val="3259918357"/>
                    </a:ext>
                  </a:extLst>
                </a:gridCol>
                <a:gridCol w="3815284">
                  <a:extLst>
                    <a:ext uri="{9D8B030D-6E8A-4147-A177-3AD203B41FA5}">
                      <a16:colId xmlns:a16="http://schemas.microsoft.com/office/drawing/2014/main" val="301686206"/>
                    </a:ext>
                  </a:extLst>
                </a:gridCol>
              </a:tblGrid>
              <a:tr h="453850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位域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449828"/>
                  </a:ext>
                </a:extLst>
              </a:tr>
              <a:tr h="552262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SCON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7:6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SM0</a:t>
                      </a:r>
                      <a:r>
                        <a:rPr lang="zh-CN" sz="1400">
                          <a:effectLst/>
                        </a:rPr>
                        <a:t>、</a:t>
                      </a:r>
                      <a:r>
                        <a:rPr lang="en-US" sz="1400">
                          <a:effectLst/>
                        </a:rPr>
                        <a:t>SM1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串口工作模式选择位。</a:t>
                      </a:r>
                    </a:p>
                    <a:p>
                      <a:r>
                        <a:rPr lang="zh-CN" sz="1400">
                          <a:effectLst/>
                        </a:rPr>
                        <a:t>初始值为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，由软件置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或清零。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97196"/>
                  </a:ext>
                </a:extLst>
              </a:tr>
              <a:tr h="959752">
                <a:tc vMerge="1">
                  <a:txBody>
                    <a:bodyPr/>
                    <a:lstStyle/>
                    <a:p>
                      <a:pPr algn="ctr"/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串口通信接收允许位。</a:t>
                      </a:r>
                    </a:p>
                    <a:p>
                      <a:pPr marL="0" algn="l" defTabSz="914400" rtl="0" eaLnBrk="1" latinLnBrk="0" hangingPunct="1"/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初始值为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，由软件置</a:t>
                      </a:r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或清零。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：禁止串口接收；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：允许串口接收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571132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59A384-F2B3-414A-B4C6-496CF799A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727076"/>
              </p:ext>
            </p:extLst>
          </p:nvPr>
        </p:nvGraphicFramePr>
        <p:xfrm>
          <a:off x="635428" y="4626233"/>
          <a:ext cx="9175319" cy="129994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592386">
                  <a:extLst>
                    <a:ext uri="{9D8B030D-6E8A-4147-A177-3AD203B41FA5}">
                      <a16:colId xmlns:a16="http://schemas.microsoft.com/office/drawing/2014/main" val="183286168"/>
                    </a:ext>
                  </a:extLst>
                </a:gridCol>
                <a:gridCol w="1592386">
                  <a:extLst>
                    <a:ext uri="{9D8B030D-6E8A-4147-A177-3AD203B41FA5}">
                      <a16:colId xmlns:a16="http://schemas.microsoft.com/office/drawing/2014/main" val="2100642332"/>
                    </a:ext>
                  </a:extLst>
                </a:gridCol>
                <a:gridCol w="1592386">
                  <a:extLst>
                    <a:ext uri="{9D8B030D-6E8A-4147-A177-3AD203B41FA5}">
                      <a16:colId xmlns:a16="http://schemas.microsoft.com/office/drawing/2014/main" val="1000546201"/>
                    </a:ext>
                  </a:extLst>
                </a:gridCol>
                <a:gridCol w="4398161">
                  <a:extLst>
                    <a:ext uri="{9D8B030D-6E8A-4147-A177-3AD203B41FA5}">
                      <a16:colId xmlns:a16="http://schemas.microsoft.com/office/drawing/2014/main" val="3222964480"/>
                    </a:ext>
                  </a:extLst>
                </a:gridCol>
              </a:tblGrid>
              <a:tr h="2599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SM1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工作模式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功能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1183722"/>
                  </a:ext>
                </a:extLst>
              </a:tr>
              <a:tr h="2599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模式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8</a:t>
                      </a:r>
                      <a:r>
                        <a:rPr lang="zh-CN" sz="1400">
                          <a:effectLst/>
                        </a:rPr>
                        <a:t>位同步移位寄存器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5345376"/>
                  </a:ext>
                </a:extLst>
              </a:tr>
              <a:tr h="2599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模式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10</a:t>
                      </a:r>
                      <a:r>
                        <a:rPr lang="zh-CN" sz="1400">
                          <a:effectLst/>
                        </a:rPr>
                        <a:t>位帧格式</a:t>
                      </a:r>
                      <a:r>
                        <a:rPr lang="en-US" sz="1400">
                          <a:effectLst/>
                        </a:rPr>
                        <a:t>UART</a:t>
                      </a:r>
                      <a:r>
                        <a:rPr lang="zh-CN" sz="1400">
                          <a:effectLst/>
                        </a:rPr>
                        <a:t>，波特率可变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9835026"/>
                  </a:ext>
                </a:extLst>
              </a:tr>
              <a:tr h="2599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模式</a:t>
                      </a:r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11</a:t>
                      </a:r>
                      <a:r>
                        <a:rPr lang="zh-CN" sz="1400">
                          <a:effectLst/>
                        </a:rPr>
                        <a:t>位帧格式</a:t>
                      </a:r>
                      <a:r>
                        <a:rPr lang="en-US" sz="1400">
                          <a:effectLst/>
                        </a:rPr>
                        <a:t>UART</a:t>
                      </a:r>
                      <a:r>
                        <a:rPr lang="zh-CN" sz="1400">
                          <a:effectLst/>
                        </a:rPr>
                        <a:t>，波特率固定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955945"/>
                  </a:ext>
                </a:extLst>
              </a:tr>
              <a:tr h="2599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模式</a:t>
                      </a:r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11</a:t>
                      </a:r>
                      <a:r>
                        <a:rPr lang="zh-CN" sz="1400">
                          <a:effectLst/>
                        </a:rPr>
                        <a:t>位帧格式</a:t>
                      </a:r>
                      <a:r>
                        <a:rPr lang="en-US" sz="1400">
                          <a:effectLst/>
                        </a:rPr>
                        <a:t>UART</a:t>
                      </a:r>
                      <a:r>
                        <a:rPr lang="zh-CN" sz="1400">
                          <a:effectLst/>
                        </a:rPr>
                        <a:t>，波特率可变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20218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152A2836-1318-4211-94E5-D27A6201E38C}"/>
                  </a:ext>
                </a:extLst>
              </p14:cNvPr>
              <p14:cNvContentPartPr/>
              <p14:nvPr/>
            </p14:nvContentPartPr>
            <p14:xfrm>
              <a:off x="685800" y="3429000"/>
              <a:ext cx="7378920" cy="2743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152A2836-1318-4211-94E5-D27A6201E3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6440" y="3419640"/>
                <a:ext cx="7397640" cy="27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6701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416DCBE-63DC-4441-AF1F-B43999C9D17B}"/>
              </a:ext>
            </a:extLst>
          </p:cNvPr>
          <p:cNvSpPr txBox="1"/>
          <p:nvPr/>
        </p:nvSpPr>
        <p:spPr>
          <a:xfrm>
            <a:off x="555030" y="466088"/>
            <a:ext cx="4729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串口控制相关寄存器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C1F763-8586-4EB4-BD4E-58E1F03E6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786539"/>
              </p:ext>
            </p:extLst>
          </p:nvPr>
        </p:nvGraphicFramePr>
        <p:xfrm>
          <a:off x="635429" y="1250438"/>
          <a:ext cx="9175319" cy="114343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873454">
                  <a:extLst>
                    <a:ext uri="{9D8B030D-6E8A-4147-A177-3AD203B41FA5}">
                      <a16:colId xmlns:a16="http://schemas.microsoft.com/office/drawing/2014/main" val="3137997748"/>
                    </a:ext>
                  </a:extLst>
                </a:gridCol>
                <a:gridCol w="2127024">
                  <a:extLst>
                    <a:ext uri="{9D8B030D-6E8A-4147-A177-3AD203B41FA5}">
                      <a16:colId xmlns:a16="http://schemas.microsoft.com/office/drawing/2014/main" val="2417555679"/>
                    </a:ext>
                  </a:extLst>
                </a:gridCol>
                <a:gridCol w="649028">
                  <a:extLst>
                    <a:ext uri="{9D8B030D-6E8A-4147-A177-3AD203B41FA5}">
                      <a16:colId xmlns:a16="http://schemas.microsoft.com/office/drawing/2014/main" val="1366900524"/>
                    </a:ext>
                  </a:extLst>
                </a:gridCol>
                <a:gridCol w="714737">
                  <a:extLst>
                    <a:ext uri="{9D8B030D-6E8A-4147-A177-3AD203B41FA5}">
                      <a16:colId xmlns:a16="http://schemas.microsoft.com/office/drawing/2014/main" val="1404706193"/>
                    </a:ext>
                  </a:extLst>
                </a:gridCol>
                <a:gridCol w="826424">
                  <a:extLst>
                    <a:ext uri="{9D8B030D-6E8A-4147-A177-3AD203B41FA5}">
                      <a16:colId xmlns:a16="http://schemas.microsoft.com/office/drawing/2014/main" val="1680540272"/>
                    </a:ext>
                  </a:extLst>
                </a:gridCol>
                <a:gridCol w="471627">
                  <a:extLst>
                    <a:ext uri="{9D8B030D-6E8A-4147-A177-3AD203B41FA5}">
                      <a16:colId xmlns:a16="http://schemas.microsoft.com/office/drawing/2014/main" val="2491305976"/>
                    </a:ext>
                  </a:extLst>
                </a:gridCol>
                <a:gridCol w="714737">
                  <a:extLst>
                    <a:ext uri="{9D8B030D-6E8A-4147-A177-3AD203B41FA5}">
                      <a16:colId xmlns:a16="http://schemas.microsoft.com/office/drawing/2014/main" val="4053766288"/>
                    </a:ext>
                  </a:extLst>
                </a:gridCol>
                <a:gridCol w="714737">
                  <a:extLst>
                    <a:ext uri="{9D8B030D-6E8A-4147-A177-3AD203B41FA5}">
                      <a16:colId xmlns:a16="http://schemas.microsoft.com/office/drawing/2014/main" val="3569972600"/>
                    </a:ext>
                  </a:extLst>
                </a:gridCol>
                <a:gridCol w="694517">
                  <a:extLst>
                    <a:ext uri="{9D8B030D-6E8A-4147-A177-3AD203B41FA5}">
                      <a16:colId xmlns:a16="http://schemas.microsoft.com/office/drawing/2014/main" val="613570823"/>
                    </a:ext>
                  </a:extLst>
                </a:gridCol>
                <a:gridCol w="694517">
                  <a:extLst>
                    <a:ext uri="{9D8B030D-6E8A-4147-A177-3AD203B41FA5}">
                      <a16:colId xmlns:a16="http://schemas.microsoft.com/office/drawing/2014/main" val="4150754841"/>
                    </a:ext>
                  </a:extLst>
                </a:gridCol>
                <a:gridCol w="694517">
                  <a:extLst>
                    <a:ext uri="{9D8B030D-6E8A-4147-A177-3AD203B41FA5}">
                      <a16:colId xmlns:a16="http://schemas.microsoft.com/office/drawing/2014/main" val="1920205995"/>
                    </a:ext>
                  </a:extLst>
                </a:gridCol>
              </a:tblGrid>
              <a:tr h="229805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地址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位和名称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26784"/>
                  </a:ext>
                </a:extLst>
              </a:tr>
              <a:tr h="3449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7041658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SCON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串口控制寄存器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0x98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SM0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SM1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SM2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REN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TB8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TR8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TI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RI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0887149"/>
                  </a:ext>
                </a:extLst>
              </a:tr>
              <a:tr h="33882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PCON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电源管理寄存器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0x87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SMOD</a:t>
                      </a:r>
                      <a:endParaRPr lang="zh-CN" sz="14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SMOD0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POF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GF1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GF0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PD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IDL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9179469"/>
                  </a:ext>
                </a:extLst>
              </a:tr>
            </a:tbl>
          </a:graphicData>
        </a:graphic>
      </p:graphicFrame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AA423F7-0F91-46C7-9B30-BD37955BF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43514"/>
              </p:ext>
            </p:extLst>
          </p:nvPr>
        </p:nvGraphicFramePr>
        <p:xfrm>
          <a:off x="635429" y="2527118"/>
          <a:ext cx="9175320" cy="1501673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48228">
                  <a:extLst>
                    <a:ext uri="{9D8B030D-6E8A-4147-A177-3AD203B41FA5}">
                      <a16:colId xmlns:a16="http://schemas.microsoft.com/office/drawing/2014/main" val="1886192300"/>
                    </a:ext>
                  </a:extLst>
                </a:gridCol>
                <a:gridCol w="796524">
                  <a:extLst>
                    <a:ext uri="{9D8B030D-6E8A-4147-A177-3AD203B41FA5}">
                      <a16:colId xmlns:a16="http://schemas.microsoft.com/office/drawing/2014/main" val="3329987812"/>
                    </a:ext>
                  </a:extLst>
                </a:gridCol>
                <a:gridCol w="3815284">
                  <a:extLst>
                    <a:ext uri="{9D8B030D-6E8A-4147-A177-3AD203B41FA5}">
                      <a16:colId xmlns:a16="http://schemas.microsoft.com/office/drawing/2014/main" val="3259918357"/>
                    </a:ext>
                  </a:extLst>
                </a:gridCol>
                <a:gridCol w="3815284">
                  <a:extLst>
                    <a:ext uri="{9D8B030D-6E8A-4147-A177-3AD203B41FA5}">
                      <a16:colId xmlns:a16="http://schemas.microsoft.com/office/drawing/2014/main" val="301686206"/>
                    </a:ext>
                  </a:extLst>
                </a:gridCol>
              </a:tblGrid>
              <a:tr h="521334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449828"/>
                  </a:ext>
                </a:extLst>
              </a:tr>
              <a:tr h="98033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effectLst/>
                        </a:rPr>
                        <a:t>P</a:t>
                      </a:r>
                      <a:r>
                        <a:rPr lang="en-US" sz="1400">
                          <a:effectLst/>
                        </a:rPr>
                        <a:t>CON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SMOD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>
                          <a:effectLst/>
                        </a:rPr>
                        <a:t>串口波特率选择位。</a:t>
                      </a:r>
                    </a:p>
                    <a:p>
                      <a:r>
                        <a:rPr lang="zh-CN" altLang="en-US" sz="1400">
                          <a:effectLst/>
                        </a:rPr>
                        <a:t>初始值为</a:t>
                      </a:r>
                      <a:r>
                        <a:rPr lang="en-US" altLang="zh-CN" sz="1400">
                          <a:effectLst/>
                        </a:rPr>
                        <a:t>0</a:t>
                      </a:r>
                      <a:r>
                        <a:rPr lang="zh-CN" altLang="en-US" sz="1400">
                          <a:effectLst/>
                        </a:rPr>
                        <a:t>，由软件置</a:t>
                      </a:r>
                      <a:r>
                        <a:rPr lang="en-US" altLang="zh-CN" sz="140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或清零。</a:t>
                      </a:r>
                    </a:p>
                    <a:p>
                      <a:r>
                        <a:rPr lang="en-US" altLang="zh-CN" sz="1400">
                          <a:effectLst/>
                        </a:rPr>
                        <a:t>0</a:t>
                      </a:r>
                      <a:r>
                        <a:rPr lang="zh-CN" altLang="en-US" sz="1400">
                          <a:effectLst/>
                        </a:rPr>
                        <a:t>：串口通信波特率不加倍</a:t>
                      </a:r>
                    </a:p>
                    <a:p>
                      <a:r>
                        <a:rPr lang="en-US" altLang="zh-CN" sz="1400">
                          <a:effectLst/>
                        </a:rPr>
                        <a:t>1</a:t>
                      </a:r>
                      <a:r>
                        <a:rPr lang="zh-CN" altLang="en-US" sz="1400">
                          <a:effectLst/>
                        </a:rPr>
                        <a:t>：串口通信波特率加倍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303B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4971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F0D6A25-5EB7-4E2B-908D-874B1EDAFF29}"/>
                  </a:ext>
                </a:extLst>
              </p14:cNvPr>
              <p14:cNvContentPartPr/>
              <p14:nvPr/>
            </p14:nvContentPartPr>
            <p14:xfrm>
              <a:off x="6369120" y="3733920"/>
              <a:ext cx="1568880" cy="2988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F0D6A25-5EB7-4E2B-908D-874B1EDAFF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9760" y="3724560"/>
                <a:ext cx="1587600" cy="3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7853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416DCBE-63DC-4441-AF1F-B43999C9D17B}"/>
              </a:ext>
            </a:extLst>
          </p:cNvPr>
          <p:cNvSpPr txBox="1"/>
          <p:nvPr/>
        </p:nvSpPr>
        <p:spPr>
          <a:xfrm>
            <a:off x="555030" y="466088"/>
            <a:ext cx="3517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串口工作模式</a:t>
            </a:r>
            <a:r>
              <a:rPr lang="en-US" altLang="zh-CN" sz="400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zh-CN" altLang="en-US" sz="40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PA-文本框 4">
            <a:extLst>
              <a:ext uri="{FF2B5EF4-FFF2-40B4-BE49-F238E27FC236}">
                <a16:creationId xmlns:a16="http://schemas.microsoft.com/office/drawing/2014/main" id="{6A7F70F0-D5DE-4E27-946A-04A7F21058B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35431" y="214297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波特率</a:t>
            </a:r>
          </a:p>
        </p:txBody>
      </p:sp>
      <p:sp>
        <p:nvSpPr>
          <p:cNvPr id="6" name="PA-文本框 5">
            <a:extLst>
              <a:ext uri="{FF2B5EF4-FFF2-40B4-BE49-F238E27FC236}">
                <a16:creationId xmlns:a16="http://schemas.microsoft.com/office/drawing/2014/main" id="{3CE4F4B0-9E6B-4DAF-9B53-9D844FDC23B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35431" y="2571259"/>
            <a:ext cx="10653161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在工作模式</a:t>
            </a:r>
            <a:r>
              <a:rPr lang="en-US" altLang="zh-CN" sz="1600"/>
              <a:t>1</a:t>
            </a:r>
            <a:r>
              <a:rPr lang="zh-CN" altLang="en-US" sz="1600"/>
              <a:t>下，波特率由</a:t>
            </a:r>
            <a:r>
              <a:rPr lang="en-US" altLang="zh-CN" sz="1600"/>
              <a:t>T1</a:t>
            </a:r>
            <a:r>
              <a:rPr lang="zh-CN" altLang="en-US" sz="1600"/>
              <a:t>溢出率和</a:t>
            </a:r>
            <a:r>
              <a:rPr lang="en-US" altLang="zh-CN" sz="1600"/>
              <a:t>SMOD</a:t>
            </a:r>
            <a:r>
              <a:rPr lang="zh-CN" altLang="en-US" sz="1600"/>
              <a:t>位取值共同决定。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6CDDE71-A521-4EB6-9709-6EBF3C4CFD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414618"/>
              </p:ext>
            </p:extLst>
          </p:nvPr>
        </p:nvGraphicFramePr>
        <p:xfrm>
          <a:off x="635430" y="3009371"/>
          <a:ext cx="3279564" cy="788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9" name="Equation" r:id="rId9" imgW="1743250" imgH="419055" progId="Equation.DSMT4">
                  <p:embed/>
                </p:oleObj>
              </mc:Choice>
              <mc:Fallback>
                <p:oleObj name="Equation" r:id="rId9" imgW="1743250" imgH="41905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5430" y="3009371"/>
                        <a:ext cx="3279564" cy="788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70090CB3-9E28-4484-ACCC-883D5002BD9B}"/>
              </a:ext>
            </a:extLst>
          </p:cNvPr>
          <p:cNvSpPr txBox="1"/>
          <p:nvPr/>
        </p:nvSpPr>
        <p:spPr>
          <a:xfrm>
            <a:off x="635430" y="3766876"/>
            <a:ext cx="8768079" cy="883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其中，</a:t>
            </a:r>
            <a:r>
              <a:rPr lang="en-US" altLang="zh-CN"/>
              <a:t>SMOD</a:t>
            </a:r>
            <a:r>
              <a:rPr lang="zh-CN" altLang="en-US"/>
              <a:t>位为串口波特率选择位，取值为</a:t>
            </a:r>
            <a:r>
              <a:rPr lang="en-US" altLang="zh-CN"/>
              <a:t>0</a:t>
            </a:r>
            <a:r>
              <a:rPr lang="zh-CN" altLang="en-US"/>
              <a:t>时，                    ，波特率不加倍；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取值为</a:t>
            </a:r>
            <a:r>
              <a:rPr lang="en-US" altLang="zh-CN"/>
              <a:t>1</a:t>
            </a:r>
            <a:r>
              <a:rPr lang="zh-CN" altLang="en-US"/>
              <a:t>时，                     ，即波特率加倍。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5BDF482-AFD6-4B0F-BA48-DF7EC43E80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214245"/>
              </p:ext>
            </p:extLst>
          </p:nvPr>
        </p:nvGraphicFramePr>
        <p:xfrm>
          <a:off x="5641975" y="3840204"/>
          <a:ext cx="11414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0" name="Equation" r:id="rId11" imgW="596880" imgH="190440" progId="Equation.DSMT4">
                  <p:embed/>
                </p:oleObj>
              </mc:Choice>
              <mc:Fallback>
                <p:oleObj name="Equation" r:id="rId11" imgW="5968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41975" y="3840204"/>
                        <a:ext cx="1141413" cy="36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BD14E8F-F065-40E2-8638-8F8B9B861C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382350"/>
              </p:ext>
            </p:extLst>
          </p:nvPr>
        </p:nvGraphicFramePr>
        <p:xfrm>
          <a:off x="1901825" y="4173579"/>
          <a:ext cx="1246188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1" name="Equation" r:id="rId13" imgW="622080" imgH="190440" progId="Equation.DSMT4">
                  <p:embed/>
                </p:oleObj>
              </mc:Choice>
              <mc:Fallback>
                <p:oleObj name="Equation" r:id="rId13" imgW="6220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01825" y="4173579"/>
                        <a:ext cx="1246188" cy="38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PA-文本框 4">
            <a:extLst>
              <a:ext uri="{FF2B5EF4-FFF2-40B4-BE49-F238E27FC236}">
                <a16:creationId xmlns:a16="http://schemas.microsoft.com/office/drawing/2014/main" id="{C7E04B1D-AA0F-498C-95EE-299D9F94E4D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29299" y="4855881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溢出率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114B516-F2A1-461F-BB04-F3AD6C5F31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594064"/>
              </p:ext>
            </p:extLst>
          </p:nvPr>
        </p:nvGraphicFramePr>
        <p:xfrm>
          <a:off x="692474" y="5343244"/>
          <a:ext cx="31654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2" name="Equation" r:id="rId15" imgW="1815840" imgH="419040" progId="Equation.DSMT4">
                  <p:embed/>
                </p:oleObj>
              </mc:Choice>
              <mc:Fallback>
                <p:oleObj name="Equation" r:id="rId15" imgW="1815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2474" y="5343244"/>
                        <a:ext cx="316547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86170F2D-28AB-4BFB-B421-17341A8452DF}"/>
              </a:ext>
            </a:extLst>
          </p:cNvPr>
          <p:cNvSpPr txBox="1"/>
          <p:nvPr/>
        </p:nvSpPr>
        <p:spPr>
          <a:xfrm>
            <a:off x="4013188" y="5438572"/>
            <a:ext cx="8768079" cy="468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其中，         为晶振频率，在</a:t>
            </a:r>
            <a:r>
              <a:rPr lang="en-US" altLang="zh-CN"/>
              <a:t>51</a:t>
            </a:r>
            <a:r>
              <a:rPr lang="zh-CN" altLang="en-US"/>
              <a:t>核心板上为</a:t>
            </a:r>
            <a:r>
              <a:rPr lang="en-US" altLang="zh-CN"/>
              <a:t>12MHz</a:t>
            </a:r>
            <a:r>
              <a:rPr lang="zh-CN" altLang="en-US"/>
              <a:t>。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41CBDBF-A6F1-47E1-82C6-0B40B3B9D5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197981"/>
              </p:ext>
            </p:extLst>
          </p:nvPr>
        </p:nvGraphicFramePr>
        <p:xfrm>
          <a:off x="4699716" y="5395864"/>
          <a:ext cx="564089" cy="50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3" name="Equation" r:id="rId17" imgW="276141" imgH="247689" progId="Equation.DSMT4">
                  <p:embed/>
                </p:oleObj>
              </mc:Choice>
              <mc:Fallback>
                <p:oleObj name="Equation" r:id="rId17" imgW="276141" imgH="24768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699716" y="5395864"/>
                        <a:ext cx="564089" cy="505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A-文本框 4">
            <a:extLst>
              <a:ext uri="{FF2B5EF4-FFF2-40B4-BE49-F238E27FC236}">
                <a16:creationId xmlns:a16="http://schemas.microsoft.com/office/drawing/2014/main" id="{75CD8A06-03D3-4247-B8F2-07BCAFD7745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34646" y="1253242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数据格式</a:t>
            </a:r>
          </a:p>
        </p:txBody>
      </p:sp>
      <p:sp>
        <p:nvSpPr>
          <p:cNvPr id="15" name="PA-文本框 5">
            <a:extLst>
              <a:ext uri="{FF2B5EF4-FFF2-40B4-BE49-F238E27FC236}">
                <a16:creationId xmlns:a16="http://schemas.microsoft.com/office/drawing/2014/main" id="{2B59EA31-6355-4F5E-91E4-CCEA8566329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64501" y="1653352"/>
            <a:ext cx="10653161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 sz="1600"/>
              <a:t>10</a:t>
            </a:r>
            <a:r>
              <a:rPr lang="zh-CN" altLang="en-US" sz="1600"/>
              <a:t>位帧格式</a:t>
            </a:r>
            <a:r>
              <a:rPr lang="en-US" altLang="zh-CN" sz="1600"/>
              <a:t>UART</a:t>
            </a:r>
            <a:r>
              <a:rPr lang="zh-CN" altLang="en-US" sz="1600"/>
              <a:t>，包含</a:t>
            </a:r>
            <a:r>
              <a:rPr lang="en-US" altLang="zh-CN" sz="1600"/>
              <a:t>1</a:t>
            </a:r>
            <a:r>
              <a:rPr lang="zh-CN" altLang="en-US" sz="1600"/>
              <a:t>位起始位，</a:t>
            </a:r>
            <a:r>
              <a:rPr lang="en-US" altLang="zh-CN" sz="1600"/>
              <a:t>8</a:t>
            </a:r>
            <a:r>
              <a:rPr lang="zh-CN" altLang="en-US" sz="1600"/>
              <a:t>位数据位以及</a:t>
            </a:r>
            <a:r>
              <a:rPr lang="en-US" altLang="zh-CN" sz="1600"/>
              <a:t>1</a:t>
            </a:r>
            <a:r>
              <a:rPr lang="zh-CN" altLang="en-US" sz="1600"/>
              <a:t>位停止位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39256B7-AB83-40B5-ADD0-2068D9960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709323"/>
              </p:ext>
            </p:extLst>
          </p:nvPr>
        </p:nvGraphicFramePr>
        <p:xfrm>
          <a:off x="6096000" y="869726"/>
          <a:ext cx="6224806" cy="179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44" name="Visio" r:id="rId19" imgW="1301425" imgH="365666" progId="Visio.Drawing.11">
                  <p:embed/>
                </p:oleObj>
              </mc:Choice>
              <mc:Fallback>
                <p:oleObj name="Visio" r:id="rId19" imgW="1301425" imgH="365666" progId="Visio.Drawing.11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CBF5B6D-0FA6-4E97-AB25-EA12460AA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869726"/>
                        <a:ext cx="6224806" cy="1790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2575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416DCBE-63DC-4441-AF1F-B43999C9D17B}"/>
              </a:ext>
            </a:extLst>
          </p:cNvPr>
          <p:cNvSpPr txBox="1"/>
          <p:nvPr/>
        </p:nvSpPr>
        <p:spPr>
          <a:xfrm>
            <a:off x="555030" y="466088"/>
            <a:ext cx="3517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串口工作模式</a:t>
            </a:r>
            <a:r>
              <a:rPr lang="en-US" altLang="zh-CN" sz="400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zh-CN" altLang="en-US" sz="40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" name="PA-文本框 4">
            <a:extLst>
              <a:ext uri="{FF2B5EF4-FFF2-40B4-BE49-F238E27FC236}">
                <a16:creationId xmlns:a16="http://schemas.microsoft.com/office/drawing/2014/main" id="{6A7F70F0-D5DE-4E27-946A-04A7F21058B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4976" y="2049937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波特率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6CDDE71-A521-4EB6-9709-6EBF3C4CFD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7374" y="1851619"/>
          <a:ext cx="3279564" cy="788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8" name="Equation" r:id="rId8" imgW="1743250" imgH="419055" progId="Equation.DSMT4">
                  <p:embed/>
                </p:oleObj>
              </mc:Choice>
              <mc:Fallback>
                <p:oleObj name="Equation" r:id="rId8" imgW="1743250" imgH="419055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66CDDE71-A521-4EB6-9709-6EBF3C4CFD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87374" y="1851619"/>
                        <a:ext cx="3279564" cy="788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PA-文本框 4">
            <a:extLst>
              <a:ext uri="{FF2B5EF4-FFF2-40B4-BE49-F238E27FC236}">
                <a16:creationId xmlns:a16="http://schemas.microsoft.com/office/drawing/2014/main" id="{C7E04B1D-AA0F-498C-95EE-299D9F94E4D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952372" y="2040394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溢出率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114B516-F2A1-461F-BB04-F3AD6C5F31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868221"/>
          <a:ext cx="31654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9" name="Equation" r:id="rId10" imgW="1815840" imgH="419040" progId="Equation.DSMT4">
                  <p:embed/>
                </p:oleObj>
              </mc:Choice>
              <mc:Fallback>
                <p:oleObj name="Equation" r:id="rId10" imgW="1815840" imgH="419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114B516-F2A1-461F-BB04-F3AD6C5F31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000" y="1868221"/>
                        <a:ext cx="316547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9465664-D7CA-47AF-A82D-26E1B32BF825}"/>
              </a:ext>
            </a:extLst>
          </p:cNvPr>
          <p:cNvSpPr/>
          <p:nvPr/>
        </p:nvSpPr>
        <p:spPr>
          <a:xfrm>
            <a:off x="475175" y="4220677"/>
            <a:ext cx="7487725" cy="15809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SCON = 0X50;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设置 串口 工作模式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，并打开接收允许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TMOD = 0X20;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设置 定时器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工作模式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8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位自动重装定时器定时器）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PCON = 0X80;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设置 波特率加倍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TL1  = 0XF3; 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设置 定时器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 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计数初值，波特率为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4800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TH1  = TL1;  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设置 定时器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重装值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TR1  = 1;      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打开计数器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5" name="PA-文本框 4">
            <a:extLst>
              <a:ext uri="{FF2B5EF4-FFF2-40B4-BE49-F238E27FC236}">
                <a16:creationId xmlns:a16="http://schemas.microsoft.com/office/drawing/2014/main" id="{5A0D2831-74AB-4320-95D4-6E3EDDE4E9C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75175" y="3696329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编程方法</a:t>
            </a:r>
          </a:p>
        </p:txBody>
      </p:sp>
      <p:sp>
        <p:nvSpPr>
          <p:cNvPr id="16" name="PA-文本框 5">
            <a:extLst>
              <a:ext uri="{FF2B5EF4-FFF2-40B4-BE49-F238E27FC236}">
                <a16:creationId xmlns:a16="http://schemas.microsoft.com/office/drawing/2014/main" id="{8888164E-B724-4D53-B562-C65D23CD36C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496712" y="1197143"/>
            <a:ext cx="10653161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假设目标波特率为</a:t>
            </a:r>
            <a:r>
              <a:rPr lang="en-US" altLang="zh-CN" sz="1600"/>
              <a:t>4800</a:t>
            </a:r>
            <a:r>
              <a:rPr lang="zh-CN" altLang="en-US" sz="1600"/>
              <a:t>，</a:t>
            </a:r>
            <a:r>
              <a:rPr lang="en-US" altLang="zh-CN" sz="1600"/>
              <a:t>SMOD</a:t>
            </a:r>
            <a:r>
              <a:rPr lang="zh-CN" altLang="en-US" sz="1600"/>
              <a:t>位取值为</a:t>
            </a:r>
            <a:r>
              <a:rPr lang="en-US" altLang="zh-CN" sz="1600"/>
              <a:t>1</a:t>
            </a:r>
            <a:endParaRPr lang="zh-CN" altLang="en-US" sz="160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B34ABF6-40A0-40AA-A812-E778DB3919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030" y="2792628"/>
          <a:ext cx="335597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0" name="Equation" r:id="rId12" imgW="1803240" imgH="444240" progId="Equation.DSMT4">
                  <p:embed/>
                </p:oleObj>
              </mc:Choice>
              <mc:Fallback>
                <p:oleObj name="Equation" r:id="rId12" imgW="1803240" imgH="44424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7B34ABF6-40A0-40AA-A812-E778DB3919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55030" y="2792628"/>
                        <a:ext cx="3355975" cy="827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90B84BC-3C58-486E-BCAD-F5A47D672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608004"/>
              </p:ext>
            </p:extLst>
          </p:nvPr>
        </p:nvGraphicFramePr>
        <p:xfrm>
          <a:off x="4442618" y="3034332"/>
          <a:ext cx="330676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1" name="Equation" r:id="rId14" imgW="1777680" imgH="177480" progId="Equation.DSMT4">
                  <p:embed/>
                </p:oleObj>
              </mc:Choice>
              <mc:Fallback>
                <p:oleObj name="Equation" r:id="rId14" imgW="1777680" imgH="1774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90B84BC-3C58-486E-BCAD-F5A47D6721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442618" y="3034332"/>
                        <a:ext cx="3306763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62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416DCBE-63DC-4441-AF1F-B43999C9D17B}"/>
              </a:ext>
            </a:extLst>
          </p:cNvPr>
          <p:cNvSpPr txBox="1"/>
          <p:nvPr/>
        </p:nvSpPr>
        <p:spPr>
          <a:xfrm>
            <a:off x="555030" y="466088"/>
            <a:ext cx="3517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串口工作模式</a:t>
            </a:r>
            <a:r>
              <a:rPr lang="en-US" altLang="zh-CN" sz="400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zh-CN" altLang="en-US" sz="40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3" name="PA-文本框 5">
            <a:extLst>
              <a:ext uri="{FF2B5EF4-FFF2-40B4-BE49-F238E27FC236}">
                <a16:creationId xmlns:a16="http://schemas.microsoft.com/office/drawing/2014/main" id="{17E2002F-7E2F-44DF-A1DD-16E77CCBCC5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96712" y="1197143"/>
            <a:ext cx="10653161" cy="10295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由于计算过程中涉及取整操作，因此实际波特率与</a:t>
            </a:r>
            <a:r>
              <a:rPr lang="en-US" altLang="zh-CN" sz="1600"/>
              <a:t>4800</a:t>
            </a:r>
            <a:r>
              <a:rPr lang="zh-CN" altLang="en-US" sz="1600"/>
              <a:t>存在偏差。在串口通信过程中，常用的波特率理论值有</a:t>
            </a:r>
            <a:r>
              <a:rPr lang="en-US" altLang="zh-CN" sz="1600"/>
              <a:t>2400bps</a:t>
            </a:r>
            <a:r>
              <a:rPr lang="zh-CN" altLang="en-US" sz="1600"/>
              <a:t>、</a:t>
            </a:r>
            <a:r>
              <a:rPr lang="en-US" altLang="zh-CN" sz="1600"/>
              <a:t>4800bps</a:t>
            </a:r>
            <a:r>
              <a:rPr lang="zh-CN" altLang="en-US" sz="1600"/>
              <a:t>、</a:t>
            </a:r>
            <a:r>
              <a:rPr lang="en-US" altLang="zh-CN" sz="1600"/>
              <a:t>9600bps</a:t>
            </a:r>
            <a:r>
              <a:rPr lang="zh-CN" altLang="en-US" sz="1600"/>
              <a:t>、</a:t>
            </a:r>
            <a:r>
              <a:rPr lang="en-US" altLang="zh-CN" sz="1600"/>
              <a:t>19200bps</a:t>
            </a:r>
            <a:r>
              <a:rPr lang="zh-CN" altLang="en-US" sz="1600"/>
              <a:t>等，但由于微控制器的主频，导致在传输过程中的波特率实际值与理论值有偏差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2ED596E-104F-4104-8F59-523408033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289425"/>
              </p:ext>
            </p:extLst>
          </p:nvPr>
        </p:nvGraphicFramePr>
        <p:xfrm>
          <a:off x="555028" y="2686049"/>
          <a:ext cx="5283797" cy="2828927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38734">
                  <a:extLst>
                    <a:ext uri="{9D8B030D-6E8A-4147-A177-3AD203B41FA5}">
                      <a16:colId xmlns:a16="http://schemas.microsoft.com/office/drawing/2014/main" val="161825554"/>
                    </a:ext>
                  </a:extLst>
                </a:gridCol>
                <a:gridCol w="1215124">
                  <a:extLst>
                    <a:ext uri="{9D8B030D-6E8A-4147-A177-3AD203B41FA5}">
                      <a16:colId xmlns:a16="http://schemas.microsoft.com/office/drawing/2014/main" val="3762133222"/>
                    </a:ext>
                  </a:extLst>
                </a:gridCol>
                <a:gridCol w="2136426">
                  <a:extLst>
                    <a:ext uri="{9D8B030D-6E8A-4147-A177-3AD203B41FA5}">
                      <a16:colId xmlns:a16="http://schemas.microsoft.com/office/drawing/2014/main" val="1045954687"/>
                    </a:ext>
                  </a:extLst>
                </a:gridCol>
                <a:gridCol w="993513">
                  <a:extLst>
                    <a:ext uri="{9D8B030D-6E8A-4147-A177-3AD203B41FA5}">
                      <a16:colId xmlns:a16="http://schemas.microsoft.com/office/drawing/2014/main" val="3912112291"/>
                    </a:ext>
                  </a:extLst>
                </a:gridCol>
              </a:tblGrid>
              <a:tr h="522263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计数初值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实际波特率</a:t>
                      </a:r>
                    </a:p>
                    <a:p>
                      <a:pPr algn="ctr"/>
                      <a:r>
                        <a:rPr lang="zh-CN" sz="1400">
                          <a:effectLst/>
                        </a:rPr>
                        <a:t>（单位：</a:t>
                      </a:r>
                      <a:r>
                        <a:rPr lang="en-US" sz="1400">
                          <a:effectLst/>
                        </a:rPr>
                        <a:t>bps</a:t>
                      </a:r>
                      <a:r>
                        <a:rPr lang="zh-CN" sz="1400">
                          <a:effectLst/>
                        </a:rPr>
                        <a:t>）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最接近的标准波特率</a:t>
                      </a:r>
                    </a:p>
                    <a:p>
                      <a:pPr algn="ctr"/>
                      <a:r>
                        <a:rPr lang="zh-CN" sz="1400">
                          <a:effectLst/>
                        </a:rPr>
                        <a:t>（单位：</a:t>
                      </a:r>
                      <a:r>
                        <a:rPr lang="en-US" sz="1400">
                          <a:effectLst/>
                        </a:rPr>
                        <a:t>bps</a:t>
                      </a:r>
                      <a:r>
                        <a:rPr lang="zh-CN" sz="1400">
                          <a:effectLst/>
                        </a:rPr>
                        <a:t>）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误差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6997846"/>
                  </a:ext>
                </a:extLst>
              </a:tr>
              <a:tr h="38444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0xCC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1201.92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1200.00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0.16%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7149336"/>
                  </a:ext>
                </a:extLst>
              </a:tr>
              <a:tr h="38444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0xE6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2403.85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2400.00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0.16%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6498561"/>
                  </a:ext>
                </a:extLst>
              </a:tr>
              <a:tr h="38444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0xF3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4807.69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4800.00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0.16%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1515696"/>
                  </a:ext>
                </a:extLst>
              </a:tr>
              <a:tr h="38444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0xFA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10416.67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9600.00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8.51%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5587292"/>
                  </a:ext>
                </a:extLst>
              </a:tr>
              <a:tr h="38444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0xFD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20833.33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19200.00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8.51%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501169"/>
                  </a:ext>
                </a:extLst>
              </a:tr>
              <a:tr h="38444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0xFF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62500.00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62500.00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0.00%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3085637"/>
                  </a:ext>
                </a:extLst>
              </a:tr>
            </a:tbl>
          </a:graphicData>
        </a:graphic>
      </p:graphicFrame>
      <p:sp>
        <p:nvSpPr>
          <p:cNvPr id="17" name="PA-文本框 4">
            <a:extLst>
              <a:ext uri="{FF2B5EF4-FFF2-40B4-BE49-F238E27FC236}">
                <a16:creationId xmlns:a16="http://schemas.microsoft.com/office/drawing/2014/main" id="{8FFD800D-763B-4757-B129-E9059AC9F1E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313685" y="2239172"/>
            <a:ext cx="1544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000"/>
              <a:t>12MHz</a:t>
            </a:r>
            <a:r>
              <a:rPr lang="zh-CN" altLang="en-US" sz="2000"/>
              <a:t>晶振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F6915D8-3D62-4A14-8AB7-9D813F95F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872116"/>
              </p:ext>
            </p:extLst>
          </p:nvPr>
        </p:nvGraphicFramePr>
        <p:xfrm>
          <a:off x="6096000" y="2639282"/>
          <a:ext cx="5283796" cy="2875691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38733">
                  <a:extLst>
                    <a:ext uri="{9D8B030D-6E8A-4147-A177-3AD203B41FA5}">
                      <a16:colId xmlns:a16="http://schemas.microsoft.com/office/drawing/2014/main" val="150755890"/>
                    </a:ext>
                  </a:extLst>
                </a:gridCol>
                <a:gridCol w="1215124">
                  <a:extLst>
                    <a:ext uri="{9D8B030D-6E8A-4147-A177-3AD203B41FA5}">
                      <a16:colId xmlns:a16="http://schemas.microsoft.com/office/drawing/2014/main" val="2761410290"/>
                    </a:ext>
                  </a:extLst>
                </a:gridCol>
                <a:gridCol w="2136426">
                  <a:extLst>
                    <a:ext uri="{9D8B030D-6E8A-4147-A177-3AD203B41FA5}">
                      <a16:colId xmlns:a16="http://schemas.microsoft.com/office/drawing/2014/main" val="2086570287"/>
                    </a:ext>
                  </a:extLst>
                </a:gridCol>
                <a:gridCol w="993513">
                  <a:extLst>
                    <a:ext uri="{9D8B030D-6E8A-4147-A177-3AD203B41FA5}">
                      <a16:colId xmlns:a16="http://schemas.microsoft.com/office/drawing/2014/main" val="1250763276"/>
                    </a:ext>
                  </a:extLst>
                </a:gridCol>
              </a:tblGrid>
              <a:tr h="530897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计数初值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实际波特率</a:t>
                      </a:r>
                    </a:p>
                    <a:p>
                      <a:pPr algn="ctr"/>
                      <a:r>
                        <a:rPr lang="zh-CN" sz="1400">
                          <a:effectLst/>
                        </a:rPr>
                        <a:t>（单位：</a:t>
                      </a:r>
                      <a:r>
                        <a:rPr lang="en-US" sz="1400">
                          <a:effectLst/>
                        </a:rPr>
                        <a:t>bps</a:t>
                      </a:r>
                      <a:r>
                        <a:rPr lang="zh-CN" sz="1400">
                          <a:effectLst/>
                        </a:rPr>
                        <a:t>）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最接近的标准波特率</a:t>
                      </a:r>
                    </a:p>
                    <a:p>
                      <a:pPr algn="ctr"/>
                      <a:r>
                        <a:rPr lang="zh-CN" sz="1400">
                          <a:effectLst/>
                        </a:rPr>
                        <a:t>（单位：</a:t>
                      </a:r>
                      <a:r>
                        <a:rPr lang="en-US" sz="1400">
                          <a:effectLst/>
                        </a:rPr>
                        <a:t>bps</a:t>
                      </a:r>
                      <a:r>
                        <a:rPr lang="zh-CN" sz="1400">
                          <a:effectLst/>
                        </a:rPr>
                        <a:t>）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误差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843856"/>
                  </a:ext>
                </a:extLst>
              </a:tr>
              <a:tr h="3907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0xE8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1200.00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1200.00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0.00%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1085209"/>
                  </a:ext>
                </a:extLst>
              </a:tr>
              <a:tr h="3907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0xF4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2400.00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2400.00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0.00%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2643251"/>
                  </a:ext>
                </a:extLst>
              </a:tr>
              <a:tr h="3907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0xFA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4800.00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4800.00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0.00%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0968616"/>
                  </a:ext>
                </a:extLst>
              </a:tr>
              <a:tr h="3907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0xFD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9600.00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9600.00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0.00%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3891349"/>
                  </a:ext>
                </a:extLst>
              </a:tr>
              <a:tr h="3907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0xFE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14400.00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14400.00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0.00%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6861763"/>
                  </a:ext>
                </a:extLst>
              </a:tr>
              <a:tr h="39079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0xFF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28800.00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28800.00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0.00%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2053113"/>
                  </a:ext>
                </a:extLst>
              </a:tr>
            </a:tbl>
          </a:graphicData>
        </a:graphic>
      </p:graphicFrame>
      <p:sp>
        <p:nvSpPr>
          <p:cNvPr id="19" name="PA-文本框 4">
            <a:extLst>
              <a:ext uri="{FF2B5EF4-FFF2-40B4-BE49-F238E27FC236}">
                <a16:creationId xmlns:a16="http://schemas.microsoft.com/office/drawing/2014/main" id="{99CD9940-8D60-442B-8E28-8412946E093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7646614" y="2249825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000"/>
              <a:t>11.0592MHz</a:t>
            </a:r>
            <a:r>
              <a:rPr lang="zh-CN" altLang="en-US" sz="2000"/>
              <a:t>晶振</a:t>
            </a:r>
          </a:p>
        </p:txBody>
      </p:sp>
    </p:spTree>
    <p:extLst>
      <p:ext uri="{BB962C8B-B14F-4D97-AF65-F5344CB8AC3E}">
        <p14:creationId xmlns:p14="http://schemas.microsoft.com/office/powerpoint/2010/main" val="3329803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416DCBE-63DC-4441-AF1F-B43999C9D17B}"/>
              </a:ext>
            </a:extLst>
          </p:cNvPr>
          <p:cNvSpPr txBox="1"/>
          <p:nvPr/>
        </p:nvSpPr>
        <p:spPr>
          <a:xfrm>
            <a:off x="555030" y="466088"/>
            <a:ext cx="2204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数据接收</a:t>
            </a:r>
          </a:p>
        </p:txBody>
      </p:sp>
      <p:sp>
        <p:nvSpPr>
          <p:cNvPr id="13" name="PA-文本框 5">
            <a:extLst>
              <a:ext uri="{FF2B5EF4-FFF2-40B4-BE49-F238E27FC236}">
                <a16:creationId xmlns:a16="http://schemas.microsoft.com/office/drawing/2014/main" id="{17E2002F-7E2F-44DF-A1DD-16E77CCBCC5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96712" y="1197143"/>
            <a:ext cx="10653161" cy="10295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与串口接收操作相关的寄存器为</a:t>
            </a:r>
            <a:r>
              <a:rPr lang="en-US" altLang="zh-CN" sz="1600"/>
              <a:t>SBUF</a:t>
            </a:r>
            <a:r>
              <a:rPr lang="zh-CN" altLang="en-US" sz="1600"/>
              <a:t>，其地址为</a:t>
            </a:r>
            <a:r>
              <a:rPr lang="en-US" altLang="zh-CN" sz="1600"/>
              <a:t>0x99</a:t>
            </a:r>
            <a:r>
              <a:rPr lang="zh-CN" altLang="en-US" sz="1600"/>
              <a:t>。接收缓冲寄存器和发送缓冲寄存器在物理上是两个寄存器，但在逻辑上是一个寄存器。其中，接收缓冲寄存器只能读出而不能写入，发送缓冲寄存器只能写入而不能读出，两个缓冲寄存器可以共用一个地址</a:t>
            </a:r>
            <a:r>
              <a:rPr lang="en-US" altLang="zh-CN" sz="1600"/>
              <a:t>0x99</a:t>
            </a:r>
            <a:r>
              <a:rPr lang="zh-CN" altLang="en-US" sz="1600"/>
              <a:t>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7156F3-DC78-4805-89FC-D8ADAD402CE0}"/>
              </a:ext>
            </a:extLst>
          </p:cNvPr>
          <p:cNvSpPr/>
          <p:nvPr/>
        </p:nvSpPr>
        <p:spPr>
          <a:xfrm>
            <a:off x="5519130" y="3683132"/>
            <a:ext cx="5630350" cy="22774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void UART_Handler() interrupt 4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if( 1== RI)               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当接收中断请求标志位被置位</a:t>
            </a:r>
          </a:p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  buffer = SBUF;    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将数据从串口数据缓冲寄存器中取出</a:t>
            </a:r>
          </a:p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RI = 0;                   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清除接收中断标志位</a:t>
            </a:r>
          </a:p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……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}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E7FC10-C3E7-4E53-9623-A17187B37560}"/>
              </a:ext>
            </a:extLst>
          </p:cNvPr>
          <p:cNvSpPr/>
          <p:nvPr/>
        </p:nvSpPr>
        <p:spPr>
          <a:xfrm>
            <a:off x="5519130" y="2737318"/>
            <a:ext cx="5630350" cy="8059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……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串口初始化</a:t>
            </a:r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ES =1;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打开中断</a:t>
            </a:r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EA=1;</a:t>
            </a:r>
          </a:p>
        </p:txBody>
      </p:sp>
      <p:sp>
        <p:nvSpPr>
          <p:cNvPr id="7" name="PA-文本框 4">
            <a:extLst>
              <a:ext uri="{FF2B5EF4-FFF2-40B4-BE49-F238E27FC236}">
                <a16:creationId xmlns:a16="http://schemas.microsoft.com/office/drawing/2014/main" id="{2E2CA9A4-CB04-4697-A2AA-289FC65AF4B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19130" y="2353472"/>
            <a:ext cx="9380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中断法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96F6FE-300D-414A-B687-C41D20A71EA5}"/>
              </a:ext>
            </a:extLst>
          </p:cNvPr>
          <p:cNvSpPr/>
          <p:nvPr/>
        </p:nvSpPr>
        <p:spPr>
          <a:xfrm>
            <a:off x="496712" y="2753582"/>
            <a:ext cx="4829668" cy="1698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if(1 == RI)    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当接收中断请求标志位被置位</a:t>
            </a:r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Buffer = SBUF;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将数据从接收缓冲寄存器中取出</a:t>
            </a:r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RI = 0;       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清除接收中断请求位</a:t>
            </a:r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16" name="PA-文本框 4">
            <a:extLst>
              <a:ext uri="{FF2B5EF4-FFF2-40B4-BE49-F238E27FC236}">
                <a16:creationId xmlns:a16="http://schemas.microsoft.com/office/drawing/2014/main" id="{972BAE46-E129-4877-8C6F-85CF0F3F4A3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96712" y="2353472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查询法</a:t>
            </a:r>
          </a:p>
        </p:txBody>
      </p:sp>
    </p:spTree>
    <p:extLst>
      <p:ext uri="{BB962C8B-B14F-4D97-AF65-F5344CB8AC3E}">
        <p14:creationId xmlns:p14="http://schemas.microsoft.com/office/powerpoint/2010/main" val="3757573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416DCBE-63DC-4441-AF1F-B43999C9D17B}"/>
              </a:ext>
            </a:extLst>
          </p:cNvPr>
          <p:cNvSpPr txBox="1"/>
          <p:nvPr/>
        </p:nvSpPr>
        <p:spPr>
          <a:xfrm>
            <a:off x="555030" y="466088"/>
            <a:ext cx="27093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多字符接收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7156F3-DC78-4805-89FC-D8ADAD402CE0}"/>
              </a:ext>
            </a:extLst>
          </p:cNvPr>
          <p:cNvSpPr/>
          <p:nvPr/>
        </p:nvSpPr>
        <p:spPr>
          <a:xfrm>
            <a:off x="555030" y="2210907"/>
            <a:ext cx="5630350" cy="29367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void UART_Handler() interrupt 4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static unsigned char s_iCounter=0;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定义计数变量</a:t>
            </a:r>
          </a:p>
          <a:p>
            <a:pPr indent="361950"/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if(1 == RI)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  arrBuffer[s_iCounter] = SBUF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  RI = 0;</a:t>
            </a:r>
          </a:p>
          <a:p>
            <a:pPr indent="361950"/>
            <a:r>
              <a:rPr lang="en-US" altLang="zh-CN" sz="1400">
                <a:solidFill>
                  <a:schemeClr val="accent2">
                    <a:lumMod val="75000"/>
                  </a:schemeClr>
                </a:solidFill>
              </a:rPr>
              <a:t>    s_iCounter ++;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  ……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}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7" name="PA-文本框 5">
            <a:extLst>
              <a:ext uri="{FF2B5EF4-FFF2-40B4-BE49-F238E27FC236}">
                <a16:creationId xmlns:a16="http://schemas.microsoft.com/office/drawing/2014/main" id="{10351ECA-6056-446B-AEEA-C998262070B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5030" y="1269571"/>
            <a:ext cx="10653161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上述代码仅能接收单个字符。如果需要接收多个字符，可以利用缓冲数组、指针或队列等多种方法实现。此处以缓冲数组为例，假设定义了字符数组</a:t>
            </a:r>
            <a:r>
              <a:rPr lang="en-US" altLang="zh-CN" sz="1600"/>
              <a:t>arrBuffer</a:t>
            </a:r>
            <a:r>
              <a:rPr lang="zh-CN" altLang="en-US" sz="16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52453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416DCBE-63DC-4441-AF1F-B43999C9D17B}"/>
              </a:ext>
            </a:extLst>
          </p:cNvPr>
          <p:cNvSpPr txBox="1"/>
          <p:nvPr/>
        </p:nvSpPr>
        <p:spPr>
          <a:xfrm>
            <a:off x="555030" y="466088"/>
            <a:ext cx="2204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数据发送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7156F3-DC78-4805-89FC-D8ADAD402CE0}"/>
              </a:ext>
            </a:extLst>
          </p:cNvPr>
          <p:cNvSpPr/>
          <p:nvPr/>
        </p:nvSpPr>
        <p:spPr>
          <a:xfrm>
            <a:off x="555030" y="1510856"/>
            <a:ext cx="5630350" cy="14984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SBUF = temp;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while(!TI)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TI = 0;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D8308B-A063-46D0-930A-5E75D3CC2D37}"/>
              </a:ext>
            </a:extLst>
          </p:cNvPr>
          <p:cNvSpPr/>
          <p:nvPr/>
        </p:nvSpPr>
        <p:spPr>
          <a:xfrm>
            <a:off x="555030" y="3443276"/>
            <a:ext cx="5630350" cy="2545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unsigned char arrString[]="Hello world ";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定义需要发送的字符串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unsigned char i;     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定义循环变量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for(i=0;i&lt;=12;i++)      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发送</a:t>
            </a:r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arrString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中的每个字符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SBUF = arrString[i];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while(!TI)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{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}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  TI = 0;</a:t>
            </a:r>
          </a:p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" name="PA-文本框 5">
            <a:extLst>
              <a:ext uri="{FF2B5EF4-FFF2-40B4-BE49-F238E27FC236}">
                <a16:creationId xmlns:a16="http://schemas.microsoft.com/office/drawing/2014/main" id="{F8D71890-D3F6-4A8F-8DC1-E136A0D6C08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55030" y="1121519"/>
            <a:ext cx="10653161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当单片机执行一条写入</a:t>
            </a:r>
            <a:r>
              <a:rPr lang="en-US" altLang="zh-CN" sz="1600"/>
              <a:t>SBUF</a:t>
            </a:r>
            <a:r>
              <a:rPr lang="zh-CN" altLang="en-US" sz="1600"/>
              <a:t>寄存器的指令后，串口就会启动发送，此时利用</a:t>
            </a:r>
            <a:r>
              <a:rPr lang="en-US" altLang="zh-CN" sz="1600"/>
              <a:t>TI</a:t>
            </a:r>
            <a:r>
              <a:rPr lang="zh-CN" altLang="en-US" sz="1600"/>
              <a:t>位判断数据是否发送完毕。</a:t>
            </a:r>
          </a:p>
        </p:txBody>
      </p:sp>
      <p:sp>
        <p:nvSpPr>
          <p:cNvPr id="7" name="PA-文本框 5">
            <a:extLst>
              <a:ext uri="{FF2B5EF4-FFF2-40B4-BE49-F238E27FC236}">
                <a16:creationId xmlns:a16="http://schemas.microsoft.com/office/drawing/2014/main" id="{859CF958-0211-462D-9A70-765BA05D1CE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64083" y="3043494"/>
            <a:ext cx="6778277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若要发送多个字符，则循环执行上述语句即可。</a:t>
            </a:r>
          </a:p>
        </p:txBody>
      </p:sp>
    </p:spTree>
    <p:extLst>
      <p:ext uri="{BB962C8B-B14F-4D97-AF65-F5344CB8AC3E}">
        <p14:creationId xmlns:p14="http://schemas.microsoft.com/office/powerpoint/2010/main" val="2835441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4173388" cy="1739256"/>
                <a:chOff x="-15896" y="866380"/>
                <a:chExt cx="4173388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382027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通信协议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2124299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4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10.1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4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PA-文本框 5">
            <a:extLst>
              <a:ext uri="{FF2B5EF4-FFF2-40B4-BE49-F238E27FC236}">
                <a16:creationId xmlns:a16="http://schemas.microsoft.com/office/drawing/2014/main" id="{8F5B56EE-AEA7-4C5C-A984-088509600E9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915132" y="2115152"/>
            <a:ext cx="6040937" cy="23098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为了实现单片机与计算机，或单片机与单片机之间的信息交换，常常需要对相互之间交流的“语言”做出规范，其中的规范即为通信协议，是参与通信的双方对数据传送控制的一种约定。其中协议的内容包括物理特性、数据格式、同步方式、校验方式等，通信双方都必须共同遵守。在单片机系统中，常用的通信协议有</a:t>
            </a:r>
            <a:r>
              <a:rPr lang="en-US" altLang="zh-CN" sz="1600"/>
              <a:t>I2C</a:t>
            </a:r>
            <a:r>
              <a:rPr lang="zh-CN" altLang="en-US" sz="1600"/>
              <a:t>、</a:t>
            </a:r>
            <a:r>
              <a:rPr lang="en-US" altLang="zh-CN" sz="1600"/>
              <a:t>SPI</a:t>
            </a:r>
            <a:r>
              <a:rPr lang="zh-CN" altLang="en-US" sz="1600"/>
              <a:t>、</a:t>
            </a:r>
            <a:r>
              <a:rPr lang="en-US" altLang="zh-CN" sz="1600"/>
              <a:t>CAN</a:t>
            </a:r>
            <a:r>
              <a:rPr lang="zh-CN" altLang="en-US" sz="1600"/>
              <a:t>等。按照传输方式划分，通信可以分为并行通信和串行通信。</a:t>
            </a:r>
          </a:p>
        </p:txBody>
      </p:sp>
    </p:spTree>
    <p:extLst>
      <p:ext uri="{BB962C8B-B14F-4D97-AF65-F5344CB8AC3E}">
        <p14:creationId xmlns:p14="http://schemas.microsoft.com/office/powerpoint/2010/main" val="1676006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6372708" cy="1646923"/>
                <a:chOff x="-15896" y="866380"/>
                <a:chExt cx="6372708" cy="1646923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6019597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66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实例与代码解析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2124299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10.6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3471459" y="4125108"/>
                <a:ext cx="1077757" cy="192317"/>
                <a:chOff x="2549087" y="1812089"/>
                <a:chExt cx="608981" cy="108668"/>
              </a:xfrm>
            </p:grpSpPr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39040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3576620" cy="904715"/>
            <a:chOff x="482600" y="439828"/>
            <a:chExt cx="3576620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357662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实例</a:t>
              </a:r>
              <a:r>
                <a:rPr lang="en-US" altLang="zh-CN" sz="4000">
                  <a:solidFill>
                    <a:schemeClr val="accent1"/>
                  </a:solidFill>
                  <a:latin typeface="+mj-ea"/>
                  <a:ea typeface="+mj-ea"/>
                </a:rPr>
                <a:t>-</a:t>
              </a:r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串口收发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Example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0" name="PA-文本框 5">
            <a:extLst>
              <a:ext uri="{FF2B5EF4-FFF2-40B4-BE49-F238E27FC236}">
                <a16:creationId xmlns:a16="http://schemas.microsoft.com/office/drawing/2014/main" id="{F30F2B45-C872-4B36-AA3D-54EDD20580D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82600" y="2795078"/>
            <a:ext cx="4718050" cy="29610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15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1</a:t>
            </a:r>
            <a:r>
              <a:rPr lang="zh-CN" altLang="en-US" sz="1800"/>
              <a:t>）初始化串口中断。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2</a:t>
            </a:r>
            <a:r>
              <a:rPr lang="zh-CN" altLang="en-US" sz="1800"/>
              <a:t>）配置串口相关寄存器。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3</a:t>
            </a:r>
            <a:r>
              <a:rPr lang="zh-CN" altLang="en-US" sz="1800"/>
              <a:t>）根据波特率计算</a:t>
            </a:r>
            <a:r>
              <a:rPr lang="en-US" altLang="zh-CN" sz="1800"/>
              <a:t>TH1</a:t>
            </a:r>
            <a:r>
              <a:rPr lang="zh-CN" altLang="en-US" sz="1800"/>
              <a:t>与</a:t>
            </a:r>
            <a:r>
              <a:rPr lang="en-US" altLang="zh-CN" sz="1800"/>
              <a:t>TL1</a:t>
            </a:r>
            <a:r>
              <a:rPr lang="zh-CN" altLang="en-US" sz="1800"/>
              <a:t>的初值。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4</a:t>
            </a:r>
            <a:r>
              <a:rPr lang="zh-CN" altLang="en-US" sz="1800"/>
              <a:t>）在串口中断服务函数中，使用缓冲变量取出位于接收缓冲寄存器（</a:t>
            </a:r>
            <a:r>
              <a:rPr lang="en-US" altLang="zh-CN" sz="1800"/>
              <a:t>SBUF</a:t>
            </a:r>
            <a:r>
              <a:rPr lang="zh-CN" altLang="en-US" sz="1800"/>
              <a:t>）中的数据，并将其中的内容放入发送缓冲寄存器（</a:t>
            </a:r>
            <a:r>
              <a:rPr lang="en-US" altLang="zh-CN" sz="1800"/>
              <a:t>SBUF</a:t>
            </a:r>
            <a:r>
              <a:rPr lang="zh-CN" altLang="en-US" sz="1800"/>
              <a:t>）中，实现串口自收自发。</a:t>
            </a:r>
          </a:p>
        </p:txBody>
      </p:sp>
      <p:sp>
        <p:nvSpPr>
          <p:cNvPr id="11" name="PA-文本框 4">
            <a:extLst>
              <a:ext uri="{FF2B5EF4-FFF2-40B4-BE49-F238E27FC236}">
                <a16:creationId xmlns:a16="http://schemas.microsoft.com/office/drawing/2014/main" id="{877E1089-34A3-48A6-B278-56FBAA1936B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72406" y="2394968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编程要点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0569CEE-C7A0-4EFB-ACB5-3E262E6F89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344289"/>
              </p:ext>
            </p:extLst>
          </p:nvPr>
        </p:nvGraphicFramePr>
        <p:xfrm>
          <a:off x="5290456" y="1242492"/>
          <a:ext cx="6141102" cy="4545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Visio" r:id="rId7" imgW="3250586" imgH="2422642" progId="Visio.Drawing.11">
                  <p:embed/>
                </p:oleObj>
              </mc:Choice>
              <mc:Fallback>
                <p:oleObj name="Visio" r:id="rId7" imgW="3250586" imgH="2422642" progId="Visio.Drawing.11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0456" y="1242492"/>
                        <a:ext cx="6141102" cy="45456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A-文本框 5">
            <a:extLst>
              <a:ext uri="{FF2B5EF4-FFF2-40B4-BE49-F238E27FC236}">
                <a16:creationId xmlns:a16="http://schemas.microsoft.com/office/drawing/2014/main" id="{C2C42502-9FD3-47F4-B6A6-A2024145867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11175" y="1382949"/>
            <a:ext cx="4718050" cy="8835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150000"/>
              </a:lnSpc>
            </a:pPr>
            <a:r>
              <a:rPr lang="zh-CN" altLang="en-US" sz="1800"/>
              <a:t>基于</a:t>
            </a:r>
            <a:r>
              <a:rPr lang="en-US" altLang="zh-CN" sz="1800"/>
              <a:t>51</a:t>
            </a:r>
            <a:r>
              <a:rPr lang="zh-CN" altLang="en-US" sz="1800"/>
              <a:t>核心板，编写程序通过串口实现数据的自收自发。</a:t>
            </a:r>
          </a:p>
        </p:txBody>
      </p:sp>
    </p:spTree>
    <p:extLst>
      <p:ext uri="{BB962C8B-B14F-4D97-AF65-F5344CB8AC3E}">
        <p14:creationId xmlns:p14="http://schemas.microsoft.com/office/powerpoint/2010/main" val="438590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482600" y="414335"/>
            <a:ext cx="1476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accent1"/>
                </a:solidFill>
                <a:latin typeface="+mj-ea"/>
                <a:ea typeface="+mj-ea"/>
              </a:rPr>
              <a:t>ASCII</a:t>
            </a:r>
          </a:p>
        </p:txBody>
      </p:sp>
      <p:sp>
        <p:nvSpPr>
          <p:cNvPr id="23" name="PA-文本框 5">
            <a:extLst>
              <a:ext uri="{FF2B5EF4-FFF2-40B4-BE49-F238E27FC236}">
                <a16:creationId xmlns:a16="http://schemas.microsoft.com/office/drawing/2014/main" id="{5C2E32AB-F5B8-47CA-ADE7-35C19250A33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859285" y="545428"/>
            <a:ext cx="9964541" cy="3845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150000"/>
              </a:lnSpc>
            </a:pPr>
            <a:r>
              <a:rPr lang="zh-CN" altLang="en-US"/>
              <a:t>单片机内部存储和表示英文字母和各类标点符号，需要借助一种通用的字节数据与字符之间的转换关系，即</a:t>
            </a:r>
            <a:r>
              <a:rPr lang="en-US" altLang="zh-CN"/>
              <a:t>ASCII</a:t>
            </a:r>
            <a:r>
              <a:rPr lang="zh-CN" altLang="en-US"/>
              <a:t>码。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C7C341F-A736-4886-BEB5-1FFF439A8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75939"/>
              </p:ext>
            </p:extLst>
          </p:nvPr>
        </p:nvGraphicFramePr>
        <p:xfrm>
          <a:off x="691079" y="1061050"/>
          <a:ext cx="10809841" cy="50292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811588">
                  <a:extLst>
                    <a:ext uri="{9D8B030D-6E8A-4147-A177-3AD203B41FA5}">
                      <a16:colId xmlns:a16="http://schemas.microsoft.com/office/drawing/2014/main" val="3409738871"/>
                    </a:ext>
                  </a:extLst>
                </a:gridCol>
                <a:gridCol w="1893537">
                  <a:extLst>
                    <a:ext uri="{9D8B030D-6E8A-4147-A177-3AD203B41FA5}">
                      <a16:colId xmlns:a16="http://schemas.microsoft.com/office/drawing/2014/main" val="1568980144"/>
                    </a:ext>
                  </a:extLst>
                </a:gridCol>
                <a:gridCol w="1350786">
                  <a:extLst>
                    <a:ext uri="{9D8B030D-6E8A-4147-A177-3AD203B41FA5}">
                      <a16:colId xmlns:a16="http://schemas.microsoft.com/office/drawing/2014/main" val="4139700712"/>
                    </a:ext>
                  </a:extLst>
                </a:gridCol>
                <a:gridCol w="1350786">
                  <a:extLst>
                    <a:ext uri="{9D8B030D-6E8A-4147-A177-3AD203B41FA5}">
                      <a16:colId xmlns:a16="http://schemas.microsoft.com/office/drawing/2014/main" val="3622907229"/>
                    </a:ext>
                  </a:extLst>
                </a:gridCol>
                <a:gridCol w="1350786">
                  <a:extLst>
                    <a:ext uri="{9D8B030D-6E8A-4147-A177-3AD203B41FA5}">
                      <a16:colId xmlns:a16="http://schemas.microsoft.com/office/drawing/2014/main" val="3820741905"/>
                    </a:ext>
                  </a:extLst>
                </a:gridCol>
                <a:gridCol w="1350786">
                  <a:extLst>
                    <a:ext uri="{9D8B030D-6E8A-4147-A177-3AD203B41FA5}">
                      <a16:colId xmlns:a16="http://schemas.microsoft.com/office/drawing/2014/main" val="830053363"/>
                    </a:ext>
                  </a:extLst>
                </a:gridCol>
                <a:gridCol w="1350786">
                  <a:extLst>
                    <a:ext uri="{9D8B030D-6E8A-4147-A177-3AD203B41FA5}">
                      <a16:colId xmlns:a16="http://schemas.microsoft.com/office/drawing/2014/main" val="2674776431"/>
                    </a:ext>
                  </a:extLst>
                </a:gridCol>
                <a:gridCol w="1350786">
                  <a:extLst>
                    <a:ext uri="{9D8B030D-6E8A-4147-A177-3AD203B41FA5}">
                      <a16:colId xmlns:a16="http://schemas.microsoft.com/office/drawing/2014/main" val="1505524700"/>
                    </a:ext>
                  </a:extLst>
                </a:gridCol>
              </a:tblGrid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ASCII</a:t>
                      </a:r>
                      <a:r>
                        <a:rPr lang="zh-CN" sz="1000" kern="0">
                          <a:effectLst/>
                        </a:rPr>
                        <a:t>值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00" kern="0">
                          <a:effectLst/>
                        </a:rPr>
                        <a:t>控制字符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ASCII</a:t>
                      </a:r>
                      <a:r>
                        <a:rPr lang="zh-CN" sz="1000" kern="0">
                          <a:effectLst/>
                        </a:rPr>
                        <a:t>值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00" kern="0">
                          <a:effectLst/>
                        </a:rPr>
                        <a:t>控制字符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ASCII</a:t>
                      </a:r>
                      <a:r>
                        <a:rPr lang="zh-CN" sz="1000" kern="0">
                          <a:effectLst/>
                        </a:rPr>
                        <a:t>值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00" kern="0">
                          <a:effectLst/>
                        </a:rPr>
                        <a:t>控制字符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ASCII</a:t>
                      </a:r>
                      <a:r>
                        <a:rPr lang="zh-CN" sz="1000" kern="0">
                          <a:effectLst/>
                        </a:rPr>
                        <a:t>值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00" kern="0">
                          <a:effectLst/>
                        </a:rPr>
                        <a:t>控制字符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1339594894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NUL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32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(space)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64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@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96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`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801043755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SOH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33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!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65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97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a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3455160974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STX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34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"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66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98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119932760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ETX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35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#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67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C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99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c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4062686628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EOT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36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$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68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d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16672540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ENQ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37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%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69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101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1629942614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ACK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38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&amp;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70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F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102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f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4177080722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BEL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39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'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71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103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g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3079947703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BS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40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(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72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H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h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978856229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HT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41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73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I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105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i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4216505367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LF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42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*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74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106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j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1290840353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VT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43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+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75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107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1899205942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FF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44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,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76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108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2151123215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CR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45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-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77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109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1581781977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SO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46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.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78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2516691394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SI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47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/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79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111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o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272853349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DLE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48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80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P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p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804847598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DC1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49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81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Q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113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q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445889656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DC2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82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114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r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1269264223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DC3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51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83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115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504343248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DC4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52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84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116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t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1245776964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21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NAK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53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85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U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117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u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3413875260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22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SYN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54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86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V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118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v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4046958031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23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ETB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55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87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W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119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w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2687361364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CAN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56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88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120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x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4159833955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EM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57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89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121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1147432401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26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SUB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58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: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90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Z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122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z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2306341553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27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ESC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59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;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91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[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123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{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819744394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28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FS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60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&lt;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92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00" kern="0">
                          <a:effectLst/>
                        </a:rPr>
                        <a:t>＼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|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1521244745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29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GS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61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=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93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]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}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3324470362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30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RS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62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&gt; 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94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^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126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00" kern="0">
                          <a:effectLst/>
                        </a:rPr>
                        <a:t>～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2731935181"/>
                  </a:ext>
                </a:extLst>
              </a:tr>
              <a:tr h="123798"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31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US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63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?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95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_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127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kern="0">
                          <a:effectLst/>
                        </a:rPr>
                        <a:t>DEL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2655" marR="52655" marT="0" marB="0" anchor="ctr"/>
                </a:tc>
                <a:extLst>
                  <a:ext uri="{0D108BD9-81ED-4DB2-BD59-A6C34878D82A}">
                    <a16:rowId xmlns:a16="http://schemas.microsoft.com/office/drawing/2014/main" val="1205153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188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482600" y="636657"/>
            <a:ext cx="32143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有关串口助手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56AECF8-2117-465C-81DB-150B6C9923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742281"/>
            <a:ext cx="4536848" cy="3373438"/>
          </a:xfrm>
          <a:prstGeom prst="rect">
            <a:avLst/>
          </a:prstGeom>
        </p:spPr>
      </p:pic>
      <p:sp>
        <p:nvSpPr>
          <p:cNvPr id="15" name="PA-文本框 5">
            <a:extLst>
              <a:ext uri="{FF2B5EF4-FFF2-40B4-BE49-F238E27FC236}">
                <a16:creationId xmlns:a16="http://schemas.microsoft.com/office/drawing/2014/main" id="{E6EAB80C-BC67-421B-BD50-216B9092DB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81373" y="1970157"/>
            <a:ext cx="6477228" cy="88351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150000"/>
              </a:lnSpc>
            </a:pPr>
            <a:r>
              <a:rPr lang="zh-CN" altLang="en-US" sz="1800"/>
              <a:t>“</a:t>
            </a:r>
            <a:r>
              <a:rPr lang="en-US" altLang="zh-CN" sz="1800"/>
              <a:t>HEX</a:t>
            </a:r>
            <a:r>
              <a:rPr lang="zh-CN" altLang="en-US" sz="1800"/>
              <a:t>模式”将接收到的二进制数据转换为十六进制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zh-CN" altLang="en-US" sz="1800"/>
              <a:t>“文本模式”则将这些二进制数据转换为对应的</a:t>
            </a:r>
            <a:r>
              <a:rPr lang="en-US" altLang="zh-CN" sz="1800"/>
              <a:t>ASCII</a:t>
            </a:r>
            <a:r>
              <a:rPr lang="zh-CN" altLang="en-US" sz="1800"/>
              <a:t>字符</a:t>
            </a:r>
          </a:p>
        </p:txBody>
      </p:sp>
      <p:sp>
        <p:nvSpPr>
          <p:cNvPr id="17" name="PA-文本框 5">
            <a:extLst>
              <a:ext uri="{FF2B5EF4-FFF2-40B4-BE49-F238E27FC236}">
                <a16:creationId xmlns:a16="http://schemas.microsoft.com/office/drawing/2014/main" id="{9D68AA84-E4EF-4F11-AAA1-B59F4BD9ED3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257572" y="3401211"/>
            <a:ext cx="6477228" cy="17145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150000"/>
              </a:lnSpc>
            </a:pPr>
            <a:r>
              <a:rPr lang="zh-CN" altLang="en-US" sz="1800"/>
              <a:t>“</a:t>
            </a:r>
            <a:r>
              <a:rPr lang="en-US" altLang="zh-CN" sz="1800"/>
              <a:t>HEX</a:t>
            </a:r>
            <a:r>
              <a:rPr lang="zh-CN" altLang="en-US" sz="1800"/>
              <a:t>模式”默认发送区的内容都为十六进制，串口助手将这些数据转为二进制后通过串口发送。</a:t>
            </a:r>
            <a:endParaRPr lang="en-US" altLang="zh-CN" sz="1800"/>
          </a:p>
          <a:p>
            <a:pPr>
              <a:lnSpc>
                <a:spcPct val="150000"/>
              </a:lnSpc>
            </a:pPr>
            <a:r>
              <a:rPr lang="zh-CN" altLang="en-US" sz="1800"/>
              <a:t>“文本模式”则默认发送区的内容都为字符，串口助手将这些字符转换为二进制</a:t>
            </a:r>
            <a:r>
              <a:rPr lang="en-US" altLang="zh-CN" sz="1800"/>
              <a:t>ASCII</a:t>
            </a:r>
            <a:r>
              <a:rPr lang="zh-CN" altLang="en-US" sz="1800"/>
              <a:t>值后通过串口发送。</a:t>
            </a:r>
          </a:p>
        </p:txBody>
      </p:sp>
      <p:sp>
        <p:nvSpPr>
          <p:cNvPr id="18" name="PA-文本框 4">
            <a:extLst>
              <a:ext uri="{FF2B5EF4-FFF2-40B4-BE49-F238E27FC236}">
                <a16:creationId xmlns:a16="http://schemas.microsoft.com/office/drawing/2014/main" id="{A8D47E5A-663F-4766-9FD5-20DACD4CCD9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325381" y="1656164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接收缓冲区</a:t>
            </a:r>
          </a:p>
        </p:txBody>
      </p:sp>
      <p:sp>
        <p:nvSpPr>
          <p:cNvPr id="19" name="PA-文本框 4">
            <a:extLst>
              <a:ext uri="{FF2B5EF4-FFF2-40B4-BE49-F238E27FC236}">
                <a16:creationId xmlns:a16="http://schemas.microsoft.com/office/drawing/2014/main" id="{2EA209D7-01DC-42A7-8701-7499E23F6C2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325381" y="2967607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发送缓冲区</a:t>
            </a:r>
          </a:p>
        </p:txBody>
      </p:sp>
    </p:spTree>
    <p:extLst>
      <p:ext uri="{BB962C8B-B14F-4D97-AF65-F5344CB8AC3E}">
        <p14:creationId xmlns:p14="http://schemas.microsoft.com/office/powerpoint/2010/main" val="4017716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2204450" cy="904715"/>
            <a:chOff x="482600" y="439828"/>
            <a:chExt cx="2204450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22044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应用实践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Tasks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6" name="PA-文本框 5">
            <a:extLst>
              <a:ext uri="{FF2B5EF4-FFF2-40B4-BE49-F238E27FC236}">
                <a16:creationId xmlns:a16="http://schemas.microsoft.com/office/drawing/2014/main" id="{358038A7-8707-4C25-B76A-317163DDDEA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75184" y="1541372"/>
            <a:ext cx="10250764" cy="4207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150000"/>
              </a:lnSpc>
            </a:pPr>
            <a:r>
              <a:rPr lang="en-US" altLang="zh-CN" sz="1800"/>
              <a:t>1</a:t>
            </a:r>
            <a:r>
              <a:rPr lang="zh-CN" altLang="en-US" sz="1800"/>
              <a:t>．采用按键发送一串字符至串口助手。要求：每次按下</a:t>
            </a:r>
            <a:r>
              <a:rPr lang="en-US" altLang="zh-CN" sz="1800"/>
              <a:t>KEY1</a:t>
            </a:r>
            <a:r>
              <a:rPr lang="zh-CN" altLang="en-US" sz="1800"/>
              <a:t>后，能够发送“</a:t>
            </a:r>
            <a:r>
              <a:rPr lang="en-US" altLang="zh-CN" sz="1800"/>
              <a:t>Hello World”</a:t>
            </a:r>
            <a:r>
              <a:rPr lang="zh-CN" altLang="en-US" sz="1800"/>
              <a:t>至串口助手。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2</a:t>
            </a:r>
            <a:r>
              <a:rPr lang="zh-CN" altLang="en-US" sz="1800"/>
              <a:t>．使用串口助手控制</a:t>
            </a:r>
            <a:r>
              <a:rPr lang="en-US" altLang="zh-CN" sz="1800"/>
              <a:t>51</a:t>
            </a:r>
            <a:r>
              <a:rPr lang="zh-CN" altLang="en-US" sz="1800"/>
              <a:t>核心板上的硬件。要求：能够使用数字“</a:t>
            </a:r>
            <a:r>
              <a:rPr lang="en-US" altLang="zh-CN" sz="1800"/>
              <a:t>1”</a:t>
            </a:r>
            <a:r>
              <a:rPr lang="zh-CN" altLang="en-US" sz="1800"/>
              <a:t>、“</a:t>
            </a:r>
            <a:r>
              <a:rPr lang="en-US" altLang="zh-CN" sz="1800"/>
              <a:t>2”</a:t>
            </a:r>
            <a:r>
              <a:rPr lang="zh-CN" altLang="en-US" sz="1800"/>
              <a:t>、“</a:t>
            </a:r>
            <a:r>
              <a:rPr lang="en-US" altLang="zh-CN" sz="1800"/>
              <a:t>3”</a:t>
            </a:r>
            <a:r>
              <a:rPr lang="zh-CN" altLang="en-US" sz="1800"/>
              <a:t>和“</a:t>
            </a:r>
            <a:r>
              <a:rPr lang="en-US" altLang="zh-CN" sz="1800"/>
              <a:t>4”</a:t>
            </a:r>
            <a:r>
              <a:rPr lang="zh-CN" altLang="en-US" sz="1800"/>
              <a:t>命令控制</a:t>
            </a:r>
            <a:r>
              <a:rPr lang="en-US" altLang="zh-CN" sz="1800"/>
              <a:t>LED1</a:t>
            </a:r>
            <a:r>
              <a:rPr lang="zh-CN" altLang="en-US" sz="1800"/>
              <a:t>、</a:t>
            </a:r>
            <a:r>
              <a:rPr lang="en-US" altLang="zh-CN" sz="1800"/>
              <a:t>LED2</a:t>
            </a:r>
            <a:r>
              <a:rPr lang="zh-CN" altLang="en-US" sz="1800"/>
              <a:t>、</a:t>
            </a:r>
            <a:r>
              <a:rPr lang="en-US" altLang="zh-CN" sz="1800"/>
              <a:t>LED3</a:t>
            </a:r>
            <a:r>
              <a:rPr lang="zh-CN" altLang="en-US" sz="1800"/>
              <a:t>和</a:t>
            </a:r>
            <a:r>
              <a:rPr lang="en-US" altLang="zh-CN" sz="1800"/>
              <a:t>LED4</a:t>
            </a:r>
            <a:r>
              <a:rPr lang="zh-CN" altLang="en-US" sz="1800"/>
              <a:t>打开或关闭。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3</a:t>
            </a:r>
            <a:r>
              <a:rPr lang="zh-CN" altLang="en-US" sz="1800"/>
              <a:t>．在任务</a:t>
            </a:r>
            <a:r>
              <a:rPr lang="en-US" altLang="zh-CN" sz="1800"/>
              <a:t>1</a:t>
            </a:r>
            <a:r>
              <a:rPr lang="zh-CN" altLang="en-US" sz="1800"/>
              <a:t>的基础上，尝试使用使用“</a:t>
            </a:r>
            <a:r>
              <a:rPr lang="en-US" altLang="zh-CN" sz="1800"/>
              <a:t>LED1”</a:t>
            </a:r>
            <a:r>
              <a:rPr lang="zh-CN" altLang="en-US" sz="1800"/>
              <a:t>、“</a:t>
            </a:r>
            <a:r>
              <a:rPr lang="en-US" altLang="zh-CN" sz="1800"/>
              <a:t>LED2”</a:t>
            </a:r>
            <a:r>
              <a:rPr lang="zh-CN" altLang="en-US" sz="1800"/>
              <a:t>、“</a:t>
            </a:r>
            <a:r>
              <a:rPr lang="en-US" altLang="zh-CN" sz="1800"/>
              <a:t>LED3”</a:t>
            </a:r>
            <a:r>
              <a:rPr lang="zh-CN" altLang="en-US" sz="1800"/>
              <a:t>和“</a:t>
            </a:r>
            <a:r>
              <a:rPr lang="en-US" altLang="zh-CN" sz="1800"/>
              <a:t>LED4”</a:t>
            </a:r>
            <a:r>
              <a:rPr lang="zh-CN" altLang="en-US" sz="1800"/>
              <a:t>等类似的字符串命令控制</a:t>
            </a:r>
            <a:r>
              <a:rPr lang="en-US" altLang="zh-CN" sz="1800"/>
              <a:t>LED1</a:t>
            </a:r>
            <a:r>
              <a:rPr lang="zh-CN" altLang="en-US" sz="1800"/>
              <a:t>、</a:t>
            </a:r>
            <a:r>
              <a:rPr lang="en-US" altLang="zh-CN" sz="1800"/>
              <a:t>LED2</a:t>
            </a:r>
            <a:r>
              <a:rPr lang="zh-CN" altLang="en-US" sz="1800"/>
              <a:t>、</a:t>
            </a:r>
            <a:r>
              <a:rPr lang="en-US" altLang="zh-CN" sz="1800"/>
              <a:t>LED3</a:t>
            </a:r>
            <a:r>
              <a:rPr lang="zh-CN" altLang="en-US" sz="1800"/>
              <a:t>和</a:t>
            </a:r>
            <a:r>
              <a:rPr lang="en-US" altLang="zh-CN" sz="1800"/>
              <a:t>LED4</a:t>
            </a:r>
            <a:r>
              <a:rPr lang="zh-CN" altLang="en-US" sz="1800"/>
              <a:t>打开或关闭。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4</a:t>
            </a:r>
            <a:r>
              <a:rPr lang="zh-CN" altLang="en-US" sz="1800"/>
              <a:t>．在任务</a:t>
            </a:r>
            <a:r>
              <a:rPr lang="en-US" altLang="zh-CN" sz="1800"/>
              <a:t>3</a:t>
            </a:r>
            <a:r>
              <a:rPr lang="zh-CN" altLang="en-US" sz="1800"/>
              <a:t>的基础上，通过串口助手发送</a:t>
            </a:r>
            <a:r>
              <a:rPr lang="en-US" altLang="zh-CN" sz="1800"/>
              <a:t>4</a:t>
            </a:r>
            <a:r>
              <a:rPr lang="zh-CN" altLang="en-US" sz="1800"/>
              <a:t>位数字，并且能在数码管上显示。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5</a:t>
            </a:r>
            <a:r>
              <a:rPr lang="zh-CN" altLang="en-US" sz="1800"/>
              <a:t>．某些型号的单片机中没有串行口功能，需要采用软件模拟串行口。将</a:t>
            </a:r>
            <a:r>
              <a:rPr lang="en-US" altLang="zh-CN" sz="1800"/>
              <a:t>51</a:t>
            </a:r>
            <a:r>
              <a:rPr lang="zh-CN" altLang="en-US" sz="1800"/>
              <a:t>核心板上的</a:t>
            </a:r>
            <a:r>
              <a:rPr lang="en-US" altLang="zh-CN" sz="1800"/>
              <a:t>P3.0</a:t>
            </a:r>
            <a:r>
              <a:rPr lang="zh-CN" altLang="en-US" sz="1800"/>
              <a:t>和</a:t>
            </a:r>
            <a:r>
              <a:rPr lang="en-US" altLang="zh-CN" sz="1800"/>
              <a:t>P3.1</a:t>
            </a:r>
            <a:r>
              <a:rPr lang="zh-CN" altLang="en-US" sz="1800"/>
              <a:t>引脚用作普通</a:t>
            </a:r>
            <a:r>
              <a:rPr lang="en-US" altLang="zh-CN" sz="1800"/>
              <a:t>I/O</a:t>
            </a:r>
            <a:r>
              <a:rPr lang="zh-CN" altLang="en-US" sz="1800"/>
              <a:t>引脚，在不调用</a:t>
            </a:r>
            <a:r>
              <a:rPr lang="en-US" altLang="zh-CN" sz="1800"/>
              <a:t>51</a:t>
            </a:r>
            <a:r>
              <a:rPr lang="zh-CN" altLang="en-US" sz="1800"/>
              <a:t>核心板上硬件串口功能的前提下，能够实现与本章实验类似的串口收发功能。</a:t>
            </a:r>
          </a:p>
        </p:txBody>
      </p:sp>
    </p:spTree>
    <p:extLst>
      <p:ext uri="{BB962C8B-B14F-4D97-AF65-F5344CB8AC3E}">
        <p14:creationId xmlns:p14="http://schemas.microsoft.com/office/powerpoint/2010/main" val="59584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555030" y="466088"/>
            <a:ext cx="2204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通信协议</a:t>
            </a:r>
          </a:p>
        </p:txBody>
      </p:sp>
      <p:sp>
        <p:nvSpPr>
          <p:cNvPr id="14" name="PA-文本框 5">
            <a:extLst>
              <a:ext uri="{FF2B5EF4-FFF2-40B4-BE49-F238E27FC236}">
                <a16:creationId xmlns:a16="http://schemas.microsoft.com/office/drawing/2014/main" id="{BF943377-F54F-4204-98C1-9B33E15DFBE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5029" y="2594156"/>
            <a:ext cx="5902332" cy="16696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并行通信的各个位同时传输，每一位数据都需要一条传输线</a:t>
            </a:r>
            <a:endParaRPr lang="en-US" altLang="zh-CN" sz="1600"/>
          </a:p>
          <a:p>
            <a:r>
              <a:rPr lang="zh-CN" altLang="en-US" sz="1600"/>
              <a:t>在数码管显示实例中，数码管与单片机之间的通信，就利用了</a:t>
            </a:r>
            <a:r>
              <a:rPr lang="en-US" altLang="zh-CN" sz="1600"/>
              <a:t>P0.0~P0.7</a:t>
            </a:r>
            <a:r>
              <a:rPr lang="zh-CN" altLang="en-US" sz="1600"/>
              <a:t>共</a:t>
            </a:r>
            <a:r>
              <a:rPr lang="en-US" altLang="zh-CN" sz="1600"/>
              <a:t>8</a:t>
            </a:r>
            <a:r>
              <a:rPr lang="zh-CN" altLang="en-US" sz="1600"/>
              <a:t>个</a:t>
            </a:r>
            <a:r>
              <a:rPr lang="en-US" altLang="zh-CN" sz="1600"/>
              <a:t>I/O</a:t>
            </a:r>
            <a:r>
              <a:rPr lang="zh-CN" altLang="en-US" sz="1600"/>
              <a:t>引脚同时传输段码数据。并行通信的优点是传输速度较快，适合短距离传输。但是，并行通信需要占用大量的</a:t>
            </a:r>
            <a:r>
              <a:rPr lang="en-US" altLang="zh-CN" sz="1600"/>
              <a:t>I/O</a:t>
            </a:r>
            <a:r>
              <a:rPr lang="zh-CN" altLang="en-US" sz="1600"/>
              <a:t>引脚，成本较高。</a:t>
            </a:r>
          </a:p>
        </p:txBody>
      </p:sp>
      <p:sp>
        <p:nvSpPr>
          <p:cNvPr id="24" name="PA-文本框 4">
            <a:extLst>
              <a:ext uri="{FF2B5EF4-FFF2-40B4-BE49-F238E27FC236}">
                <a16:creationId xmlns:a16="http://schemas.microsoft.com/office/drawing/2014/main" id="{7CD52B1B-13E6-4D44-BD27-80C83EE8DCB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5029" y="1958751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并行通信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42FAD5D-8D91-4CC5-AD3B-392CCF8AC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894914"/>
              </p:ext>
            </p:extLst>
          </p:nvPr>
        </p:nvGraphicFramePr>
        <p:xfrm>
          <a:off x="6739012" y="1419484"/>
          <a:ext cx="4573547" cy="3548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7" name="Visio" r:id="rId6" imgW="1216365" imgH="946404" progId="Visio.Drawing.11">
                  <p:embed/>
                </p:oleObj>
              </mc:Choice>
              <mc:Fallback>
                <p:oleObj name="Visio" r:id="rId6" imgW="1216365" imgH="94640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9012" y="1419484"/>
                        <a:ext cx="4573547" cy="35484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289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555030" y="466088"/>
            <a:ext cx="2204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通信协议</a:t>
            </a:r>
          </a:p>
        </p:txBody>
      </p:sp>
      <p:sp>
        <p:nvSpPr>
          <p:cNvPr id="14" name="PA-文本框 5">
            <a:extLst>
              <a:ext uri="{FF2B5EF4-FFF2-40B4-BE49-F238E27FC236}">
                <a16:creationId xmlns:a16="http://schemas.microsoft.com/office/drawing/2014/main" id="{BF943377-F54F-4204-98C1-9B33E15DFBE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5030" y="1887521"/>
            <a:ext cx="5902332" cy="16696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串行通信将数据分成位的形式，在一条传输线上逐个传输，只需要两条数据线并接入公共</a:t>
            </a:r>
            <a:r>
              <a:rPr lang="en-US" altLang="zh-CN" sz="1600"/>
              <a:t>GND</a:t>
            </a:r>
            <a:r>
              <a:rPr lang="zh-CN" altLang="en-US" sz="1600"/>
              <a:t>即可实现双向传输。其中，同步串行通信需要时钟线，而异步串行通信不需要时钟线。串行通信是单片机系统中最为广泛采用的通信方式，它仅占用少量的</a:t>
            </a:r>
            <a:r>
              <a:rPr lang="en-US" altLang="zh-CN" sz="1600"/>
              <a:t>I/O</a:t>
            </a:r>
            <a:r>
              <a:rPr lang="zh-CN" altLang="en-US" sz="1600"/>
              <a:t>引脚，有利于降低成本，但缺点是传输速度较慢。</a:t>
            </a:r>
          </a:p>
        </p:txBody>
      </p:sp>
      <p:sp>
        <p:nvSpPr>
          <p:cNvPr id="24" name="PA-文本框 4">
            <a:extLst>
              <a:ext uri="{FF2B5EF4-FFF2-40B4-BE49-F238E27FC236}">
                <a16:creationId xmlns:a16="http://schemas.microsoft.com/office/drawing/2014/main" id="{7CD52B1B-13E6-4D44-BD27-80C83EE8DCB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5030" y="1487411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串行通信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26A808B-549A-41C6-A8F1-A9904AC4BD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555301"/>
              </p:ext>
            </p:extLst>
          </p:nvPr>
        </p:nvGraphicFramePr>
        <p:xfrm>
          <a:off x="471340" y="3642050"/>
          <a:ext cx="5902331" cy="227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Visio" r:id="rId6" imgW="1180639" imgH="460688" progId="Visio.Drawing.11">
                  <p:embed/>
                </p:oleObj>
              </mc:Choice>
              <mc:Fallback>
                <p:oleObj name="Visio" r:id="rId6" imgW="1180639" imgH="46068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40" y="3642050"/>
                        <a:ext cx="5902331" cy="2271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7034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555030" y="466088"/>
            <a:ext cx="2204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通信协议</a:t>
            </a:r>
          </a:p>
        </p:txBody>
      </p:sp>
      <p:sp>
        <p:nvSpPr>
          <p:cNvPr id="14" name="PA-文本框 5">
            <a:extLst>
              <a:ext uri="{FF2B5EF4-FFF2-40B4-BE49-F238E27FC236}">
                <a16:creationId xmlns:a16="http://schemas.microsoft.com/office/drawing/2014/main" id="{BF943377-F54F-4204-98C1-9B33E15DFBE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5030" y="1887521"/>
            <a:ext cx="5902332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只有一方能接受或发送信息，不能实现反向传输</a:t>
            </a:r>
          </a:p>
        </p:txBody>
      </p:sp>
      <p:sp>
        <p:nvSpPr>
          <p:cNvPr id="24" name="PA-文本框 4">
            <a:extLst>
              <a:ext uri="{FF2B5EF4-FFF2-40B4-BE49-F238E27FC236}">
                <a16:creationId xmlns:a16="http://schemas.microsoft.com/office/drawing/2014/main" id="{7CD52B1B-13E6-4D44-BD27-80C83EE8DCB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5030" y="1487411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单工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9D16BFC-D5B8-44E7-AB97-080447A9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7737E14-6F32-487E-9C2F-6A644C3A9F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118024"/>
              </p:ext>
            </p:extLst>
          </p:nvPr>
        </p:nvGraphicFramePr>
        <p:xfrm>
          <a:off x="6831289" y="930792"/>
          <a:ext cx="2718062" cy="151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1" name="Visio" r:id="rId10" imgW="694519" imgH="388573" progId="Visio.Drawing.11">
                  <p:embed/>
                </p:oleObj>
              </mc:Choice>
              <mc:Fallback>
                <p:oleObj name="Visio" r:id="rId10" imgW="694519" imgH="388573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1289" y="930792"/>
                        <a:ext cx="2718062" cy="15156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A-文本框 5">
            <a:extLst>
              <a:ext uri="{FF2B5EF4-FFF2-40B4-BE49-F238E27FC236}">
                <a16:creationId xmlns:a16="http://schemas.microsoft.com/office/drawing/2014/main" id="{2E032089-8B23-43C1-BE16-B0221748F4D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5030" y="2958255"/>
            <a:ext cx="5902332" cy="10295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允许数据在两个方向上传输，但是在同一时间，只允许数据在一个方向上传输，它实际上是一种切换方向的单工通信，在同一时间只可以有一方接受或发送信息</a:t>
            </a:r>
          </a:p>
        </p:txBody>
      </p:sp>
      <p:sp>
        <p:nvSpPr>
          <p:cNvPr id="10" name="PA-文本框 4">
            <a:extLst>
              <a:ext uri="{FF2B5EF4-FFF2-40B4-BE49-F238E27FC236}">
                <a16:creationId xmlns:a16="http://schemas.microsoft.com/office/drawing/2014/main" id="{1EA33683-6CC6-44F5-9496-F8096BBE054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5030" y="2558145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半双工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1A5C504-1311-4356-B131-2B08D718A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670857"/>
              </p:ext>
            </p:extLst>
          </p:nvPr>
        </p:nvGraphicFramePr>
        <p:xfrm>
          <a:off x="6831289" y="2682487"/>
          <a:ext cx="2718063" cy="151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2" name="Visio" r:id="rId12" imgW="694519" imgH="388573" progId="Visio.Drawing.11">
                  <p:embed/>
                </p:oleObj>
              </mc:Choice>
              <mc:Fallback>
                <p:oleObj name="Visio" r:id="rId12" imgW="694519" imgH="38857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1289" y="2682487"/>
                        <a:ext cx="2718063" cy="15100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PA-文本框 4">
            <a:extLst>
              <a:ext uri="{FF2B5EF4-FFF2-40B4-BE49-F238E27FC236}">
                <a16:creationId xmlns:a16="http://schemas.microsoft.com/office/drawing/2014/main" id="{407B7182-4D38-463F-BB64-27F2815A5F9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5030" y="4387878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全双工</a:t>
            </a:r>
          </a:p>
        </p:txBody>
      </p:sp>
      <p:sp>
        <p:nvSpPr>
          <p:cNvPr id="16" name="PA-文本框 5">
            <a:extLst>
              <a:ext uri="{FF2B5EF4-FFF2-40B4-BE49-F238E27FC236}">
                <a16:creationId xmlns:a16="http://schemas.microsoft.com/office/drawing/2014/main" id="{8D209726-141F-406B-83B5-3B8ECACA740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55030" y="4833385"/>
            <a:ext cx="5902332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允许数据同时在两个方向上传输，在同一时间可以同时接受和发送信息，实现双向通信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1522BB7-7E0C-482D-8CF8-D47C47E6A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745353"/>
              </p:ext>
            </p:extLst>
          </p:nvPr>
        </p:nvGraphicFramePr>
        <p:xfrm>
          <a:off x="6831288" y="4238072"/>
          <a:ext cx="2705981" cy="1510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3" name="Visio" r:id="rId14" imgW="694519" imgH="388573" progId="Visio.Drawing.11">
                  <p:embed/>
                </p:oleObj>
              </mc:Choice>
              <mc:Fallback>
                <p:oleObj name="Visio" r:id="rId14" imgW="694519" imgH="388573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1288" y="4238072"/>
                        <a:ext cx="2705981" cy="15100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4608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7808998" cy="1739256"/>
                <a:chOff x="-15896" y="866380"/>
                <a:chExt cx="7808998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745588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串口通信协议介绍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2124299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4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10.2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4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PA-文本框 5">
            <a:extLst>
              <a:ext uri="{FF2B5EF4-FFF2-40B4-BE49-F238E27FC236}">
                <a16:creationId xmlns:a16="http://schemas.microsoft.com/office/drawing/2014/main" id="{D9F23515-3D30-4A13-AD7E-5CB94E5A18B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131169" y="3739120"/>
            <a:ext cx="6040937" cy="10295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串口是串行通信方式中的一种，在不同的物理层上可分为</a:t>
            </a:r>
            <a:r>
              <a:rPr lang="en-US" altLang="zh-CN" sz="1600"/>
              <a:t>UART</a:t>
            </a:r>
            <a:r>
              <a:rPr lang="zh-CN" altLang="en-US" sz="1600"/>
              <a:t>口、</a:t>
            </a:r>
            <a:r>
              <a:rPr lang="en-US" altLang="zh-CN" sz="1600"/>
              <a:t>COM</a:t>
            </a:r>
            <a:r>
              <a:rPr lang="zh-CN" altLang="en-US" sz="1600"/>
              <a:t>口和</a:t>
            </a:r>
            <a:r>
              <a:rPr lang="en-US" altLang="zh-CN" sz="1600"/>
              <a:t>USB</a:t>
            </a:r>
            <a:r>
              <a:rPr lang="zh-CN" altLang="en-US" sz="1600"/>
              <a:t>口等，在电平标准上又可分为</a:t>
            </a:r>
            <a:r>
              <a:rPr lang="en-US" altLang="zh-CN" sz="1600"/>
              <a:t>TTL</a:t>
            </a:r>
            <a:r>
              <a:rPr lang="zh-CN" altLang="en-US" sz="1600"/>
              <a:t>、</a:t>
            </a:r>
            <a:r>
              <a:rPr lang="en-US" altLang="zh-CN" sz="1600"/>
              <a:t>RS232</a:t>
            </a:r>
            <a:r>
              <a:rPr lang="zh-CN" altLang="en-US" sz="1600"/>
              <a:t>和</a:t>
            </a:r>
            <a:r>
              <a:rPr lang="en-US" altLang="zh-CN" sz="1600"/>
              <a:t>RS485</a:t>
            </a:r>
            <a:r>
              <a:rPr lang="zh-CN" altLang="en-US" sz="1600"/>
              <a:t>等，本章主要介绍基于</a:t>
            </a:r>
            <a:r>
              <a:rPr lang="en-US" altLang="zh-CN" sz="1600"/>
              <a:t>TTL</a:t>
            </a:r>
            <a:r>
              <a:rPr lang="zh-CN" altLang="en-US" sz="1600"/>
              <a:t>电平标准的</a:t>
            </a:r>
            <a:r>
              <a:rPr lang="en-US" altLang="zh-CN" sz="1600"/>
              <a:t>UART</a:t>
            </a:r>
            <a:r>
              <a:rPr lang="zh-CN" altLang="en-US" sz="16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91264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555030" y="466088"/>
            <a:ext cx="5081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accent1"/>
                </a:solidFill>
                <a:latin typeface="+mj-ea"/>
                <a:ea typeface="+mj-ea"/>
              </a:rPr>
              <a:t>UART</a:t>
            </a:r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物理层（硬件）</a:t>
            </a:r>
          </a:p>
        </p:txBody>
      </p:sp>
      <p:sp>
        <p:nvSpPr>
          <p:cNvPr id="14" name="PA-文本框 5">
            <a:extLst>
              <a:ext uri="{FF2B5EF4-FFF2-40B4-BE49-F238E27FC236}">
                <a16:creationId xmlns:a16="http://schemas.microsoft.com/office/drawing/2014/main" id="{BF943377-F54F-4204-98C1-9B33E15DFBE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60015" y="1727265"/>
            <a:ext cx="6156855" cy="10295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 sz="1600"/>
              <a:t>UART</a:t>
            </a:r>
            <a:r>
              <a:rPr lang="zh-CN" altLang="en-US" sz="1600"/>
              <a:t>是异步串行全双工通信协议，没有时钟线，收发数据只能一位一位地在各自的数据线上传输，一根发送数据线（</a:t>
            </a:r>
            <a:r>
              <a:rPr lang="en-US" altLang="zh-CN" sz="1600"/>
              <a:t>TXD</a:t>
            </a:r>
            <a:r>
              <a:rPr lang="zh-CN" altLang="en-US" sz="1600"/>
              <a:t>），一根接收数据线（</a:t>
            </a:r>
            <a:r>
              <a:rPr lang="en-US" altLang="zh-CN" sz="1600"/>
              <a:t>RXD</a:t>
            </a:r>
            <a:r>
              <a:rPr lang="zh-CN" altLang="en-US" sz="1600"/>
              <a:t>）以及公共地线（</a:t>
            </a:r>
            <a:r>
              <a:rPr lang="en-US" altLang="zh-CN" sz="1600"/>
              <a:t>GND</a:t>
            </a:r>
            <a:r>
              <a:rPr lang="zh-CN" altLang="en-US" sz="1600"/>
              <a:t>）。</a:t>
            </a:r>
          </a:p>
        </p:txBody>
      </p:sp>
      <p:sp>
        <p:nvSpPr>
          <p:cNvPr id="24" name="PA-文本框 4">
            <a:extLst>
              <a:ext uri="{FF2B5EF4-FFF2-40B4-BE49-F238E27FC236}">
                <a16:creationId xmlns:a16="http://schemas.microsoft.com/office/drawing/2014/main" id="{7CD52B1B-13E6-4D44-BD27-80C83EE8DCB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60016" y="1327155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连接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9D16BFC-D5B8-44E7-AB97-080447A9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PA-文本框 5">
            <a:extLst>
              <a:ext uri="{FF2B5EF4-FFF2-40B4-BE49-F238E27FC236}">
                <a16:creationId xmlns:a16="http://schemas.microsoft.com/office/drawing/2014/main" id="{2E032089-8B23-43C1-BE16-B0221748F4D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9443" y="3074097"/>
            <a:ext cx="5902332" cy="16696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 sz="1600"/>
              <a:t>UART</a:t>
            </a:r>
            <a:r>
              <a:rPr lang="zh-CN" altLang="en-US" sz="1600"/>
              <a:t>一般采用</a:t>
            </a:r>
            <a:r>
              <a:rPr lang="en-US" altLang="zh-CN" sz="1600"/>
              <a:t>TTL</a:t>
            </a:r>
            <a:r>
              <a:rPr lang="zh-CN" altLang="en-US" sz="1600"/>
              <a:t>电平标准表示数据，即逻辑</a:t>
            </a:r>
            <a:r>
              <a:rPr lang="en-US" altLang="zh-CN" sz="1600"/>
              <a:t>1</a:t>
            </a:r>
            <a:r>
              <a:rPr lang="zh-CN" altLang="en-US" sz="1600"/>
              <a:t>用高电平表示，逻辑</a:t>
            </a:r>
            <a:r>
              <a:rPr lang="en-US" altLang="zh-CN" sz="1600"/>
              <a:t>0</a:t>
            </a:r>
            <a:r>
              <a:rPr lang="zh-CN" altLang="en-US" sz="1600"/>
              <a:t>用低电平表示。在</a:t>
            </a:r>
            <a:r>
              <a:rPr lang="en-US" altLang="zh-CN" sz="1600"/>
              <a:t>TTL</a:t>
            </a:r>
            <a:r>
              <a:rPr lang="zh-CN" altLang="en-US" sz="1600"/>
              <a:t>电平标准中，高</a:t>
            </a:r>
            <a:r>
              <a:rPr lang="en-US" altLang="zh-CN" sz="1600"/>
              <a:t>/</a:t>
            </a:r>
            <a:r>
              <a:rPr lang="zh-CN" altLang="en-US" sz="1600"/>
              <a:t>低电平为范围值。</a:t>
            </a:r>
            <a:r>
              <a:rPr lang="en-US" altLang="zh-CN" sz="1600"/>
              <a:t>STC89C52RC</a:t>
            </a:r>
            <a:r>
              <a:rPr lang="zh-CN" altLang="en-US" sz="1600"/>
              <a:t>芯片规定，电压低于</a:t>
            </a:r>
            <a:r>
              <a:rPr lang="en-US" altLang="zh-CN" sz="1600"/>
              <a:t>0.8V</a:t>
            </a:r>
            <a:r>
              <a:rPr lang="zh-CN" altLang="en-US" sz="1600"/>
              <a:t>为低电平，高于</a:t>
            </a:r>
            <a:r>
              <a:rPr lang="en-US" altLang="zh-CN" sz="1600"/>
              <a:t>2.0V</a:t>
            </a:r>
            <a:r>
              <a:rPr lang="zh-CN" altLang="en-US" sz="1600"/>
              <a:t>为高电平。不同种类的单片机对电平的电压范围有额外的规定，实际应用时需要参考芯片数据手册。</a:t>
            </a:r>
          </a:p>
        </p:txBody>
      </p:sp>
      <p:sp>
        <p:nvSpPr>
          <p:cNvPr id="10" name="PA-文本框 4">
            <a:extLst>
              <a:ext uri="{FF2B5EF4-FFF2-40B4-BE49-F238E27FC236}">
                <a16:creationId xmlns:a16="http://schemas.microsoft.com/office/drawing/2014/main" id="{1EA33683-6CC6-44F5-9496-F8096BBE054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5030" y="2755364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电平</a:t>
            </a:r>
          </a:p>
        </p:txBody>
      </p:sp>
      <p:sp>
        <p:nvSpPr>
          <p:cNvPr id="15" name="PA-文本框 4">
            <a:extLst>
              <a:ext uri="{FF2B5EF4-FFF2-40B4-BE49-F238E27FC236}">
                <a16:creationId xmlns:a16="http://schemas.microsoft.com/office/drawing/2014/main" id="{407B7182-4D38-463F-BB64-27F2815A5F9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69443" y="4849201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共地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A769923-43A6-4523-957D-B284ACC10C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140682"/>
              </p:ext>
            </p:extLst>
          </p:nvPr>
        </p:nvGraphicFramePr>
        <p:xfrm>
          <a:off x="7164373" y="2555788"/>
          <a:ext cx="3789574" cy="1415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Visio" r:id="rId10" imgW="1852617" imgH="682548" progId="Visio.Drawing.11">
                  <p:embed/>
                </p:oleObj>
              </mc:Choice>
              <mc:Fallback>
                <p:oleObj name="Visio" r:id="rId10" imgW="1852617" imgH="68254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73" y="2555788"/>
                        <a:ext cx="3789574" cy="14151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PA-文本框 5">
            <a:extLst>
              <a:ext uri="{FF2B5EF4-FFF2-40B4-BE49-F238E27FC236}">
                <a16:creationId xmlns:a16="http://schemas.microsoft.com/office/drawing/2014/main" id="{C2C0A4DF-1520-455F-BE19-4F6B34248A1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69443" y="5197658"/>
            <a:ext cx="9236278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在两个设备之间，还需要使用公共的零电位参考点，以便计算出信号的压差，判断当前电平状态是高电平还是低电平，因此必须有参照的公共地线（</a:t>
            </a:r>
            <a:r>
              <a:rPr lang="en-US" altLang="zh-CN" sz="1600"/>
              <a:t>GND</a:t>
            </a:r>
            <a:r>
              <a:rPr lang="zh-CN" altLang="en-US" sz="160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2883797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555030" y="466088"/>
            <a:ext cx="5586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accent1"/>
                </a:solidFill>
                <a:latin typeface="+mj-ea"/>
                <a:ea typeface="+mj-ea"/>
              </a:rPr>
              <a:t>UART</a:t>
            </a:r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数据格式（软件）</a:t>
            </a:r>
          </a:p>
        </p:txBody>
      </p:sp>
      <p:sp>
        <p:nvSpPr>
          <p:cNvPr id="14" name="PA-文本框 5">
            <a:extLst>
              <a:ext uri="{FF2B5EF4-FFF2-40B4-BE49-F238E27FC236}">
                <a16:creationId xmlns:a16="http://schemas.microsoft.com/office/drawing/2014/main" id="{BF943377-F54F-4204-98C1-9B33E15DFBE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5030" y="1302417"/>
            <a:ext cx="9828323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 sz="1600"/>
              <a:t>UART</a:t>
            </a:r>
            <a:r>
              <a:rPr lang="zh-CN" altLang="en-US" sz="1600"/>
              <a:t>数据按照一定的格式打包组成数据帧，以帧为单位进行传输。</a:t>
            </a:r>
            <a:endParaRPr lang="en-US" altLang="zh-CN" sz="1600"/>
          </a:p>
          <a:p>
            <a:r>
              <a:rPr lang="en-US" altLang="zh-CN" sz="1600"/>
              <a:t>UART</a:t>
            </a:r>
            <a:r>
              <a:rPr lang="zh-CN" altLang="en-US" sz="1600"/>
              <a:t>的一帧数据由起始位、数据位、校验位、停止位和空闲位组成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9D16BFC-D5B8-44E7-AB97-080447A9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7F78480-2FCE-4344-AC3C-79080C5FAF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009066"/>
              </p:ext>
            </p:extLst>
          </p:nvPr>
        </p:nvGraphicFramePr>
        <p:xfrm>
          <a:off x="663711" y="2008149"/>
          <a:ext cx="8942202" cy="1788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7" name="Visio" r:id="rId9" imgW="2386371" imgH="478505" progId="Visio.Drawing.11">
                  <p:embed/>
                </p:oleObj>
              </mc:Choice>
              <mc:Fallback>
                <p:oleObj name="Visio" r:id="rId9" imgW="2386371" imgH="478505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11" y="2008149"/>
                        <a:ext cx="8942202" cy="17884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PA-文本框 4">
            <a:extLst>
              <a:ext uri="{FF2B5EF4-FFF2-40B4-BE49-F238E27FC236}">
                <a16:creationId xmlns:a16="http://schemas.microsoft.com/office/drawing/2014/main" id="{0DCFB01F-FCF8-41EF-AE44-AFAE694EB19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69443" y="3429000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起始位</a:t>
            </a:r>
          </a:p>
        </p:txBody>
      </p:sp>
      <p:sp>
        <p:nvSpPr>
          <p:cNvPr id="17" name="PA-文本框 5">
            <a:extLst>
              <a:ext uri="{FF2B5EF4-FFF2-40B4-BE49-F238E27FC236}">
                <a16:creationId xmlns:a16="http://schemas.microsoft.com/office/drawing/2014/main" id="{19438FB2-DBB9-4874-AFFB-830391CBC236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9443" y="3830628"/>
            <a:ext cx="9828323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长度为</a:t>
            </a:r>
            <a:r>
              <a:rPr lang="en-US" altLang="zh-CN" sz="1600"/>
              <a:t>1</a:t>
            </a:r>
            <a:r>
              <a:rPr lang="zh-CN" altLang="en-US" sz="1600"/>
              <a:t>位，起始位的逻辑电平为低电平。由于</a:t>
            </a:r>
            <a:r>
              <a:rPr lang="en-US" altLang="zh-CN" sz="1600"/>
              <a:t>UART</a:t>
            </a:r>
            <a:r>
              <a:rPr lang="zh-CN" altLang="en-US" sz="1600"/>
              <a:t>空闲状态时的电平为高电平，因此，</a:t>
            </a:r>
            <a:r>
              <a:rPr lang="en-US" altLang="zh-CN" sz="1600"/>
              <a:t>UART</a:t>
            </a:r>
            <a:r>
              <a:rPr lang="zh-CN" altLang="en-US" sz="1600"/>
              <a:t>在每一个数据帧的开始，需要先发出一个逻辑</a:t>
            </a:r>
            <a:r>
              <a:rPr lang="en-US" altLang="zh-CN" sz="1600"/>
              <a:t>0</a:t>
            </a:r>
            <a:r>
              <a:rPr lang="zh-CN" altLang="en-US" sz="1600"/>
              <a:t>，表示传输开始。</a:t>
            </a:r>
          </a:p>
        </p:txBody>
      </p:sp>
      <p:sp>
        <p:nvSpPr>
          <p:cNvPr id="19" name="PA-文本框 4">
            <a:extLst>
              <a:ext uri="{FF2B5EF4-FFF2-40B4-BE49-F238E27FC236}">
                <a16:creationId xmlns:a16="http://schemas.microsoft.com/office/drawing/2014/main" id="{7248545C-322A-44F0-9987-80599E2AF31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69443" y="4602973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数据位</a:t>
            </a:r>
          </a:p>
        </p:txBody>
      </p:sp>
      <p:sp>
        <p:nvSpPr>
          <p:cNvPr id="20" name="PA-文本框 5">
            <a:extLst>
              <a:ext uri="{FF2B5EF4-FFF2-40B4-BE49-F238E27FC236}">
                <a16:creationId xmlns:a16="http://schemas.microsoft.com/office/drawing/2014/main" id="{FFB09589-D2A1-4098-8271-7A7470822C7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69443" y="5004601"/>
            <a:ext cx="9828323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长度通常为</a:t>
            </a:r>
            <a:r>
              <a:rPr lang="en-US" altLang="zh-CN" sz="1600"/>
              <a:t>8</a:t>
            </a:r>
            <a:r>
              <a:rPr lang="zh-CN" altLang="en-US" sz="1600"/>
              <a:t>位，也可以为</a:t>
            </a:r>
            <a:r>
              <a:rPr lang="en-US" altLang="zh-CN" sz="1600"/>
              <a:t>9</a:t>
            </a:r>
            <a:r>
              <a:rPr lang="zh-CN" altLang="en-US" sz="1600"/>
              <a:t>位，每个数据位的值可以为逻辑</a:t>
            </a:r>
            <a:r>
              <a:rPr lang="en-US" altLang="zh-CN" sz="1600"/>
              <a:t>0</a:t>
            </a:r>
            <a:r>
              <a:rPr lang="zh-CN" altLang="en-US" sz="1600"/>
              <a:t>也可以为逻辑</a:t>
            </a:r>
            <a:r>
              <a:rPr lang="en-US" altLang="zh-CN" sz="1600"/>
              <a:t>1</a:t>
            </a:r>
            <a:r>
              <a:rPr lang="zh-CN" altLang="en-US" sz="1600"/>
              <a:t>，而且传输采用的是小端方式，即最低位（</a:t>
            </a:r>
            <a:r>
              <a:rPr lang="en-US" altLang="zh-CN" sz="1600"/>
              <a:t>D0</a:t>
            </a:r>
            <a:r>
              <a:rPr lang="zh-CN" altLang="en-US" sz="1600"/>
              <a:t>）在前，最高位（</a:t>
            </a:r>
            <a:r>
              <a:rPr lang="en-US" altLang="zh-CN" sz="1600"/>
              <a:t>D7</a:t>
            </a:r>
            <a:r>
              <a:rPr lang="zh-CN" altLang="en-US" sz="1600"/>
              <a:t>）在后。</a:t>
            </a:r>
          </a:p>
        </p:txBody>
      </p:sp>
    </p:spTree>
    <p:extLst>
      <p:ext uri="{BB962C8B-B14F-4D97-AF65-F5344CB8AC3E}">
        <p14:creationId xmlns:p14="http://schemas.microsoft.com/office/powerpoint/2010/main" val="4243418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Moderate&quot;,&quot;Name&quot;:&quot;适中&quot;,&quot;Kind&quot;:&quot;System&quot;,&quot;OldGuidesSetting&quot;:{&quot;HeaderHeight&quot;:13.0,&quot;FooterHeight&quot;:6.0,&quot;SideMargin&quot;:4.0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替换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03B8F"/>
      </a:accent1>
      <a:accent2>
        <a:srgbClr val="FE7F6E"/>
      </a:accent2>
      <a:accent3>
        <a:srgbClr val="CCD1E4"/>
      </a:accent3>
      <a:accent4>
        <a:srgbClr val="FEECE9"/>
      </a:accent4>
      <a:accent5>
        <a:srgbClr val="FFF4EF"/>
      </a:accent5>
      <a:accent6>
        <a:srgbClr val="62A39F"/>
      </a:accent6>
      <a:hlink>
        <a:srgbClr val="6EAC1C"/>
      </a:hlink>
      <a:folHlink>
        <a:srgbClr val="B26B02"/>
      </a:folHlink>
    </a:clrScheme>
    <a:fontScheme name="Ali">
      <a:majorFont>
        <a:latin typeface="优设好身体"/>
        <a:ea typeface="阿里巴巴普惠体 B"/>
        <a:cs typeface=""/>
      </a:majorFont>
      <a:minorFont>
        <a:latin typeface="优设好身体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第5讲-外部中断实验</Template>
  <TotalTime>4526</TotalTime>
  <Words>3659</Words>
  <Application>Microsoft Office PowerPoint</Application>
  <PresentationFormat>宽屏</PresentationFormat>
  <Paragraphs>824</Paragraphs>
  <Slides>34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阿里巴巴普惠体 B</vt:lpstr>
      <vt:lpstr>阿里巴巴普惠体 R</vt:lpstr>
      <vt:lpstr>等线</vt:lpstr>
      <vt:lpstr>优设好身体</vt:lpstr>
      <vt:lpstr>Arial</vt:lpstr>
      <vt:lpstr>Times New Roman</vt:lpstr>
      <vt:lpstr>Wingdings</vt:lpstr>
      <vt:lpstr>Office 主题​​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健辉 李</dc:creator>
  <cp:lastModifiedBy>健辉 李</cp:lastModifiedBy>
  <cp:revision>36</cp:revision>
  <dcterms:created xsi:type="dcterms:W3CDTF">2022-07-22T11:22:29Z</dcterms:created>
  <dcterms:modified xsi:type="dcterms:W3CDTF">2023-04-06T03:12:58Z</dcterms:modified>
</cp:coreProperties>
</file>