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4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9.xml" ContentType="application/vnd.openxmlformats-officedocument.presentationml.notesSlid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14.xml" ContentType="application/vnd.openxmlformats-officedocument.presentationml.notesSlide+xml"/>
  <Override PartName="/ppt/tags/tag25.xml" ContentType="application/vnd.openxmlformats-officedocument.presentationml.tags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04" r:id="rId3"/>
    <p:sldId id="400" r:id="rId4"/>
    <p:sldId id="401" r:id="rId5"/>
    <p:sldId id="320" r:id="rId6"/>
    <p:sldId id="405" r:id="rId7"/>
    <p:sldId id="402" r:id="rId8"/>
    <p:sldId id="406" r:id="rId9"/>
    <p:sldId id="403" r:id="rId10"/>
    <p:sldId id="404" r:id="rId11"/>
    <p:sldId id="408" r:id="rId12"/>
    <p:sldId id="410" r:id="rId13"/>
    <p:sldId id="407" r:id="rId14"/>
    <p:sldId id="314" r:id="rId15"/>
    <p:sldId id="313" r:id="rId16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pos="279" userDrawn="1">
          <p15:clr>
            <a:srgbClr val="A4A3A4"/>
          </p15:clr>
        </p15:guide>
        <p15:guide id="4" pos="7378" userDrawn="1">
          <p15:clr>
            <a:srgbClr val="A4A3A4"/>
          </p15:clr>
        </p15:guide>
        <p15:guide id="5" orient="horz" pos="572" userDrawn="1">
          <p15:clr>
            <a:srgbClr val="A4A3A4"/>
          </p15:clr>
        </p15:guide>
        <p15:guide id="6" orient="horz" pos="618" userDrawn="1">
          <p15:clr>
            <a:srgbClr val="A4A3A4"/>
          </p15:clr>
        </p15:guide>
        <p15:guide id="7" orient="horz" pos="4056" userDrawn="1">
          <p15:clr>
            <a:srgbClr val="A4A3A4"/>
          </p15:clr>
        </p15:guide>
        <p15:guide id="8" orient="horz" pos="3992" userDrawn="1">
          <p15:clr>
            <a:srgbClr val="A4A3A4"/>
          </p15:clr>
        </p15:guide>
        <p15:guide id="9" orient="horz" pos="3339" userDrawn="1">
          <p15:clr>
            <a:srgbClr val="A4A3A4"/>
          </p15:clr>
        </p15:guide>
        <p15:guide id="10" pos="529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F9C4"/>
    <a:srgbClr val="FDFCFA"/>
    <a:srgbClr val="FFC000"/>
    <a:srgbClr val="CCD1E4"/>
    <a:srgbClr val="FEECE9"/>
    <a:srgbClr val="303B8F"/>
    <a:srgbClr val="FEFCFA"/>
    <a:srgbClr val="FE7F6E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浅色样式 1 - 强调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86448" autoAdjust="0"/>
  </p:normalViewPr>
  <p:slideViewPr>
    <p:cSldViewPr snapToGrid="0" showGuides="1">
      <p:cViewPr varScale="1">
        <p:scale>
          <a:sx n="86" d="100"/>
          <a:sy n="86" d="100"/>
        </p:scale>
        <p:origin x="858" y="126"/>
      </p:cViewPr>
      <p:guideLst>
        <p:guide orient="horz" pos="2296"/>
        <p:guide pos="3863"/>
        <p:guide pos="279"/>
        <p:guide pos="7378"/>
        <p:guide orient="horz" pos="572"/>
        <p:guide orient="horz" pos="618"/>
        <p:guide orient="horz" pos="4056"/>
        <p:guide orient="horz" pos="3992"/>
        <p:guide orient="horz" pos="3339"/>
        <p:guide pos="5292"/>
      </p:guideLst>
    </p:cSldViewPr>
  </p:slideViewPr>
  <p:outlineViewPr>
    <p:cViewPr>
      <p:scale>
        <a:sx n="20" d="100"/>
        <a:sy n="20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B6F5A-1C90-49E3-B006-EB0C9DD899DA}" type="datetimeFigureOut">
              <a:rPr lang="zh-CN" altLang="en-US" smtClean="0"/>
              <a:t>2023/4/6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A82636-17AD-46C0-A806-1A7224D9A7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9238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5344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210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9256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72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401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51063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2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6392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8877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92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701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9775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9825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6333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A82636-17AD-46C0-A806-1A7224D9A73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7885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76963DBC-52F0-4A99-941A-6A1E022B9F21}"/>
              </a:ext>
            </a:extLst>
          </p:cNvPr>
          <p:cNvSpPr/>
          <p:nvPr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13D5394-5F8D-492B-9810-0078F1946908}"/>
              </a:ext>
            </a:extLst>
          </p:cNvPr>
          <p:cNvSpPr txBox="1"/>
          <p:nvPr userDrawn="1"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DFFCFC8C-F3FE-49E9-8D4B-6621397DE6E0}"/>
              </a:ext>
            </a:extLst>
          </p:cNvPr>
          <p:cNvGrpSpPr/>
          <p:nvPr/>
        </p:nvGrpSpPr>
        <p:grpSpPr>
          <a:xfrm>
            <a:off x="-1474229" y="-1350932"/>
            <a:ext cx="2502566" cy="2502570"/>
            <a:chOff x="-1251283" y="-1168764"/>
            <a:chExt cx="2502566" cy="2502570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81343C64-1C49-4FA6-A78C-70B60A2A477C}"/>
                </a:ext>
              </a:extLst>
            </p:cNvPr>
            <p:cNvSpPr/>
            <p:nvPr/>
          </p:nvSpPr>
          <p:spPr>
            <a:xfrm>
              <a:off x="-505529" y="-423009"/>
              <a:ext cx="1011060" cy="1011062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5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874A0836-E0E7-4463-BA66-9D4360945DA0}"/>
                </a:ext>
              </a:extLst>
            </p:cNvPr>
            <p:cNvSpPr/>
            <p:nvPr/>
          </p:nvSpPr>
          <p:spPr>
            <a:xfrm>
              <a:off x="-691966" y="-609448"/>
              <a:ext cx="1383936" cy="1383939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42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247DAB21-0126-40B2-9AAE-831F71583619}"/>
                </a:ext>
              </a:extLst>
            </p:cNvPr>
            <p:cNvSpPr/>
            <p:nvPr/>
          </p:nvSpPr>
          <p:spPr>
            <a:xfrm>
              <a:off x="-878405" y="-795886"/>
              <a:ext cx="1756814" cy="1756817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3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36307FD1-C6B8-4BE2-976A-91863E9EBB71}"/>
                </a:ext>
              </a:extLst>
            </p:cNvPr>
            <p:cNvSpPr/>
            <p:nvPr/>
          </p:nvSpPr>
          <p:spPr>
            <a:xfrm>
              <a:off x="-1064844" y="-982325"/>
              <a:ext cx="2129690" cy="2129693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75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12ADF5C0-D11E-48DB-875A-2FCC66DC22AC}"/>
                </a:ext>
              </a:extLst>
            </p:cNvPr>
            <p:cNvSpPr/>
            <p:nvPr/>
          </p:nvSpPr>
          <p:spPr>
            <a:xfrm>
              <a:off x="-1251283" y="-1168764"/>
              <a:ext cx="2502566" cy="2502570"/>
            </a:xfrm>
            <a:prstGeom prst="ellipse">
              <a:avLst/>
            </a:prstGeom>
            <a:noFill/>
            <a:ln w="3175" cap="flat" cmpd="sng" algn="ctr">
              <a:solidFill>
                <a:schemeClr val="accent1">
                  <a:alpha val="2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lt1">
                    <a:lumMod val="100000"/>
                  </a:schemeClr>
                </a:solidFill>
              </a:endParaRPr>
            </a:p>
          </p:txBody>
        </p:sp>
      </p:grpSp>
      <p:sp>
        <p:nvSpPr>
          <p:cNvPr id="29" name="矩形 28">
            <a:extLst>
              <a:ext uri="{FF2B5EF4-FFF2-40B4-BE49-F238E27FC236}">
                <a16:creationId xmlns:a16="http://schemas.microsoft.com/office/drawing/2014/main" id="{0FD2C978-7471-4A72-96E3-685B10FC6250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2201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DB8AC99A-568E-45B6-9DB0-75E736C4FD40}"/>
              </a:ext>
            </a:extLst>
          </p:cNvPr>
          <p:cNvSpPr/>
          <p:nvPr userDrawn="1"/>
        </p:nvSpPr>
        <p:spPr>
          <a:xfrm>
            <a:off x="-299280" y="521642"/>
            <a:ext cx="781880" cy="128089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5A607FCE-E8A1-4B38-A62F-AB994050E9C6}"/>
              </a:ext>
            </a:extLst>
          </p:cNvPr>
          <p:cNvSpPr/>
          <p:nvPr userDrawn="1"/>
        </p:nvSpPr>
        <p:spPr>
          <a:xfrm>
            <a:off x="-594293" y="774700"/>
            <a:ext cx="1076893" cy="36046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  <a:effectLst>
            <a:outerShdw blurRad="76200" dist="50800" dir="2700000" algn="tl" rotWithShape="0">
              <a:schemeClr val="accent1">
                <a:lumMod val="60000"/>
                <a:lumOff val="40000"/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3A1752-8A7B-4110-961C-FF10BC1885B4}"/>
              </a:ext>
            </a:extLst>
          </p:cNvPr>
          <p:cNvSpPr/>
          <p:nvPr userDrawn="1"/>
        </p:nvSpPr>
        <p:spPr>
          <a:xfrm>
            <a:off x="0" y="6337300"/>
            <a:ext cx="12192000" cy="5207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43F4091-0FCB-4F98-A6CD-3498D323DD97}"/>
              </a:ext>
            </a:extLst>
          </p:cNvPr>
          <p:cNvSpPr txBox="1"/>
          <p:nvPr/>
        </p:nvSpPr>
        <p:spPr>
          <a:xfrm>
            <a:off x="379279" y="6459150"/>
            <a:ext cx="855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spc="120" err="1">
                <a:solidFill>
                  <a:schemeClr val="bg1">
                    <a:alpha val="60000"/>
                  </a:schemeClr>
                </a:solidFill>
                <a:latin typeface="+mn-ea"/>
              </a:rPr>
              <a:t>Leyutek</a:t>
            </a:r>
            <a:endParaRPr lang="zh-CN" altLang="en-US" sz="1200" spc="120">
              <a:solidFill>
                <a:schemeClr val="bg1">
                  <a:alpha val="60000"/>
                </a:schemeClr>
              </a:solidFill>
              <a:latin typeface="+mn-ea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177331-F4A1-48BE-A9EA-C706B51AB294}"/>
              </a:ext>
            </a:extLst>
          </p:cNvPr>
          <p:cNvSpPr/>
          <p:nvPr userDrawn="1"/>
        </p:nvSpPr>
        <p:spPr>
          <a:xfrm>
            <a:off x="0" y="6096000"/>
            <a:ext cx="12192000" cy="241300"/>
          </a:xfrm>
          <a:prstGeom prst="rect">
            <a:avLst/>
          </a:prstGeom>
          <a:solidFill>
            <a:srgbClr val="FAEA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0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474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304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04" userDrawn="1">
          <p15:clr>
            <a:srgbClr val="F26B43"/>
          </p15:clr>
        </p15:guide>
        <p15:guide id="4" pos="7368" userDrawn="1">
          <p15:clr>
            <a:srgbClr val="F26B43"/>
          </p15:clr>
        </p15:guide>
        <p15:guide id="5" orient="horz" pos="560" userDrawn="1">
          <p15:clr>
            <a:srgbClr val="F26B43"/>
          </p15:clr>
        </p15:guide>
        <p15:guide id="6" orient="horz" pos="624" userDrawn="1">
          <p15:clr>
            <a:srgbClr val="F26B43"/>
          </p15:clr>
        </p15:guide>
        <p15:guide id="7" orient="horz" pos="4056" userDrawn="1">
          <p15:clr>
            <a:srgbClr val="F26B43"/>
          </p15:clr>
        </p15:guide>
        <p15:guide id="8" orient="horz" pos="399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3.wmf"/><Relationship Id="rId2" Type="http://schemas.openxmlformats.org/officeDocument/2006/relationships/tags" Target="../tags/tag1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21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tags" Target="../tags/tag23.xml"/><Relationship Id="rId7" Type="http://schemas.openxmlformats.org/officeDocument/2006/relationships/oleObject" Target="../embeddings/oleObject4.bin"/><Relationship Id="rId2" Type="http://schemas.openxmlformats.org/officeDocument/2006/relationships/tags" Target="../tags/tag22.xml"/><Relationship Id="rId1" Type="http://schemas.openxmlformats.org/officeDocument/2006/relationships/vmlDrawing" Target="../drawings/vmlDrawing3.v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11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6.xml"/><Relationship Id="rId7" Type="http://schemas.openxmlformats.org/officeDocument/2006/relationships/image" Target="../media/image3.wmf"/><Relationship Id="rId2" Type="http://schemas.openxmlformats.org/officeDocument/2006/relationships/tags" Target="../tags/tag15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组合 42">
            <a:extLst>
              <a:ext uri="{FF2B5EF4-FFF2-40B4-BE49-F238E27FC236}">
                <a16:creationId xmlns:a16="http://schemas.microsoft.com/office/drawing/2014/main" id="{0ECE6B65-9E68-4D88-AA93-9478611A6A05}"/>
              </a:ext>
            </a:extLst>
          </p:cNvPr>
          <p:cNvGrpSpPr/>
          <p:nvPr/>
        </p:nvGrpSpPr>
        <p:grpSpPr>
          <a:xfrm>
            <a:off x="10944555" y="5561072"/>
            <a:ext cx="744886" cy="227072"/>
            <a:chOff x="10919300" y="5561072"/>
            <a:chExt cx="744886" cy="227072"/>
          </a:xfrm>
        </p:grpSpPr>
        <p:sp>
          <p:nvSpPr>
            <p:cNvPr id="39" name="等腰三角形 38">
              <a:extLst>
                <a:ext uri="{FF2B5EF4-FFF2-40B4-BE49-F238E27FC236}">
                  <a16:creationId xmlns:a16="http://schemas.microsoft.com/office/drawing/2014/main" id="{CA7EF05F-57CD-4C52-92AE-019D1E63C887}"/>
                </a:ext>
              </a:extLst>
            </p:cNvPr>
            <p:cNvSpPr/>
            <p:nvPr/>
          </p:nvSpPr>
          <p:spPr>
            <a:xfrm rot="16200000">
              <a:off x="11452775" y="5576733"/>
              <a:ext cx="227071" cy="19575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等腰三角形 39">
              <a:extLst>
                <a:ext uri="{FF2B5EF4-FFF2-40B4-BE49-F238E27FC236}">
                  <a16:creationId xmlns:a16="http://schemas.microsoft.com/office/drawing/2014/main" id="{4E6D8CAF-9522-4090-ACD4-624F583EF6CC}"/>
                </a:ext>
              </a:extLst>
            </p:cNvPr>
            <p:cNvSpPr/>
            <p:nvPr/>
          </p:nvSpPr>
          <p:spPr>
            <a:xfrm rot="16200000">
              <a:off x="11178208" y="5576733"/>
              <a:ext cx="227071" cy="19575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等腰三角形 40">
              <a:extLst>
                <a:ext uri="{FF2B5EF4-FFF2-40B4-BE49-F238E27FC236}">
                  <a16:creationId xmlns:a16="http://schemas.microsoft.com/office/drawing/2014/main" id="{A55FADD0-4D1E-4843-92FD-2E56CFE6485F}"/>
                </a:ext>
              </a:extLst>
            </p:cNvPr>
            <p:cNvSpPr/>
            <p:nvPr/>
          </p:nvSpPr>
          <p:spPr>
            <a:xfrm rot="16200000">
              <a:off x="10903640" y="5576732"/>
              <a:ext cx="227071" cy="195751"/>
            </a:xfrm>
            <a:prstGeom prst="triangle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5" name="文本框 44">
            <a:extLst>
              <a:ext uri="{FF2B5EF4-FFF2-40B4-BE49-F238E27FC236}">
                <a16:creationId xmlns:a16="http://schemas.microsoft.com/office/drawing/2014/main" id="{D596D725-AB69-42C2-8189-3831F5FC6D28}"/>
              </a:ext>
            </a:extLst>
          </p:cNvPr>
          <p:cNvSpPr txBox="1"/>
          <p:nvPr/>
        </p:nvSpPr>
        <p:spPr>
          <a:xfrm>
            <a:off x="969272" y="3032957"/>
            <a:ext cx="3820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rgbClr val="303B8F"/>
                </a:solidFill>
                <a:latin typeface="+mn-ea"/>
              </a:rPr>
              <a:t>快速入门教程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50111094-87C7-49F9-8902-F79DCBDC0661}"/>
              </a:ext>
            </a:extLst>
          </p:cNvPr>
          <p:cNvSpPr txBox="1"/>
          <p:nvPr/>
        </p:nvSpPr>
        <p:spPr>
          <a:xfrm>
            <a:off x="944387" y="1938056"/>
            <a:ext cx="5819222" cy="1200329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rgbClr val="FFC000"/>
                </a:solidFill>
                <a:latin typeface="+mj-ea"/>
                <a:ea typeface="+mj-ea"/>
              </a:rPr>
              <a:t>51</a:t>
            </a:r>
            <a:r>
              <a:rPr lang="zh-CN" altLang="en-US" sz="7200">
                <a:solidFill>
                  <a:srgbClr val="FFC000"/>
                </a:solidFill>
                <a:latin typeface="+mj-ea"/>
                <a:ea typeface="+mj-ea"/>
              </a:rPr>
              <a:t>单片机开发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D57C032-3659-4D5C-8BF2-176481FB0039}"/>
              </a:ext>
            </a:extLst>
          </p:cNvPr>
          <p:cNvSpPr txBox="1"/>
          <p:nvPr/>
        </p:nvSpPr>
        <p:spPr>
          <a:xfrm>
            <a:off x="969272" y="1597393"/>
            <a:ext cx="42795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>
                <a:solidFill>
                  <a:schemeClr val="accent1">
                    <a:lumMod val="75000"/>
                  </a:schemeClr>
                </a:solidFill>
                <a:latin typeface="+mn-ea"/>
              </a:rPr>
              <a:t>51 Microcontroller Development</a:t>
            </a:r>
            <a:endParaRPr lang="zh-CN" altLang="en-US" sz="20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E2180FE-7DFA-4CD4-8111-B52D2276A1E0}"/>
              </a:ext>
            </a:extLst>
          </p:cNvPr>
          <p:cNvSpPr txBox="1"/>
          <p:nvPr/>
        </p:nvSpPr>
        <p:spPr>
          <a:xfrm>
            <a:off x="4789549" y="3172136"/>
            <a:ext cx="1656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Quick Start</a:t>
            </a:r>
          </a:p>
          <a:p>
            <a:r>
              <a:rPr lang="en-US" altLang="zh-CN" sz="1400">
                <a:solidFill>
                  <a:schemeClr val="accent1">
                    <a:lumMod val="75000"/>
                  </a:schemeClr>
                </a:solidFill>
                <a:latin typeface="+mn-ea"/>
              </a:rPr>
              <a:t>Tutorial</a:t>
            </a:r>
            <a:endParaRPr lang="zh-CN" altLang="en-US" sz="1400">
              <a:solidFill>
                <a:schemeClr val="accent1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1B43FB6-E68B-4CE2-8232-8B98B533EBBB}"/>
              </a:ext>
            </a:extLst>
          </p:cNvPr>
          <p:cNvSpPr txBox="1"/>
          <p:nvPr/>
        </p:nvSpPr>
        <p:spPr>
          <a:xfrm>
            <a:off x="1327906" y="3882335"/>
            <a:ext cx="5223027" cy="686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3200" spc="120"/>
              <a:t>第</a:t>
            </a:r>
            <a:r>
              <a:rPr lang="en-US" altLang="zh-CN" sz="3200" spc="120"/>
              <a:t>11</a:t>
            </a:r>
            <a:r>
              <a:rPr lang="zh-CN" altLang="en-US" sz="3200" spc="120"/>
              <a:t>章 看门狗</a:t>
            </a:r>
          </a:p>
        </p:txBody>
      </p: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E18F9E34-75A3-434E-94DC-4D4B7092AEA6}"/>
              </a:ext>
            </a:extLst>
          </p:cNvPr>
          <p:cNvCxnSpPr/>
          <p:nvPr/>
        </p:nvCxnSpPr>
        <p:spPr>
          <a:xfrm>
            <a:off x="1086892" y="4022351"/>
            <a:ext cx="0" cy="540084"/>
          </a:xfrm>
          <a:prstGeom prst="line">
            <a:avLst/>
          </a:prstGeom>
          <a:ln w="38100" cap="rnd">
            <a:solidFill>
              <a:schemeClr val="accent1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A411BE95-8B2B-4FDC-A0B5-5D4943180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4137" y="1037273"/>
            <a:ext cx="3336566" cy="4202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8025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3719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看门狗溢出时间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0040444-A327-4377-809C-B61D760DC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6019148"/>
              </p:ext>
            </p:extLst>
          </p:nvPr>
        </p:nvGraphicFramePr>
        <p:xfrm>
          <a:off x="555030" y="1402732"/>
          <a:ext cx="464502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39" name="Equation" r:id="rId6" imgW="2781000" imgH="444240" progId="Equation.DSMT4">
                  <p:embed/>
                </p:oleObj>
              </mc:Choice>
              <mc:Fallback>
                <p:oleObj name="Equation" r:id="rId6" imgW="2781000" imgH="444240" progId="Equation.DSMT4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40040444-A327-4377-809C-B61D760DCA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55030" y="1402732"/>
                        <a:ext cx="4645025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A-文本框 5">
            <a:extLst>
              <a:ext uri="{FF2B5EF4-FFF2-40B4-BE49-F238E27FC236}">
                <a16:creationId xmlns:a16="http://schemas.microsoft.com/office/drawing/2014/main" id="{18035838-760E-46A3-8BDD-CD27E4E87D75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555030" y="2178184"/>
            <a:ext cx="10493971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sz="1600"/>
              <a:t>WDT_CONTR</a:t>
            </a:r>
            <a:r>
              <a:rPr lang="zh-CN" altLang="en-US" sz="1600"/>
              <a:t>寄存器中</a:t>
            </a:r>
            <a:r>
              <a:rPr lang="en-US" altLang="zh-CN" sz="1600"/>
              <a:t>PS2</a:t>
            </a:r>
            <a:r>
              <a:rPr lang="zh-CN" altLang="en-US" sz="1600"/>
              <a:t>、</a:t>
            </a:r>
            <a:r>
              <a:rPr lang="en-US" altLang="zh-CN" sz="1600"/>
              <a:t>PS1</a:t>
            </a:r>
            <a:r>
              <a:rPr lang="zh-CN" altLang="en-US" sz="1600"/>
              <a:t>与</a:t>
            </a:r>
            <a:r>
              <a:rPr lang="en-US" altLang="zh-CN" sz="1600"/>
              <a:t>PS0</a:t>
            </a:r>
            <a:r>
              <a:rPr lang="zh-CN" altLang="en-US" sz="1600"/>
              <a:t>位设置看门狗定时器的预分频系数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E0419F-5CA4-46CC-8239-E0788ADB1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436093"/>
              </p:ext>
            </p:extLst>
          </p:nvPr>
        </p:nvGraphicFramePr>
        <p:xfrm>
          <a:off x="555030" y="2730659"/>
          <a:ext cx="4879976" cy="219456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506767">
                  <a:extLst>
                    <a:ext uri="{9D8B030D-6E8A-4147-A177-3AD203B41FA5}">
                      <a16:colId xmlns:a16="http://schemas.microsoft.com/office/drawing/2014/main" val="4215283944"/>
                    </a:ext>
                  </a:extLst>
                </a:gridCol>
                <a:gridCol w="506767">
                  <a:extLst>
                    <a:ext uri="{9D8B030D-6E8A-4147-A177-3AD203B41FA5}">
                      <a16:colId xmlns:a16="http://schemas.microsoft.com/office/drawing/2014/main" val="2287753157"/>
                    </a:ext>
                  </a:extLst>
                </a:gridCol>
                <a:gridCol w="506767">
                  <a:extLst>
                    <a:ext uri="{9D8B030D-6E8A-4147-A177-3AD203B41FA5}">
                      <a16:colId xmlns:a16="http://schemas.microsoft.com/office/drawing/2014/main" val="2836311194"/>
                    </a:ext>
                  </a:extLst>
                </a:gridCol>
                <a:gridCol w="1238763">
                  <a:extLst>
                    <a:ext uri="{9D8B030D-6E8A-4147-A177-3AD203B41FA5}">
                      <a16:colId xmlns:a16="http://schemas.microsoft.com/office/drawing/2014/main" val="1722180861"/>
                    </a:ext>
                  </a:extLst>
                </a:gridCol>
                <a:gridCol w="2120912">
                  <a:extLst>
                    <a:ext uri="{9D8B030D-6E8A-4147-A177-3AD203B41FA5}">
                      <a16:colId xmlns:a16="http://schemas.microsoft.com/office/drawing/2014/main" val="1334313161"/>
                    </a:ext>
                  </a:extLst>
                </a:gridCol>
              </a:tblGrid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PS2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PS1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PS0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预分频系数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600">
                          <a:effectLst/>
                        </a:rPr>
                        <a:t>看门狗溢出时间</a:t>
                      </a:r>
                      <a:r>
                        <a:rPr lang="en-US" sz="1600">
                          <a:effectLst/>
                        </a:rPr>
                        <a:t>(ms)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32267599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65.5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6573207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131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414639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262.1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2363049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16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524.2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14003055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32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1048.5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6714434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64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2097.1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99847193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0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128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4194.3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7368726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1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256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>
                          <a:effectLst/>
                        </a:rPr>
                        <a:t>8338.6</a:t>
                      </a:r>
                      <a:endParaRPr lang="zh-CN" sz="16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29417780"/>
                  </a:ext>
                </a:extLst>
              </a:tr>
            </a:tbl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EDE73FDA-D939-4F90-867E-48AC8C987CD8}"/>
              </a:ext>
            </a:extLst>
          </p:cNvPr>
          <p:cNvSpPr/>
          <p:nvPr/>
        </p:nvSpPr>
        <p:spPr>
          <a:xfrm>
            <a:off x="555030" y="5509422"/>
            <a:ext cx="5613719" cy="2909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WDT_CONTR = 0x33;</a:t>
            </a:r>
          </a:p>
        </p:txBody>
      </p:sp>
      <p:sp>
        <p:nvSpPr>
          <p:cNvPr id="11" name="PA-文本框 5">
            <a:extLst>
              <a:ext uri="{FF2B5EF4-FFF2-40B4-BE49-F238E27FC236}">
                <a16:creationId xmlns:a16="http://schemas.microsoft.com/office/drawing/2014/main" id="{EB62D114-40CB-43E3-AE61-69E523D3C3C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55030" y="5022652"/>
            <a:ext cx="10493971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使用以下代码启用看门狗并设置溢出时间为</a:t>
            </a:r>
            <a:r>
              <a:rPr lang="en-US" altLang="zh-CN" sz="1600"/>
              <a:t>524.2ms</a:t>
            </a:r>
            <a:r>
              <a:rPr lang="zh-CN" altLang="en-US" sz="16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74573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6900096" cy="1739256"/>
                <a:chOff x="-15896" y="866380"/>
                <a:chExt cx="6900096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654698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看门狗喂狗操作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212429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11.4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772219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3719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看门狗喂狗操作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537F312-1F9B-4ABF-A1E5-EE775088C89A}"/>
              </a:ext>
            </a:extLst>
          </p:cNvPr>
          <p:cNvGraphicFramePr>
            <a:graphicFrameLocks noGrp="1"/>
          </p:cNvGraphicFramePr>
          <p:nvPr/>
        </p:nvGraphicFramePr>
        <p:xfrm>
          <a:off x="739456" y="1173974"/>
          <a:ext cx="8290246" cy="8534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20862">
                  <a:extLst>
                    <a:ext uri="{9D8B030D-6E8A-4147-A177-3AD203B41FA5}">
                      <a16:colId xmlns:a16="http://schemas.microsoft.com/office/drawing/2014/main" val="3791134115"/>
                    </a:ext>
                  </a:extLst>
                </a:gridCol>
                <a:gridCol w="1554102">
                  <a:extLst>
                    <a:ext uri="{9D8B030D-6E8A-4147-A177-3AD203B41FA5}">
                      <a16:colId xmlns:a16="http://schemas.microsoft.com/office/drawing/2014/main" val="151042893"/>
                    </a:ext>
                  </a:extLst>
                </a:gridCol>
                <a:gridCol w="560496">
                  <a:extLst>
                    <a:ext uri="{9D8B030D-6E8A-4147-A177-3AD203B41FA5}">
                      <a16:colId xmlns:a16="http://schemas.microsoft.com/office/drawing/2014/main" val="489319313"/>
                    </a:ext>
                  </a:extLst>
                </a:gridCol>
                <a:gridCol w="613489">
                  <a:extLst>
                    <a:ext uri="{9D8B030D-6E8A-4147-A177-3AD203B41FA5}">
                      <a16:colId xmlns:a16="http://schemas.microsoft.com/office/drawing/2014/main" val="649449780"/>
                    </a:ext>
                  </a:extLst>
                </a:gridCol>
                <a:gridCol w="613489">
                  <a:extLst>
                    <a:ext uri="{9D8B030D-6E8A-4147-A177-3AD203B41FA5}">
                      <a16:colId xmlns:a16="http://schemas.microsoft.com/office/drawing/2014/main" val="1319498507"/>
                    </a:ext>
                  </a:extLst>
                </a:gridCol>
                <a:gridCol w="605335">
                  <a:extLst>
                    <a:ext uri="{9D8B030D-6E8A-4147-A177-3AD203B41FA5}">
                      <a16:colId xmlns:a16="http://schemas.microsoft.com/office/drawing/2014/main" val="2251930509"/>
                    </a:ext>
                  </a:extLst>
                </a:gridCol>
                <a:gridCol w="641003">
                  <a:extLst>
                    <a:ext uri="{9D8B030D-6E8A-4147-A177-3AD203B41FA5}">
                      <a16:colId xmlns:a16="http://schemas.microsoft.com/office/drawing/2014/main" val="742355367"/>
                    </a:ext>
                  </a:extLst>
                </a:gridCol>
                <a:gridCol w="641003">
                  <a:extLst>
                    <a:ext uri="{9D8B030D-6E8A-4147-A177-3AD203B41FA5}">
                      <a16:colId xmlns:a16="http://schemas.microsoft.com/office/drawing/2014/main" val="280743615"/>
                    </a:ext>
                  </a:extLst>
                </a:gridCol>
                <a:gridCol w="613489">
                  <a:extLst>
                    <a:ext uri="{9D8B030D-6E8A-4147-A177-3AD203B41FA5}">
                      <a16:colId xmlns:a16="http://schemas.microsoft.com/office/drawing/2014/main" val="1632070956"/>
                    </a:ext>
                  </a:extLst>
                </a:gridCol>
                <a:gridCol w="613489">
                  <a:extLst>
                    <a:ext uri="{9D8B030D-6E8A-4147-A177-3AD203B41FA5}">
                      <a16:colId xmlns:a16="http://schemas.microsoft.com/office/drawing/2014/main" val="401758816"/>
                    </a:ext>
                  </a:extLst>
                </a:gridCol>
                <a:gridCol w="613489">
                  <a:extLst>
                    <a:ext uri="{9D8B030D-6E8A-4147-A177-3AD203B41FA5}">
                      <a16:colId xmlns:a16="http://schemas.microsoft.com/office/drawing/2014/main" val="2778737074"/>
                    </a:ext>
                  </a:extLst>
                </a:gridCol>
              </a:tblGrid>
              <a:tr h="144145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位和符号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60775"/>
                  </a:ext>
                </a:extLst>
              </a:tr>
              <a:tr h="144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54215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WDT_CONTR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看门狗</a:t>
                      </a: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控制寄存器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0xE1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EN_</a:t>
                      </a:r>
                      <a:endParaRPr lang="zh-CN" sz="1400">
                        <a:effectLst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WDT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CLR_</a:t>
                      </a:r>
                      <a:endParaRPr lang="zh-CN" sz="1400">
                        <a:effectLst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WDT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IDLE_</a:t>
                      </a:r>
                      <a:endParaRPr lang="zh-CN" sz="1400">
                        <a:effectLst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WDT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PS2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PS1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PS0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16552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48C834-5138-496B-A9BA-F64113C3D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6777779"/>
              </p:ext>
            </p:extLst>
          </p:nvPr>
        </p:nvGraphicFramePr>
        <p:xfrm>
          <a:off x="739456" y="2301240"/>
          <a:ext cx="10170282" cy="8534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549088">
                  <a:extLst>
                    <a:ext uri="{9D8B030D-6E8A-4147-A177-3AD203B41FA5}">
                      <a16:colId xmlns:a16="http://schemas.microsoft.com/office/drawing/2014/main" val="973919269"/>
                    </a:ext>
                  </a:extLst>
                </a:gridCol>
                <a:gridCol w="840419">
                  <a:extLst>
                    <a:ext uri="{9D8B030D-6E8A-4147-A177-3AD203B41FA5}">
                      <a16:colId xmlns:a16="http://schemas.microsoft.com/office/drawing/2014/main" val="3562427647"/>
                    </a:ext>
                  </a:extLst>
                </a:gridCol>
                <a:gridCol w="3551458">
                  <a:extLst>
                    <a:ext uri="{9D8B030D-6E8A-4147-A177-3AD203B41FA5}">
                      <a16:colId xmlns:a16="http://schemas.microsoft.com/office/drawing/2014/main" val="3616302110"/>
                    </a:ext>
                  </a:extLst>
                </a:gridCol>
                <a:gridCol w="4229317">
                  <a:extLst>
                    <a:ext uri="{9D8B030D-6E8A-4147-A177-3AD203B41FA5}">
                      <a16:colId xmlns:a16="http://schemas.microsoft.com/office/drawing/2014/main" val="512522773"/>
                    </a:ext>
                  </a:extLst>
                </a:gridCol>
              </a:tblGrid>
              <a:tr h="153049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位域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0894180"/>
                  </a:ext>
                </a:extLst>
              </a:tr>
              <a:tr h="459147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tabLst>
                          <a:tab pos="357188" algn="l"/>
                        </a:tabLst>
                      </a:pPr>
                      <a:r>
                        <a:rPr lang="en-US" altLang="zh-CN" sz="14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WDT_CONTR</a:t>
                      </a:r>
                      <a:endParaRPr lang="zh-CN" altLang="en-US" sz="1400" kern="120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CLR_WDT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看门狗清“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”位。</a:t>
                      </a:r>
                    </a:p>
                    <a:p>
                      <a:r>
                        <a:rPr lang="zh-CN" sz="1400">
                          <a:effectLst/>
                        </a:rPr>
                        <a:t>初始值为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，由软件置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，硬件清零。</a:t>
                      </a:r>
                    </a:p>
                    <a:p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：看门狗重新计时，即“喂狗”操作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717359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F035856-E679-4A4C-8D25-44963D76BF82}"/>
              </a:ext>
            </a:extLst>
          </p:cNvPr>
          <p:cNvSpPr/>
          <p:nvPr/>
        </p:nvSpPr>
        <p:spPr>
          <a:xfrm>
            <a:off x="739456" y="3711974"/>
            <a:ext cx="5613719" cy="2909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sfr WDT_CONTR = 0xE1;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E0116B-BF65-4343-9090-FFFBFD1F20C1}"/>
              </a:ext>
            </a:extLst>
          </p:cNvPr>
          <p:cNvSpPr/>
          <p:nvPr/>
        </p:nvSpPr>
        <p:spPr>
          <a:xfrm>
            <a:off x="739456" y="4430731"/>
            <a:ext cx="5613719" cy="2909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fr-FR" altLang="zh-CN" sz="1400">
                <a:solidFill>
                  <a:schemeClr val="accent1">
                    <a:lumMod val="75000"/>
                  </a:schemeClr>
                </a:solidFill>
              </a:rPr>
              <a:t>WDT_CONTR = WDT_CONTR | 0x10;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PA-文本框 5">
            <a:extLst>
              <a:ext uri="{FF2B5EF4-FFF2-40B4-BE49-F238E27FC236}">
                <a16:creationId xmlns:a16="http://schemas.microsoft.com/office/drawing/2014/main" id="{DFF961B1-63E5-480A-8AA8-0D061ECA995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85731" y="3261249"/>
            <a:ext cx="9982269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定义</a:t>
            </a:r>
            <a:r>
              <a:rPr lang="en-US" altLang="zh-CN" sz="1600"/>
              <a:t>WDT_CONTR</a:t>
            </a:r>
            <a:r>
              <a:rPr lang="zh-CN" altLang="en-US" sz="1600"/>
              <a:t>特殊功能寄存器</a:t>
            </a:r>
          </a:p>
        </p:txBody>
      </p:sp>
      <p:sp>
        <p:nvSpPr>
          <p:cNvPr id="10" name="PA-文本框 5">
            <a:extLst>
              <a:ext uri="{FF2B5EF4-FFF2-40B4-BE49-F238E27FC236}">
                <a16:creationId xmlns:a16="http://schemas.microsoft.com/office/drawing/2014/main" id="{6BC872D1-E9CB-49B2-A7D5-B1F95E794BAD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85731" y="4031951"/>
            <a:ext cx="9982269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将</a:t>
            </a:r>
            <a:r>
              <a:rPr lang="en-US" altLang="zh-CN" sz="1600"/>
              <a:t>WDT_CONTR</a:t>
            </a:r>
            <a:r>
              <a:rPr lang="zh-CN" altLang="en-US" sz="1600"/>
              <a:t>寄存器</a:t>
            </a:r>
            <a:r>
              <a:rPr lang="en-US" altLang="zh-CN" sz="1600"/>
              <a:t>bit4</a:t>
            </a:r>
            <a:r>
              <a:rPr lang="zh-CN" altLang="en-US" sz="1600"/>
              <a:t>置位</a:t>
            </a:r>
          </a:p>
        </p:txBody>
      </p:sp>
      <p:sp>
        <p:nvSpPr>
          <p:cNvPr id="11" name="PA-文本框 5">
            <a:extLst>
              <a:ext uri="{FF2B5EF4-FFF2-40B4-BE49-F238E27FC236}">
                <a16:creationId xmlns:a16="http://schemas.microsoft.com/office/drawing/2014/main" id="{12B425A8-CDA8-40B2-A07E-48E80017C37E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85731" y="4749482"/>
            <a:ext cx="9982269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或简写为以下形式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575BC8-D22F-488D-91DA-5A59502E0325}"/>
              </a:ext>
            </a:extLst>
          </p:cNvPr>
          <p:cNvSpPr/>
          <p:nvPr/>
        </p:nvSpPr>
        <p:spPr>
          <a:xfrm>
            <a:off x="739456" y="5194330"/>
            <a:ext cx="5613719" cy="2909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fr-FR" altLang="zh-CN" sz="1400">
                <a:solidFill>
                  <a:schemeClr val="accent1">
                    <a:lumMod val="75000"/>
                  </a:schemeClr>
                </a:solidFill>
              </a:rPr>
              <a:t>WDT_CONTR | = 0x10;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22630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6900096" cy="1739256"/>
                <a:chOff x="-15896" y="866380"/>
                <a:chExt cx="6900096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654698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实例与代码解析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212429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11.5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877933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5633273" cy="720049"/>
            <a:chOff x="482600" y="439828"/>
            <a:chExt cx="5633273" cy="720049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56332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>
                  <a:solidFill>
                    <a:schemeClr val="accent1"/>
                  </a:solidFill>
                  <a:latin typeface="+mj-ea"/>
                  <a:ea typeface="+mj-ea"/>
                </a:rPr>
                <a:t>实例</a:t>
              </a:r>
              <a:r>
                <a:rPr lang="en-US" altLang="zh-CN" sz="2800">
                  <a:solidFill>
                    <a:schemeClr val="accent1"/>
                  </a:solidFill>
                  <a:latin typeface="+mj-ea"/>
                  <a:ea typeface="+mj-ea"/>
                </a:rPr>
                <a:t>-</a:t>
              </a:r>
              <a:r>
                <a:rPr lang="zh-CN" altLang="en-US" sz="2800">
                  <a:solidFill>
                    <a:schemeClr val="accent1"/>
                  </a:solidFill>
                  <a:latin typeface="+mj-ea"/>
                  <a:ea typeface="+mj-ea"/>
                </a:rPr>
                <a:t>模拟程序卡机触发看门狗复位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9220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Example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10" name="PA-文本框 5">
            <a:extLst>
              <a:ext uri="{FF2B5EF4-FFF2-40B4-BE49-F238E27FC236}">
                <a16:creationId xmlns:a16="http://schemas.microsoft.com/office/drawing/2014/main" id="{F30F2B45-C872-4B36-AA3D-54EDD20580D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82599" y="3429000"/>
            <a:ext cx="4899025" cy="25455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1</a:t>
            </a:r>
            <a:r>
              <a:rPr lang="zh-CN" altLang="en-US" sz="1800"/>
              <a:t>）定义看门狗控制寄存器。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2</a:t>
            </a:r>
            <a:r>
              <a:rPr lang="zh-CN" altLang="en-US" sz="1800"/>
              <a:t>）置位看门狗允许位。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3</a:t>
            </a:r>
            <a:r>
              <a:rPr lang="zh-CN" altLang="en-US" sz="1800"/>
              <a:t>）开启外部中断</a:t>
            </a:r>
            <a:r>
              <a:rPr lang="en-US" altLang="zh-CN" sz="1800"/>
              <a:t>0</a:t>
            </a:r>
            <a:r>
              <a:rPr lang="zh-CN" altLang="en-US" sz="1800"/>
              <a:t>中断允许。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4</a:t>
            </a:r>
            <a:r>
              <a:rPr lang="zh-CN" altLang="en-US" sz="1800"/>
              <a:t>）在流水灯实验的基础上，加入喂狗操作。</a:t>
            </a:r>
          </a:p>
          <a:p>
            <a:pPr>
              <a:lnSpc>
                <a:spcPct val="150000"/>
              </a:lnSpc>
            </a:pPr>
            <a:r>
              <a:rPr lang="zh-CN" altLang="en-US" sz="1800"/>
              <a:t>（</a:t>
            </a:r>
            <a:r>
              <a:rPr lang="en-US" altLang="zh-CN" sz="1800"/>
              <a:t>5</a:t>
            </a:r>
            <a:r>
              <a:rPr lang="zh-CN" altLang="en-US" sz="1800"/>
              <a:t>）在中断服务函数中，采用较长延时模拟单片机卡机状况。</a:t>
            </a:r>
          </a:p>
        </p:txBody>
      </p:sp>
      <p:sp>
        <p:nvSpPr>
          <p:cNvPr id="11" name="PA-文本框 4">
            <a:extLst>
              <a:ext uri="{FF2B5EF4-FFF2-40B4-BE49-F238E27FC236}">
                <a16:creationId xmlns:a16="http://schemas.microsoft.com/office/drawing/2014/main" id="{877E1089-34A3-48A6-B278-56FBAA1936B7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72406" y="3084057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编程要点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2277C663-F40A-4D90-90A0-27F40FCBC5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934123"/>
              </p:ext>
            </p:extLst>
          </p:nvPr>
        </p:nvGraphicFramePr>
        <p:xfrm>
          <a:off x="6257205" y="219199"/>
          <a:ext cx="5534138" cy="6419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10" name="Visio" r:id="rId7" imgW="3137455" imgH="3620176" progId="Visio.Drawing.11">
                  <p:embed/>
                </p:oleObj>
              </mc:Choice>
              <mc:Fallback>
                <p:oleObj name="Visio" r:id="rId7" imgW="3137455" imgH="3620176" progId="Visio.Drawing.11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205" y="219199"/>
                        <a:ext cx="5534138" cy="641960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PA-文本框 5">
            <a:extLst>
              <a:ext uri="{FF2B5EF4-FFF2-40B4-BE49-F238E27FC236}">
                <a16:creationId xmlns:a16="http://schemas.microsoft.com/office/drawing/2014/main" id="{34926EA6-DA35-43B7-ADE6-D09CF6C53B89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20879" y="1215658"/>
            <a:ext cx="5413917" cy="180107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25000"/>
              </a:lnSpc>
            </a:pPr>
            <a:r>
              <a:rPr lang="zh-CN" altLang="en-US" sz="1800"/>
              <a:t>基于</a:t>
            </a:r>
            <a:r>
              <a:rPr lang="en-US" altLang="zh-CN" sz="1800"/>
              <a:t>51</a:t>
            </a:r>
            <a:r>
              <a:rPr lang="zh-CN" altLang="en-US" sz="1800"/>
              <a:t>核心板，以流水灯实例为基础，编写独立看门狗驱动程序。程序正常执行的过程中，每间隔一定的时间执行一次喂狗操作。使用外部中断</a:t>
            </a:r>
            <a:r>
              <a:rPr lang="en-US" altLang="zh-CN" sz="1800"/>
              <a:t>0</a:t>
            </a:r>
            <a:r>
              <a:rPr lang="zh-CN" altLang="en-US" sz="1800"/>
              <a:t>模拟程序卡机，令单片机进入长时间的延时，导致其不能按时执行喂狗操作而强制复位。</a:t>
            </a:r>
          </a:p>
        </p:txBody>
      </p:sp>
    </p:spTree>
    <p:extLst>
      <p:ext uri="{BB962C8B-B14F-4D97-AF65-F5344CB8AC3E}">
        <p14:creationId xmlns:p14="http://schemas.microsoft.com/office/powerpoint/2010/main" val="438590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BAC8C24B-971B-46A9-BB3A-8E03D9749CB2}"/>
              </a:ext>
            </a:extLst>
          </p:cNvPr>
          <p:cNvGrpSpPr/>
          <p:nvPr/>
        </p:nvGrpSpPr>
        <p:grpSpPr>
          <a:xfrm>
            <a:off x="482600" y="439828"/>
            <a:ext cx="2204450" cy="904715"/>
            <a:chOff x="482600" y="439828"/>
            <a:chExt cx="2204450" cy="9047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345156-5EBA-4102-AE2A-79169B096F14}"/>
                </a:ext>
              </a:extLst>
            </p:cNvPr>
            <p:cNvSpPr txBox="1"/>
            <p:nvPr/>
          </p:nvSpPr>
          <p:spPr>
            <a:xfrm>
              <a:off x="482600" y="636657"/>
              <a:ext cx="2204450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4000">
                  <a:solidFill>
                    <a:schemeClr val="accent1"/>
                  </a:solidFill>
                  <a:latin typeface="+mj-ea"/>
                  <a:ea typeface="+mj-ea"/>
                </a:rPr>
                <a:t>应用实践</a:t>
              </a: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33FD2742-9550-4D58-9FBF-434D1920F8B9}"/>
                </a:ext>
              </a:extLst>
            </p:cNvPr>
            <p:cNvSpPr txBox="1"/>
            <p:nvPr/>
          </p:nvSpPr>
          <p:spPr>
            <a:xfrm>
              <a:off x="482600" y="439828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>
                  <a:solidFill>
                    <a:schemeClr val="accent1">
                      <a:lumMod val="75000"/>
                    </a:schemeClr>
                  </a:solidFill>
                  <a:latin typeface="+mn-ea"/>
                </a:rPr>
                <a:t>Tasks</a:t>
              </a:r>
              <a:endParaRPr lang="zh-CN" altLang="en-US" sz="1400">
                <a:solidFill>
                  <a:schemeClr val="accent1">
                    <a:lumMod val="75000"/>
                  </a:schemeClr>
                </a:solidFill>
                <a:latin typeface="+mn-ea"/>
              </a:endParaRPr>
            </a:p>
          </p:txBody>
        </p:sp>
      </p:grpSp>
      <p:sp>
        <p:nvSpPr>
          <p:cNvPr id="6" name="PA-文本框 5">
            <a:extLst>
              <a:ext uri="{FF2B5EF4-FFF2-40B4-BE49-F238E27FC236}">
                <a16:creationId xmlns:a16="http://schemas.microsoft.com/office/drawing/2014/main" id="{358038A7-8707-4C25-B76A-317163DDDEA3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575184" y="1893797"/>
            <a:ext cx="10250764" cy="213000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pPr>
              <a:lnSpc>
                <a:spcPct val="150000"/>
              </a:lnSpc>
            </a:pPr>
            <a:r>
              <a:rPr lang="en-US" altLang="zh-CN" sz="1800"/>
              <a:t>1</a:t>
            </a:r>
            <a:r>
              <a:rPr lang="zh-CN" altLang="en-US" sz="1800"/>
              <a:t>．参考本章</a:t>
            </a:r>
            <a:r>
              <a:rPr lang="en-US" altLang="zh-CN" sz="1800"/>
              <a:t>11.2.1</a:t>
            </a:r>
            <a:r>
              <a:rPr lang="zh-CN" altLang="en-US" sz="1800"/>
              <a:t>节中的软件复位方法，编写程序利用</a:t>
            </a:r>
            <a:r>
              <a:rPr lang="en-US" altLang="zh-CN" sz="1800"/>
              <a:t>KEY1</a:t>
            </a:r>
            <a:r>
              <a:rPr lang="zh-CN" altLang="en-US" sz="1800"/>
              <a:t>按键执行软复位操作。要求在流水灯实验的基础上，按下</a:t>
            </a:r>
            <a:r>
              <a:rPr lang="en-US" altLang="zh-CN" sz="1800"/>
              <a:t>KEY1</a:t>
            </a:r>
            <a:r>
              <a:rPr lang="zh-CN" altLang="en-US" sz="1800"/>
              <a:t>按键时</a:t>
            </a:r>
            <a:r>
              <a:rPr lang="en-US" altLang="zh-CN" sz="1800"/>
              <a:t>51</a:t>
            </a:r>
            <a:r>
              <a:rPr lang="zh-CN" altLang="en-US" sz="1800"/>
              <a:t>核心板软复位，实现与复位按键类似的效果。</a:t>
            </a:r>
          </a:p>
          <a:p>
            <a:pPr>
              <a:lnSpc>
                <a:spcPct val="150000"/>
              </a:lnSpc>
            </a:pPr>
            <a:r>
              <a:rPr lang="en-US" altLang="zh-CN" sz="1800"/>
              <a:t>2</a:t>
            </a:r>
            <a:r>
              <a:rPr lang="zh-CN" altLang="en-US" sz="1800"/>
              <a:t>．使用</a:t>
            </a:r>
            <a:r>
              <a:rPr lang="en-US" altLang="zh-CN" sz="1800"/>
              <a:t>KEY1</a:t>
            </a:r>
            <a:r>
              <a:rPr lang="zh-CN" altLang="en-US" sz="1800"/>
              <a:t>按键手动执行喂狗操作。要求在流水灯实验的基础上，需要不断地按下</a:t>
            </a:r>
            <a:r>
              <a:rPr lang="en-US" altLang="zh-CN" sz="1800"/>
              <a:t>KEY1</a:t>
            </a:r>
            <a:r>
              <a:rPr lang="zh-CN" altLang="en-US" sz="1800"/>
              <a:t>按键喂狗，此时流水灯程序正常运行。当</a:t>
            </a:r>
            <a:r>
              <a:rPr lang="en-US" altLang="zh-CN" sz="1800"/>
              <a:t>KEY1</a:t>
            </a:r>
            <a:r>
              <a:rPr lang="zh-CN" altLang="en-US" sz="1800"/>
              <a:t>按键没有被按下时，要求</a:t>
            </a:r>
            <a:r>
              <a:rPr lang="en-US" altLang="zh-CN" sz="1800"/>
              <a:t>51</a:t>
            </a:r>
            <a:r>
              <a:rPr lang="zh-CN" altLang="en-US" sz="1800"/>
              <a:t>核心板能在短时间内自动复位。</a:t>
            </a:r>
          </a:p>
        </p:txBody>
      </p:sp>
    </p:spTree>
    <p:extLst>
      <p:ext uri="{BB962C8B-B14F-4D97-AF65-F5344CB8AC3E}">
        <p14:creationId xmlns:p14="http://schemas.microsoft.com/office/powerpoint/2010/main" val="595848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4173388" cy="1739256"/>
                <a:chOff x="-15896" y="866380"/>
                <a:chExt cx="4173388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382027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复位方法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212429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4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11.1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4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PA-文本框 5">
            <a:extLst>
              <a:ext uri="{FF2B5EF4-FFF2-40B4-BE49-F238E27FC236}">
                <a16:creationId xmlns:a16="http://schemas.microsoft.com/office/drawing/2014/main" id="{8F5B56EE-AEA7-4C5C-A984-088509600E9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951838" y="2614007"/>
            <a:ext cx="6040937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sz="1600"/>
              <a:t>STC89</a:t>
            </a:r>
            <a:r>
              <a:rPr lang="zh-CN" altLang="en-US" sz="1600"/>
              <a:t>系列微控制器有四种复位方法，分别是外部</a:t>
            </a:r>
            <a:r>
              <a:rPr lang="en-US" altLang="zh-CN" sz="1600"/>
              <a:t>RST</a:t>
            </a:r>
            <a:r>
              <a:rPr lang="zh-CN" altLang="en-US" sz="1600"/>
              <a:t>引脚复位、软件复位、掉电复位以及看门狗复位。</a:t>
            </a:r>
          </a:p>
        </p:txBody>
      </p:sp>
    </p:spTree>
    <p:extLst>
      <p:ext uri="{BB962C8B-B14F-4D97-AF65-F5344CB8AC3E}">
        <p14:creationId xmlns:p14="http://schemas.microsoft.com/office/powerpoint/2010/main" val="16760060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复位方法</a:t>
            </a:r>
          </a:p>
        </p:txBody>
      </p:sp>
      <p:sp>
        <p:nvSpPr>
          <p:cNvPr id="6" name="PA-文本框 4">
            <a:extLst>
              <a:ext uri="{FF2B5EF4-FFF2-40B4-BE49-F238E27FC236}">
                <a16:creationId xmlns:a16="http://schemas.microsoft.com/office/drawing/2014/main" id="{8B75054E-2C56-4579-BB59-125DE58820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532" y="1173974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软件复位</a:t>
            </a:r>
          </a:p>
        </p:txBody>
      </p:sp>
      <p:sp>
        <p:nvSpPr>
          <p:cNvPr id="7" name="PA-文本框 5">
            <a:extLst>
              <a:ext uri="{FF2B5EF4-FFF2-40B4-BE49-F238E27FC236}">
                <a16:creationId xmlns:a16="http://schemas.microsoft.com/office/drawing/2014/main" id="{11036F77-4B9C-44F7-AB9E-C57884F05FB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531" y="1492311"/>
            <a:ext cx="10493971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单片机在正常运行程序的过程中，可以通过程序修改</a:t>
            </a:r>
            <a:r>
              <a:rPr lang="en-US" altLang="zh-CN" sz="1600"/>
              <a:t>ISP</a:t>
            </a:r>
            <a:r>
              <a:rPr lang="zh-CN" altLang="en-US" sz="1600"/>
              <a:t>控制寄存器中的值，实现单片机系统软复位。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589BE8FD-74A6-47AE-A39D-B851725F7A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1605339"/>
              </p:ext>
            </p:extLst>
          </p:nvPr>
        </p:nvGraphicFramePr>
        <p:xfrm>
          <a:off x="677542" y="1919268"/>
          <a:ext cx="7637783" cy="979138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52526">
                  <a:extLst>
                    <a:ext uri="{9D8B030D-6E8A-4147-A177-3AD203B41FA5}">
                      <a16:colId xmlns:a16="http://schemas.microsoft.com/office/drawing/2014/main" val="531996327"/>
                    </a:ext>
                  </a:extLst>
                </a:gridCol>
                <a:gridCol w="1473705">
                  <a:extLst>
                    <a:ext uri="{9D8B030D-6E8A-4147-A177-3AD203B41FA5}">
                      <a16:colId xmlns:a16="http://schemas.microsoft.com/office/drawing/2014/main" val="1515339146"/>
                    </a:ext>
                  </a:extLst>
                </a:gridCol>
                <a:gridCol w="529217">
                  <a:extLst>
                    <a:ext uri="{9D8B030D-6E8A-4147-A177-3AD203B41FA5}">
                      <a16:colId xmlns:a16="http://schemas.microsoft.com/office/drawing/2014/main" val="1188823235"/>
                    </a:ext>
                  </a:extLst>
                </a:gridCol>
                <a:gridCol w="638943">
                  <a:extLst>
                    <a:ext uri="{9D8B030D-6E8A-4147-A177-3AD203B41FA5}">
                      <a16:colId xmlns:a16="http://schemas.microsoft.com/office/drawing/2014/main" val="567808486"/>
                    </a:ext>
                  </a:extLst>
                </a:gridCol>
                <a:gridCol w="730945">
                  <a:extLst>
                    <a:ext uri="{9D8B030D-6E8A-4147-A177-3AD203B41FA5}">
                      <a16:colId xmlns:a16="http://schemas.microsoft.com/office/drawing/2014/main" val="1321757170"/>
                    </a:ext>
                  </a:extLst>
                </a:gridCol>
                <a:gridCol w="730945">
                  <a:extLst>
                    <a:ext uri="{9D8B030D-6E8A-4147-A177-3AD203B41FA5}">
                      <a16:colId xmlns:a16="http://schemas.microsoft.com/office/drawing/2014/main" val="1138440371"/>
                    </a:ext>
                  </a:extLst>
                </a:gridCol>
                <a:gridCol w="469290">
                  <a:extLst>
                    <a:ext uri="{9D8B030D-6E8A-4147-A177-3AD203B41FA5}">
                      <a16:colId xmlns:a16="http://schemas.microsoft.com/office/drawing/2014/main" val="2637863736"/>
                    </a:ext>
                  </a:extLst>
                </a:gridCol>
                <a:gridCol w="503053">
                  <a:extLst>
                    <a:ext uri="{9D8B030D-6E8A-4147-A177-3AD203B41FA5}">
                      <a16:colId xmlns:a16="http://schemas.microsoft.com/office/drawing/2014/main" val="2787007632"/>
                    </a:ext>
                  </a:extLst>
                </a:gridCol>
                <a:gridCol w="503053">
                  <a:extLst>
                    <a:ext uri="{9D8B030D-6E8A-4147-A177-3AD203B41FA5}">
                      <a16:colId xmlns:a16="http://schemas.microsoft.com/office/drawing/2014/main" val="2765829252"/>
                    </a:ext>
                  </a:extLst>
                </a:gridCol>
                <a:gridCol w="503053">
                  <a:extLst>
                    <a:ext uri="{9D8B030D-6E8A-4147-A177-3AD203B41FA5}">
                      <a16:colId xmlns:a16="http://schemas.microsoft.com/office/drawing/2014/main" val="2426574601"/>
                    </a:ext>
                  </a:extLst>
                </a:gridCol>
                <a:gridCol w="503053">
                  <a:extLst>
                    <a:ext uri="{9D8B030D-6E8A-4147-A177-3AD203B41FA5}">
                      <a16:colId xmlns:a16="http://schemas.microsoft.com/office/drawing/2014/main" val="2698338336"/>
                    </a:ext>
                  </a:extLst>
                </a:gridCol>
              </a:tblGrid>
              <a:tr h="276209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位和符号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419028"/>
                  </a:ext>
                </a:extLst>
              </a:tr>
              <a:tr h="276209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9679253"/>
                  </a:ext>
                </a:extLst>
              </a:tr>
              <a:tr h="391220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ISP_CONTR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ISP-IAP</a:t>
                      </a:r>
                      <a:endParaRPr lang="zh-CN" sz="1400">
                        <a:effectLst/>
                      </a:endParaRP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控制寄存器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0xE7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ISPEN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SWBS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SWRST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WT2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WT1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WT0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33569707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51EB520-B5FF-463C-A19E-569FE8B5F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572068"/>
              </p:ext>
            </p:extLst>
          </p:nvPr>
        </p:nvGraphicFramePr>
        <p:xfrm>
          <a:off x="677542" y="3081475"/>
          <a:ext cx="7637782" cy="20305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46483">
                  <a:extLst>
                    <a:ext uri="{9D8B030D-6E8A-4147-A177-3AD203B41FA5}">
                      <a16:colId xmlns:a16="http://schemas.microsoft.com/office/drawing/2014/main" val="417086253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62851152"/>
                    </a:ext>
                  </a:extLst>
                </a:gridCol>
                <a:gridCol w="1616579">
                  <a:extLst>
                    <a:ext uri="{9D8B030D-6E8A-4147-A177-3AD203B41FA5}">
                      <a16:colId xmlns:a16="http://schemas.microsoft.com/office/drawing/2014/main" val="1689519477"/>
                    </a:ext>
                  </a:extLst>
                </a:gridCol>
                <a:gridCol w="3164970">
                  <a:extLst>
                    <a:ext uri="{9D8B030D-6E8A-4147-A177-3AD203B41FA5}">
                      <a16:colId xmlns:a16="http://schemas.microsoft.com/office/drawing/2014/main" val="3516363342"/>
                    </a:ext>
                  </a:extLst>
                </a:gridCol>
              </a:tblGrid>
              <a:tr h="323622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 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9837369"/>
                  </a:ext>
                </a:extLst>
              </a:tr>
              <a:tr h="4521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ISP_CONTR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SWBS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effectLst/>
                        </a:rPr>
                        <a:t>软件复位后启动程序区选择位。</a:t>
                      </a:r>
                    </a:p>
                    <a:p>
                      <a:pPr algn="l"/>
                      <a:r>
                        <a:rPr lang="zh-CN" sz="1400">
                          <a:effectLst/>
                        </a:rPr>
                        <a:t>初始值为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，由软件置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，硬件清零。</a:t>
                      </a: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：软件复位后从用户程序区启动；</a:t>
                      </a: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：软件复位后从</a:t>
                      </a:r>
                      <a:r>
                        <a:rPr lang="en-US" sz="1400">
                          <a:effectLst/>
                        </a:rPr>
                        <a:t>ISP</a:t>
                      </a:r>
                      <a:r>
                        <a:rPr lang="zh-CN" sz="1400">
                          <a:effectLst/>
                        </a:rPr>
                        <a:t>程序区启动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4572252"/>
                  </a:ext>
                </a:extLst>
              </a:tr>
              <a:tr h="452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SWRST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effectLst/>
                        </a:rPr>
                        <a:t>软件复位使能位。</a:t>
                      </a:r>
                    </a:p>
                    <a:p>
                      <a:pPr algn="l"/>
                      <a:r>
                        <a:rPr lang="zh-CN" sz="1400">
                          <a:effectLst/>
                        </a:rPr>
                        <a:t>初始值为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，由软件置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，硬件清零。</a:t>
                      </a: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：无操作；</a:t>
                      </a: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：执行软件复位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093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166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复位方法</a:t>
            </a:r>
          </a:p>
        </p:txBody>
      </p:sp>
      <p:sp>
        <p:nvSpPr>
          <p:cNvPr id="6" name="PA-文本框 4">
            <a:extLst>
              <a:ext uri="{FF2B5EF4-FFF2-40B4-BE49-F238E27FC236}">
                <a16:creationId xmlns:a16="http://schemas.microsoft.com/office/drawing/2014/main" id="{8B75054E-2C56-4579-BB59-125DE588201B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532" y="1173974"/>
            <a:ext cx="1191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软件复位</a:t>
            </a:r>
          </a:p>
        </p:txBody>
      </p:sp>
      <p:sp>
        <p:nvSpPr>
          <p:cNvPr id="7" name="PA-文本框 5">
            <a:extLst>
              <a:ext uri="{FF2B5EF4-FFF2-40B4-BE49-F238E27FC236}">
                <a16:creationId xmlns:a16="http://schemas.microsoft.com/office/drawing/2014/main" id="{11036F77-4B9C-44F7-AB9E-C57884F05FB2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531" y="1492311"/>
            <a:ext cx="10493971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单片机在正常运行程序的过程中，可以通过修改</a:t>
            </a:r>
            <a:r>
              <a:rPr lang="en-US" altLang="zh-CN" sz="1600"/>
              <a:t>ISP</a:t>
            </a:r>
            <a:r>
              <a:rPr lang="zh-CN" altLang="en-US" sz="1600"/>
              <a:t>控制寄存器中的值，实现单片机系统软复位。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51EB520-B5FF-463C-A19E-569FE8B5FF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845072"/>
              </p:ext>
            </p:extLst>
          </p:nvPr>
        </p:nvGraphicFramePr>
        <p:xfrm>
          <a:off x="609531" y="1892421"/>
          <a:ext cx="7637782" cy="2030502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046483">
                  <a:extLst>
                    <a:ext uri="{9D8B030D-6E8A-4147-A177-3AD203B41FA5}">
                      <a16:colId xmlns:a16="http://schemas.microsoft.com/office/drawing/2014/main" val="417086253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62851152"/>
                    </a:ext>
                  </a:extLst>
                </a:gridCol>
                <a:gridCol w="1616579">
                  <a:extLst>
                    <a:ext uri="{9D8B030D-6E8A-4147-A177-3AD203B41FA5}">
                      <a16:colId xmlns:a16="http://schemas.microsoft.com/office/drawing/2014/main" val="1689519477"/>
                    </a:ext>
                  </a:extLst>
                </a:gridCol>
                <a:gridCol w="3164970">
                  <a:extLst>
                    <a:ext uri="{9D8B030D-6E8A-4147-A177-3AD203B41FA5}">
                      <a16:colId xmlns:a16="http://schemas.microsoft.com/office/drawing/2014/main" val="3516363342"/>
                    </a:ext>
                  </a:extLst>
                </a:gridCol>
              </a:tblGrid>
              <a:tr h="323622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 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329837369"/>
                  </a:ext>
                </a:extLst>
              </a:tr>
              <a:tr h="45212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ISP_CONTR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SWBS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effectLst/>
                        </a:rPr>
                        <a:t>软件复位后启动程序区选择位。</a:t>
                      </a:r>
                    </a:p>
                    <a:p>
                      <a:pPr algn="l"/>
                      <a:r>
                        <a:rPr lang="zh-CN" sz="1400">
                          <a:effectLst/>
                        </a:rPr>
                        <a:t>初始值为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，由软件置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，硬件清零。</a:t>
                      </a: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：软件复位后从用户程序区启动；</a:t>
                      </a: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：软件复位后从</a:t>
                      </a:r>
                      <a:r>
                        <a:rPr lang="en-US" sz="1400">
                          <a:effectLst/>
                        </a:rPr>
                        <a:t>ISP</a:t>
                      </a:r>
                      <a:r>
                        <a:rPr lang="zh-CN" sz="1400">
                          <a:effectLst/>
                        </a:rPr>
                        <a:t>程序区启动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4572252"/>
                  </a:ext>
                </a:extLst>
              </a:tr>
              <a:tr h="452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SWRST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sz="1400">
                          <a:effectLst/>
                        </a:rPr>
                        <a:t>软件复位使能位。</a:t>
                      </a:r>
                    </a:p>
                    <a:p>
                      <a:pPr algn="l"/>
                      <a:r>
                        <a:rPr lang="zh-CN" sz="1400">
                          <a:effectLst/>
                        </a:rPr>
                        <a:t>初始值为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，由软件置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，硬件清零。</a:t>
                      </a: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：无操作；</a:t>
                      </a:r>
                    </a:p>
                    <a:p>
                      <a:pPr algn="l"/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：执行软件复位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3093888"/>
                  </a:ext>
                </a:extLst>
              </a:tr>
            </a:tbl>
          </a:graphicData>
        </a:graphic>
      </p:graphicFrame>
      <p:sp>
        <p:nvSpPr>
          <p:cNvPr id="10" name="PA-文本框 5">
            <a:extLst>
              <a:ext uri="{FF2B5EF4-FFF2-40B4-BE49-F238E27FC236}">
                <a16:creationId xmlns:a16="http://schemas.microsoft.com/office/drawing/2014/main" id="{BC0A5EFE-24D7-459F-A30A-29FE35BA4AC2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531" y="4035486"/>
            <a:ext cx="10493971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en-US" altLang="zh-CN" sz="1600"/>
              <a:t>ISP</a:t>
            </a:r>
            <a:r>
              <a:rPr lang="zh-CN" altLang="en-US" sz="1600"/>
              <a:t>控制寄存器没有在</a:t>
            </a:r>
            <a:r>
              <a:rPr lang="en-US" altLang="zh-CN" sz="1600"/>
              <a:t>reg52.h</a:t>
            </a:r>
            <a:r>
              <a:rPr lang="zh-CN" altLang="en-US" sz="1600"/>
              <a:t>头文件中定义，因此需要以下代码定义该寄存器，才能在程序中调用。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362941C2-1B10-4390-98AA-FBF2E896F29F}"/>
              </a:ext>
            </a:extLst>
          </p:cNvPr>
          <p:cNvSpPr/>
          <p:nvPr/>
        </p:nvSpPr>
        <p:spPr>
          <a:xfrm>
            <a:off x="609531" y="4537386"/>
            <a:ext cx="7487725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sfr ISP_CONTR = 0xE7;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92D0D6ED-473A-41E0-81AD-CF7819D6CABD}"/>
              </a:ext>
            </a:extLst>
          </p:cNvPr>
          <p:cNvSpPr/>
          <p:nvPr/>
        </p:nvSpPr>
        <p:spPr>
          <a:xfrm>
            <a:off x="609531" y="5449842"/>
            <a:ext cx="7487725" cy="4001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ISP_CONTR |= 0x20;       //</a:t>
            </a:r>
            <a:r>
              <a:rPr lang="zh-CN" altLang="en-US" sz="1400">
                <a:solidFill>
                  <a:schemeClr val="accent1">
                    <a:lumMod val="75000"/>
                  </a:schemeClr>
                </a:solidFill>
              </a:rPr>
              <a:t>执行软件复位</a:t>
            </a:r>
            <a:endParaRPr lang="en-US" altLang="zh-CN" sz="140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ABBCEBE5-3DC8-4D2C-B5B2-7D1F9337B8B1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09531" y="4971294"/>
            <a:ext cx="10493971" cy="38933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对</a:t>
            </a:r>
            <a:r>
              <a:rPr lang="en-US" altLang="zh-CN" sz="1600"/>
              <a:t>ISP_CONTR</a:t>
            </a:r>
            <a:r>
              <a:rPr lang="zh-CN" altLang="en-US" sz="1600"/>
              <a:t>寄存器中的</a:t>
            </a:r>
            <a:r>
              <a:rPr lang="en-US" altLang="zh-CN" sz="1600"/>
              <a:t>SWRST</a:t>
            </a:r>
            <a:r>
              <a:rPr lang="zh-CN" altLang="en-US" sz="1600"/>
              <a:t>位写“</a:t>
            </a:r>
            <a:r>
              <a:rPr lang="en-US" altLang="zh-CN" sz="1600"/>
              <a:t>1”</a:t>
            </a:r>
            <a:r>
              <a:rPr lang="zh-CN" altLang="en-US" sz="1600"/>
              <a:t>即可实现软件复位</a:t>
            </a:r>
          </a:p>
        </p:txBody>
      </p:sp>
    </p:spTree>
    <p:extLst>
      <p:ext uri="{BB962C8B-B14F-4D97-AF65-F5344CB8AC3E}">
        <p14:creationId xmlns:p14="http://schemas.microsoft.com/office/powerpoint/2010/main" val="224695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22044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复位方法</a:t>
            </a:r>
          </a:p>
        </p:txBody>
      </p:sp>
      <p:sp>
        <p:nvSpPr>
          <p:cNvPr id="14" name="PA-文本框 5">
            <a:extLst>
              <a:ext uri="{FF2B5EF4-FFF2-40B4-BE49-F238E27FC236}">
                <a16:creationId xmlns:a16="http://schemas.microsoft.com/office/drawing/2014/main" id="{BF943377-F54F-4204-98C1-9B33E15DFBEA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609532" y="1660448"/>
            <a:ext cx="10493971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对</a:t>
            </a:r>
            <a:r>
              <a:rPr lang="en-US" altLang="zh-CN" sz="1600"/>
              <a:t>RST</a:t>
            </a:r>
            <a:r>
              <a:rPr lang="zh-CN" altLang="en-US" sz="1600"/>
              <a:t>引脚施加两个机器周期以上的高电平信号，即可对单片机进行复位。</a:t>
            </a:r>
            <a:endParaRPr lang="en-US" altLang="zh-CN" sz="1600"/>
          </a:p>
          <a:p>
            <a:r>
              <a:rPr lang="en-US" altLang="zh-CN" sz="1600"/>
              <a:t>51</a:t>
            </a:r>
            <a:r>
              <a:rPr lang="zh-CN" altLang="en-US" sz="1600"/>
              <a:t>核心板上的复位按键即利用了外部</a:t>
            </a:r>
            <a:r>
              <a:rPr lang="en-US" altLang="zh-CN" sz="1600"/>
              <a:t>RST</a:t>
            </a:r>
            <a:r>
              <a:rPr lang="zh-CN" altLang="en-US" sz="1600"/>
              <a:t>引脚复位方法。</a:t>
            </a:r>
          </a:p>
        </p:txBody>
      </p:sp>
      <p:sp>
        <p:nvSpPr>
          <p:cNvPr id="24" name="PA-文本框 4">
            <a:extLst>
              <a:ext uri="{FF2B5EF4-FFF2-40B4-BE49-F238E27FC236}">
                <a16:creationId xmlns:a16="http://schemas.microsoft.com/office/drawing/2014/main" id="{7CD52B1B-13E6-4D44-BD27-80C83EE8DCB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532" y="1260338"/>
            <a:ext cx="21499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外部</a:t>
            </a:r>
            <a:r>
              <a:rPr lang="en-US" altLang="zh-CN" sz="2000"/>
              <a:t>RST</a:t>
            </a:r>
            <a:r>
              <a:rPr lang="zh-CN" altLang="en-US" sz="2000"/>
              <a:t>引脚复位</a:t>
            </a:r>
          </a:p>
        </p:txBody>
      </p:sp>
      <p:sp>
        <p:nvSpPr>
          <p:cNvPr id="6" name="PA-文本框 4">
            <a:extLst>
              <a:ext uri="{FF2B5EF4-FFF2-40B4-BE49-F238E27FC236}">
                <a16:creationId xmlns:a16="http://schemas.microsoft.com/office/drawing/2014/main" id="{8B75054E-2C56-4579-BB59-125DE588201B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532" y="2396720"/>
            <a:ext cx="18229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上电</a:t>
            </a:r>
            <a:r>
              <a:rPr lang="en-US" altLang="zh-CN" sz="2000"/>
              <a:t>/</a:t>
            </a:r>
            <a:r>
              <a:rPr lang="zh-CN" altLang="en-US" sz="2000"/>
              <a:t>掉电复位</a:t>
            </a:r>
          </a:p>
        </p:txBody>
      </p:sp>
      <p:sp>
        <p:nvSpPr>
          <p:cNvPr id="7" name="PA-文本框 5">
            <a:extLst>
              <a:ext uri="{FF2B5EF4-FFF2-40B4-BE49-F238E27FC236}">
                <a16:creationId xmlns:a16="http://schemas.microsoft.com/office/drawing/2014/main" id="{11036F77-4B9C-44F7-AB9E-C57884F05FB2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609531" y="2814152"/>
            <a:ext cx="10493971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当单片机的供电电压低于门槛值，不足以支持单片机正常工作时，</a:t>
            </a:r>
            <a:r>
              <a:rPr lang="en-US" altLang="zh-CN" sz="1600"/>
              <a:t>STC89</a:t>
            </a:r>
            <a:r>
              <a:rPr lang="zh-CN" altLang="en-US" sz="1600"/>
              <a:t>系列微控制器内部所有的逻辑电路都会被复位，并在电压恢复后自动进行复位操作。</a:t>
            </a:r>
          </a:p>
        </p:txBody>
      </p:sp>
      <p:sp>
        <p:nvSpPr>
          <p:cNvPr id="12" name="PA-文本框 4">
            <a:extLst>
              <a:ext uri="{FF2B5EF4-FFF2-40B4-BE49-F238E27FC236}">
                <a16:creationId xmlns:a16="http://schemas.microsoft.com/office/drawing/2014/main" id="{32617E49-53F1-4A42-AF6F-3C193557F546}"/>
              </a:ext>
            </a:extLst>
          </p:cNvPr>
          <p:cNvSpPr txBox="1"/>
          <p:nvPr>
            <p:custDataLst>
              <p:tags r:id="rId5"/>
            </p:custDataLst>
          </p:nvPr>
        </p:nvSpPr>
        <p:spPr>
          <a:xfrm>
            <a:off x="609532" y="3592619"/>
            <a:ext cx="14430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240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2000"/>
              <a:t>看门狗复位</a:t>
            </a:r>
          </a:p>
        </p:txBody>
      </p:sp>
      <p:sp>
        <p:nvSpPr>
          <p:cNvPr id="13" name="PA-文本框 5">
            <a:extLst>
              <a:ext uri="{FF2B5EF4-FFF2-40B4-BE49-F238E27FC236}">
                <a16:creationId xmlns:a16="http://schemas.microsoft.com/office/drawing/2014/main" id="{3F7562E0-19C0-488C-A133-05B566B5820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609531" y="4042721"/>
            <a:ext cx="10493971" cy="134960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本章将要介绍看门狗复位方法。看门狗实际上是一个定时器，因此也称为看门狗定时器，一般有一个输入操作，称“喂狗”。单片机正常工作的时候，每隔一段时间即喂一次狗。但如果单片机死机，超过规定时间不喂狗，看门狗定时器就会超时溢出，强制对单片机进行复位。本章将对看门狗的相关寄存器以及配置方法进行介绍。</a:t>
            </a:r>
          </a:p>
        </p:txBody>
      </p:sp>
    </p:spTree>
    <p:extLst>
      <p:ext uri="{BB962C8B-B14F-4D97-AF65-F5344CB8AC3E}">
        <p14:creationId xmlns:p14="http://schemas.microsoft.com/office/powerpoint/2010/main" val="3489289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7808998" cy="1739256"/>
                <a:chOff x="-15896" y="866380"/>
                <a:chExt cx="7808998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7455887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看门狗相关寄存器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212429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11.2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1528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42242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看门狗控制寄存器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537F312-1F9B-4ABF-A1E5-EE775088C8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291882"/>
              </p:ext>
            </p:extLst>
          </p:nvPr>
        </p:nvGraphicFramePr>
        <p:xfrm>
          <a:off x="739456" y="1173974"/>
          <a:ext cx="8290246" cy="85344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1220862">
                  <a:extLst>
                    <a:ext uri="{9D8B030D-6E8A-4147-A177-3AD203B41FA5}">
                      <a16:colId xmlns:a16="http://schemas.microsoft.com/office/drawing/2014/main" val="3791134115"/>
                    </a:ext>
                  </a:extLst>
                </a:gridCol>
                <a:gridCol w="1554102">
                  <a:extLst>
                    <a:ext uri="{9D8B030D-6E8A-4147-A177-3AD203B41FA5}">
                      <a16:colId xmlns:a16="http://schemas.microsoft.com/office/drawing/2014/main" val="151042893"/>
                    </a:ext>
                  </a:extLst>
                </a:gridCol>
                <a:gridCol w="560496">
                  <a:extLst>
                    <a:ext uri="{9D8B030D-6E8A-4147-A177-3AD203B41FA5}">
                      <a16:colId xmlns:a16="http://schemas.microsoft.com/office/drawing/2014/main" val="489319313"/>
                    </a:ext>
                  </a:extLst>
                </a:gridCol>
                <a:gridCol w="613489">
                  <a:extLst>
                    <a:ext uri="{9D8B030D-6E8A-4147-A177-3AD203B41FA5}">
                      <a16:colId xmlns:a16="http://schemas.microsoft.com/office/drawing/2014/main" val="649449780"/>
                    </a:ext>
                  </a:extLst>
                </a:gridCol>
                <a:gridCol w="613489">
                  <a:extLst>
                    <a:ext uri="{9D8B030D-6E8A-4147-A177-3AD203B41FA5}">
                      <a16:colId xmlns:a16="http://schemas.microsoft.com/office/drawing/2014/main" val="1319498507"/>
                    </a:ext>
                  </a:extLst>
                </a:gridCol>
                <a:gridCol w="605335">
                  <a:extLst>
                    <a:ext uri="{9D8B030D-6E8A-4147-A177-3AD203B41FA5}">
                      <a16:colId xmlns:a16="http://schemas.microsoft.com/office/drawing/2014/main" val="2251930509"/>
                    </a:ext>
                  </a:extLst>
                </a:gridCol>
                <a:gridCol w="641003">
                  <a:extLst>
                    <a:ext uri="{9D8B030D-6E8A-4147-A177-3AD203B41FA5}">
                      <a16:colId xmlns:a16="http://schemas.microsoft.com/office/drawing/2014/main" val="742355367"/>
                    </a:ext>
                  </a:extLst>
                </a:gridCol>
                <a:gridCol w="641003">
                  <a:extLst>
                    <a:ext uri="{9D8B030D-6E8A-4147-A177-3AD203B41FA5}">
                      <a16:colId xmlns:a16="http://schemas.microsoft.com/office/drawing/2014/main" val="280743615"/>
                    </a:ext>
                  </a:extLst>
                </a:gridCol>
                <a:gridCol w="613489">
                  <a:extLst>
                    <a:ext uri="{9D8B030D-6E8A-4147-A177-3AD203B41FA5}">
                      <a16:colId xmlns:a16="http://schemas.microsoft.com/office/drawing/2014/main" val="1632070956"/>
                    </a:ext>
                  </a:extLst>
                </a:gridCol>
                <a:gridCol w="613489">
                  <a:extLst>
                    <a:ext uri="{9D8B030D-6E8A-4147-A177-3AD203B41FA5}">
                      <a16:colId xmlns:a16="http://schemas.microsoft.com/office/drawing/2014/main" val="401758816"/>
                    </a:ext>
                  </a:extLst>
                </a:gridCol>
                <a:gridCol w="613489">
                  <a:extLst>
                    <a:ext uri="{9D8B030D-6E8A-4147-A177-3AD203B41FA5}">
                      <a16:colId xmlns:a16="http://schemas.microsoft.com/office/drawing/2014/main" val="2778737074"/>
                    </a:ext>
                  </a:extLst>
                </a:gridCol>
              </a:tblGrid>
              <a:tr h="144145"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地址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位和符号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60775"/>
                  </a:ext>
                </a:extLst>
              </a:tr>
              <a:tr h="1441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7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6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15542150"/>
                  </a:ext>
                </a:extLst>
              </a:tr>
              <a:tr h="144145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WDT_CONTR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看门狗</a:t>
                      </a:r>
                    </a:p>
                    <a:p>
                      <a:pPr algn="ctr"/>
                      <a:r>
                        <a:rPr lang="zh-CN" sz="1400">
                          <a:effectLst/>
                        </a:rPr>
                        <a:t>控制寄存器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0xE1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-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EN_</a:t>
                      </a:r>
                      <a:endParaRPr lang="zh-CN" sz="1400">
                        <a:effectLst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WDT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CLR_</a:t>
                      </a:r>
                      <a:endParaRPr lang="zh-CN" sz="1400">
                        <a:effectLst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WDT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IDLE_</a:t>
                      </a:r>
                      <a:endParaRPr lang="zh-CN" sz="1400">
                        <a:effectLst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WDT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PS2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PS1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PS0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71655298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F248C834-5138-496B-A9BA-F64113C3D8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525323"/>
              </p:ext>
            </p:extLst>
          </p:nvPr>
        </p:nvGraphicFramePr>
        <p:xfrm>
          <a:off x="739456" y="2208371"/>
          <a:ext cx="8690295" cy="3200400"/>
        </p:xfrm>
        <a:graphic>
          <a:graphicData uri="http://schemas.openxmlformats.org/drawingml/2006/table">
            <a:tbl>
              <a:tblPr firstRow="1" firstCol="1" bandRow="1">
                <a:tableStyleId>{3B4B98B0-60AC-42C2-AFA5-B58CD77FA1E5}</a:tableStyleId>
              </a:tblPr>
              <a:tblGrid>
                <a:gridCol w="708369">
                  <a:extLst>
                    <a:ext uri="{9D8B030D-6E8A-4147-A177-3AD203B41FA5}">
                      <a16:colId xmlns:a16="http://schemas.microsoft.com/office/drawing/2014/main" val="973919269"/>
                    </a:ext>
                  </a:extLst>
                </a:gridCol>
                <a:gridCol w="754198">
                  <a:extLst>
                    <a:ext uri="{9D8B030D-6E8A-4147-A177-3AD203B41FA5}">
                      <a16:colId xmlns:a16="http://schemas.microsoft.com/office/drawing/2014/main" val="3562427647"/>
                    </a:ext>
                  </a:extLst>
                </a:gridCol>
                <a:gridCol w="3613864">
                  <a:extLst>
                    <a:ext uri="{9D8B030D-6E8A-4147-A177-3AD203B41FA5}">
                      <a16:colId xmlns:a16="http://schemas.microsoft.com/office/drawing/2014/main" val="3616302110"/>
                    </a:ext>
                  </a:extLst>
                </a:gridCol>
                <a:gridCol w="3613864">
                  <a:extLst>
                    <a:ext uri="{9D8B030D-6E8A-4147-A177-3AD203B41FA5}">
                      <a16:colId xmlns:a16="http://schemas.microsoft.com/office/drawing/2014/main" val="512522773"/>
                    </a:ext>
                  </a:extLst>
                </a:gridCol>
              </a:tblGrid>
              <a:tr h="148590"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寄存器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位</a:t>
                      </a:r>
                      <a:r>
                        <a:rPr lang="en-US" sz="1400">
                          <a:effectLst/>
                        </a:rPr>
                        <a:t>/</a:t>
                      </a:r>
                      <a:r>
                        <a:rPr lang="zh-CN" sz="1400">
                          <a:effectLst/>
                        </a:rPr>
                        <a:t>位域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名称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1400">
                          <a:effectLst/>
                        </a:rPr>
                        <a:t>描述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80894180"/>
                  </a:ext>
                </a:extLst>
              </a:tr>
              <a:tr h="452120">
                <a:tc rowSpan="4"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WDT_</a:t>
                      </a:r>
                      <a:endParaRPr lang="zh-CN" sz="1400">
                        <a:effectLst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CONTR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5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EN_WDT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看门狗允许位。</a:t>
                      </a:r>
                    </a:p>
                    <a:p>
                      <a:r>
                        <a:rPr lang="zh-CN" sz="1400">
                          <a:effectLst/>
                        </a:rPr>
                        <a:t>初始值为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，由软件置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或清零。</a:t>
                      </a:r>
                    </a:p>
                    <a:p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：禁用看门狗；</a:t>
                      </a:r>
                    </a:p>
                    <a:p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：启用看门狗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769143982"/>
                  </a:ext>
                </a:extLst>
              </a:tr>
              <a:tr h="452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4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CLR_WDT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看门狗清“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”位。</a:t>
                      </a:r>
                    </a:p>
                    <a:p>
                      <a:r>
                        <a:rPr lang="zh-CN" sz="1400">
                          <a:effectLst/>
                        </a:rPr>
                        <a:t>初始值为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，由软件置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，硬件清零。</a:t>
                      </a:r>
                    </a:p>
                    <a:p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：看门狗重新计时，即“喂狗”操作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13717359"/>
                  </a:ext>
                </a:extLst>
              </a:tr>
              <a:tr h="452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3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IDLE_WDT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看门狗空闲模式位。</a:t>
                      </a:r>
                    </a:p>
                    <a:p>
                      <a:r>
                        <a:rPr lang="zh-CN" sz="1400">
                          <a:effectLst/>
                        </a:rPr>
                        <a:t>初始值为</a:t>
                      </a:r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，由软件置</a:t>
                      </a:r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或清零。</a:t>
                      </a:r>
                    </a:p>
                    <a:p>
                      <a:r>
                        <a:rPr lang="en-US" sz="1400">
                          <a:effectLst/>
                        </a:rPr>
                        <a:t>1</a:t>
                      </a:r>
                      <a:r>
                        <a:rPr lang="zh-CN" sz="1400">
                          <a:effectLst/>
                        </a:rPr>
                        <a:t>：看门狗定时器在空闲模式时仍然计数</a:t>
                      </a:r>
                    </a:p>
                    <a:p>
                      <a:r>
                        <a:rPr lang="en-US" sz="1400">
                          <a:effectLst/>
                        </a:rPr>
                        <a:t>0</a:t>
                      </a:r>
                      <a:r>
                        <a:rPr lang="zh-CN" sz="1400">
                          <a:effectLst/>
                        </a:rPr>
                        <a:t>：看门狗定时器在空闲模式时不计数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43951816"/>
                  </a:ext>
                </a:extLst>
              </a:tr>
              <a:tr h="4521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2:0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effectLst/>
                        </a:rPr>
                        <a:t>PS2</a:t>
                      </a:r>
                      <a:endParaRPr lang="zh-CN" sz="1400">
                        <a:effectLst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PS1</a:t>
                      </a:r>
                      <a:endParaRPr lang="zh-CN" sz="1400">
                        <a:effectLst/>
                      </a:endParaRPr>
                    </a:p>
                    <a:p>
                      <a:pPr algn="ctr"/>
                      <a:r>
                        <a:rPr lang="en-US" sz="1400">
                          <a:effectLst/>
                        </a:rPr>
                        <a:t>PS0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r>
                        <a:rPr lang="zh-CN" sz="1400">
                          <a:effectLst/>
                        </a:rPr>
                        <a:t>看门狗定时器预分频值设置位</a:t>
                      </a:r>
                      <a:endParaRPr lang="zh-CN" sz="1400"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5997865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5F035856-E679-4A4C-8D25-44963D76BF82}"/>
              </a:ext>
            </a:extLst>
          </p:cNvPr>
          <p:cNvSpPr/>
          <p:nvPr/>
        </p:nvSpPr>
        <p:spPr>
          <a:xfrm>
            <a:off x="739456" y="5589728"/>
            <a:ext cx="5613719" cy="29099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361950"/>
            <a:r>
              <a:rPr lang="en-US" altLang="zh-CN" sz="1400">
                <a:solidFill>
                  <a:schemeClr val="accent1">
                    <a:lumMod val="75000"/>
                  </a:schemeClr>
                </a:solidFill>
              </a:rPr>
              <a:t>sfr WDT_CONTR = 0xE1;</a:t>
            </a:r>
          </a:p>
        </p:txBody>
      </p:sp>
    </p:spTree>
    <p:extLst>
      <p:ext uri="{BB962C8B-B14F-4D97-AF65-F5344CB8AC3E}">
        <p14:creationId xmlns:p14="http://schemas.microsoft.com/office/powerpoint/2010/main" val="1126246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8825557E-601A-41F5-BDB7-613F85FA87E2}"/>
              </a:ext>
            </a:extLst>
          </p:cNvPr>
          <p:cNvGrpSpPr/>
          <p:nvPr/>
        </p:nvGrpSpPr>
        <p:grpSpPr>
          <a:xfrm>
            <a:off x="482600" y="1543767"/>
            <a:ext cx="11226800" cy="3770466"/>
            <a:chOff x="482600" y="981075"/>
            <a:chExt cx="11226800" cy="3770466"/>
          </a:xfrm>
        </p:grpSpPr>
        <p:sp>
          <p:nvSpPr>
            <p:cNvPr id="2" name="矩形: 对角圆角 1">
              <a:extLst>
                <a:ext uri="{FF2B5EF4-FFF2-40B4-BE49-F238E27FC236}">
                  <a16:creationId xmlns:a16="http://schemas.microsoft.com/office/drawing/2014/main" id="{10B588B5-A5A0-428D-9822-DA726FB33C99}"/>
                </a:ext>
              </a:extLst>
            </p:cNvPr>
            <p:cNvSpPr/>
            <p:nvPr/>
          </p:nvSpPr>
          <p:spPr>
            <a:xfrm>
              <a:off x="482600" y="981075"/>
              <a:ext cx="11226800" cy="3691072"/>
            </a:xfrm>
            <a:prstGeom prst="round2DiagRect">
              <a:avLst/>
            </a:prstGeom>
            <a:solidFill>
              <a:schemeClr val="bg1"/>
            </a:solidFill>
            <a:ln>
              <a:gradFill>
                <a:gsLst>
                  <a:gs pos="45000">
                    <a:schemeClr val="accent2"/>
                  </a:gs>
                  <a:gs pos="10000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5400000" scaled="1"/>
              </a:gradFill>
            </a:ln>
            <a:effectLst>
              <a:outerShdw blurRad="127000" dist="63500" dir="2700000" algn="tl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0DD4C794-7A83-4673-A011-F182F8491995}"/>
                </a:ext>
              </a:extLst>
            </p:cNvPr>
            <p:cNvGrpSpPr/>
            <p:nvPr/>
          </p:nvGrpSpPr>
          <p:grpSpPr>
            <a:xfrm>
              <a:off x="507793" y="1280160"/>
              <a:ext cx="10860738" cy="3471381"/>
              <a:chOff x="443388" y="1280160"/>
              <a:chExt cx="10860738" cy="3471381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F7861F16-9885-4D93-8329-EF04DC49B9D7}"/>
                  </a:ext>
                </a:extLst>
              </p:cNvPr>
              <p:cNvGrpSpPr/>
              <p:nvPr/>
            </p:nvGrpSpPr>
            <p:grpSpPr>
              <a:xfrm>
                <a:off x="443388" y="1370293"/>
                <a:ext cx="6900096" cy="1739256"/>
                <a:chOff x="-15896" y="866380"/>
                <a:chExt cx="6900096" cy="1739256"/>
              </a:xfrm>
            </p:grpSpPr>
            <p:sp>
              <p:nvSpPr>
                <p:cNvPr id="14" name="文本框 13">
                  <a:extLst>
                    <a:ext uri="{FF2B5EF4-FFF2-40B4-BE49-F238E27FC236}">
                      <a16:creationId xmlns:a16="http://schemas.microsoft.com/office/drawing/2014/main" id="{11A3B8B6-46FC-4E85-9FBF-535782AF2AE4}"/>
                    </a:ext>
                  </a:extLst>
                </p:cNvPr>
                <p:cNvSpPr txBox="1"/>
                <p:nvPr/>
              </p:nvSpPr>
              <p:spPr>
                <a:xfrm>
                  <a:off x="337215" y="1405307"/>
                  <a:ext cx="6546985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solidFill>
                        <a:schemeClr val="accent1"/>
                      </a:solidFill>
                      <a:latin typeface="+mj-ea"/>
                      <a:ea typeface="+mj-ea"/>
                    </a:rPr>
                    <a:t>看门狗溢出时间</a:t>
                  </a:r>
                </a:p>
              </p:txBody>
            </p:sp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B10E2737-D3EA-4121-98D2-DDEDE22C7214}"/>
                    </a:ext>
                  </a:extLst>
                </p:cNvPr>
                <p:cNvSpPr txBox="1"/>
                <p:nvPr/>
              </p:nvSpPr>
              <p:spPr>
                <a:xfrm>
                  <a:off x="-15896" y="866380"/>
                  <a:ext cx="1093569" cy="120032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7200">
                      <a:ln>
                        <a:solidFill>
                          <a:schemeClr val="accent1"/>
                        </a:solidFill>
                      </a:ln>
                      <a:noFill/>
                      <a:latin typeface="+mj-ea"/>
                      <a:ea typeface="+mj-ea"/>
                    </a:rPr>
                    <a:t>“</a:t>
                  </a:r>
                </a:p>
              </p:txBody>
            </p:sp>
          </p:grpSp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9A342D13-453A-4B14-BAAD-97B4A2AA40D0}"/>
                  </a:ext>
                </a:extLst>
              </p:cNvPr>
              <p:cNvSpPr txBox="1"/>
              <p:nvPr/>
            </p:nvSpPr>
            <p:spPr>
              <a:xfrm>
                <a:off x="719441" y="3551212"/>
                <a:ext cx="2124299" cy="12003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7200">
                    <a:ln w="3175">
                      <a:solidFill>
                        <a:schemeClr val="accent1"/>
                      </a:solidFill>
                    </a:ln>
                    <a:blipFill>
                      <a:blip r:embed="rId3"/>
                      <a:stretch>
                        <a:fillRect/>
                      </a:stretch>
                    </a:blipFill>
                    <a:latin typeface="+mj-ea"/>
                    <a:ea typeface="+mj-ea"/>
                  </a:rPr>
                  <a:t>11.3</a:t>
                </a:r>
                <a:endParaRPr lang="zh-CN" altLang="en-US" sz="7200">
                  <a:ln w="3175">
                    <a:solidFill>
                      <a:schemeClr val="accent1"/>
                    </a:solidFill>
                  </a:ln>
                  <a:blipFill>
                    <a:blip r:embed="rId3"/>
                    <a:stretch>
                      <a:fillRect/>
                    </a:stretch>
                  </a:blipFill>
                  <a:latin typeface="+mj-ea"/>
                  <a:ea typeface="+mj-ea"/>
                </a:endParaRPr>
              </a:p>
            </p:txBody>
          </p:sp>
          <p:cxnSp>
            <p:nvCxnSpPr>
              <p:cNvPr id="26" name="直接连接符 25">
                <a:extLst>
                  <a:ext uri="{FF2B5EF4-FFF2-40B4-BE49-F238E27FC236}">
                    <a16:creationId xmlns:a16="http://schemas.microsoft.com/office/drawing/2014/main" id="{79BCB92C-26C8-47AE-83C4-E0E6001359C6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 flipV="1">
                <a:off x="2863479" y="4429529"/>
                <a:ext cx="6652087" cy="7777"/>
              </a:xfrm>
              <a:prstGeom prst="line">
                <a:avLst/>
              </a:prstGeom>
              <a:ln w="6350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3BDCD70-4ED7-4B58-B4EA-97B5766A2ED8}"/>
                  </a:ext>
                </a:extLst>
              </p:cNvPr>
              <p:cNvGrpSpPr/>
              <p:nvPr/>
            </p:nvGrpSpPr>
            <p:grpSpPr>
              <a:xfrm>
                <a:off x="2863479" y="4125108"/>
                <a:ext cx="1685737" cy="192317"/>
                <a:chOff x="2205551" y="1812089"/>
                <a:chExt cx="952517" cy="108668"/>
              </a:xfrm>
            </p:grpSpPr>
            <p:sp>
              <p:nvSpPr>
                <p:cNvPr id="28" name="等腰三角形 27">
                  <a:extLst>
                    <a:ext uri="{FF2B5EF4-FFF2-40B4-BE49-F238E27FC236}">
                      <a16:creationId xmlns:a16="http://schemas.microsoft.com/office/drawing/2014/main" id="{1716C571-C917-4278-9C5E-B42CBAA662AC}"/>
                    </a:ext>
                  </a:extLst>
                </p:cNvPr>
                <p:cNvSpPr/>
                <p:nvPr/>
              </p:nvSpPr>
              <p:spPr>
                <a:xfrm rot="5400000" flipH="1">
                  <a:off x="2198057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等腰三角形 28">
                  <a:extLst>
                    <a:ext uri="{FF2B5EF4-FFF2-40B4-BE49-F238E27FC236}">
                      <a16:creationId xmlns:a16="http://schemas.microsoft.com/office/drawing/2014/main" id="{84945E56-71FD-4574-B8AF-0AB9430B87F1}"/>
                    </a:ext>
                  </a:extLst>
                </p:cNvPr>
                <p:cNvSpPr/>
                <p:nvPr/>
              </p:nvSpPr>
              <p:spPr>
                <a:xfrm rot="5400000" flipH="1">
                  <a:off x="236982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等腰三角形 29">
                  <a:extLst>
                    <a:ext uri="{FF2B5EF4-FFF2-40B4-BE49-F238E27FC236}">
                      <a16:creationId xmlns:a16="http://schemas.microsoft.com/office/drawing/2014/main" id="{DB47E230-B6F4-445D-83D6-319866970D69}"/>
                    </a:ext>
                  </a:extLst>
                </p:cNvPr>
                <p:cNvSpPr/>
                <p:nvPr/>
              </p:nvSpPr>
              <p:spPr>
                <a:xfrm rot="5400000" flipH="1">
                  <a:off x="2541593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等腰三角形 30">
                  <a:extLst>
                    <a:ext uri="{FF2B5EF4-FFF2-40B4-BE49-F238E27FC236}">
                      <a16:creationId xmlns:a16="http://schemas.microsoft.com/office/drawing/2014/main" id="{0AE4CDED-8F3C-41C3-A316-F899AB2117F2}"/>
                    </a:ext>
                  </a:extLst>
                </p:cNvPr>
                <p:cNvSpPr/>
                <p:nvPr/>
              </p:nvSpPr>
              <p:spPr>
                <a:xfrm rot="5400000" flipH="1">
                  <a:off x="2713361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等腰三角形 31">
                  <a:extLst>
                    <a:ext uri="{FF2B5EF4-FFF2-40B4-BE49-F238E27FC236}">
                      <a16:creationId xmlns:a16="http://schemas.microsoft.com/office/drawing/2014/main" id="{9379EE45-C7FC-47D7-A570-2F20CBDCD51F}"/>
                    </a:ext>
                  </a:extLst>
                </p:cNvPr>
                <p:cNvSpPr/>
                <p:nvPr/>
              </p:nvSpPr>
              <p:spPr>
                <a:xfrm rot="5400000" flipH="1">
                  <a:off x="2885129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等腰三角形 32">
                  <a:extLst>
                    <a:ext uri="{FF2B5EF4-FFF2-40B4-BE49-F238E27FC236}">
                      <a16:creationId xmlns:a16="http://schemas.microsoft.com/office/drawing/2014/main" id="{8B93F476-0A58-4409-BDB9-B42AC0947C35}"/>
                    </a:ext>
                  </a:extLst>
                </p:cNvPr>
                <p:cNvSpPr/>
                <p:nvPr/>
              </p:nvSpPr>
              <p:spPr>
                <a:xfrm rot="5400000" flipH="1">
                  <a:off x="3056895" y="1819583"/>
                  <a:ext cx="108668" cy="93679"/>
                </a:xfrm>
                <a:prstGeom prst="triangle">
                  <a:avLst/>
                </a:prstGeom>
                <a:solidFill>
                  <a:schemeClr val="accent1">
                    <a:alpha val="3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53D456A9-D5DA-4A6D-A38F-2A29E2192823}"/>
                  </a:ext>
                </a:extLst>
              </p:cNvPr>
              <p:cNvSpPr txBox="1"/>
              <p:nvPr/>
            </p:nvSpPr>
            <p:spPr>
              <a:xfrm>
                <a:off x="9515566" y="4275640"/>
                <a:ext cx="178856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sz="1400">
                    <a:solidFill>
                      <a:schemeClr val="accent1">
                        <a:lumMod val="75000"/>
                      </a:schemeClr>
                    </a:solidFill>
                    <a:latin typeface="+mn-ea"/>
                  </a:rPr>
                  <a:t> </a:t>
                </a:r>
                <a:endParaRPr lang="zh-CN" altLang="en-US" sz="1400">
                  <a:solidFill>
                    <a:schemeClr val="accent1">
                      <a:lumMod val="75000"/>
                    </a:schemeClr>
                  </a:solidFill>
                  <a:latin typeface="+mn-ea"/>
                </a:endParaRPr>
              </a:p>
            </p:txBody>
          </p:sp>
          <p:cxnSp>
            <p:nvCxnSpPr>
              <p:cNvPr id="36" name="直接连接符 35">
                <a:extLst>
                  <a:ext uri="{FF2B5EF4-FFF2-40B4-BE49-F238E27FC236}">
                    <a16:creationId xmlns:a16="http://schemas.microsoft.com/office/drawing/2014/main" id="{CA1FE248-5B87-4FEC-A06B-8EC2FA06E2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99027" y="1280160"/>
                <a:ext cx="0" cy="2961161"/>
              </a:xfrm>
              <a:prstGeom prst="line">
                <a:avLst/>
              </a:prstGeom>
              <a:ln w="9525" cap="rnd">
                <a:solidFill>
                  <a:schemeClr val="accent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15364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>
            <a:extLst>
              <a:ext uri="{FF2B5EF4-FFF2-40B4-BE49-F238E27FC236}">
                <a16:creationId xmlns:a16="http://schemas.microsoft.com/office/drawing/2014/main" id="{D3345156-5EBA-4102-AE2A-79169B096F14}"/>
              </a:ext>
            </a:extLst>
          </p:cNvPr>
          <p:cNvSpPr txBox="1"/>
          <p:nvPr/>
        </p:nvSpPr>
        <p:spPr>
          <a:xfrm>
            <a:off x="555030" y="466088"/>
            <a:ext cx="37192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>
                <a:solidFill>
                  <a:schemeClr val="accent1"/>
                </a:solidFill>
                <a:latin typeface="+mj-ea"/>
                <a:ea typeface="+mj-ea"/>
              </a:rPr>
              <a:t>看门狗溢出时间</a:t>
            </a:r>
          </a:p>
        </p:txBody>
      </p:sp>
      <p:sp>
        <p:nvSpPr>
          <p:cNvPr id="7" name="PA-文本框 5">
            <a:extLst>
              <a:ext uri="{FF2B5EF4-FFF2-40B4-BE49-F238E27FC236}">
                <a16:creationId xmlns:a16="http://schemas.microsoft.com/office/drawing/2014/main" id="{120DDFDE-4BA3-4B09-B2CF-AEC3B7709346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09531" y="1413977"/>
            <a:ext cx="10493971" cy="70942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看门狗本质上也是一种加</a:t>
            </a:r>
            <a:r>
              <a:rPr lang="en-US" altLang="zh-CN" sz="1600"/>
              <a:t>1</a:t>
            </a:r>
            <a:r>
              <a:rPr lang="zh-CN" altLang="en-US" sz="1600"/>
              <a:t>定时器，当看门狗允许位被置位时，看门狗定时器即开始运行。如果在溢出时间内没有进行喂狗操作，则看门狗将会在到达溢出时间后对系统进行复位。看门狗溢出时间的计算方法如下。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0040444-A327-4377-809C-B61D760DCA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7789913"/>
              </p:ext>
            </p:extLst>
          </p:nvPr>
        </p:nvGraphicFramePr>
        <p:xfrm>
          <a:off x="625475" y="2232025"/>
          <a:ext cx="4645025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9" name="Equation" r:id="rId6" imgW="2781000" imgH="444240" progId="Equation.DSMT4">
                  <p:embed/>
                </p:oleObj>
              </mc:Choice>
              <mc:Fallback>
                <p:oleObj name="Equation" r:id="rId6" imgW="2781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25475" y="2232025"/>
                        <a:ext cx="4645025" cy="741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A-文本框 5">
            <a:extLst>
              <a:ext uri="{FF2B5EF4-FFF2-40B4-BE49-F238E27FC236}">
                <a16:creationId xmlns:a16="http://schemas.microsoft.com/office/drawing/2014/main" id="{18035838-760E-46A3-8BDD-CD27E4E87D75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609531" y="3114218"/>
            <a:ext cx="10493971" cy="10295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 spc="120"/>
            </a:lvl1pPr>
          </a:lstStyle>
          <a:p>
            <a:r>
              <a:rPr lang="zh-CN" altLang="en-US" sz="1600"/>
              <a:t>其中，</a:t>
            </a:r>
            <a:r>
              <a:rPr lang="en-US" altLang="zh-CN" sz="1600"/>
              <a:t>32768</a:t>
            </a:r>
            <a:r>
              <a:rPr lang="zh-CN" altLang="en-US" sz="1600"/>
              <a:t>转换成十六进制即为</a:t>
            </a:r>
            <a:r>
              <a:rPr lang="en-US" altLang="zh-CN" sz="1600"/>
              <a:t>0x8000</a:t>
            </a:r>
            <a:r>
              <a:rPr lang="zh-CN" altLang="en-US" sz="1600"/>
              <a:t>，相当于</a:t>
            </a:r>
            <a:r>
              <a:rPr lang="en-US" altLang="zh-CN" sz="1600"/>
              <a:t>15</a:t>
            </a:r>
            <a:r>
              <a:rPr lang="zh-CN" altLang="en-US" sz="1600"/>
              <a:t>位计数器的最大计数值加</a:t>
            </a:r>
            <a:r>
              <a:rPr lang="en-US" altLang="zh-CN" sz="1600"/>
              <a:t>1</a:t>
            </a:r>
          </a:p>
          <a:p>
            <a:r>
              <a:rPr lang="zh-CN" altLang="en-US" sz="1600"/>
              <a:t>       为晶振频率，</a:t>
            </a:r>
            <a:r>
              <a:rPr lang="en-US" altLang="zh-CN" sz="1600"/>
              <a:t>51</a:t>
            </a:r>
            <a:r>
              <a:rPr lang="zh-CN" altLang="en-US" sz="1600"/>
              <a:t>核心板上的晶振为</a:t>
            </a:r>
            <a:r>
              <a:rPr lang="en-US" altLang="zh-CN" sz="1600"/>
              <a:t>12MHz</a:t>
            </a:r>
          </a:p>
          <a:p>
            <a:r>
              <a:rPr lang="en-US" altLang="zh-CN" sz="1600"/>
              <a:t>WDT_CONTR</a:t>
            </a:r>
            <a:r>
              <a:rPr lang="zh-CN" altLang="en-US" sz="1600"/>
              <a:t>寄存器中</a:t>
            </a:r>
            <a:r>
              <a:rPr lang="en-US" altLang="zh-CN" sz="1600"/>
              <a:t>PS2</a:t>
            </a:r>
            <a:r>
              <a:rPr lang="zh-CN" altLang="en-US" sz="1600"/>
              <a:t>、</a:t>
            </a:r>
            <a:r>
              <a:rPr lang="en-US" altLang="zh-CN" sz="1600"/>
              <a:t>PS1</a:t>
            </a:r>
            <a:r>
              <a:rPr lang="zh-CN" altLang="en-US" sz="1600"/>
              <a:t>与</a:t>
            </a:r>
            <a:r>
              <a:rPr lang="en-US" altLang="zh-CN" sz="1600"/>
              <a:t>PS0</a:t>
            </a:r>
            <a:r>
              <a:rPr lang="zh-CN" altLang="en-US" sz="1600"/>
              <a:t>位设置看门狗定时器的预分频系数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E8DD13B-E991-451A-8FAB-CB753518DE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1968846"/>
              </p:ext>
            </p:extLst>
          </p:nvPr>
        </p:nvGraphicFramePr>
        <p:xfrm>
          <a:off x="638106" y="3409950"/>
          <a:ext cx="478967" cy="3748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0" name="Equation" r:id="rId8" imgW="291960" imgH="228600" progId="Equation.DSMT4">
                  <p:embed/>
                </p:oleObj>
              </mc:Choice>
              <mc:Fallback>
                <p:oleObj name="Equation" r:id="rId8" imgW="291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8106" y="3409950"/>
                        <a:ext cx="478967" cy="3748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63665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Moderate&quot;,&quot;Name&quot;:&quot;适中&quot;,&quot;Kind&quot;:&quot;System&quot;,&quot;OldGuidesSetting&quot;:{&quot;HeaderHeight&quot;:13.0,&quot;FooterHeight&quot;:6.0,&quot;SideMargin&quot;:4.0,&quot;TopMargin&quot;:0.0,&quot;BottomMargin&quot;:0.0,&quot;IntervalMargin&quot;:1.5}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Office 主题​​">
  <a:themeElements>
    <a:clrScheme name="替换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303B8F"/>
      </a:accent1>
      <a:accent2>
        <a:srgbClr val="FE7F6E"/>
      </a:accent2>
      <a:accent3>
        <a:srgbClr val="CCD1E4"/>
      </a:accent3>
      <a:accent4>
        <a:srgbClr val="FEECE9"/>
      </a:accent4>
      <a:accent5>
        <a:srgbClr val="FFF4EF"/>
      </a:accent5>
      <a:accent6>
        <a:srgbClr val="62A39F"/>
      </a:accent6>
      <a:hlink>
        <a:srgbClr val="6EAC1C"/>
      </a:hlink>
      <a:folHlink>
        <a:srgbClr val="B26B02"/>
      </a:folHlink>
    </a:clrScheme>
    <a:fontScheme name="Ali">
      <a:majorFont>
        <a:latin typeface="优设好身体"/>
        <a:ea typeface="阿里巴巴普惠体 B"/>
        <a:cs typeface=""/>
      </a:majorFont>
      <a:minorFont>
        <a:latin typeface="优设好身体"/>
        <a:ea typeface="阿里巴巴普惠体 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第5讲-外部中断实验</Template>
  <TotalTime>2303</TotalTime>
  <Words>1352</Words>
  <Application>Microsoft Office PowerPoint</Application>
  <PresentationFormat>宽屏</PresentationFormat>
  <Paragraphs>286</Paragraphs>
  <Slides>15</Slides>
  <Notes>15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阿里巴巴普惠体 B</vt:lpstr>
      <vt:lpstr>阿里巴巴普惠体 R</vt:lpstr>
      <vt:lpstr>等线</vt:lpstr>
      <vt:lpstr>优设好身体</vt:lpstr>
      <vt:lpstr>Arial</vt:lpstr>
      <vt:lpstr>Office 主题​​</vt:lpstr>
      <vt:lpstr>Equation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健辉 李</dc:creator>
  <cp:lastModifiedBy>健辉 李</cp:lastModifiedBy>
  <cp:revision>38</cp:revision>
  <dcterms:created xsi:type="dcterms:W3CDTF">2022-07-22T11:22:29Z</dcterms:created>
  <dcterms:modified xsi:type="dcterms:W3CDTF">2023-04-06T03:13:31Z</dcterms:modified>
</cp:coreProperties>
</file>