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ink/ink1.xml" ContentType="application/inkml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ink/ink4.xml" ContentType="application/inkml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ink/ink5.xml" ContentType="application/inkml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8.xml" ContentType="application/vnd.openxmlformats-officedocument.presentationml.notesSlide+xml"/>
  <Override PartName="/ppt/tags/tag49.xml" ContentType="application/vnd.openxmlformats-officedocument.presentationml.tags+xml"/>
  <Override PartName="/ppt/notesSlides/notesSlide1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2.xml" ContentType="application/vnd.openxmlformats-officedocument.presentationml.notesSlide+xml"/>
  <Override PartName="/ppt/ink/ink6.xml" ContentType="application/inkml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3.xml" ContentType="application/vnd.openxmlformats-officedocument.presentationml.notesSlide+xml"/>
  <Override PartName="/ppt/ink/ink7.xml" ContentType="application/inkml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4.xml" ContentType="application/vnd.openxmlformats-officedocument.presentationml.notesSlide+xml"/>
  <Override PartName="/ppt/ink/ink8.xml" ContentType="application/inkml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5.xml" ContentType="application/vnd.openxmlformats-officedocument.presentationml.notesSlide+xml"/>
  <Override PartName="/ppt/ink/ink9.xml" ContentType="application/inkml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6.xml" ContentType="application/vnd.openxmlformats-officedocument.presentationml.notesSlide+xml"/>
  <Override PartName="/ppt/ink/ink10.xml" ContentType="application/inkml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7.xml" ContentType="application/vnd.openxmlformats-officedocument.presentationml.notesSlide+xml"/>
  <Override PartName="/ppt/ink/ink11.xml" ContentType="application/inkml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0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1.xml" ContentType="application/vnd.openxmlformats-officedocument.presentationml.notesSlide+xml"/>
  <Override PartName="/ppt/ink/ink12.xml" ContentType="application/inkml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tags/tag93.xml" ContentType="application/vnd.openxmlformats-officedocument.presentationml.tags+xml"/>
  <Override PartName="/ppt/notesSlides/notesSlide33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34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5.xml" ContentType="application/vnd.openxmlformats-officedocument.presentationml.notesSlide+xml"/>
  <Override PartName="/ppt/tags/tag105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38.xml" ContentType="application/vnd.openxmlformats-officedocument.presentationml.notesSlide+xml"/>
  <Override PartName="/ppt/ink/ink15.xml" ContentType="application/inkml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9.xml" ContentType="application/vnd.openxmlformats-officedocument.presentationml.notesSlide+xml"/>
  <Override PartName="/ppt/ink/ink16.xml" ContentType="application/inkml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40.xml" ContentType="application/vnd.openxmlformats-officedocument.presentationml.notesSlide+xml"/>
  <Override PartName="/ppt/tags/tag116.xml" ContentType="application/vnd.openxmlformats-officedocument.presentationml.tags+xml"/>
  <Override PartName="/ppt/notesSlides/notesSlide41.xml" ContentType="application/vnd.openxmlformats-officedocument.presentationml.notesSlide+xml"/>
  <Override PartName="/ppt/ink/ink17.xml" ContentType="application/inkml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117.xml" ContentType="application/vnd.openxmlformats-officedocument.presentationml.tags+xml"/>
  <Override PartName="/ppt/notesSlides/notesSlide44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45.xml" ContentType="application/vnd.openxmlformats-officedocument.presentationml.notesSlide+xml"/>
  <Override PartName="/ppt/tags/tag123.xml" ContentType="application/vnd.openxmlformats-officedocument.presentationml.tags+xml"/>
  <Override PartName="/ppt/notesSlides/notesSlide46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126.xml" ContentType="application/vnd.openxmlformats-officedocument.presentationml.tags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6" r:id="rId3"/>
    <p:sldId id="308" r:id="rId4"/>
    <p:sldId id="318" r:id="rId5"/>
    <p:sldId id="319" r:id="rId6"/>
    <p:sldId id="304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9" r:id="rId16"/>
    <p:sldId id="330" r:id="rId17"/>
    <p:sldId id="310" r:id="rId18"/>
    <p:sldId id="358" r:id="rId19"/>
    <p:sldId id="357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64" r:id="rId29"/>
    <p:sldId id="341" r:id="rId30"/>
    <p:sldId id="342" r:id="rId31"/>
    <p:sldId id="343" r:id="rId32"/>
    <p:sldId id="344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9" r:id="rId44"/>
    <p:sldId id="360" r:id="rId45"/>
    <p:sldId id="361" r:id="rId46"/>
    <p:sldId id="362" r:id="rId47"/>
    <p:sldId id="363" r:id="rId48"/>
    <p:sldId id="356" r:id="rId49"/>
    <p:sldId id="313" r:id="rId50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20F50F6-652F-4BE5-999D-3E5DF3A5AF6F}">
          <p14:sldIdLst>
            <p14:sldId id="256"/>
          </p14:sldIdLst>
        </p14:section>
        <p14:section name="C51概述" id="{2866FEF2-0C80-4744-88E1-A44A609696A7}">
          <p14:sldIdLst>
            <p14:sldId id="306"/>
            <p14:sldId id="308"/>
            <p14:sldId id="318"/>
            <p14:sldId id="319"/>
          </p14:sldIdLst>
        </p14:section>
        <p14:section name="C51数据类型" id="{3BB03EB6-A764-4E69-A03E-C0C0CD47739E}">
          <p14:sldIdLst>
            <p14:sldId id="304"/>
            <p14:sldId id="320"/>
            <p14:sldId id="321"/>
            <p14:sldId id="322"/>
            <p14:sldId id="323"/>
          </p14:sldIdLst>
        </p14:section>
        <p14:section name="C51变量与常量" id="{85B4E22D-F286-4F70-B4CF-3E9B3782F134}">
          <p14:sldIdLst>
            <p14:sldId id="324"/>
            <p14:sldId id="325"/>
            <p14:sldId id="326"/>
            <p14:sldId id="327"/>
            <p14:sldId id="329"/>
            <p14:sldId id="330"/>
          </p14:sldIdLst>
        </p14:section>
        <p14:section name="C51运算符" id="{136D9DBB-5217-414D-94C4-DEBDC9A931E2}">
          <p14:sldIdLst>
            <p14:sldId id="310"/>
            <p14:sldId id="358"/>
            <p14:sldId id="357"/>
            <p14:sldId id="333"/>
          </p14:sldIdLst>
        </p14:section>
        <p14:section name="C51程序结构" id="{A7A32DAA-927B-4DD8-BCA1-7FBBC22BEF5A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64"/>
          </p14:sldIdLst>
        </p14:section>
        <p14:section name="C51函数" id="{70499C1F-34D4-4E3B-B5E0-D6DCC6FB6128}">
          <p14:sldIdLst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</p14:sldIdLst>
        </p14:section>
        <p14:section name="C51数组" id="{69E89301-A350-4879-952C-ABC82C435CCF}">
          <p14:sldIdLst>
            <p14:sldId id="350"/>
            <p14:sldId id="351"/>
            <p14:sldId id="352"/>
            <p14:sldId id="353"/>
            <p14:sldId id="354"/>
          </p14:sldIdLst>
        </p14:section>
        <p14:section name="C51指针" id="{1D246ACD-4BD1-4FAD-9200-B66AB5A04BB7}">
          <p14:sldIdLst>
            <p14:sldId id="355"/>
            <p14:sldId id="359"/>
            <p14:sldId id="360"/>
            <p14:sldId id="361"/>
            <p14:sldId id="362"/>
            <p14:sldId id="363"/>
          </p14:sldIdLst>
        </p14:section>
        <p14:section name="程序编译下载" id="{E8D98CD2-CC9A-4F05-8E32-566F31C14A82}">
          <p14:sldIdLst>
            <p14:sldId id="356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279" userDrawn="1">
          <p15:clr>
            <a:srgbClr val="A4A3A4"/>
          </p15:clr>
        </p15:guide>
        <p15:guide id="4" pos="7378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  <p15:guide id="9" orient="horz" pos="3339" userDrawn="1">
          <p15:clr>
            <a:srgbClr val="A4A3A4"/>
          </p15:clr>
        </p15:guide>
        <p15:guide id="10" pos="5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F6E"/>
    <a:srgbClr val="FEECE9"/>
    <a:srgbClr val="303B8F"/>
    <a:srgbClr val="FFC000"/>
    <a:srgbClr val="CCD1E4"/>
    <a:srgbClr val="FEFC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2" autoAdjust="0"/>
    <p:restoredTop sz="91247" autoAdjust="0"/>
  </p:normalViewPr>
  <p:slideViewPr>
    <p:cSldViewPr snapToGrid="0" showGuides="1">
      <p:cViewPr varScale="1">
        <p:scale>
          <a:sx n="78" d="100"/>
          <a:sy n="78" d="100"/>
        </p:scale>
        <p:origin x="874" y="96"/>
      </p:cViewPr>
      <p:guideLst>
        <p:guide orient="horz" pos="2296"/>
        <p:guide pos="3863"/>
        <p:guide pos="279"/>
        <p:guide pos="7378"/>
        <p:guide orient="horz" pos="572"/>
        <p:guide orient="horz" pos="618"/>
        <p:guide orient="horz" pos="4056"/>
        <p:guide orient="horz" pos="3992"/>
        <p:guide orient="horz" pos="3339"/>
        <p:guide pos="5292"/>
      </p:guideLst>
    </p:cSldViewPr>
  </p:slideViewPr>
  <p:outlineViewPr>
    <p:cViewPr>
      <p:scale>
        <a:sx n="33" d="100"/>
        <a:sy n="33" d="100"/>
      </p:scale>
      <p:origin x="0" y="-2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3T12:44:57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7232 5415 0,'0'18'63,"18"-1"-48,35-17 1,17 0-16,195 18 15,-71 0 1,264-1 0,89 1-1,53 17 1,-353-35-16,264 0 16,-87 0 15,-107 0-16,-158 0 1,-124 0-16,-17 0 16,-1 0 437,54 0-438,105 0-15,1 0 16,70 0-16,-18 0 16,406 0-1,-265 0 1,-87 0 0,-195 0-1,-71 0 1</inkml:trace>
  <inkml:trace contextRef="#ctx0" brushRef="#br0" timeOffset="16509.62">2134 6703 0,'-17'0'16,"-1"0"0,0 0 15,1 0-31,-19 70 15,1 54 1,35 17 0,0 53-1,0 71 1,0-107 0,71-52 15,-71-53-16,35-18-15,36 71 16,-36-53 0</inkml:trace>
  <inkml:trace contextRef="#ctx0" brushRef="#br0" timeOffset="17560.68">9366 6615 0,'18'0'15,"0"0"1,17 0 0,0 0-1,18 0 1,18 35-1,-1 53 1,124 106 0,-141-123-1,53 123 1,-71-18 15,0-35-15,-35-106-16,0 54 15,0-1 1,0-18 0,-35-34-1,18-19 1,17 1 0</inkml:trace>
  <inkml:trace contextRef="#ctx0" brushRef="#br0" timeOffset="33907.68">3140 7479 0,'17'0'94,"19"0"-94,17 0 15,17 0-15,89 0 16,70 35-1,-88 0 1,-17-35 0,-89 0-1,0 18 1,18 0 15,0-18-15,88 35-1,-88-35 1,0 18-16,35-18 16,-17 17-1,-36-17 1,-17 0 0</inkml:trace>
  <inkml:trace contextRef="#ctx0" brushRef="#br0" timeOffset="36608.75">4886 7532 0,'0'17'78,"18"-17"-78,17 0 15,18 0-15,70 36 16,1-1 0,-18-17-1,-18 17 1,-53-35-16,18 18 15,-35-1 17,17-17-17,-17 0 1,17 0 15,-18 0-15,1 18-1,0-18 1</inkml:trace>
  <inkml:trace contextRef="#ctx0" brushRef="#br0" timeOffset="45189.61">4939 7638 0,'0'0'0,"18"17"16,-18 1 0,17 0-16,18-1 31,-17 1-15,35-1-1,18 1 1,105 17-1,-17-17 1,-89 0 0,71-1-1,-35-17 1,-53 0 0,0 0-1,-18-17 1,71-36-1,18-35 17,-54-1-32,-70 19 15,18-18 17,-18 17-17,0-17 1,0 0-1,0-1 1,0-16 0,0-1-1,-35 53 1,17 18 0,0-18-1,-17-18 1,35 54-16,-18-36 15,-35 0 1,18 0 15,-18 17-15,0 1 0,18 18-1,17-1 1,-17 18-1,-35-18 1,34 18-16,-34 0 16,-18 0-1,35 0 1,-18 0 0,-35 36-1,36-19 1,-19 18-1,54-17 1,-71 17 15,53 1-15,18-19 0,0 1-1,17-18 1,-17 18-1,17-1 1,18 1 0,-17 0-1,-1 17 1,0-18 0,1 19-1,17-1 1,0-17-1,0-1-15,0 1 16,0 17 15,0-17-15,0-1 0,0 19-1,0-1 1,17 0-1,1 18 1,0 0 0,-1-35-16,1 17 15,35 0 1,-18 1 0,0-19-1,-17 1 1,0 17-1,-1-35 1,-17 18 15,36-1-15,-19 1 0,1 0-1,35 17 1,-18-17-1,18 17 1,0 0 0,-18-17-1,1-18 1,-36 17 0,17-17-1</inkml:trace>
  <inkml:trace contextRef="#ctx0" brushRef="#br0" timeOffset="70920.66">17974 8802 0,'53'0'46,"406"0"-30,-195 0 0,18 0-1,-35 0-15,318 17 16,-54-17 0,-123 0-1,-229 0-15,17 0 16,-123 0-1,-35 0 17,0 0-17</inkml:trace>
  <inkml:trace contextRef="#ctx0" brushRef="#br0" timeOffset="72782.3">6703 6562 0,'0'-18'15,"0"36"48,0 17-48,0 53-15,0 53 0,0 18 16,0 229 0,0-88-1,17-106 1,1-71-1,-18-70 1,0-35 0,18-18-1</inkml:trace>
  <inkml:trace contextRef="#ctx0" brushRef="#br0" timeOffset="73666.08">6544 6456 0,'53'0'62,"35"-18"-62,53 18 16,71 0-16,35 0 16,388 35-1,88-35 1,-35 0-1,-176 0 1,-230 0 0,-194 0-1,-88 18 220,18 0-235,-18 17 0,-18 141 15,-17 107 1,-18 105 0,35-230-1,18 283 16,0-405-15,0-19 0</inkml:trace>
  <inkml:trace contextRef="#ctx0" brushRef="#br0" timeOffset="74384.78">6985 7779 0,'35'17'31,"89"-17"-15,52 0-16,142 0 15,511 0 1,476 0 0,-723 0-1,-229 0 1,-177 0 0,-123 0 15,-35 0-16,-1 0 1</inkml:trace>
  <inkml:trace contextRef="#ctx0" brushRef="#br0" timeOffset="75970.27">4639 6332 0,'0'18'16,"0"17"-1,18 89 1,-18 105-1,-18 71 1,18-141 0,0-36-16,0 106 15,0-87 1,0-54 0,0-71-1,0 19 1</inkml:trace>
  <inkml:trace contextRef="#ctx0" brushRef="#br0" timeOffset="76952.67">4639 6315 0,'0'0'0,"35"0"47,-17 0-32,17 0-15,1 0 16,69 0 0,36 0-1,18 0 1,35 17 0,71-17-1,-18 0 1,53 0-1,-230 0 1,-35 0 0,1 0-1,-36 18 95,17 0-95,-17-1 1,0 19-16,0-1 16,0 53-1,0 141 1,0-70-1,0 17 1,0-105 0,18 141 15,0-195-15,-1 54-1,-17-18 1,18-36-16,0 19 15,-18-19 17,0 1-17,0 0 1,0-1 0,0 1-1</inkml:trace>
  <inkml:trace contextRef="#ctx0" brushRef="#br0" timeOffset="77475.83">4639 7708 0,'53'0'47,"70"0"-47,19 0 15,246 0 1,35 0-1,-229 0 1,18-17-16,87 17 16,-122 0-1,-142-18 1</inkml:trace>
  <inkml:trace contextRef="#ctx0" brushRef="#br0" timeOffset="111863.56">1111 9719 0,'18'0'109,"0"0"-109,17 0 16,35-18-16,-34 18 16,34-17-1,36-1 1,-53 18-16,18 0 16,-19-18-1,-16 1 1</inkml:trace>
  <inkml:trace contextRef="#ctx0" brushRef="#br0" timeOffset="112254.54">1464 9419 0,'-18'0'0,"18"35"32,0 18-32,0 0 15,0 18-15,0 52 16,0-34-1,0-37 17</inkml:trace>
  <inkml:trace contextRef="#ctx0" brushRef="#br0" timeOffset="112657">1358 9948 0,'18'0'31,"17"0"-15,36 0-16,35 0 15,-18 0 1,-71 0 0,1 0-1</inkml:trace>
  <inkml:trace contextRef="#ctx0" brushRef="#br0" timeOffset="113521.73">1393 10301 0,'18'0'140,"0"0"-124,17-18-16,-17 18 16,17 0-16,36-17 15,-1 17 1,36-35 0,-18 17-1,0 0 1,-52 18-1,-19 0 48,-17 36 46,-17-1-93,17 18-16,0-18 16,-18 0-16,0 54 15,18-54 1,0 0-1</inkml:trace>
  <inkml:trace contextRef="#ctx0" brushRef="#br0" timeOffset="113873.55">1729 10495 0,'0'18'109,"0"17"-93,0-17-16,0-1 16</inkml:trace>
  <inkml:trace contextRef="#ctx0" brushRef="#br0" timeOffset="114206.77">1552 10619 0,'53'0'78,"-18"0"-78,1 0 16,17 0 0,-36 0-16,1 0 15</inkml:trace>
  <inkml:trace contextRef="#ctx0" brushRef="#br0" timeOffset="114607.02">1411 10460 0,'-18'0'0,"1"0"16,-1 70 0,18 1-1,0 123 1,0-106-16,-17 106 16,-1-70-1,0-18 1,18-89-1</inkml:trace>
  <inkml:trace contextRef="#ctx0" brushRef="#br0" timeOffset="115091.57">2434 9596 0,'0'17'31,"0"36"-15,0 35-16,0 1 15,0 34-15,0 159 32,0 71-17,0-265 1,0-70-16</inkml:trace>
  <inkml:trace contextRef="#ctx0" brushRef="#br0" timeOffset="115747.9">2452 9737 0,'0'-18'32,"17"0"-32,19 1 15,-1-1 1,18 0-16,53 1 16,-71-1-1,0 18 16,-35 18 110,0 17-141,18 36 16,-18 52-16,0 1 15,0 246 1,0-194 0,0-70-1,0-53 16</inkml:trace>
  <inkml:trace contextRef="#ctx0" brushRef="#br0" timeOffset="116100.74">2452 10354 0,'0'-18'31,"17"18"-15,19-17 0,-19 17-16,1 0 15,17 0 1,-17-18 15</inkml:trace>
  <inkml:trace contextRef="#ctx0" brushRef="#br0" timeOffset="116409.55">2487 10654 0,'35'0'94,"1"0"-78,17 0-16,-1 0 15,1-18-15,0-17 16</inkml:trace>
  <inkml:trace contextRef="#ctx0" brushRef="#br0" timeOffset="116842.25">3052 9507 0,'0'18'15,"0"35"-15,0 0 16,0 35-16,17 159 31,1 35-15,-18 142-1,0-266 1,0-70 0,0-70-1</inkml:trace>
  <inkml:trace contextRef="#ctx0" brushRef="#br0" timeOffset="117615.88">3140 9331 0,'0'-18'0,"35"1"0,-17-1 16,17 18-16,0 0 16,53 0-1,-17-18 1,-18 18 0,-35-17 15,-18 52 125,17 0-156,-17 18 16,18 0-16,-18 0 15,17 18-15,1 123 16,0 53 15,-18-142-31,0 37 16,0 87-1,0 18 1,0 0 0,0 0-1,0-194 1,0-18 0,0-17 15</inkml:trace>
  <inkml:trace contextRef="#ctx0" brushRef="#br0" timeOffset="118117.53">3104 10425 0,'0'-36'0,"36"36"16,-1 0-1,88-17 1,-70-1 0,-17 18-1,-1 0 1,-17 0-1</inkml:trace>
  <inkml:trace contextRef="#ctx0" brushRef="#br0" timeOffset="118545.1">3298 10601 0,'0'18'47,"18"-18"-16,17 0-16,18 0-15,0 0 16,35 0 0,-52 0-1,-19 0 1,1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4T02:08:53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3122 7920 0,'18'0'47,"17"0"-47,36 0 16,34 0-1,213 0 1,70 18 0,-229-18-16,123 17 15,-17 18 1,-107-35 0,-122 18-1,-1-18 1,53 0-16,-17 0 31,-36 0-31,35 0 31,19 0-15,-19 0 0,-17 0-1,-18 0 1,-17 0-1,0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4T02:10:29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27570 8220 0,'17'0'31,"36"0"-31,194 0 16,176 0-1,54 0 1,-89 0-1,-141 0 1,-106 17 0,-71-17-1,-70 18 32,18-18-47</inkml:trace>
  <inkml:trace contextRef="#ctx0" brushRef="#br0" timeOffset="2570.89">15716 9260 0,'-53'53'0,"106"-106"0,-176 142 16,70-72-16,-53 54 15,-17 35 1,17 35 15,35 35-31,71-52 16,0-71 15,0 105-31,124 1 31,-71-106-31,88 53 16,-35-53 0,123 53-1</inkml:trace>
  <inkml:trace contextRef="#ctx0" brushRef="#br0" timeOffset="3270.75">19808 9066 0,'18'0'16,"17"0"-16,1 18 0,105 194 31,-35-18-15,-71 17-1,-35 1 1,0 53 15,0-124-31,-18 123 16,-70-17-16,0-106 31,-18-70-15</inkml:trace>
  <inkml:trace contextRef="#ctx0" brushRef="#br0" timeOffset="16808.04">15804 10636 0,'0'0'16,"159"0"-16,35 0 0,18 0 15,317 36 1,-247-36-16,494 0 15,-52 0 1,-125 0 0,-299 0-1,-212 0 1,-70 0 15</inkml:trace>
  <inkml:trace contextRef="#ctx0" brushRef="#br0" timeOffset="17458.04">17498 10848 0,'0'18'63,"0"17"-63,0 18 15,0 106 1,0 35 0,0 17-1,0 19 1,0-178-1,0-34 1</inkml:trace>
  <inkml:trace contextRef="#ctx0" brushRef="#br0" timeOffset="17988.41">17163 11271 0,'17'0'79,"1"36"-64,17 16-15,-17 1 16,88 106-16,-18-18 31,-35-70-15,-18-36-1,-35-17 1,18-18 0,17 0 30,36-53-46,175-124 16,19-70 0,-53 53-1,-124 89 1,-70 87 15</inkml:trace>
  <inkml:trace contextRef="#ctx0" brushRef="#br0" timeOffset="24652.5">31274 11906 0,'0'18'62,"17"-18"-62,36 0 0,36 18 16,316 34-1,-246-34 1,158-18 0,-87 0-1,-54 0 1,-105 0 15,-54 0-31,1 0 16</inkml:trace>
  <inkml:trace contextRef="#ctx0" brushRef="#br0" timeOffset="25583.96">22190 12806 0,'17'0'31,"36"0"-15,71 35-1,193 0 1,71 1 0,247-36-1,-300 0 1,-211 17-1,-1-17 1,-105 0 0,0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4T06:28:15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3369 5539 0,'0'17'62,"35"1"-62,36 0 16,17-1 0,265 18-16,158-17 31,-211-18-31,423 0 16,-123 0 15,-459 0-31,-70 0 0,-54 0 31</inkml:trace>
  <inkml:trace contextRef="#ctx0" brushRef="#br0" timeOffset="719.94">7144 5750 0,'35'0'63,"18"0"-48,0 0-15,106 0 32,-36 0-32,-35 0 31,-70 0-31</inkml:trace>
  <inkml:trace contextRef="#ctx0" brushRef="#br0" timeOffset="1559.48">8167 5786 0,'17'0'63,"36"0"-47,-17 0-16,87 0 31,106 0-16,1 0 1,-19 0 0,-105 17-1,-88-17 1</inkml:trace>
  <inkml:trace contextRef="#ctx0" brushRef="#br0" timeOffset="6556.15">3034 6879 0,'18'0'63,"-1"0"-47,1 0-16,17 0 15,0 0 16,1 18-31,52-18 16,18 17-16,35-17 31,106 0-15,70 0 0,-158 0-16,141 0 15,0 0 16,-142 0-15,-87 0 0,-53 0-1</inkml:trace>
  <inkml:trace contextRef="#ctx0" brushRef="#br0" timeOffset="27645.32">19315 10142 0,'17'0'93,"89"0"-77,-35 0 0,34 0-1,178-17 1,-72-19-16,-122 36 31,-89-17-31,17 17 16,1 0 15</inkml:trace>
  <inkml:trace contextRef="#ctx0" brushRef="#br0" timeOffset="54462.43">9754 13335 0,'36'0'78,"-1"0"-78,0 0 15,18 0-15,18 0 16,105 0 0,-35-18-1,-35 1 1,-18-1 15,-70 18-31,17 0 16,0 0-16,-17 0 31,53 0-31,-1 0 31,-35 0-31,54 18 16,-54-18-1</inkml:trace>
  <inkml:trace contextRef="#ctx0" brushRef="#br0" timeOffset="57103.75">11783 13353 0,'17'0'16,"36"0"0,0 0-16,35 0 15,-17 0-15,123 17 16,71-17 0,-160 0-1,-52 0 1,-35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4T06:29:31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12453 4921 0,'-18'0'0,"18"-17"31,18 17 32,17 0-48,18 0-15,18 0 16,35 0-16,317 0 31,-141 0-15,-141 0-1,-88 0 1,-35 0 0</inkml:trace>
  <inkml:trace contextRef="#ctx0" brushRef="#br0" timeOffset="805.17">15240 4957 0,'18'0'62,"35"0"-46,35 0-16,176 0 16,-105 0-1,159 0 1,-177 0-1,-106 0 1,-17 0-16,17 0 31</inkml:trace>
  <inkml:trace contextRef="#ctx0" brushRef="#br0" timeOffset="1996.54">17268 5045 0,'18'0'0,"35"0"16,18 0-1,317 0-15,458 0 32,-158 0-17,-388 0 1,265 0-1,-54 0 1,-352 0 0,-124 0-1,-17 0 1</inkml:trace>
  <inkml:trace contextRef="#ctx0" brushRef="#br0" timeOffset="20271.34">3016 6138 0,'-17'0'31,"17"-17"-31,-18 17 32,0 0-32,1 17 31,-19 36-31,-16 35 31,52 71-15,0-53-16,0 0 31,0-36-15,0-34-1,0 17 1,0-36-1,0 1 1,0 17 0,0-17-1,0-1 1,0 19 0,17-36 15,-17 17-31</inkml:trace>
  <inkml:trace contextRef="#ctx0" brushRef="#br0" timeOffset="21161.41">10089 6209 0,'0'-18'0,"0"54"63,18 16-48,0 1 1,35 36-16,-36-37 0,36 107 31,-53 18-15,18-89-16,-18 88 31,0-17-15,-35-141-1,-18 17 1,17-35-1,19 0 1</inkml:trace>
  <inkml:trace contextRef="#ctx0" brushRef="#br0" timeOffset="24001.14">2981 7126 0,'0'0'0,"18"0"62,-1 18-46,-17 17-16,18 53 16,0 194 15,-54-176-16,-17-53 1,18-18 0,0-17-1,17-18 17,1 0-32</inkml:trace>
  <inkml:trace contextRef="#ctx0" brushRef="#br0" timeOffset="24230.69">2858 7761 0,'17'18'47,"1"35"-47,-1-18 15,-17 88 1,18 36 0,-18-53-1,0-53 17,18-35-32</inkml:trace>
  <inkml:trace contextRef="#ctx0" brushRef="#br0" timeOffset="24720.96">3457 8890 0,'0'18'0,"18"-18"16,-18 17-1,18 1-15,-18 17 32,0 36-17,17 123 1,-17-88 0,-35-18-1,-18-35 1,18 0-1,-1-36 1,19-17 15</inkml:trace>
  <inkml:trace contextRef="#ctx0" brushRef="#br0" timeOffset="25312.28">2646 7179 0,'0'0'0,"0"18"16,0 35-1,0 35 1,141 176-1,141 107 1,-17 17 0,-18 35-1,-18 36 17,-88-54-32,-106-246 15,1 71 1,-36-142-1,0-71 1</inkml:trace>
  <inkml:trace contextRef="#ctx0" brushRef="#br0" timeOffset="69411.92">26688 11095 0,'-18'0'32,"0"0"-1,1 0-31,-19 0 16,1 0-1,-71 0 16,71 0-31,0 0 16,0 0 15,17 0-31,-17 0 32,-1 35-17,19 18 1,-36 0-1,17 0 1,19 0 0,-1-36-1,18 1 1,0 17 0,0-17-1,0 17 16,0 1-31,0 16 16,0 1 15,0-35-31,0 0 32,18 17-17,-1-35 1,1 18-1,17-18 1,18 0 0,18 0-1,52 0 1,-52 0 0,-1 0-1,-34 0 1,17 0 15,-18-18-31,53-17 16,-53 17-16,1-17 31,17-1-31,-36 36 31,1 0-15,-18-17-1,0-18 17,0-36-17,-53 0 1,0 19 0,0-19-1,35 36 1,1 35-16,-18-36 31,-1 19-31,19 17 16,-1 0 15,0 0-31,1 0 47,-1 0-32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4T06:32:00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21925 15646 0,'-17'0'0,"-1"0"0,0 0 31,-17 0-31,-18 35 15,18 36 1,17-19-16,-35 37 31,18 52-31,17-35 16,18 17 15,0-70-31,0 0 0,18 106 31,35-106-15,-36-18 0</inkml:trace>
  <inkml:trace contextRef="#ctx0" brushRef="#br0" timeOffset="1230.22">27834 15875 0,'0'0'0,"18"0"0,17 0 32,-17 0-32,-1 0 15,1 0 1,35 35-1,0 1 1,-53-1 15,53 18-31,-36 53 0,1-18 16,-18-18 15,0-34-31,-18 17 31,-17-18-15,-18 0 0</inkml:trace>
  <inkml:trace contextRef="#ctx0" brushRef="#br0" timeOffset="5201.96">22313 16457 0,'18'0'93,"17"0"-93,53 0 16,247 0-16,71 35 31,-88 1-31,-142-36 32,-52 0-17,-89 0 1,-18 0-1,1 0 17,0 0-17,-1 0 48,1 0-1</inkml:trace>
  <inkml:trace contextRef="#ctx0" brushRef="#br0" timeOffset="6102.83">24571 16422 0,'18'0'141,"-1"0"-141,1 0 46</inkml:trace>
  <inkml:trace contextRef="#ctx0" brushRef="#br0" timeOffset="15987.38">24871 15822 0,'17'-18'47,"1"1"-47,35-89 15,0-53 1,0-35 15,-35 0-31,-1-106 16,-17 159 15,-17 53-31,17 53 31,-36-53-15,36 70-16,-53-70 16,0 35-1,18 0 1,0 18-1,0 17-15,17 18 16,-17-18 0,35 1-1</inkml:trace>
  <inkml:trace contextRef="#ctx0" brushRef="#br0" timeOffset="16357.79">24783 14182 0,'-18'0'94,"18"17"-63,-18 1-15,1 53-16,17-1 31,0 18-15,0-70 0,0 0-16,0-1 15</inkml:trace>
  <inkml:trace contextRef="#ctx0" brushRef="#br0" timeOffset="16918">24747 14093 0,'18'0'79,"0"0"-48,35 0-31,-36 0 0,18 0 15,-17 0 1,0 0 15,-1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4T06:52:19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7514 0,'-17'0'31,"-1"35"0,0-35-15,1 71-16,-18-18 15,17 53 17,-17-18-32,17 18 31,0 0-15,18-1-1,0-16 1,0-72-16,0 36 15,0-18 1,0-17 0</inkml:trace>
  <inkml:trace contextRef="#ctx0" brushRef="#br0" timeOffset="1110.83">5468 7444 0,'18'0'47,"-1"0"-47,1 0 16,17 17-1,-17 19 1,0 34-1,-1 18 1,-17-52-16,18 16 16,-18 19-1,0-36 1,-53 54 0,0 34 15,35-70-31,18-35 15,0 17 17</inkml:trace>
  <inkml:trace contextRef="#ctx0" brushRef="#br0" timeOffset="8160.85">13582 9260 0,'0'18'31,"35"-18"-16,18 0 1,106 35-16,70-17 31,159-18-31,53 18 32,194-18-17,-317 0 1,-195 0-1,124 0 1,-194 0 0,-18 0-1,-17 0 1,0 0-16</inkml:trace>
  <inkml:trace contextRef="#ctx0" brushRef="#br0" timeOffset="11493.01">7391 8096 0,'0'18'46,"35"-18"-30,18 18-16,35-1 31,18-17-31,70 18 16,-70-1 0,-18-17-1,-17 18 16,-18-18-31,-36 0 32</inkml:trace>
  <inkml:trace contextRef="#ctx0" brushRef="#br0" timeOffset="24873.52">6756 10195 0,'17'0'94,"19"0"-94,-1 0 0,18 0 16,53 0-16,-18 0 31,-35 0-16,-18 0 1,-35-17 0</inkml:trace>
  <inkml:trace contextRef="#ctx0" brushRef="#br0" timeOffset="25623.56">9631 10089 0,'17'0'47,"36"0"-47,0 0 15,194 0 1,-88 0 0,-53 0-1,-18 0 1,-17-17-1,-36 17 1,-17 0 0</inkml:trace>
  <inkml:trace contextRef="#ctx0" brushRef="#br0" timeOffset="51801.06">2910 13053 0,'-17'0'47,"-1"0"-16,1 0-31,-1 0 16,0 53-1,-17 53 1,17-54-16,18 72 15,0 52 1,0-17 0,36-18-1,17-70 17,-18-1-32,-18-52 15</inkml:trace>
  <inkml:trace contextRef="#ctx0" brushRef="#br0" timeOffset="52721.37">9049 12929 0,'17'18'63,"36"53"-48,-17-19-15,17 37 16,-18-19-16,0 18 15,-17 18-15,-1 18 32,1 34-17,-18-69-15,-53 122 16,-53-70 0,-53-17-1,18-18 1,53-53-1</inkml:trace>
  <inkml:trace contextRef="#ctx0" brushRef="#br0" timeOffset="56869.75">9490 15275 0,'17'0'125,"19"0"-125,17 0 0,-1 0 15,1 0 1,0 0-16,36 0 31,-37 0-31,-34 0 32</inkml:trace>
  <inkml:trace contextRef="#ctx0" brushRef="#br0" timeOffset="60478.15">11130 15152 0,'53'0'31,"53"0"-31,53 0 16,264-35 0,71-18 15,0 35-31,0 18 31</inkml:trace>
  <inkml:trace contextRef="#ctx0" brushRef="#br0" timeOffset="61595.02">15452 15187 0,'35'0'15,"0"0"1,36 0 0,70-18-1,35 18 1,-35 0 0,-35 0-1,-53 0 1,-35 0-1</inkml:trace>
  <inkml:trace contextRef="#ctx0" brushRef="#br0" timeOffset="62425.85">17974 15452 0,'35'0'47,"36"0"-31,35 0-16,52 0 15,1 0-15,317 0 16,-17-18-1,-36 18 1,-105 0 0,-230 0-1,71 0-15,-106 0 32,35 18-32,-35-1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4T06:53:51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4745 4921 0,'-18'0'31,"36"0"-15,35 0-1,88 18-15,-18 0 32,-17-1-17,-53-17 1,18 18-1,-36-18 1,-17 0 0,-1 0-16,1 0 31</inkml:trace>
  <inkml:trace contextRef="#ctx0" brushRef="#br0" timeOffset="1380.68">6544 4516 0,'-18'0'63,"18"17"-48,0 18 1,-17 1-16,-19 52 31,36 18-31,0 88 16,0-53 15,0-35-31,0-89 31,0 1-31,18-18 16,0 18 0,-1-18 30,1 0-46,17 0 16,1-36 0,-19-17-1,19-35 1,-1-18 15,-18 54-31,-17-19 16,18 36 15,0-1-31,-18-16 31,0 34-15,0-17 0,0 17-1,0-35 1,0 18 15,-18 17-15,0 0-1,1 18 32,-1 0-16,1 0 16,-1 0-47</inkml:trace>
  <inkml:trace contextRef="#ctx0" brushRef="#br0" timeOffset="4561.99">6703 3687 0,'0'17'62,"0"1"-46,0 17-16,0 89 31,17-107-31,-17 1 0,0 17 31,0-17-15,0-1-1</inkml:trace>
  <inkml:trace contextRef="#ctx0" brushRef="#br0" timeOffset="6733.02">7444 3687 0,'17'-18'15,"1"18"1,0 0 0,-1 0-1,1 0-15,-1 0 31,1 0 1,-18 18-17,0-1 48,0 1-32,0-1-31,0 1 47,0 0-47,0-1 31,-18-17-31,1 18 31,-1 0-15,18-1 0,-17-17-1,-1 0 1,18 18 0,-18-18-1,18 18 157,18-18-141,35 0-31,-36 17 16,19-17 0,17 0-1,-36 0-15,1 0 47</inkml:trace>
  <inkml:trace contextRef="#ctx0" brushRef="#br0" timeOffset="7823.8">7567 4621 0,'0'36'62,"0"-1"-62,0 18 16,0 17-1,0 54 1,0-36-16,0-53 31,0-17-15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4T06:59:18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3634 5292 0,'0'17'16,"17"-17"31,1 0-47,0 0 15,52 0 1,18 0 0,18 0-1,-18 0 1,-17 0 0,-18 0-1,-36 0 16,1 0-31,0 0 32</inkml:trace>
  <inkml:trace contextRef="#ctx0" brushRef="#br0" timeOffset="968.83">7214 5380 0,'36'0'78,"-19"0"-78,19 0 16,-1 0-16,53 0 15,0 0 1,-35 0 0,-35 0-1,-1 0 16,1 0 1</inkml:trace>
  <inkml:trace contextRef="#ctx0" brushRef="#br0" timeOffset="1826.54">10689 5433 0,'18'0'31,"-1"0"-16,36 0-15,0 0 16,71 0-16,-18 0 31,-36 0-15,1 0 0,-54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3T12:48:38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22948 8520 0,'53'0'94,"18"0"-78,17 0-16,35 0 15,18 0-15,195 0 16,-54 0-1,-88-18 1,-124 18 0,-52 0 15,0-18-15,-1 1-1,1-19 1,0-17-1,-18 1 1,0-54 0,-106-71-1,-18 54 1,-70-1 0,-53 36-1,0 0 1,53 35-1,71 53 1,17-18 0,53 18 15,18 0-31,-53 36 16,17 34-1,1 1 1,-1 35-1,36 17 1,17 1 0,18-19-1,0 1 1,18-70 0,17 16-16,36 19 15,52 0 1,-17-36-1,0 0 1,17-17 15,-70-18-15,-18 0 0,1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3T12:49:43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8925 9366 0,'18'0'32,"17"0"-17,36 0-15,35 0 16,52 0-16,36 0 16,230 0-1,-54 0 1,-35 18-1,-35-18 1,-176 0-16,-36 0 16,53 0-1,-53 0 1,-53 0 0,1 0-1,-19 0 204,1 0-219,0 0 16,-1 0-16,18 0 0,18 0 15,141 0 1,36 0-1,228 0 1,-158 0 0,-88 0-1,-142 0 17,36 0-17,-88 0 1,0 0 156,-1 0-172,54 0 15,-1 0-15,1 0 16,211 18 0,106-18-1,71 0 1,-106 0-1,-142 0 1,-158 0-16,-18 0 16</inkml:trace>
  <inkml:trace contextRef="#ctx0" brushRef="#br0" timeOffset="10093.28">4322 9860 0,'0'18'79,"0"35"-64,0-36 1,0 19-16,-18 17 0,18 35 31,0 18-15,0-1-1,0-34 1,0-36 0,0-17-1,0 0 16</inkml:trace>
  <inkml:trace contextRef="#ctx0" brushRef="#br0" timeOffset="10975.63">5944 9684 0,'0'17'31,"0"19"-15,0-19-16,0 19 16,0 17-16,0 52 31,0-16-15,0 16-1,-70 142 16</inkml:trace>
  <inkml:trace contextRef="#ctx0" brushRef="#br0" timeOffset="12761.28">3246 10689 0,'17'0'31,"18"0"-15,1 18-16,52-1 31,-53-17-31,1 0 0,-19 0 16,18 0 15,71 0-15,-53 0-1,0-17 1,18-18 0,-18-18-1,-18 17 1,0-17-1,-17-17 1,-1 17 0,-17-53-1,0 36 1,-35-54 0,-53 1-1,17 17 1,54 53-1,-54-18 1,1 36 0,17 0-1,-35-1 1,35 19 0,0 17-1,0 0 1,-18 0-1,-17 0 1,0 35 0,35 18-1,0 71 1,0 34 0,18 19-1,35-54 16,17 1-15,1-71 0,70 17-1,-52-35-15,52 1 16,53 17 0,71-18-1,105 0 1,53-35-1,-264 0 1,-88 0 0,17 0-16</inkml:trace>
  <inkml:trace contextRef="#ctx0" brushRef="#br0" timeOffset="25064.01">5398 11695 0,'52'0'94,"19"0"-79,17 0-15,53 0 0,371 17 32,-159-17-17,-36 0 1,-35 0 15,-52 0-15,-142 0-16,35 0 15,-17 0 1,-18 0 0,-17 0-1,35 0 1,0 0 0,-1 0-1,1 0 1,-18 0-1,-52 0 1,-19 0 0,1 0 46,0 0 63,17 0-109,-17 0-1,87 0 1,-52 0 0,0 0-16,71 0 15,-1 0 17,-70 0-32,35 0 15,-70 0 1,35 0-1</inkml:trace>
  <inkml:trace contextRef="#ctx0" brushRef="#br0" timeOffset="32947.48">19015 11712 0,'17'0'15,"19"18"-15,69-18 16,231 18 0,87 17-1,18-18 1,-229-17-16,211 0 15,-70 0 1,-195 0 0,89 0-1,-158 0 1,-1 0 0,-18 0-1,-52 0 1,0 0 15,-1 0 0,1 0 32</inkml:trace>
  <inkml:trace contextRef="#ctx0" brushRef="#br0" timeOffset="37001.11">26194 11959 0,'17'0'15,"19"0"1,52 0-16,53 0 15,53 0 1,247-17-16,-18-36 31,1 35-15,70 18 0,-265 0-1,-106 0 1,-52 0-1,52 0 1,36 0 0,88 0-1,-88 0 1,-71 0 0,-70 0-1,-1 0-15</inkml:trace>
  <inkml:trace contextRef="#ctx0" brushRef="#br0" timeOffset="38670.37">2840 12718 0,'18'0'16,"34"0"-16,336 0 15,371-18 1,-71 18-1,-141 0 1,-300 0 0,-212 0-16,-17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3T12:51:19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6632 0,'18'0'188,"0"0"-188,17 0 15,-17 0 1,70 0-1,88 0 1,-52 0 0,-89 0-1,53 0 1,-53 0 0,71 0-1,-35-17 1,-1 17-1,-34-18 1,-19 18 0,18-18-1,18 18 1,-17 0 0,34 0-1,1 0 1,-18 0-1,-18 0 1,36 0 0,-36 0-1,53 0 1,-70 0 0,-1 0 15,1 0 16,0 0 0,-1 0-47,1 0 15,17 0 1,-17 0-1,52 0 1,-17 0 0,0 0-16,0 0 15,35 0 1,36 0 0,52 0-1,71 0 1,18 0 15,-18 0-15,-36 0-1,19 0 1,-125 0-16,107 0 16,-53 0-1,-36 0 1,-17 0-1,-53 0-15,0 0 16,18 0 0,-19 0-1,54 0 1,124 0 0,-1 0-1,18 0 1,-71 0-1,71 0 17,-106 0-17,0 0 1,-35 0 0,124 0-1,69 0 1,-140 0-1,-35 0 1,-19 0 0,89 0-1,-17 0 1,52 0 0,-17 0-1,-89 18 1,-52-18 15,-18 0-15,-36 0-1,1 0 17,0 0-17</inkml:trace>
  <inkml:trace contextRef="#ctx0" brushRef="#br0" timeOffset="20632.8">2028 5962 0,'-17'18'0,"-1"-1"16,-17 19-1,-36 105 1,1 0 0,52-88-1,-35 123 1,36 18 0,-1-70-16,18 17 0,0 0 15,0 176 1,0-35-1,0 18 1,88 35 0,-17-158-16,17 158 15,-18-17 17,19-19-17,17 19 1,-18-71-1,-35-88 1,17-18 0,-17-35-1,0-1 1,-35-69-16</inkml:trace>
  <inkml:trace contextRef="#ctx0" brushRef="#br0" timeOffset="21650.62">14570 5768 0,'70'53'16,"54"17"-1,-1 1-15,36 35 16,0 0-16,123 105 31,141 230-15,-229-141 0,-53 53-1,-88 35 1,-53-176-16,18 52 15,-18-34-15,0 263 16,-88-34 0,-53-106-1,-18-18 17,53-123-17,18-71 1,70-53-1,-35-18 1,36-34-16,-19 52 16,-16-18-1,52-34 1,-18-19 0</inkml:trace>
  <inkml:trace contextRef="#ctx0" brushRef="#br0" timeOffset="26903.16">14182 13353 0,'35'0'140,"88"0"-124,-52 0-1,35 0-15,158 0 32,36 0-17,18 0 1,-54 0 0,54 0-1,-159 0 1,-54-18-1,-16 18 1,16 0 0,-52 0-16,53 0 15,-18 0 1,-70 0 0,17 0 15,-17 0-31,0 0 31,-1 0 47,1 0-78,123 0 16,-53 0-1,-17 0-15,70 0 16,141 0 0,18-18-1,17 18 1,160-35 0,-177 17-1,-54 18 16,-122 0-15,-71 0 0,-35 0-1</inkml:trace>
  <inkml:trace contextRef="#ctx0" brushRef="#br0" timeOffset="42173.23">7267 7320 0,'18'0'78,"0"0"-62,17 0-16,0 0 15,18 0-15,35 0 16,0 0 15,-52 0-31,34 0 16,-35 0-1,1 0 1,-19 0 0,19 0-1,17 0 1,-18 0-1,0 0 1,0 0 0,-17 0-1,0 0 1,-1 0 15</inkml:trace>
  <inkml:trace contextRef="#ctx0" brushRef="#br0" timeOffset="79423.59">2928 8043 0,'0'18'47,"0"17"-32,0 1-15,0 34 16,0 18 0,0-17-16,0 88 15,0-54 1,0 125 0,0-89-16,-35 212 15,0-1 1,-18-34-1,17-124 1,36-71 0,0-105-1</inkml:trace>
  <inkml:trace contextRef="#ctx0" brushRef="#br0" timeOffset="80451.92">2981 9225 0,'0'18'0,"0"-1"0,0 1 62,0 0-62,0-1 32,0 1-17,18 88 1,-1-53-1,1 70 1,0 1 0,-18 70-1,0-71-15,0 124 16,0-35 0,0-36-1,35-88 1,-18 18-1,-17-88 1,36 52 0,-36-34 15,17-19-15</inkml:trace>
  <inkml:trace contextRef="#ctx0" brushRef="#br0" timeOffset="83427.5">3034 8114 0,'18'0'31,"17"-18"-31,18 18 15,0-17-15,35-1 16,212-70 0,35 17 15,-194 36-31,106 17 16,17-17-1,54-18 1,70 53-1,88 0 1,247 0 0,-264 0-1,-36 0 1,-17 0 0,0 0-1,-18 18 1,-53-1-1,-70 19 17,-107-36-17,-105 17-15,106 1 16,35 35 0,53 0-1,18 0 1,105 0-1,-158-18 1,105 0 0,1 0-1,-177-17 1,88 35 0,-176-53-1,-35 0 48,-1 0-63,1 0 15,35 0 1,-36 18 0,36-18-1,53 17 1,-53 1-1,88 17 1,18-17 0,264 17-1,-140 0 1,-160-35 0,-70 0-1,-35 0 32,-18 18 16,0 17-48,17 1 1,-17 52-1,0 71 1,0-54 0,0 1-1,18 18 1,-1-1 0,1 36-1,0-36 1,-18-17-1,17 18 1,19 34 15,-36 1-15,0-35 0,0-1-1,0-35 1,0-52-16,0-1 15,0 0 1,0 18 0,-18 0-1,-35 35 1,-35 0 0,-53 36-1,-36-1 1,-175 89-1,69-71 17,19 0-17,-1-53 1,-35-17 0,-176 35-1,141-53 1,141-36-1,-176 36 1,-265-17 0,229-19-1,35-17 1,1 0 0,-159 0-1,211 0 1,-34 0-1,193 0 17,-229 0-17,-141-88 1,229 35 0,35 0-1,54 18 1,-125-18-1,89 18 1,53-1 0,36 19-1,-19-19 1,36 36 0,35-17-1,18-1 1,0 18-1,-18-17 17,36-1-17,-19 0 1,36-17 0,-52 17-1,34-17 1,-17-18-1,17 0 1,-17 18 0,35 0-1,0-18 1,-35-18 0,18 18-1,-1-17 1,-17-54 15,70 54-15,0-18-1,18-18 1,0-71 0,0 71-1,0 1 1,0 52-1,0-18 1,0 18-16,36-53 16,-1 18-1,0 18 1,18-1 0,18-52-1,-36 70 1,0 17 15,-17 19-15,-18-1 31,18 18-32</inkml:trace>
  <inkml:trace contextRef="#ctx0" brushRef="#br0" timeOffset="88491.55">6385 9596 0,'18'0'47,"17"0"-47,53 0 15,18 0 1,18 0-1,-36-18 1,-53 0 0</inkml:trace>
  <inkml:trace contextRef="#ctx0" brushRef="#br0" timeOffset="131392.41">7497 10301 0,'17'0'31,"36"0"-31,0 0 0,18 0 16,105 0-1,159 0 1,-176 0-16,70 0 15,-176 0 1,-35 0 0</inkml:trace>
  <inkml:trace contextRef="#ctx0" brushRef="#br0" timeOffset="144059.26">4057 14905 0,'53'0'62,"53"0"-62,52 0 16,1 0-16,53 0 16,282 0-1,53-35 1,-106-1 0,-195 19-1,-140 17 1,-53 0-1,18 0 1,-18 0 0,-18 0-1,-17 0 17,-1 0-17,19 0 110,-1 0-109,18 0-16,17 0 15,1 0-15,17 0 16,124 0 0,35 0-1,-106 0-15,-18 0 0,18 0 16,71-18 0,0 0-1,-89 18 16,-70 0-15,-35 0 0,-1 0 234,1 0-235,17 0-15,89 0 16,-54 0 0,124-17-1,71-1 1,17 0-1,-158 18-15,-19-35 16,-34 35 0,17 0-1,-35 0 1,53 0 0,106 0 15,-71 0-16,35 0 1,36 0 0,-106 0-1,-18 0 1,0 18 0,-35-18-1,0 0 1,-36 0-1,1 0 17,0 0-17,-1 0 17,1 0 61</inkml:trace>
  <inkml:trace contextRef="#ctx0" brushRef="#br0" timeOffset="148343.67">13829 14887 0,'53'0'47,"0"0"-31,53 0-16,105 0 15,-70 0 1,159 0-1,0 0 1,0 0 0,-53 0-1,17 0 1,-105 0 0,-71 0-1,-70 0 1,0 0-1,-1 0 17</inkml:trace>
  <inkml:trace contextRef="#ctx0" brushRef="#br0" timeOffset="155766.84">4180 8590 0,'18'0'31,"35"-17"-15,18 17-16,52 0 15,159 0 1,247 17-1,-264 1 1,-71-18 0,-106 0-1,-53 0 17,-17 0-32</inkml:trace>
  <inkml:trace contextRef="#ctx0" brushRef="#br0" timeOffset="166361.24">14076 15064 0,'0'-18'0,"17"18"15,1 0 1,17 0-16,1 0 15,70 18 1,52 17 0,72-17-1,52-18 1,-18 0 0,-87 0-1,-54-53 1,-87 35-1,-1 0 17,-35 1-32,35-19 15,-35-52 1,0 35 0,0-70-1,-18-54 1,-34 1-1,-90-71 1,89 141 0,1 0-1,-54 36 1,-88-1 0,53 36-1,-36 0 1,71 17-1,-35 18 17,106 0-32,-71 0 15,18 0 1,-18 53 0,18 0-1,-18 35 1,88-17-1,1 52 1,17 71 0,17 124-1,1-248 1,35 54 0,0-36-1,35 0 16,-17-35-15,70 0 15,-88-53-31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3T12:54:30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24765 5345 0,'0'17'15,"53"-17"1,70 0 0,54 0-1,370 0 1,617 0 0,-547 0-1,-123 0 1,-88 0-1,-106 0 1,-177 0-16,36 0 16,-53 0-1,-53 0 1,-36 0 0,1 0-1,-1 0 16</inkml:trace>
  <inkml:trace contextRef="#ctx0" brushRef="#br0" timeOffset="1204.07">1958 6227 0,'53'-18'16,"17"18"-1,248-18 1,141 18-1,52 0 1,53 0 0,-317 0-1,-194 0 1,-35 0 0</inkml:trace>
  <inkml:trace contextRef="#ctx0" brushRef="#br0" timeOffset="14097.04">21114 7691 0,'35'0'46,"0"0"-30,1 0-16,-19 0 16,1 0-16,17 0 15,0 17 1,1-17-16,-19 0 16,19 0-1,-19 0 48,1 0-32,0 0 0</inkml:trace>
  <inkml:trace contextRef="#ctx0" brushRef="#br0" timeOffset="16100.88">22860 6950 0,'35'0'32,"18"0"-17,18 0-15,-18 0 16,211 0 0,-34 0-1,34-18 1,36 0-1,53 18 1,17 0 15,-88-17-15,-88-1 0,-123 18-1,-53 0 1</inkml:trace>
  <inkml:trace contextRef="#ctx0" brushRef="#br0" timeOffset="17209.97">21749 7726 0,'17'-18'78,"1"18"-62,0 0-16,-1 0 15,19 0 1</inkml:trace>
  <inkml:trace contextRef="#ctx0" brushRef="#br0" timeOffset="17997">21784 7638 0,'18'0'62,"-1"0"-46,19 0-16,17 0 16,52 0-1,54 0 1,70 0-1,-123 0-15,141 0 16,-123 0 0,-89 0 15,-17 0-15,-1 0 15</inkml:trace>
  <inkml:trace contextRef="#ctx0" brushRef="#br0" timeOffset="23375.17">22825 7655 0,'17'0'62,"1"0"-62,35 0 16,0 0-16,17 0 15,19 0-15,52 0 16,-88 0 0,35 0-1,-53 0 1</inkml:trace>
  <inkml:trace contextRef="#ctx0" brushRef="#br0" timeOffset="57791.13">2840 11977 0,'35'0'47,"36"0"-47,70 0 15,35 0 1,142 0 0,-177-18-1,-106 1 1,0 17-16,-17 0 15,0 0 1,17 0 0,0 0-1,-17 0 1</inkml:trace>
  <inkml:trace contextRef="#ctx0" brushRef="#br0" timeOffset="62028.34">9525 12171 0,'35'0'16,"71"0"-1,635-35 1,-53 17 0,-18 18-1,-176 0 1,-124 0 0,-176 0-1,-141 0 1,-35-18-1</inkml:trace>
  <inkml:trace contextRef="#ctx0" brushRef="#br0" timeOffset="65134.61">13088 11800 0,'18'36'110,"17"-19"-95,0 36-15,1 18 16,16-18-16,1 35 16,53 124-1,-53-142-15,71 124 16,-1-17-1,-70-125 1,70 125 0,142 140 15,-177-211-15,124 106-1,17 17 1,-123-141-16,18 18 15,-54-35-15,89 88 16,-53-36 0,35 18-1,88 88 1,-105-158 0,122 88-1,-16-1 1,-36-16-1,141 69 1,-53-52 0,18-18 15,-18 18-15,-35-18-1,-106-70-15,53 17 16,-35-18-1,0-34 1,0-1 0,-36 0-1,-17-35 1,17 0 0,18 0-1,54 0 1,87-18-1,-106-34 1,1-37 0,17 1 15,-71 18-15,-88 34-1,-17-17 1,0 18-1,-18 17 1,0-17 0,0 0 15,0 17 0,-53 36 219,-36 0-250,-34 70 16,17-18-16,0-17 15,0 0-15,-17 18 16,88-54 15</inkml:trace>
  <inkml:trace contextRef="#ctx0" brushRef="#br0" timeOffset="65951.17">20249 15893 0,'18'0'32,"0"0"-32,-1 17 15,19 1 1,-19 0 0,36 34-16,35 72 15,1-36 1,-36 18-1,-18-35 1,-18-36 0,-17-18-16</inkml:trace>
  <inkml:trace contextRef="#ctx0" brushRef="#br0" timeOffset="79878.78">2858 13000 0,'35'0'31,"18"-18"-15,35 18-16,106 0 15,18 0-15,264 0 16,-18 0 0,-158 0-1,-176 0-15,-1 0 32,-87 0-17,-19 0 16</inkml:trace>
  <inkml:trace contextRef="#ctx0" brushRef="#br0" timeOffset="81049.28">9543 12965 0,'53'0'31,"17"0"-15,1 0-1,17 0-15,194 0 16,53 0-1,-176 0 1,106 0 0,-142 0-16,89 0 15,-36 0 1,-70 0 0,0 0-1,35 17 1,-53-17-1,-53 0 1,-17 0 15</inkml:trace>
  <inkml:trace contextRef="#ctx0" brushRef="#br0" timeOffset="83383.66">2769 13847 0,'0'-18'31,"36"18"-15,17 0-1,-1 0-15,19 0 16,88 18 15,317-1-15,-106-17 0,-34 0-1,-54 0 1,-53 0-1,-194 0 1</inkml:trace>
  <inkml:trace contextRef="#ctx0" brushRef="#br0" timeOffset="85285.96">9454 13952 0,'18'18'31,"35"-18"-31,53 0 16,282 18 0,300 35-1,-106-53 1,-141 0 0,-106 0-1,-212 0 1,72 0-1,-107 0 1,-53 0 0,-17 0-1</inkml:trace>
  <inkml:trace contextRef="#ctx0" brushRef="#br0" timeOffset="88855.25">12841 13741 0,'0'17'47,"35"-17"-31,54 0-16,263 0 15,601-158 17,105-1-17,89 18 1,-636 88-1,265-71-15,-299 54 16,-125 52 0,-193 1-1,53 17 1,-89 0 0,-105 0-1,0 0 32,17 17-31,-18 18-1,36 54 1,18 52 15,17 53-15,-35-88-16,53 123 15,-36-70 1,1-71 0,-71-71-1,18-17 1,-18 18 15</inkml:trace>
  <inkml:trace contextRef="#ctx0" brushRef="#br0" timeOffset="89489.64">19138 13847 0,'18'0'79,"-1"0"-79,19 35 0,-1-18 15,0 19 1,1 17-1,69 52-15,-16-34 16,-54-36 0,-17-35-1,-1 18 1,18-18 0,18 0-1,0 0 1,53 0 15,-18-71-31,1-52 16,-72 70 15,18-35-15,-35 53-1,0 17 1,0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4T02:01:31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5133 0,'0'18'109,"0"34"-109,0 19 16,0 53-16,-35 140 16,-1 36 15,1 0-31,17-106 0,1 159 15,-54 158 17,54-370-1,-1 18-15,0-106-1,18-35 1</inkml:trace>
  <inkml:trace contextRef="#ctx0" brushRef="#br0" timeOffset="700.06">2240 7144 0,'0'17'47,"0"19"-32,0-19 1,18 36-16,17-17 16,0 87-1,-17-35 1,0 18-1,17-35 1,-17-1 0,-1-35-1,1 1 1,-18-19 0,17-17 15,1 18-16,88-18-15,35-35 32,-35-54-32,17 1 31,1-53-15,-36 18-1,-53 70 1,-35 0-1,0 18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4T02:02:09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2663 13000 0,'-17'0'47,"17"18"-31,0 34-16,-18 1 0,-17 71 31,17 52-31,1 71 31,-19 53-15,19-124-16,17 107 0,0-142 31,-18 88-15,18-17-1,0 105 1,0-193 0,0-54-1</inkml:trace>
  <inkml:trace contextRef="#ctx0" brushRef="#br0" timeOffset="1129.04">2910 13070 0,'18'-17'93,"123"-18"-77,36-1-16,17 1 0,282-18 31,88 0-15,-264 53 0,-123 0-1,-125 0 1,-34 0-1,0 0-15,-18 35 172,0 36-172,0 52 0,-18 19 16,18 193 0,0 70-1,0-158-15,-18 177 16,18-142 15,-17-88-31,17-71 16,0-87 15,0-19-31</inkml:trace>
  <inkml:trace contextRef="#ctx0" brushRef="#br0" timeOffset="1919.16">2593 15575 0,'0'18'47,"35"-18"-31,53 0-1,1 0 1,16 0-16,195 17 31,-123-17-31,52 0 16,-53 0-1,-87 0 1,-54 0 0,-18 0 15,1 0 0,0 0-15,-1 0-1,1 0-15,17 0 16,1 0 15,34 0-15,-35 0-16,54 0 15,-36 0 1,-1 0 0,-34 0-1</inkml:trace>
  <inkml:trace contextRef="#ctx0" brushRef="#br0" timeOffset="6550.2">4939 11148 0,'18'0'31,"-1"0"-31,54 0 16,-36 0 0,88-18-1,-52 18-15,35 0 0,-18 0 16,124 35-1,-106 1 1,35 52 0,35 35 15,-123-34-31,-35-1 16,-18 18 15,0-1-31,0-34 15,0 52 1,0 160 0,-36 34-1,-17 36 1,-17 106 0,35-212-1,-1-53 1,-17-71-1,0 0 1,18-87 0,-18 70-16,-17-53 31,17-18-31,0 0 16,-18 0 15,18 1-16,36-19 17</inkml:trace>
  <inkml:trace contextRef="#ctx0" brushRef="#br0" timeOffset="8292.2">5503 14111 0,'-17'18'110,"-1"-1"-95,-17 36 1,0 0-16,-54 71 15,36-89-15,0 53 16,36-53 0,-1 1 15,18-19-31,0 1 234,18-18-218,35 18-16,0-1 16,0-17-1,52 0 1,1 18-16,0-18 31,-88 0-15</inkml:trace>
  <inkml:trace contextRef="#ctx0" brushRef="#br0" timeOffset="32903.36">8114 10636 0,'18'0'78,"17"0"-78,35 0 0,36 0 16,53 0-1,247-17-15,-177-1 32,124 0-32,-106 18 31,-177 0-16,-52 0 1</inkml:trace>
  <inkml:trace contextRef="#ctx0" brushRef="#br0" timeOffset="40302.96">7708 8661 0,'0'35'63,"0"18"-63,0 17 0,0 36 0,0 88 31,0 18-16,35 0 1,-17-89-16,0 142 16,-18 17-1,35 18 1,-17-71 15,-18 89-15,0-195-1,0-52 1,0-18 0,0-36-1</inkml:trace>
  <inkml:trace contextRef="#ctx0" brushRef="#br0" timeOffset="41503.44">7814 8837 0,'18'0'31,"17"-18"-16,36 18 1,158 0-16,194 0 16,124-17-1,17 17 1,71 0 15,-335 0-31,159-18 16,-195 1-1,-193 17 1,-36 0 0,-17 0 15,0 0-15,-1 0-1,1 0 1,17 0-1,0 0 1,36 0 0,-18 17-1,-18-17 1,-17 0 15,-18 18 16,0-1-31,0 19-1,-35 70 1,-1 70 0,36-35-16,-17 141 15,-1-141 1,-17 124 15,35-18-31,0-53 16,0-88-16,0 123 31,0-70-31,0-53 31,0-71-15,0-17-16,0 17 15,0 0 1,0-17 0</inkml:trace>
  <inkml:trace contextRef="#ctx0" brushRef="#br0" timeOffset="42583.66">7885 11359 0,'17'0'47,"36"18"-31,53-18-16,-18 18 15,159-18 1,53 0 0,35 0-1,18 0 1,106 0 15,-124 0-31,-71 17 16,-70 1 15,-123-18-31,-54 0 31,1 0-15</inkml:trace>
  <inkml:trace contextRef="#ctx0" brushRef="#br0" timeOffset="47230.94">8132 13547 0,'35'0'46,"18"0"-46,17 0 32,18 0-32,89 0 15,-36 0 1,-123 0 0,-1-18-1</inkml:trace>
  <inkml:trace contextRef="#ctx0" brushRef="#br0" timeOffset="92044.84">16404 8625 0,'-17'18'62,"17"0"-46,-18 35-1,0 105-15,1 36 16,-19 53 15,-34 106-31,52 194 31,18-194-15,0-53 0,0 52-1,0-193 1,0 176-16,0-70 16,0-124-1,0 88 1,0-70-1,0-53 1,0-18 15,18-53-31,-18-17 16,0 35 15,17-36-31,-17 19 31,0 17-15,18 17 0,-18-34-16,0 16 15,0-34 1</inkml:trace>
  <inkml:trace contextRef="#ctx0" brushRef="#br0" timeOffset="93333.61">16704 8643 0,'18'0'47,"17"0"-47,36 0 15,87 0 1,319-18-16,281-17 16,194 35 15,248 0-31,-1 0 31,-87 0-15,-248 0-1,-17 35 1,-459-35 0,-106 0-1,-35 0 1,-106 0 0,-88 0-1,-18 0 1,18 0 15,0 0-31,53 0 16,35 0 15,106 18-31,-35-18 31,-1 0-15,-105-18-1,70 1 1,-87-1 0,-54 18-1</inkml:trace>
  <inkml:trace contextRef="#ctx0" brushRef="#br0" timeOffset="96750.28">27217 8573 0,'17'0'32,"1"17"-32,-18 1 15,18 35 1,-18 35 0,0 0-1,17 18 1,1 70-1,0 54 1,-18 52 0,0 53-1,0 212 1,0-106 0,0 53-1,0 17 16,0 18-31,0 177 32,0-371-17,0-159 1,0-123 0,0 18-1</inkml:trace>
  <inkml:trace contextRef="#ctx0" brushRef="#br0" timeOffset="98540.97">16704 13564 0,'0'18'78,"18"-18"-78,105 0 32,177 0-32,-88 0 15,1040-88 16,-423 70-31,-441 18 32,529 0-17,-193 0 1,-495 0-16,353 0 16,-71 0-1,-17 0 1,212 0-1,-283-18 1,-246 1 0,211 17-1,-88 0 17,-1 0-32,-210 0 15,-72 0 16,1 0 48,0 0-79,17 0 0,0 0 31,18 0-31,35 0 15,0-18 1,18 1 0,53-1-1,-106 0-15,35 18 32,-35-17-32,-18 17 15,-17 0 16,0 0-15,-1 0 0,1 0 15,-1 0-15,1 0-1,0 0 1,-1 0 15,1 0-15,17 0-1,1 0 17,16 0-32,-34 0 15,35 0-15,0 0 31,0 0-31,-35 0 32,-1 0-17,18 0-15,-17 0 16,35 0 0,-18 0-1,1 0 1</inkml:trace>
  <inkml:trace contextRef="#ctx0" brushRef="#br0" timeOffset="103299.4">17163 11395 0,'-18'0'47,"18"17"15,18-17-46,17 0 0,-17 0-16,34 0 15,-16 0 1,-1 0 0,-17-17-1,-1-1 1,-17 0 15,18 18-15,-18-17-1,0-18 1,0-18-16,-18 0 31,-17 0-15,-18 18-1,-17-18 1,34 53-16,-52-53 16,-18 35-1,18 0 1,0 1 0,70 17 15,-17 17-31,17 1 31,1 70-31,17 18 31,0-18-15,0 18 0,0-18-1,17 18 1,19-53-1,-19 0 1,1-35 0,17-1-1,36 1 1,-18 0 0,0-18-1,-36 0 1,1 0 15,-1 0-15,1 0 15,0 0-31</inkml:trace>
  <inkml:trace contextRef="#ctx0" brushRef="#br0" timeOffset="103988.58">17692 10742 0,'0'18'31,"0"17"-15,0 18 0,-18 35-16,-17 212 15,0-88 1,35-124 0,0-35-16,0 17 31,0-34-31</inkml:trace>
  <inkml:trace contextRef="#ctx0" brushRef="#br0" timeOffset="105469.58">18150 10954 0,'0'17'94,"-17"1"-79,-18 17-15,-1-17 16,-17 17 0,18 36 15,17-36-31,18-17 78,0-1-16,18-17-62,17 18 16,1-18 0,-19 18-16,71 35 31,-70-36-31,35 18 0,-35 1 16,-1-19 15,1 19-31,-18 17 31,0-18-15,0 35-1,0-17 1,-35 0 0,-1 0-1,19-53 1,17 18-1,-18-18 1,-17 0 15,17 0-15,1 0 0,-19 0 15</inkml:trace>
  <inkml:trace contextRef="#ctx0" brushRef="#br0" timeOffset="106639.92">18538 11448 0,'0'0'0,"0"-18"0,18 18 16,0 0 15,-1 0-31,1 0 16,17 0-1,-17 0 1,53-35 0,-19-1-1,1 19-15,-17-36 16,-1 18 0,-17 17 15,-1 0-31,1-17 31,-18 17-15,0 1-1,0-18 17,0 17-17,0 0 1,-18 18-1,1 0 1,-1 0 0,-17 0 15,17 0-31,-35 0 16,0 0 15,36 0-31,-36 0 31,35 36-15,0-19-1,1 1 1,-19 35 0,36-18-1,-17-17 1,17-1-16,0 1 15,0 52 17,0-17-32,0-35 31,0 35-31,17 17 16,1-34 15,0-19 0,-1 1-15,1-18-1,0 0 1,-1 0 15,1 0-31,0 0 16,17 0-1,-18 0 1,1 0 0</inkml:trace>
  <inkml:trace contextRef="#ctx0" brushRef="#br0" timeOffset="107140.84">19808 11148 0,'0'17'62,"0"19"-46,0 122 0,0-52-1,-17-18 1,17-35-1,0-35 1</inkml:trace>
  <inkml:trace contextRef="#ctx0" brushRef="#br0" timeOffset="107470.22">19773 10742 0,'0'-18'47,"18"1"-16,-1 17-16,1 0-15</inkml:trace>
  <inkml:trace contextRef="#ctx0" brushRef="#br0" timeOffset="108220.72">20937 10548 0,'0'0'0,"-17"-18"16,-54-17-1,54 18 1,17-1 0,-18 0 15,0 18-15,1 0 15,-1 0-31,18 18 15,-35 0 1,17-1-16,-52 71 16,-1 53-1,36-52 1,-89 193 0,-35 353-1,142-494 1,-18 176-1,35-34 1,-18-72 0,18-140-16,-18 17 31,1-53-31,17-17 31,-18 0-15</inkml:trace>
  <inkml:trace contextRef="#ctx0" brushRef="#br0" timeOffset="109026.21">20108 11148 0,'18'0'15,"0"0"-15,-1 0 16,1 0-1,17 0 1,36 0 15,-1 0-31,-17 0 32,0 0-17,-18 0-15,1 0 0,-1 0 47,-17 0-31,-1 17-1</inkml:trace>
  <inkml:trace contextRef="#ctx0" brushRef="#br0" timeOffset="119151.78">29633 13053 0,'0'17'32,"18"-17"-17,0 0 1,17 18-1,0-18 1,53 18 0,18-18-1,18 0 1,-71 0 0,-18 0-1,0 0 1,-35-36-16,35 1 31,-17 0-31,-18-53 47,-18 35-31,1 35-1,17 0 1,-35-17-1,-18 0 1,-53 17 0,18 1-1,-1-1 1,36 18 15,1 0-31,16 0 16,-17 35 15,0 18 0,1 35-15,16 1 0,19-19-1,17-17-15,0 18 31,0-18-15,0-36 0,0 36-1,35 0 1,53 0 15,-35-18-31,18-35 16,-19 18 15,-34-1-31,0-17 63,-1 0-48,1 0 1,17 0-1,-17-17 1,35-1 0,-18 18-1,-35-17-15,18 17 16</inkml:trace>
  <inkml:trace contextRef="#ctx0" brushRef="#br0" timeOffset="119872.01">30462 12400 0,'0'18'78,"0"35"-78,0 0 16,0 17-1,0 107-15,0 17 31,0-53-31,0 35 32,0-70-17,0-18-15,-35-53 32,35 1-17</inkml:trace>
  <inkml:trace contextRef="#ctx0" brushRef="#br0" timeOffset="120930.51">30974 12682 0,'0'18'78,"0"0"-78,-18-1 32,1 1-32,-36 35 15,-35 53 1,35-36 0,35-34-1,0-19 1,18 1 78,36-1-79,-1-17-15,35 18 16,-17 0-16,88 35 31,-52-36-15,-54 1-16,-17 0 15,-1-18 1,1 17 62,-18 1-78,0-1 0,-18 36 31,-35-17-15,18-1-16,-36-17 31,19 17-15,16-35-1,1 0-15,17 0 16,1 0 31,-1 0-31,0 0-16</inkml:trace>
  <inkml:trace contextRef="#ctx0" brushRef="#br0" timeOffset="122320.81">31380 13159 0,'17'0'32,"1"0"14,0 0-46,-1-18 16,18 0-16,18 1 16,-35-1 15,17 18-31,18-35 16,-18 0-1,-17 17 1,0 0 15,-18 1-31,17 17 31,-17-36-15,0 19 15,0-1-15,0-17-1,-17-1 17,-19 19-17,1 17 1,-18-18 0,18 18-1,17 0 32,1 0 0,-1 0-31,0 0-1,1 0 1,17 18-1,-18-1 1,1 1 0,-1 0-16,18 35 31,0-36-31,-18 36 16,18-17 15,0 16-31,0-34 0,0 17 31,0 1-15,0-1-1,18 0 1,0-17 0,-18-1-1,17 1 1,1 0-1,-18-1-15,17-17 16,36 18 0,18-18-1,17 0 1,0 0 15,-35 0-31,-18 0 16,1 0-16,-1 0 31,-17 0-15,-1-18-1,1 1 1,0-1 0,-18 0-1,17 18-15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4T02:04:46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4674 5274 0,'36'0'47,"17"0"-31,17 0-1,1 0-15,17 0 0,35 0 32,-35 0-32,-35 0 31,-35 0-16,17 0-15,-17 0 16,0 0 15,-1 0-15,1 0 0,0 0-1</inkml:trace>
  <inkml:trace contextRef="#ctx0" brushRef="#br0" timeOffset="2780.42">4957 5450 0,'0'36'78,"0"-19"-78,0 19 15,0 69 1,0 89 15,0-123-15,-18-71 0,18 18-16,0-1 15</inkml:trace>
  <inkml:trace contextRef="#ctx0" brushRef="#br0" timeOffset="3870.75">4798 5733 0,'0'17'109,"0"1"-93,17 17-1,-17-17-15,18 17 16,-18 0-1,18-35 17,-18 18-17,17 0 48,-17-1 62,18 1-110,-18 0-15,18-1 32,-18 1-17,0 0-15,0-1 32,0 1-32,0-1 15,0 1 1,17-18-1,1 0 79,0-18-78,17-34-1,-18 34-15,19-17 32,17-18-32,17-18 15,-52 53 17,-18 1-32</inkml:trace>
  <inkml:trace contextRef="#ctx0" brushRef="#br0" timeOffset="5092.14">2999 7073 0,'35'0'94,"18"0"-94,17 0 15,36 0-15,71 0 32,581 18-32,-370 17 15,-70 18 1,-177-35-1,-106-18-15,-17 0 32</inkml:trace>
  <inkml:trace contextRef="#ctx0" brushRef="#br0" timeOffset="7802.58">3281 9331 0,'17'0'62,"1"-18"-62,35 18 0,18 0 16,52 0 0,36 0-16,264 0 15,0 0 16,-70 0-31,-282 0 0,-18 0 32</inkml:trace>
  <inkml:trace contextRef="#ctx0" brushRef="#br0" timeOffset="9774.31">4145 12400 0,'18'0'78,"17"0"-78,18 0 0,35 18 31,106-1-31,0 1 16,18 17 0,17-17-1,-52 17 17,-124-35-32,-18 0 31</inkml:trace>
  <inkml:trace contextRef="#ctx0" brushRef="#br0" timeOffset="31384.3">18556 15328 0,'35'0'78,"36"0"-78,70 0 15,229 0 1,336 0 15,-265-35-31,106 17 0,423-17 31,-53 35-15,-335 0-16,-229 0 31,-177 0-15,-158 0 0,0 0 62,17 0-47,-17 0-31,17 0 0,18 0 31,-36 0-31</inkml:trace>
  <inkml:trace contextRef="#ctx0" brushRef="#br0" timeOffset="74509.55">4022 7020 0,'17'0'0,"1"0"31,-53 0 94,-18 0-125,-35 0 16,17 0-16,-17 0 15,-18 0-15,-106 0 31,89 18-15,-124 0-16,71-1 0,70 1 31,35-1-15,36 1 0,-53 17-1,52-17 1,1 17-1,-35 18 1,-1 88 0,71-70-1,0-1 1,0 107 15,53 35-31,353 211 31,-230-317-15,247 88-16,-17-88 31,-71-54-15,-176-52-16,176-17 16,-70-124-1,-1-18 1,-70-35-1,-53-18 1,-70 54 0,-53-19-1,-18 1 1,0 35 15,0 105-31,-53-34 31,-36-1-15,-69 1-16,-160 34 31,1-34-15,-71 35 0,35 35-1,53 17 1,106 18-1,88-35 1,53 36 0,18-19-1,0 19 1,-1-1 15,1 0-31,0-17 31</inkml:trace>
  <inkml:trace contextRef="#ctx0" brushRef="#br0" timeOffset="76170.19">3351 9966 0,'0'0'0,"0"18"47,18-18-16,17 17-31,177 1 31,-141-18-15,52 0 0,36 18-1,17-18 1,-123 17 0,-35-17-1,-1 0 1,19 0-1,-1-17 1,-17-19 0,87-52-1,-105 53 1,36-71 15,-19 35-31,-17 1 31,18-1-15,-18 36 0,0 17-1,-53-17 1,-18 0 0,-52 17-1,-53 1 1,-71 17-1,17 0 1,54 52 0,35-16-1,106-19 1,-36 19-16,36-19 31,17 19-31,-17-19 31,35 1-31,0 17 16,0 18 0,0 0-1,0 18 1,53-1 0,70 18-1,36 0 1,0-17 15,-89-53-31,36 17 0,-53 0 0,53-17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4T02:07:51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20338 10901 0,'0'17'141,"-18"1"-125,0 17-1,1 1-15,-36 34 31,35-34-31,-17-1 16,0 0-16,-18 18 31,17-18-15,19-17-16,-36 17 16,-18 0-1,1 18 1,-18-35-1,-36 35 1,1-35 0,-18-18-1,-89 0 1,-34-18 15,-89-70-15,124 0-16,-1-1 31,19 1-15,122 53-16,-122-36 15,-1-35 1,141 54 0,-52-37-1,35-34 1,53 70-16,-36-106 15,18 0 1,-17-52 0,34-124 15,1 88-31,17-53 31,1 123-15,17-69-16,0-1 31,17-89-15,54 107-1,52 17 1,54-17 0,193-71-1,-70 159 1,70 18-1,1 70 1,-18 35 0,-18 1 15,18 17-31,-212 0 31,211 52-15,-210-16-16,-54 17 31,-71-53-15,1 17-1,-18 1 95,0 0-95</inkml:trace>
  <inkml:trace contextRef="#ctx0" brushRef="#br0" timeOffset="1097.9">20003 7056 0,'0'17'93,"0"18"-77,17-17-16,1 0 16,-18-1-1,17 19-15,1-19 16,0 19-1,-18-19 1,0 1 0,17-18 15,1 18-15,0-18 30,-18 17-30,17-17 47,19-17 108,16-36-171,19 0 16,0-36 0,-19 19-16,1 17 0,18-18 31,-71 36-31,0 18 62</inkml:trace>
  <inkml:trace contextRef="#ctx0" brushRef="#br0" timeOffset="2718.95">22807 8096 0,'18'0'31,"-1"0"0,36 0-31,35 0 16,-35 0-1,0 0 1,0 0 0,-35 18-1,52-18 1,-52 0-16,53 0 16,-18 18-1,-1-1 1,19-17 15,-18 0-31,-18 0 16</inkml:trace>
  <inkml:trace contextRef="#ctx0" brushRef="#br0" timeOffset="4149.26">23636 8220 0,'0'17'32,"0"1"-17,0 0 1,0-1 0,0 142-1,0 35 1,0 106 15,0 35-31,-18-70 16,1-107-16,-1 160 31,18-159-31,0 176 31,0 141-15,18-388-1,-1 142 1,-17-107 0,0-52-1,0-36-15,0 0 16,0-17 15,0-1-15,-52 19 15,-90-19-31,19 54 16,-177-1 15,-106 54-31,159-71 0,-193 70 31,-1-35-15,88-35-1,18-53 1,105 0 0,160 0-1,52 0 1,0 0 0,1 0 62,-1 0-47,-17 0-31,-18 0 16,-18 0-1,19-35 1,16 35-1,19 0-15,17-18 16,0 36 109,0 0-125,0 17 16,0 53-16,0-35 31,0 35-15,35-17-16,-35-18 31,0-36-16,0 1 48,0 0-47</inkml:trace>
  <inkml:trace contextRef="#ctx0" brushRef="#br0" timeOffset="4773.29">20038 12488 0,'0'18'62,"17"0"-46,1 35 0,0-18-16,-18-18 15,17 54 1,1-36-1,0 18-15,17-18 16,-17-17 0,-1 17-1,1-35 32,-1 0-47,36-35 31,18-18-31,-1-53 16,-52 71-16,17-35 31,-35 52-15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6F5A-1C90-49E3-B006-EB0C9DD899DA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2636-17AD-46C0-A806-1A7224D9A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3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34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445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59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58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39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78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78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70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359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923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76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7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60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04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57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30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78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7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37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2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87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96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54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292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945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01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406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81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7990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73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627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257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4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5453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452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895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405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2490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208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690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158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865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3158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2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16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9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1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920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0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6963DBC-52F0-4A99-941A-6A1E022B9F21}"/>
              </a:ext>
            </a:extLst>
          </p:cNvPr>
          <p:cNvSpPr/>
          <p:nvPr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D5394-5F8D-492B-9810-0078F1946908}"/>
              </a:ext>
            </a:extLst>
          </p:cNvPr>
          <p:cNvSpPr txBox="1"/>
          <p:nvPr userDrawn="1"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FFCFC8C-F3FE-49E9-8D4B-6621397DE6E0}"/>
              </a:ext>
            </a:extLst>
          </p:cNvPr>
          <p:cNvGrpSpPr/>
          <p:nvPr/>
        </p:nvGrpSpPr>
        <p:grpSpPr>
          <a:xfrm>
            <a:off x="-1474229" y="-1350932"/>
            <a:ext cx="2502566" cy="2502570"/>
            <a:chOff x="-1251283" y="-1168764"/>
            <a:chExt cx="2502566" cy="250257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1343C64-1C49-4FA6-A78C-70B60A2A477C}"/>
                </a:ext>
              </a:extLst>
            </p:cNvPr>
            <p:cNvSpPr/>
            <p:nvPr/>
          </p:nvSpPr>
          <p:spPr>
            <a:xfrm>
              <a:off x="-505529" y="-423009"/>
              <a:ext cx="1011060" cy="1011062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4A0836-E0E7-4463-BA66-9D4360945DA0}"/>
                </a:ext>
              </a:extLst>
            </p:cNvPr>
            <p:cNvSpPr/>
            <p:nvPr/>
          </p:nvSpPr>
          <p:spPr>
            <a:xfrm>
              <a:off x="-691966" y="-609448"/>
              <a:ext cx="1383936" cy="1383939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42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47DAB21-0126-40B2-9AAE-831F71583619}"/>
                </a:ext>
              </a:extLst>
            </p:cNvPr>
            <p:cNvSpPr/>
            <p:nvPr/>
          </p:nvSpPr>
          <p:spPr>
            <a:xfrm>
              <a:off x="-878405" y="-795886"/>
              <a:ext cx="1756814" cy="1756817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6307FD1-C6B8-4BE2-976A-91863E9EBB71}"/>
                </a:ext>
              </a:extLst>
            </p:cNvPr>
            <p:cNvSpPr/>
            <p:nvPr/>
          </p:nvSpPr>
          <p:spPr>
            <a:xfrm>
              <a:off x="-1064844" y="-982325"/>
              <a:ext cx="2129690" cy="2129693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2ADF5C0-D11E-48DB-875A-2FCC66DC22AC}"/>
                </a:ext>
              </a:extLst>
            </p:cNvPr>
            <p:cNvSpPr/>
            <p:nvPr/>
          </p:nvSpPr>
          <p:spPr>
            <a:xfrm>
              <a:off x="-1251283" y="-1168764"/>
              <a:ext cx="2502566" cy="2502570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0FD2C978-7471-4A72-96E3-685B10FC6250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8AC99A-568E-45B6-9DB0-75E736C4FD40}"/>
              </a:ext>
            </a:extLst>
          </p:cNvPr>
          <p:cNvSpPr/>
          <p:nvPr userDrawn="1"/>
        </p:nvSpPr>
        <p:spPr>
          <a:xfrm>
            <a:off x="-299280" y="521642"/>
            <a:ext cx="781880" cy="1280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A607FCE-E8A1-4B38-A62F-AB994050E9C6}"/>
              </a:ext>
            </a:extLst>
          </p:cNvPr>
          <p:cNvSpPr/>
          <p:nvPr userDrawn="1"/>
        </p:nvSpPr>
        <p:spPr>
          <a:xfrm>
            <a:off x="-594293" y="774700"/>
            <a:ext cx="1076893" cy="3604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3A1752-8A7B-4110-961C-FF10BC1885B4}"/>
              </a:ext>
            </a:extLst>
          </p:cNvPr>
          <p:cNvSpPr/>
          <p:nvPr userDrawn="1"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3F4091-0FCB-4F98-A6CD-3498D323DD97}"/>
              </a:ext>
            </a:extLst>
          </p:cNvPr>
          <p:cNvSpPr txBox="1"/>
          <p:nvPr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 err="1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177331-F4A1-48BE-A9EA-C706B51AB294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2.xml"/><Relationship Id="rId7" Type="http://schemas.openxmlformats.org/officeDocument/2006/relationships/customXml" Target="../ink/ink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tags" Target="../tags/tag36.xml"/><Relationship Id="rId7" Type="http://schemas.openxmlformats.org/officeDocument/2006/relationships/image" Target="../media/image4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customXml" Target="../ink/ink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40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42.xml"/><Relationship Id="rId10" Type="http://schemas.openxmlformats.org/officeDocument/2006/relationships/customXml" Target="../ink/ink5.xml"/><Relationship Id="rId4" Type="http://schemas.openxmlformats.org/officeDocument/2006/relationships/tags" Target="../tags/tag41.xml"/><Relationship Id="rId9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10.png"/><Relationship Id="rId5" Type="http://schemas.openxmlformats.org/officeDocument/2006/relationships/customXml" Target="../ink/ink6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tags" Target="../tags/tag54.xml"/><Relationship Id="rId1" Type="http://schemas.openxmlformats.org/officeDocument/2006/relationships/vmlDrawing" Target="../drawings/vmlDrawing2.vml"/><Relationship Id="rId6" Type="http://schemas.openxmlformats.org/officeDocument/2006/relationships/tags" Target="../tags/tag58.xml"/><Relationship Id="rId11" Type="http://schemas.openxmlformats.org/officeDocument/2006/relationships/customXml" Target="../ink/ink7.xml"/><Relationship Id="rId5" Type="http://schemas.openxmlformats.org/officeDocument/2006/relationships/tags" Target="../tags/tag57.xml"/><Relationship Id="rId10" Type="http://schemas.openxmlformats.org/officeDocument/2006/relationships/image" Target="../media/image8.emf"/><Relationship Id="rId4" Type="http://schemas.openxmlformats.org/officeDocument/2006/relationships/tags" Target="../tags/tag56.xml"/><Relationship Id="rId9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4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customXml" Target="../ink/ink8.xml"/><Relationship Id="rId2" Type="http://schemas.openxmlformats.org/officeDocument/2006/relationships/tags" Target="../tags/tag59.xml"/><Relationship Id="rId1" Type="http://schemas.openxmlformats.org/officeDocument/2006/relationships/vmlDrawing" Target="../drawings/vmlDrawing3.vml"/><Relationship Id="rId6" Type="http://schemas.openxmlformats.org/officeDocument/2006/relationships/tags" Target="../tags/tag63.xml"/><Relationship Id="rId11" Type="http://schemas.openxmlformats.org/officeDocument/2006/relationships/image" Target="../media/image9.emf"/><Relationship Id="rId5" Type="http://schemas.openxmlformats.org/officeDocument/2006/relationships/tags" Target="../tags/tag62.xml"/><Relationship Id="rId10" Type="http://schemas.openxmlformats.org/officeDocument/2006/relationships/oleObject" Target="../embeddings/oleObject3.bin"/><Relationship Id="rId4" Type="http://schemas.openxmlformats.org/officeDocument/2006/relationships/tags" Target="../tags/tag61.xml"/><Relationship Id="rId9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6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customXml" Target="../ink/ink9.xml"/><Relationship Id="rId2" Type="http://schemas.openxmlformats.org/officeDocument/2006/relationships/tags" Target="../tags/tag65.xml"/><Relationship Id="rId1" Type="http://schemas.openxmlformats.org/officeDocument/2006/relationships/vmlDrawing" Target="../drawings/vmlDrawing4.vml"/><Relationship Id="rId6" Type="http://schemas.openxmlformats.org/officeDocument/2006/relationships/tags" Target="../tags/tag69.xml"/><Relationship Id="rId11" Type="http://schemas.openxmlformats.org/officeDocument/2006/relationships/image" Target="../media/image10.emf"/><Relationship Id="rId5" Type="http://schemas.openxmlformats.org/officeDocument/2006/relationships/tags" Target="../tags/tag68.xml"/><Relationship Id="rId10" Type="http://schemas.openxmlformats.org/officeDocument/2006/relationships/oleObject" Target="../embeddings/oleObject4.bin"/><Relationship Id="rId4" Type="http://schemas.openxmlformats.org/officeDocument/2006/relationships/tags" Target="../tags/tag67.xml"/><Relationship Id="rId9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72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71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74.xml"/><Relationship Id="rId10" Type="http://schemas.openxmlformats.org/officeDocument/2006/relationships/customXml" Target="../ink/ink10.xml"/><Relationship Id="rId4" Type="http://schemas.openxmlformats.org/officeDocument/2006/relationships/tags" Target="../tags/tag73.xml"/><Relationship Id="rId9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76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75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78.xml"/><Relationship Id="rId10" Type="http://schemas.openxmlformats.org/officeDocument/2006/relationships/customXml" Target="../ink/ink11.xml"/><Relationship Id="rId4" Type="http://schemas.openxmlformats.org/officeDocument/2006/relationships/tags" Target="../tags/tag77.xml"/><Relationship Id="rId9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12.emf"/><Relationship Id="rId2" Type="http://schemas.openxmlformats.org/officeDocument/2006/relationships/tags" Target="../tags/tag7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82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81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.emf"/><Relationship Id="rId5" Type="http://schemas.openxmlformats.org/officeDocument/2006/relationships/tags" Target="../tags/tag84.xml"/><Relationship Id="rId10" Type="http://schemas.openxmlformats.org/officeDocument/2006/relationships/oleObject" Target="../embeddings/oleObject9.bin"/><Relationship Id="rId4" Type="http://schemas.openxmlformats.org/officeDocument/2006/relationships/tags" Target="../tags/tag83.xml"/><Relationship Id="rId9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tags" Target="../tags/tag87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tags" Target="../tags/tag92.xml"/><Relationship Id="rId7" Type="http://schemas.openxmlformats.org/officeDocument/2006/relationships/image" Target="../media/image24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customXml" Target="../ink/ink13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9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tags" Target="../tags/tag108.xml"/><Relationship Id="rId7" Type="http://schemas.openxmlformats.org/officeDocument/2006/relationships/notesSlide" Target="../notesSlides/notesSlide3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9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27.png"/><Relationship Id="rId5" Type="http://schemas.openxmlformats.org/officeDocument/2006/relationships/customXml" Target="../ink/ink16.xml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Relationship Id="rId5" Type="http://schemas.openxmlformats.org/officeDocument/2006/relationships/image" Target="../media/image28.png"/><Relationship Id="rId4" Type="http://schemas.openxmlformats.org/officeDocument/2006/relationships/customXml" Target="../ink/ink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notesSlide" Target="../notesSlides/notesSlide45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D596D725-AB69-42C2-8189-3831F5FC6D28}"/>
              </a:ext>
            </a:extLst>
          </p:cNvPr>
          <p:cNvSpPr txBox="1"/>
          <p:nvPr/>
        </p:nvSpPr>
        <p:spPr>
          <a:xfrm>
            <a:off x="636763" y="3323572"/>
            <a:ext cx="3820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303B8F"/>
                </a:solidFill>
                <a:latin typeface="+mn-ea"/>
              </a:rPr>
              <a:t>快速入门教程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0111094-87C7-49F9-8902-F79DCBDC0661}"/>
              </a:ext>
            </a:extLst>
          </p:cNvPr>
          <p:cNvSpPr txBox="1"/>
          <p:nvPr/>
        </p:nvSpPr>
        <p:spPr>
          <a:xfrm>
            <a:off x="611878" y="2228671"/>
            <a:ext cx="5819222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>
                <a:solidFill>
                  <a:srgbClr val="FFC000"/>
                </a:solidFill>
                <a:latin typeface="+mj-ea"/>
                <a:ea typeface="+mj-ea"/>
              </a:rPr>
              <a:t>51</a:t>
            </a:r>
            <a:r>
              <a:rPr lang="zh-CN" altLang="en-US" sz="7200">
                <a:solidFill>
                  <a:srgbClr val="FFC000"/>
                </a:solidFill>
                <a:latin typeface="+mj-ea"/>
                <a:ea typeface="+mj-ea"/>
              </a:rPr>
              <a:t>单片机开发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D57C032-3659-4D5C-8BF2-176481FB0039}"/>
              </a:ext>
            </a:extLst>
          </p:cNvPr>
          <p:cNvSpPr txBox="1"/>
          <p:nvPr/>
        </p:nvSpPr>
        <p:spPr>
          <a:xfrm>
            <a:off x="636763" y="1888008"/>
            <a:ext cx="427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n-ea"/>
              </a:rPr>
              <a:t>51 Microcontroller Development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2180FE-7DFA-4CD4-8111-B52D2276A1E0}"/>
              </a:ext>
            </a:extLst>
          </p:cNvPr>
          <p:cNvSpPr txBox="1"/>
          <p:nvPr/>
        </p:nvSpPr>
        <p:spPr>
          <a:xfrm>
            <a:off x="4457040" y="3462751"/>
            <a:ext cx="165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Quick Start</a:t>
            </a:r>
          </a:p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Tutorial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1B43FB6-E68B-4CE2-8232-8B98B533EBBB}"/>
              </a:ext>
            </a:extLst>
          </p:cNvPr>
          <p:cNvSpPr txBox="1"/>
          <p:nvPr/>
        </p:nvSpPr>
        <p:spPr>
          <a:xfrm>
            <a:off x="995397" y="4315210"/>
            <a:ext cx="3910593" cy="53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pc="120"/>
              <a:t>第</a:t>
            </a:r>
            <a:r>
              <a:rPr lang="en-US" altLang="zh-CN" sz="2400" spc="120"/>
              <a:t>2</a:t>
            </a:r>
            <a:r>
              <a:rPr lang="zh-CN" altLang="en-US" sz="2400" spc="120"/>
              <a:t>章 </a:t>
            </a:r>
            <a:r>
              <a:rPr lang="en-US" altLang="zh-CN" sz="2400" spc="120"/>
              <a:t>C51</a:t>
            </a:r>
            <a:r>
              <a:rPr lang="zh-CN" altLang="en-US" sz="2400" spc="120"/>
              <a:t>程序设计基础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18F9E34-75A3-434E-94DC-4D4B7092AEA6}"/>
              </a:ext>
            </a:extLst>
          </p:cNvPr>
          <p:cNvCxnSpPr/>
          <p:nvPr/>
        </p:nvCxnSpPr>
        <p:spPr>
          <a:xfrm>
            <a:off x="754383" y="4312966"/>
            <a:ext cx="0" cy="540084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411BE95-8B2B-4FDC-A0B5-5D4943180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37" y="1037273"/>
            <a:ext cx="3336566" cy="42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>
            <a:extLst>
              <a:ext uri="{FF2B5EF4-FFF2-40B4-BE49-F238E27FC236}">
                <a16:creationId xmlns:a16="http://schemas.microsoft.com/office/drawing/2014/main" id="{972F1A22-112E-435D-A626-331B449E7C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7275" y="1342752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特殊功能寄存器定义 </a:t>
            </a:r>
            <a:r>
              <a:rPr lang="en-US" altLang="zh-CN" sz="2000"/>
              <a:t>sfr</a:t>
            </a:r>
            <a:endParaRPr lang="zh-CN" altLang="en-US" sz="20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扩展数据类型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038158F2-4609-4585-8168-479EF273B69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44" y="1685712"/>
            <a:ext cx="548635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/>
              <a:t>sfr</a:t>
            </a:r>
            <a:r>
              <a:rPr lang="zh-CN" altLang="en-US"/>
              <a:t>用于定义一个特殊功能寄存器，格式如下。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F2A3AC-B57F-4BBD-BBD2-7EF37AB9D3D8}"/>
              </a:ext>
            </a:extLst>
          </p:cNvPr>
          <p:cNvSpPr/>
          <p:nvPr/>
        </p:nvSpPr>
        <p:spPr>
          <a:xfrm>
            <a:off x="676319" y="2108608"/>
            <a:ext cx="7161277" cy="304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sfr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名称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特殊功能寄存器地址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9" name="PA-文本框 5">
            <a:extLst>
              <a:ext uri="{FF2B5EF4-FFF2-40B4-BE49-F238E27FC236}">
                <a16:creationId xmlns:a16="http://schemas.microsoft.com/office/drawing/2014/main" id="{CB697533-4E2D-41FF-95E1-7981D3DC250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644" y="2442261"/>
            <a:ext cx="548635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以</a:t>
            </a:r>
            <a:r>
              <a:rPr lang="en-US" altLang="zh-CN"/>
              <a:t>P2</a:t>
            </a:r>
            <a:r>
              <a:rPr lang="zh-CN" altLang="en-US"/>
              <a:t>特殊功能寄存器为例，使用</a:t>
            </a:r>
            <a:r>
              <a:rPr lang="en-US" altLang="zh-CN"/>
              <a:t>sfr</a:t>
            </a:r>
            <a:r>
              <a:rPr lang="zh-CN" altLang="en-US"/>
              <a:t>定义</a:t>
            </a:r>
            <a:r>
              <a:rPr lang="en-US" altLang="zh-CN"/>
              <a:t>P2</a:t>
            </a:r>
            <a:r>
              <a:rPr lang="zh-CN" altLang="en-US"/>
              <a:t>的代码如下。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511012-CC30-499D-8019-CF779CCC293F}"/>
              </a:ext>
            </a:extLst>
          </p:cNvPr>
          <p:cNvSpPr/>
          <p:nvPr/>
        </p:nvSpPr>
        <p:spPr>
          <a:xfrm>
            <a:off x="676319" y="2868686"/>
            <a:ext cx="7161277" cy="304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sfr P2 = 0xA0;</a:t>
            </a:r>
          </a:p>
        </p:txBody>
      </p:sp>
    </p:spTree>
    <p:extLst>
      <p:ext uri="{BB962C8B-B14F-4D97-AF65-F5344CB8AC3E}">
        <p14:creationId xmlns:p14="http://schemas.microsoft.com/office/powerpoint/2010/main" val="255023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4646519" cy="2482224"/>
                <a:chOff x="-15896" y="866380"/>
                <a:chExt cx="4646519" cy="2482224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278149" y="1224946"/>
                  <a:ext cx="4352474" cy="21236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6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C51</a:t>
                  </a:r>
                </a:p>
                <a:p>
                  <a:pPr algn="r"/>
                  <a:r>
                    <a:rPr lang="zh-CN" altLang="en-US" sz="66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变量与常量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88396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2.3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3635004" y="4125108"/>
                <a:ext cx="1685737" cy="192317"/>
                <a:chOff x="2641497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63400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80577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97753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314930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332107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49284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023E7F0A-4BB1-41B6-A202-5ACFBB6A3CA1}"/>
              </a:ext>
            </a:extLst>
          </p:cNvPr>
          <p:cNvSpPr txBox="1"/>
          <p:nvPr/>
        </p:nvSpPr>
        <p:spPr>
          <a:xfrm>
            <a:off x="5911386" y="2677131"/>
            <a:ext cx="4352474" cy="14700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变量的定义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变量的作用域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命名规范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变量存储器类型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常量的定义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9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>
            <a:extLst>
              <a:ext uri="{FF2B5EF4-FFF2-40B4-BE49-F238E27FC236}">
                <a16:creationId xmlns:a16="http://schemas.microsoft.com/office/drawing/2014/main" id="{972F1A22-112E-435D-A626-331B449E7C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7275" y="1324368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变量的定义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变量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038158F2-4609-4585-8168-479EF273B69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43" y="1669999"/>
            <a:ext cx="7629481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在程序运行过程中，值不能被改变的量称为常量，而变量的值是可以改变的。变量必须先定义或先声明后使用，变量定义的一般形式如下。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F2A3AC-B57F-4BBD-BBD2-7EF37AB9D3D8}"/>
              </a:ext>
            </a:extLst>
          </p:cNvPr>
          <p:cNvSpPr/>
          <p:nvPr/>
        </p:nvSpPr>
        <p:spPr>
          <a:xfrm>
            <a:off x="685844" y="2404638"/>
            <a:ext cx="7161277" cy="304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类型名 变量名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常数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表达式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9" name="PA-文本框 5">
            <a:extLst>
              <a:ext uri="{FF2B5EF4-FFF2-40B4-BE49-F238E27FC236}">
                <a16:creationId xmlns:a16="http://schemas.microsoft.com/office/drawing/2014/main" id="{CB697533-4E2D-41FF-95E1-7981D3DC250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5844" y="2811787"/>
            <a:ext cx="8372431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其中，类型名指定变量的数据类型，即</a:t>
            </a:r>
            <a:r>
              <a:rPr lang="en-US" altLang="zh-CN"/>
              <a:t>2.2</a:t>
            </a:r>
            <a:r>
              <a:rPr lang="zh-CN" altLang="en-US"/>
              <a:t>节中所介绍的数据类型。“</a:t>
            </a:r>
            <a:r>
              <a:rPr lang="en-US" altLang="zh-CN"/>
              <a:t>=”</a:t>
            </a:r>
            <a:r>
              <a:rPr lang="zh-CN" altLang="en-US"/>
              <a:t>为赋值符号，将右边的常数或表达式的值赋给变量。变量在定义时也可以不赋值，形式如下。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23BD8E-C9F3-4295-9998-C3F2AB629FAD}"/>
              </a:ext>
            </a:extLst>
          </p:cNvPr>
          <p:cNvSpPr/>
          <p:nvPr/>
        </p:nvSpPr>
        <p:spPr>
          <a:xfrm>
            <a:off x="685844" y="3546426"/>
            <a:ext cx="7161277" cy="304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类型名 变量名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11" name="PA-文本框 5">
            <a:extLst>
              <a:ext uri="{FF2B5EF4-FFF2-40B4-BE49-F238E27FC236}">
                <a16:creationId xmlns:a16="http://schemas.microsoft.com/office/drawing/2014/main" id="{483DCA0C-9D85-4A42-A5ED-DDC493B6031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85844" y="3982637"/>
            <a:ext cx="8372431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使用这种方法定义变量时，必须先对此变量赋值，再进行访问。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D5CE0D8-19A1-492B-ADC7-268E7E0E5A23}"/>
                  </a:ext>
                </a:extLst>
              </p14:cNvPr>
              <p14:cNvContentPartPr/>
              <p14:nvPr/>
            </p14:nvContentPartPr>
            <p14:xfrm>
              <a:off x="399960" y="1949400"/>
              <a:ext cx="7220520" cy="21276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D5CE0D8-19A1-492B-ADC7-268E7E0E5A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0600" y="1940040"/>
                <a:ext cx="7239240" cy="21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37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>
            <a:extLst>
              <a:ext uri="{FF2B5EF4-FFF2-40B4-BE49-F238E27FC236}">
                <a16:creationId xmlns:a16="http://schemas.microsoft.com/office/drawing/2014/main" id="{972F1A22-112E-435D-A626-331B449E7C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7275" y="1269889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变量作用域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变量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038158F2-4609-4585-8168-479EF273B69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43" y="1669999"/>
            <a:ext cx="10553657" cy="17525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变量的作用域指变量在程序中起作用的范围，超出该范围后，变量就不能被程序访问。</a:t>
            </a:r>
            <a:endParaRPr lang="en-US" altLang="zh-CN"/>
          </a:p>
          <a:p>
            <a:r>
              <a:rPr lang="zh-CN" altLang="en-US"/>
              <a:t>按照作用域划分，变量可以分为</a:t>
            </a:r>
            <a:r>
              <a:rPr lang="zh-CN" altLang="en-US">
                <a:solidFill>
                  <a:srgbClr val="FE7F6E"/>
                </a:solidFill>
              </a:rPr>
              <a:t>全局变量</a:t>
            </a:r>
            <a:r>
              <a:rPr lang="zh-CN" altLang="en-US"/>
              <a:t>和</a:t>
            </a:r>
            <a:r>
              <a:rPr lang="zh-CN" altLang="en-US">
                <a:solidFill>
                  <a:srgbClr val="FE7F6E"/>
                </a:solidFill>
              </a:rPr>
              <a:t>局部变量</a:t>
            </a:r>
            <a:r>
              <a:rPr lang="zh-CN" altLang="en-US"/>
              <a:t>。</a:t>
            </a:r>
          </a:p>
          <a:p>
            <a:r>
              <a:rPr lang="zh-CN" altLang="en-US"/>
              <a:t>全局变量在函数的外部定义，一般在程序的顶部。全局变量被定义后，在同一源文件下的任何函数内部都能调用全局变量。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而局部变量在函数或代码块内部定义，只能在函数或代码块内部调用。有关函数的内容将在</a:t>
            </a:r>
            <a:r>
              <a:rPr lang="en-US" altLang="zh-CN"/>
              <a:t>2.6</a:t>
            </a:r>
            <a:r>
              <a:rPr lang="zh-CN" altLang="en-US"/>
              <a:t>节中介绍。</a:t>
            </a:r>
          </a:p>
          <a:p>
            <a:r>
              <a:rPr lang="zh-CN" altLang="en-US"/>
              <a:t>静态变量，是指在程序中使用</a:t>
            </a:r>
            <a:r>
              <a:rPr lang="en-US" altLang="zh-CN"/>
              <a:t>static</a:t>
            </a:r>
            <a:r>
              <a:rPr lang="zh-CN" altLang="en-US"/>
              <a:t>关键字修饰的变量，一般在中断函数和子函数中使用，定义方式如下。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F2A3AC-B57F-4BBD-BBD2-7EF37AB9D3D8}"/>
              </a:ext>
            </a:extLst>
          </p:cNvPr>
          <p:cNvSpPr/>
          <p:nvPr/>
        </p:nvSpPr>
        <p:spPr>
          <a:xfrm>
            <a:off x="685844" y="3514334"/>
            <a:ext cx="7161277" cy="304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static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类型名 变量名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常数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表达式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23BD8E-C9F3-4295-9998-C3F2AB629FAD}"/>
              </a:ext>
            </a:extLst>
          </p:cNvPr>
          <p:cNvSpPr/>
          <p:nvPr/>
        </p:nvSpPr>
        <p:spPr>
          <a:xfrm>
            <a:off x="685844" y="4695560"/>
            <a:ext cx="7161277" cy="304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类型名 变量名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11" name="PA-文本框 5">
            <a:extLst>
              <a:ext uri="{FF2B5EF4-FFF2-40B4-BE49-F238E27FC236}">
                <a16:creationId xmlns:a16="http://schemas.microsoft.com/office/drawing/2014/main" id="{483DCA0C-9D85-4A42-A5ED-DDC493B60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5844" y="3941202"/>
            <a:ext cx="10391731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静态变量仅在初始化时赋一次初值，对于在函数内部定义的静态变量，在函数执行完毕后，静态变量所占用的内存空间不会被释放，在下次进入该函数时，静态变量的值与函数上次运行后的值一致。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860D1AB-D87C-4563-836D-EBA01AA798C2}"/>
                  </a:ext>
                </a:extLst>
              </p14:cNvPr>
              <p14:cNvContentPartPr/>
              <p14:nvPr/>
            </p14:nvContentPartPr>
            <p14:xfrm>
              <a:off x="8140680" y="2717640"/>
              <a:ext cx="641880" cy="3816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860D1AB-D87C-4563-836D-EBA01AA798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1320" y="2708280"/>
                <a:ext cx="6606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A29C293-286B-4766-8B96-398B8F681BFA}"/>
                  </a:ext>
                </a:extLst>
              </p14:cNvPr>
              <p14:cNvContentPartPr/>
              <p14:nvPr/>
            </p14:nvContentPartPr>
            <p14:xfrm>
              <a:off x="1022400" y="3371760"/>
              <a:ext cx="9664920" cy="12070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A29C293-286B-4766-8B96-398B8F681B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3040" y="3362400"/>
                <a:ext cx="9683640" cy="12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86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变量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038158F2-4609-4585-8168-479EF273B69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43" y="4489399"/>
            <a:ext cx="10553657" cy="9123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其中，全局变量</a:t>
            </a:r>
            <a:r>
              <a:rPr lang="en-US" altLang="zh-CN"/>
              <a:t>a</a:t>
            </a:r>
            <a:r>
              <a:rPr lang="zh-CN" altLang="en-US"/>
              <a:t>可以在</a:t>
            </a:r>
            <a:r>
              <a:rPr lang="en-US" altLang="zh-CN"/>
              <a:t>main.c</a:t>
            </a:r>
            <a:r>
              <a:rPr lang="zh-CN" altLang="en-US"/>
              <a:t>文件或其他文件中使用</a:t>
            </a:r>
            <a:r>
              <a:rPr lang="en-US" altLang="zh-CN"/>
              <a:t>extern</a:t>
            </a:r>
            <a:r>
              <a:rPr lang="zh-CN" altLang="en-US"/>
              <a:t>关键字声明后访问，文件内部静态变量</a:t>
            </a:r>
            <a:r>
              <a:rPr lang="en-US" altLang="zh-CN"/>
              <a:t>s_iB</a:t>
            </a:r>
            <a:r>
              <a:rPr lang="zh-CN" altLang="en-US"/>
              <a:t>只能在</a:t>
            </a:r>
            <a:r>
              <a:rPr lang="en-US" altLang="zh-CN"/>
              <a:t>main.c</a:t>
            </a:r>
            <a:r>
              <a:rPr lang="zh-CN" altLang="en-US"/>
              <a:t>文件中访问。在</a:t>
            </a:r>
            <a:r>
              <a:rPr lang="en-US" altLang="zh-CN"/>
              <a:t>Func</a:t>
            </a:r>
            <a:r>
              <a:rPr lang="zh-CN" altLang="en-US"/>
              <a:t>函数中定义的局部变量</a:t>
            </a:r>
            <a:r>
              <a:rPr lang="en-US" altLang="zh-CN"/>
              <a:t>c</a:t>
            </a:r>
            <a:r>
              <a:rPr lang="zh-CN" altLang="en-US"/>
              <a:t>和函数内部静态变量</a:t>
            </a:r>
            <a:r>
              <a:rPr lang="en-US" altLang="zh-CN"/>
              <a:t>s_iD</a:t>
            </a:r>
            <a:r>
              <a:rPr lang="zh-CN" altLang="en-US"/>
              <a:t>只能在该函数中访问，而其他函数不能访问。</a:t>
            </a:r>
            <a:r>
              <a:rPr lang="en-US" altLang="zh-CN"/>
              <a:t>Func</a:t>
            </a:r>
            <a:r>
              <a:rPr lang="zh-CN" altLang="en-US"/>
              <a:t>函数运行结束后，变量</a:t>
            </a:r>
            <a:r>
              <a:rPr lang="en-US" altLang="zh-CN"/>
              <a:t>c</a:t>
            </a:r>
            <a:r>
              <a:rPr lang="zh-CN" altLang="en-US"/>
              <a:t>所占用的内存空间将会被释放，而变量</a:t>
            </a:r>
            <a:r>
              <a:rPr lang="en-US" altLang="zh-CN"/>
              <a:t>s_iD</a:t>
            </a:r>
            <a:r>
              <a:rPr lang="zh-CN" altLang="en-US"/>
              <a:t>占用的内存空间将会被保留，以便下次运行</a:t>
            </a:r>
            <a:r>
              <a:rPr lang="en-US" altLang="zh-CN"/>
              <a:t>Func</a:t>
            </a:r>
            <a:r>
              <a:rPr lang="zh-CN" altLang="en-US"/>
              <a:t>函数时继续访问。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F2A3AC-B57F-4BBD-BBD2-7EF37AB9D3D8}"/>
              </a:ext>
            </a:extLst>
          </p:cNvPr>
          <p:cNvSpPr/>
          <p:nvPr/>
        </p:nvSpPr>
        <p:spPr>
          <a:xfrm>
            <a:off x="685844" y="1766353"/>
            <a:ext cx="7161277" cy="25367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#include &lt;reg52.h&gt;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unsigned char a;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定义全局变量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static unsigned char s_iB;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定义文件内部静态变量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……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void Func ()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unsigned char c;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定义局部变量</a:t>
            </a:r>
          </a:p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static unsigned char s_iD;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定义函数内部静态变量</a:t>
            </a:r>
          </a:p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……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8" name="PA-文本框 4">
            <a:extLst>
              <a:ext uri="{FF2B5EF4-FFF2-40B4-BE49-F238E27FC236}">
                <a16:creationId xmlns:a16="http://schemas.microsoft.com/office/drawing/2014/main" id="{744A7B9E-DE35-4177-8571-EC597B4224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7275" y="1269889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变量作用域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CD48750-EB9F-4665-B2EF-9E19FF6C7427}"/>
                  </a:ext>
                </a:extLst>
              </p14:cNvPr>
              <p14:cNvContentPartPr/>
              <p14:nvPr/>
            </p14:nvContentPartPr>
            <p14:xfrm>
              <a:off x="615960" y="2076480"/>
              <a:ext cx="6356880" cy="33660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CD48750-EB9F-4665-B2EF-9E19FF6C74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600" y="2067120"/>
                <a:ext cx="6375600" cy="33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536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>
            <a:extLst>
              <a:ext uri="{FF2B5EF4-FFF2-40B4-BE49-F238E27FC236}">
                <a16:creationId xmlns:a16="http://schemas.microsoft.com/office/drawing/2014/main" id="{972F1A22-112E-435D-A626-331B449E7C9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7275" y="1214472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命名规范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变量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038158F2-4609-4585-8168-479EF273B6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643" y="1614582"/>
            <a:ext cx="10420307" cy="11924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变量命名采用第一个单词首字母小写，后续单词的首字母大写，其余字母小写的命名方式，例如：</a:t>
            </a:r>
            <a:r>
              <a:rPr lang="en-US" altLang="zh-CN"/>
              <a:t>timerStatus</a:t>
            </a:r>
            <a:r>
              <a:rPr lang="zh-CN" altLang="en-US"/>
              <a:t>、</a:t>
            </a:r>
            <a:r>
              <a:rPr lang="en-US" altLang="zh-CN"/>
              <a:t>tickVal</a:t>
            </a:r>
            <a:r>
              <a:rPr lang="zh-CN" altLang="en-US"/>
              <a:t>、</a:t>
            </a:r>
            <a:r>
              <a:rPr lang="en-US" altLang="zh-CN"/>
              <a:t>restTime</a:t>
            </a:r>
            <a:r>
              <a:rPr lang="zh-CN" altLang="en-US"/>
              <a:t>。</a:t>
            </a:r>
          </a:p>
          <a:p>
            <a:r>
              <a:rPr lang="zh-CN" altLang="en-US"/>
              <a:t>静态变量的命名方式为：</a:t>
            </a:r>
            <a:r>
              <a:rPr lang="en-US" altLang="zh-CN"/>
              <a:t>s_+</a:t>
            </a:r>
            <a:r>
              <a:rPr lang="zh-CN" altLang="en-US"/>
              <a:t>变量类型（小写）</a:t>
            </a:r>
            <a:r>
              <a:rPr lang="en-US" altLang="zh-CN"/>
              <a:t>+</a:t>
            </a:r>
            <a:r>
              <a:rPr lang="zh-CN" altLang="en-US"/>
              <a:t>变量名（首字母大写）。变量类型包括</a:t>
            </a:r>
            <a:r>
              <a:rPr lang="en-US" altLang="zh-CN"/>
              <a:t>i</a:t>
            </a:r>
            <a:r>
              <a:rPr lang="zh-CN" altLang="en-US"/>
              <a:t>（字符型或整型）、</a:t>
            </a:r>
            <a:r>
              <a:rPr lang="en-US" altLang="zh-CN"/>
              <a:t>f</a:t>
            </a:r>
            <a:r>
              <a:rPr lang="zh-CN" altLang="en-US"/>
              <a:t>（浮点型）、</a:t>
            </a:r>
            <a:r>
              <a:rPr lang="en-US" altLang="zh-CN"/>
              <a:t>arr</a:t>
            </a:r>
            <a:r>
              <a:rPr lang="zh-CN" altLang="en-US"/>
              <a:t>（数组类型）、</a:t>
            </a:r>
            <a:r>
              <a:rPr lang="en-US" altLang="zh-CN"/>
              <a:t>struct</a:t>
            </a:r>
            <a:r>
              <a:rPr lang="zh-CN" altLang="en-US"/>
              <a:t>（结构体类型）、</a:t>
            </a:r>
            <a:r>
              <a:rPr lang="en-US" altLang="zh-CN"/>
              <a:t>b</a:t>
            </a:r>
            <a:r>
              <a:rPr lang="zh-CN" altLang="en-US"/>
              <a:t>（布尔型）、</a:t>
            </a:r>
            <a:r>
              <a:rPr lang="en-US" altLang="zh-CN"/>
              <a:t>p</a:t>
            </a:r>
            <a:r>
              <a:rPr lang="zh-CN" altLang="en-US"/>
              <a:t>（指针类型）。例如：</a:t>
            </a:r>
            <a:r>
              <a:rPr lang="en-US" altLang="zh-CN"/>
              <a:t>s_iCounter</a:t>
            </a:r>
            <a:r>
              <a:rPr lang="zh-CN" altLang="en-US"/>
              <a:t>，</a:t>
            </a:r>
            <a:r>
              <a:rPr lang="en-US" altLang="zh-CN"/>
              <a:t>s_arrNum[10]</a:t>
            </a:r>
            <a:r>
              <a:rPr lang="zh-CN" altLang="en-US"/>
              <a:t>。</a:t>
            </a:r>
          </a:p>
        </p:txBody>
      </p:sp>
      <p:sp>
        <p:nvSpPr>
          <p:cNvPr id="7" name="PA-文本框 4">
            <a:extLst>
              <a:ext uri="{FF2B5EF4-FFF2-40B4-BE49-F238E27FC236}">
                <a16:creationId xmlns:a16="http://schemas.microsoft.com/office/drawing/2014/main" id="{3A9B335E-12B1-4FA6-B7B3-1C4DEB783CC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97275" y="2914063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存储器类型</a:t>
            </a:r>
          </a:p>
        </p:txBody>
      </p:sp>
      <p:sp>
        <p:nvSpPr>
          <p:cNvPr id="8" name="PA-文本框 5">
            <a:extLst>
              <a:ext uri="{FF2B5EF4-FFF2-40B4-BE49-F238E27FC236}">
                <a16:creationId xmlns:a16="http://schemas.microsoft.com/office/drawing/2014/main" id="{CF18D150-7598-42F9-BD6F-AC1BEFA74D4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9643" y="3314173"/>
            <a:ext cx="10420307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在定义变量时，可以使用关键字指定变量的存储位置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452B2EF-6C88-42CB-9C86-BBE095B31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8071"/>
              </p:ext>
            </p:extLst>
          </p:nvPr>
        </p:nvGraphicFramePr>
        <p:xfrm>
          <a:off x="696305" y="3738857"/>
          <a:ext cx="4601252" cy="225444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127543">
                  <a:extLst>
                    <a:ext uri="{9D8B030D-6E8A-4147-A177-3AD203B41FA5}">
                      <a16:colId xmlns:a16="http://schemas.microsoft.com/office/drawing/2014/main" val="2177690174"/>
                    </a:ext>
                  </a:extLst>
                </a:gridCol>
                <a:gridCol w="3473709">
                  <a:extLst>
                    <a:ext uri="{9D8B030D-6E8A-4147-A177-3AD203B41FA5}">
                      <a16:colId xmlns:a16="http://schemas.microsoft.com/office/drawing/2014/main" val="3872777051"/>
                    </a:ext>
                  </a:extLst>
                </a:gridCol>
              </a:tblGrid>
              <a:tr h="322063"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</a:rPr>
                        <a:t>存储器类型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</a:rPr>
                        <a:t>说</a:t>
                      </a:r>
                      <a:r>
                        <a:rPr lang="en-US" sz="1400" kern="0">
                          <a:effectLst/>
                        </a:rPr>
                        <a:t>   </a:t>
                      </a:r>
                      <a:r>
                        <a:rPr lang="zh-CN" sz="1400" kern="0">
                          <a:effectLst/>
                        </a:rPr>
                        <a:t>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9308215"/>
                  </a:ext>
                </a:extLst>
              </a:tr>
              <a:tr h="322063"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data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" indent="-34290" algn="ctr"/>
                      <a:r>
                        <a:rPr lang="zh-CN" sz="1400" kern="0">
                          <a:effectLst/>
                        </a:rPr>
                        <a:t>数据存放在低</a:t>
                      </a:r>
                      <a:r>
                        <a:rPr lang="en-US" sz="1400" kern="0">
                          <a:effectLst/>
                        </a:rPr>
                        <a:t>128</a:t>
                      </a:r>
                      <a:r>
                        <a:rPr lang="zh-CN" sz="1400" kern="0">
                          <a:effectLst/>
                        </a:rPr>
                        <a:t>位</a:t>
                      </a:r>
                      <a:r>
                        <a:rPr lang="en-US" sz="1400" kern="0">
                          <a:effectLst/>
                        </a:rPr>
                        <a:t>RAM</a:t>
                      </a:r>
                      <a:r>
                        <a:rPr lang="zh-CN" sz="1400" kern="0">
                          <a:effectLst/>
                        </a:rPr>
                        <a:t>中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3026347"/>
                  </a:ext>
                </a:extLst>
              </a:tr>
              <a:tr h="322063"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bdata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" indent="-34290" algn="ctr"/>
                      <a:r>
                        <a:rPr lang="zh-CN" sz="1400" kern="0">
                          <a:effectLst/>
                        </a:rPr>
                        <a:t>数据存放在可位寻址</a:t>
                      </a:r>
                      <a:r>
                        <a:rPr lang="en-US" sz="1400" kern="0">
                          <a:effectLst/>
                        </a:rPr>
                        <a:t>RAM</a:t>
                      </a:r>
                      <a:r>
                        <a:rPr lang="zh-CN" sz="1400" kern="0">
                          <a:effectLst/>
                        </a:rPr>
                        <a:t>中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7317880"/>
                  </a:ext>
                </a:extLst>
              </a:tr>
              <a:tr h="322063"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idata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" indent="-34290" algn="ctr"/>
                      <a:r>
                        <a:rPr lang="zh-CN" sz="1400" kern="0">
                          <a:effectLst/>
                        </a:rPr>
                        <a:t>数据存放在高</a:t>
                      </a:r>
                      <a:r>
                        <a:rPr lang="en-US" sz="1400" kern="0">
                          <a:effectLst/>
                        </a:rPr>
                        <a:t>128</a:t>
                      </a:r>
                      <a:r>
                        <a:rPr lang="zh-CN" sz="1400" kern="0">
                          <a:effectLst/>
                        </a:rPr>
                        <a:t>位</a:t>
                      </a:r>
                      <a:r>
                        <a:rPr lang="en-US" sz="1400" kern="0">
                          <a:effectLst/>
                        </a:rPr>
                        <a:t>RAM</a:t>
                      </a:r>
                      <a:r>
                        <a:rPr lang="zh-CN" sz="1400" kern="0">
                          <a:effectLst/>
                        </a:rPr>
                        <a:t>中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9471445"/>
                  </a:ext>
                </a:extLst>
              </a:tr>
              <a:tr h="322063"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pdata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" indent="-34290" algn="ctr"/>
                      <a:r>
                        <a:rPr lang="zh-CN" sz="1400" kern="0">
                          <a:effectLst/>
                        </a:rPr>
                        <a:t>数据存放在片外</a:t>
                      </a:r>
                      <a:r>
                        <a:rPr lang="en-US" sz="1400" kern="0">
                          <a:effectLst/>
                        </a:rPr>
                        <a:t>RAM</a:t>
                      </a:r>
                      <a:r>
                        <a:rPr lang="zh-CN" sz="1400" kern="0">
                          <a:effectLst/>
                        </a:rPr>
                        <a:t>的第</a:t>
                      </a:r>
                      <a:r>
                        <a:rPr lang="en-US" sz="1400" kern="0">
                          <a:effectLst/>
                        </a:rPr>
                        <a:t>1</a:t>
                      </a:r>
                      <a:r>
                        <a:rPr lang="zh-CN" sz="1400" kern="0">
                          <a:effectLst/>
                        </a:rPr>
                        <a:t>页中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1246623"/>
                  </a:ext>
                </a:extLst>
              </a:tr>
              <a:tr h="322063"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xdata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" indent="-34290" algn="ctr"/>
                      <a:r>
                        <a:rPr lang="zh-CN" sz="1400" kern="0">
                          <a:effectLst/>
                        </a:rPr>
                        <a:t>数据存放在扩展</a:t>
                      </a:r>
                      <a:r>
                        <a:rPr lang="en-US" sz="1400" kern="0">
                          <a:effectLst/>
                        </a:rPr>
                        <a:t>RAM</a:t>
                      </a:r>
                      <a:r>
                        <a:rPr lang="zh-CN" sz="1400" kern="0">
                          <a:effectLst/>
                        </a:rPr>
                        <a:t>中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6940111"/>
                  </a:ext>
                </a:extLst>
              </a:tr>
              <a:tr h="322063"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code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" indent="-34290" algn="ctr"/>
                      <a:r>
                        <a:rPr lang="zh-CN" sz="1400" kern="0">
                          <a:effectLst/>
                        </a:rPr>
                        <a:t>数据存放在程序存储区中，不能修改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2143289"/>
                  </a:ext>
                </a:extLst>
              </a:tr>
            </a:tbl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B3B26B-0123-4B58-B888-652F28BA37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532734"/>
              </p:ext>
            </p:extLst>
          </p:nvPr>
        </p:nvGraphicFramePr>
        <p:xfrm>
          <a:off x="5819796" y="3207134"/>
          <a:ext cx="5050521" cy="293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Visio" r:id="rId8" imgW="2368417" imgH="1378667" progId="Visio.Drawing.11">
                  <p:embed/>
                </p:oleObj>
              </mc:Choice>
              <mc:Fallback>
                <p:oleObj name="Visio" r:id="rId8" imgW="2368417" imgH="1378667" progId="Visio.Drawing.11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F873821-6269-49AE-BF22-4F143B4461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96" y="3207134"/>
                        <a:ext cx="5050521" cy="2930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95CB9E52-46E3-4122-94B9-D9FA38360FAE}"/>
                  </a:ext>
                </a:extLst>
              </p14:cNvPr>
              <p14:cNvContentPartPr/>
              <p14:nvPr/>
            </p14:nvContentPartPr>
            <p14:xfrm>
              <a:off x="704880" y="1924200"/>
              <a:ext cx="9785520" cy="40006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95CB9E52-46E3-4122-94B9-D9FA38360F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5520" y="1914840"/>
                <a:ext cx="9804240" cy="40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59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常量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038158F2-4609-4585-8168-479EF273B69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44" y="1290732"/>
            <a:ext cx="7237478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在程序执行的过程中，固定不变的量称为常量。通常使用</a:t>
            </a:r>
            <a:r>
              <a:rPr lang="en-US" altLang="zh-CN"/>
              <a:t>const</a:t>
            </a:r>
            <a:r>
              <a:rPr lang="zh-CN" altLang="en-US"/>
              <a:t>关键字修饰一个常量，定义常量的方法如下。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1B4F64-77EF-4D13-9912-8928981CA70F}"/>
              </a:ext>
            </a:extLst>
          </p:cNvPr>
          <p:cNvSpPr/>
          <p:nvPr/>
        </p:nvSpPr>
        <p:spPr>
          <a:xfrm>
            <a:off x="685844" y="2002679"/>
            <a:ext cx="7161277" cy="304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const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类型名 变量名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常数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表达式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PA-文本框 5">
            <a:extLst>
              <a:ext uri="{FF2B5EF4-FFF2-40B4-BE49-F238E27FC236}">
                <a16:creationId xmlns:a16="http://schemas.microsoft.com/office/drawing/2014/main" id="{732D16BB-7F15-44E9-8A46-38E361B8930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44" y="2472861"/>
            <a:ext cx="7237478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用</a:t>
            </a:r>
            <a:r>
              <a:rPr lang="en-US" altLang="zh-CN"/>
              <a:t>const</a:t>
            </a:r>
            <a:r>
              <a:rPr lang="zh-CN" altLang="en-US"/>
              <a:t>关键字修饰的常量存储在</a:t>
            </a:r>
            <a:r>
              <a:rPr lang="en-US" altLang="zh-CN"/>
              <a:t>51</a:t>
            </a:r>
            <a:r>
              <a:rPr lang="zh-CN" altLang="en-US"/>
              <a:t>单片机的程序区中，同时也被“保护”起来，当编译器检查到程序试图改变</a:t>
            </a:r>
            <a:r>
              <a:rPr lang="en-US" altLang="zh-CN"/>
              <a:t>const</a:t>
            </a:r>
            <a:r>
              <a:rPr lang="zh-CN" altLang="en-US"/>
              <a:t>关键字修饰的常量时将会报错。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ADF5ED-41E9-4243-8EFE-01C4BDF0A0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685844" y="3270533"/>
            <a:ext cx="5217973" cy="132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2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4910769" cy="1739256"/>
                <a:chOff x="-15896" y="866380"/>
                <a:chExt cx="4910769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4557658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C51</a:t>
                  </a:r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运算符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2.4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9BAD932-6BE6-468D-84D3-605130211D9B}"/>
              </a:ext>
            </a:extLst>
          </p:cNvPr>
          <p:cNvSpPr txBox="1"/>
          <p:nvPr/>
        </p:nvSpPr>
        <p:spPr>
          <a:xfrm>
            <a:off x="6253927" y="2502863"/>
            <a:ext cx="4902692" cy="11924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/>
              <a:t>算术运算符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/>
              <a:t>关系运算符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/>
              <a:t>逻辑运算符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/>
              <a:t>位运算符</a:t>
            </a:r>
          </a:p>
        </p:txBody>
      </p:sp>
    </p:spTree>
    <p:extLst>
      <p:ext uri="{BB962C8B-B14F-4D97-AF65-F5344CB8AC3E}">
        <p14:creationId xmlns:p14="http://schemas.microsoft.com/office/powerpoint/2010/main" val="35840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chemeClr val="accent1"/>
                </a:solidFill>
                <a:latin typeface="+mj-ea"/>
                <a:ea typeface="+mj-ea"/>
              </a:rPr>
              <a:t>C51</a:t>
            </a:r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运算符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038158F2-4609-4585-8168-479EF273B69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44" y="1740981"/>
            <a:ext cx="5114881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在</a:t>
            </a:r>
            <a:r>
              <a:rPr lang="en-US" altLang="zh-CN"/>
              <a:t>C51</a:t>
            </a:r>
            <a:r>
              <a:rPr lang="zh-CN" altLang="en-US"/>
              <a:t>中提供的算数运算符有加、减、乘、除和取模运算符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615716-C7C4-41C7-8F2D-9638CAE84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91018"/>
              </p:ext>
            </p:extLst>
          </p:nvPr>
        </p:nvGraphicFramePr>
        <p:xfrm>
          <a:off x="747712" y="2352418"/>
          <a:ext cx="4757738" cy="336633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763630564"/>
                    </a:ext>
                  </a:extLst>
                </a:gridCol>
                <a:gridCol w="1034748">
                  <a:extLst>
                    <a:ext uri="{9D8B030D-6E8A-4147-A177-3AD203B41FA5}">
                      <a16:colId xmlns:a16="http://schemas.microsoft.com/office/drawing/2014/main" val="581638582"/>
                    </a:ext>
                  </a:extLst>
                </a:gridCol>
                <a:gridCol w="1031506">
                  <a:extLst>
                    <a:ext uri="{9D8B030D-6E8A-4147-A177-3AD203B41FA5}">
                      <a16:colId xmlns:a16="http://schemas.microsoft.com/office/drawing/2014/main" val="2050902481"/>
                    </a:ext>
                  </a:extLst>
                </a:gridCol>
                <a:gridCol w="1727285">
                  <a:extLst>
                    <a:ext uri="{9D8B030D-6E8A-4147-A177-3AD203B41FA5}">
                      <a16:colId xmlns:a16="http://schemas.microsoft.com/office/drawing/2014/main" val="593150946"/>
                    </a:ext>
                  </a:extLst>
                </a:gridCol>
              </a:tblGrid>
              <a:tr h="4207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5303590"/>
                  </a:ext>
                </a:extLst>
              </a:tr>
              <a:tr h="4207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加法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与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的和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886361"/>
                  </a:ext>
                </a:extLst>
              </a:tr>
              <a:tr h="4207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减法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与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的差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3947395"/>
                  </a:ext>
                </a:extLst>
              </a:tr>
              <a:tr h="4207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乘法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与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的积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8000581"/>
                  </a:ext>
                </a:extLst>
              </a:tr>
              <a:tr h="4207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除法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与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的商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5046791"/>
                  </a:ext>
                </a:extLst>
              </a:tr>
              <a:tr h="4207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取模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除以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的余数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6016689"/>
                  </a:ext>
                </a:extLst>
              </a:tr>
              <a:tr h="4207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自增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a++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的值加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5649416"/>
                  </a:ext>
                </a:extLst>
              </a:tr>
              <a:tr h="4207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自减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a--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zh-CN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的值减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762833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CF11EBF-3C29-4218-BF49-7BC61906E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536041"/>
              </p:ext>
            </p:extLst>
          </p:nvPr>
        </p:nvGraphicFramePr>
        <p:xfrm>
          <a:off x="5900781" y="2367457"/>
          <a:ext cx="5543507" cy="335129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26281">
                  <a:extLst>
                    <a:ext uri="{9D8B030D-6E8A-4147-A177-3AD203B41FA5}">
                      <a16:colId xmlns:a16="http://schemas.microsoft.com/office/drawing/2014/main" val="1382320940"/>
                    </a:ext>
                  </a:extLst>
                </a:gridCol>
                <a:gridCol w="719192">
                  <a:extLst>
                    <a:ext uri="{9D8B030D-6E8A-4147-A177-3AD203B41FA5}">
                      <a16:colId xmlns:a16="http://schemas.microsoft.com/office/drawing/2014/main" val="2419402652"/>
                    </a:ext>
                  </a:extLst>
                </a:gridCol>
                <a:gridCol w="3798034">
                  <a:extLst>
                    <a:ext uri="{9D8B030D-6E8A-4147-A177-3AD203B41FA5}">
                      <a16:colId xmlns:a16="http://schemas.microsoft.com/office/drawing/2014/main" val="2816308937"/>
                    </a:ext>
                  </a:extLst>
                </a:gridCol>
              </a:tblGrid>
              <a:tr h="478757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关系运算符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示例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9922511"/>
                  </a:ext>
                </a:extLst>
              </a:tr>
              <a:tr h="47875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==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m==n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若</a:t>
                      </a:r>
                      <a:r>
                        <a:rPr lang="en-US" sz="1400">
                          <a:effectLst/>
                        </a:rPr>
                        <a:t>m</a:t>
                      </a:r>
                      <a:r>
                        <a:rPr lang="zh-CN" sz="1400">
                          <a:effectLst/>
                        </a:rPr>
                        <a:t>与</a:t>
                      </a: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zh-CN" sz="1400">
                          <a:effectLst/>
                        </a:rPr>
                        <a:t>相等，则结果为真，否则为假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5603905"/>
                  </a:ext>
                </a:extLst>
              </a:tr>
              <a:tr h="47875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!=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m!=n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若</a:t>
                      </a:r>
                      <a:r>
                        <a:rPr lang="en-US" sz="1400">
                          <a:effectLst/>
                        </a:rPr>
                        <a:t>m</a:t>
                      </a:r>
                      <a:r>
                        <a:rPr lang="zh-CN" sz="1400">
                          <a:effectLst/>
                        </a:rPr>
                        <a:t>与</a:t>
                      </a: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zh-CN" sz="1400">
                          <a:effectLst/>
                        </a:rPr>
                        <a:t>不相等，则结果为真，否则为假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24175"/>
                  </a:ext>
                </a:extLst>
              </a:tr>
              <a:tr h="47875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&gt; 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m&gt;n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若</a:t>
                      </a:r>
                      <a:r>
                        <a:rPr lang="en-US" sz="1400">
                          <a:effectLst/>
                        </a:rPr>
                        <a:t>m</a:t>
                      </a:r>
                      <a:r>
                        <a:rPr lang="zh-CN" sz="1400">
                          <a:effectLst/>
                        </a:rPr>
                        <a:t>大于</a:t>
                      </a: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zh-CN" sz="1400">
                          <a:effectLst/>
                        </a:rPr>
                        <a:t>，则结果为真，否则为假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7478806"/>
                  </a:ext>
                </a:extLst>
              </a:tr>
              <a:tr h="47875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 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m&lt;n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若</a:t>
                      </a:r>
                      <a:r>
                        <a:rPr lang="en-US" sz="1400">
                          <a:effectLst/>
                        </a:rPr>
                        <a:t>m</a:t>
                      </a:r>
                      <a:r>
                        <a:rPr lang="zh-CN" sz="1400">
                          <a:effectLst/>
                        </a:rPr>
                        <a:t>小于</a:t>
                      </a: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zh-CN" sz="1400">
                          <a:effectLst/>
                        </a:rPr>
                        <a:t>，则结果为真，否则为假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8870129"/>
                  </a:ext>
                </a:extLst>
              </a:tr>
              <a:tr h="47875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&gt;=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m&gt;=n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若</a:t>
                      </a:r>
                      <a:r>
                        <a:rPr lang="en-US" sz="1400">
                          <a:effectLst/>
                        </a:rPr>
                        <a:t>m</a:t>
                      </a:r>
                      <a:r>
                        <a:rPr lang="zh-CN" sz="1400">
                          <a:effectLst/>
                        </a:rPr>
                        <a:t>大于或等于</a:t>
                      </a: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zh-CN" sz="1400">
                          <a:effectLst/>
                        </a:rPr>
                        <a:t>，则结果为真，否则为假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9999547"/>
                  </a:ext>
                </a:extLst>
              </a:tr>
              <a:tr h="47875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m&lt;=n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若</a:t>
                      </a:r>
                      <a:r>
                        <a:rPr lang="en-US" sz="1400">
                          <a:effectLst/>
                        </a:rPr>
                        <a:t>m</a:t>
                      </a:r>
                      <a:r>
                        <a:rPr lang="zh-CN" sz="1400">
                          <a:effectLst/>
                        </a:rPr>
                        <a:t>小于或等于</a:t>
                      </a: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zh-CN" sz="1400">
                          <a:effectLst/>
                        </a:rPr>
                        <a:t>，则结果为真，否则为假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4131865"/>
                  </a:ext>
                </a:extLst>
              </a:tr>
            </a:tbl>
          </a:graphicData>
        </a:graphic>
      </p:graphicFrame>
      <p:sp>
        <p:nvSpPr>
          <p:cNvPr id="15" name="PA-文本框 5">
            <a:extLst>
              <a:ext uri="{FF2B5EF4-FFF2-40B4-BE49-F238E27FC236}">
                <a16:creationId xmlns:a16="http://schemas.microsoft.com/office/drawing/2014/main" id="{3CC99730-BEF3-4A3F-AB75-8B0CA486CE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848394" y="1693400"/>
            <a:ext cx="5114881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关系运算符常用于判断两个数的大小关系，运算的结果为真（</a:t>
            </a:r>
            <a:r>
              <a:rPr lang="en-US" altLang="zh-CN"/>
              <a:t>1</a:t>
            </a:r>
            <a:r>
              <a:rPr lang="zh-CN" altLang="en-US"/>
              <a:t>）或假（</a:t>
            </a:r>
            <a:r>
              <a:rPr lang="en-US" altLang="zh-CN"/>
              <a:t>0</a:t>
            </a:r>
            <a:r>
              <a:rPr lang="zh-CN" altLang="en-US"/>
              <a:t>），</a:t>
            </a:r>
          </a:p>
        </p:txBody>
      </p:sp>
      <p:sp>
        <p:nvSpPr>
          <p:cNvPr id="17" name="PA-文本框 4">
            <a:extLst>
              <a:ext uri="{FF2B5EF4-FFF2-40B4-BE49-F238E27FC236}">
                <a16:creationId xmlns:a16="http://schemas.microsoft.com/office/drawing/2014/main" id="{D07B32C2-ED66-4DE3-BC6C-208043CB56D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35375" y="129329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算术运算符</a:t>
            </a:r>
          </a:p>
        </p:txBody>
      </p:sp>
      <p:sp>
        <p:nvSpPr>
          <p:cNvPr id="18" name="PA-文本框 4">
            <a:extLst>
              <a:ext uri="{FF2B5EF4-FFF2-40B4-BE49-F238E27FC236}">
                <a16:creationId xmlns:a16="http://schemas.microsoft.com/office/drawing/2014/main" id="{23DE27BB-AAD4-4E78-BB11-7D322826EF6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900781" y="1340871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关系运算符</a:t>
            </a:r>
          </a:p>
        </p:txBody>
      </p:sp>
    </p:spTree>
    <p:extLst>
      <p:ext uri="{BB962C8B-B14F-4D97-AF65-F5344CB8AC3E}">
        <p14:creationId xmlns:p14="http://schemas.microsoft.com/office/powerpoint/2010/main" val="326028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220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逻辑运算符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038158F2-4609-4585-8168-479EF273B69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44" y="1353326"/>
            <a:ext cx="11106106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逻辑运算符有</a:t>
            </a:r>
            <a:r>
              <a:rPr lang="en-US" altLang="zh-CN"/>
              <a:t>3</a:t>
            </a:r>
            <a:r>
              <a:rPr lang="zh-CN" altLang="en-US"/>
              <a:t>种：与（</a:t>
            </a:r>
            <a:r>
              <a:rPr lang="en-US" altLang="zh-CN"/>
              <a:t>AND</a:t>
            </a:r>
            <a:r>
              <a:rPr lang="zh-CN" altLang="en-US"/>
              <a:t>）、或（</a:t>
            </a:r>
            <a:r>
              <a:rPr lang="en-US" altLang="zh-CN"/>
              <a:t>OR</a:t>
            </a:r>
            <a:r>
              <a:rPr lang="zh-CN" altLang="en-US"/>
              <a:t>）、非（</a:t>
            </a:r>
            <a:r>
              <a:rPr lang="en-US" altLang="zh-CN"/>
              <a:t>NOT</a:t>
            </a:r>
            <a:r>
              <a:rPr lang="zh-CN" altLang="en-US"/>
              <a:t>），</a:t>
            </a:r>
            <a:endParaRPr lang="en-US" altLang="zh-CN"/>
          </a:p>
          <a:p>
            <a:r>
              <a:rPr lang="zh-CN" altLang="en-US"/>
              <a:t>分别用符号“</a:t>
            </a:r>
            <a:r>
              <a:rPr lang="en-US" altLang="zh-CN"/>
              <a:t>&amp;&amp;”“||”</a:t>
            </a:r>
            <a:r>
              <a:rPr lang="zh-CN" altLang="en-US"/>
              <a:t>和“</a:t>
            </a:r>
            <a:r>
              <a:rPr lang="en-US" altLang="zh-CN"/>
              <a:t>!”</a:t>
            </a:r>
            <a:r>
              <a:rPr lang="zh-CN" altLang="en-US"/>
              <a:t>来表示，运算的结果为真（</a:t>
            </a:r>
            <a:r>
              <a:rPr lang="en-US" altLang="zh-CN"/>
              <a:t>1</a:t>
            </a:r>
            <a:r>
              <a:rPr lang="zh-CN" altLang="en-US"/>
              <a:t>）或假（</a:t>
            </a:r>
            <a:r>
              <a:rPr lang="en-US" altLang="zh-CN"/>
              <a:t>0</a:t>
            </a:r>
            <a:r>
              <a:rPr lang="zh-CN" altLang="en-US"/>
              <a:t>）。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29EEC9-B723-458F-BEE2-BA6E7D09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76745"/>
              </p:ext>
            </p:extLst>
          </p:nvPr>
        </p:nvGraphicFramePr>
        <p:xfrm>
          <a:off x="609644" y="2177844"/>
          <a:ext cx="5743531" cy="301328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80966">
                  <a:extLst>
                    <a:ext uri="{9D8B030D-6E8A-4147-A177-3AD203B41FA5}">
                      <a16:colId xmlns:a16="http://schemas.microsoft.com/office/drawing/2014/main" val="1125507185"/>
                    </a:ext>
                  </a:extLst>
                </a:gridCol>
                <a:gridCol w="709758">
                  <a:extLst>
                    <a:ext uri="{9D8B030D-6E8A-4147-A177-3AD203B41FA5}">
                      <a16:colId xmlns:a16="http://schemas.microsoft.com/office/drawing/2014/main" val="2407517696"/>
                    </a:ext>
                  </a:extLst>
                </a:gridCol>
                <a:gridCol w="786194">
                  <a:extLst>
                    <a:ext uri="{9D8B030D-6E8A-4147-A177-3AD203B41FA5}">
                      <a16:colId xmlns:a16="http://schemas.microsoft.com/office/drawing/2014/main" val="2174934877"/>
                    </a:ext>
                  </a:extLst>
                </a:gridCol>
                <a:gridCol w="3166613">
                  <a:extLst>
                    <a:ext uri="{9D8B030D-6E8A-4147-A177-3AD203B41FA5}">
                      <a16:colId xmlns:a16="http://schemas.microsoft.com/office/drawing/2014/main" val="1520936949"/>
                    </a:ext>
                  </a:extLst>
                </a:gridCol>
              </a:tblGrid>
              <a:tr h="753320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逻辑运算符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含义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示例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4887083"/>
                  </a:ext>
                </a:extLst>
              </a:tr>
              <a:tr h="75332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&amp;&amp;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逻辑与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m&amp;&amp;n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若</a:t>
                      </a:r>
                      <a:r>
                        <a:rPr lang="en-US" sz="1400">
                          <a:effectLst/>
                        </a:rPr>
                        <a:t>m</a:t>
                      </a:r>
                      <a:r>
                        <a:rPr lang="zh-CN" sz="1400">
                          <a:effectLst/>
                        </a:rPr>
                        <a:t>和</a:t>
                      </a: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zh-CN" sz="1400">
                          <a:effectLst/>
                        </a:rPr>
                        <a:t>都为真，则结果为真，否则为假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9879781"/>
                  </a:ext>
                </a:extLst>
              </a:tr>
              <a:tr h="75332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||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逻辑或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m||n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若</a:t>
                      </a:r>
                      <a:r>
                        <a:rPr lang="en-US" sz="1400">
                          <a:effectLst/>
                        </a:rPr>
                        <a:t>m</a:t>
                      </a:r>
                      <a:r>
                        <a:rPr lang="zh-CN" sz="1400">
                          <a:effectLst/>
                        </a:rPr>
                        <a:t>和</a:t>
                      </a: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zh-CN" sz="1400">
                          <a:effectLst/>
                        </a:rPr>
                        <a:t>都为假，则结果为假，否则为真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1510824"/>
                  </a:ext>
                </a:extLst>
              </a:tr>
              <a:tr h="753320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！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逻辑非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!m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若</a:t>
                      </a:r>
                      <a:r>
                        <a:rPr lang="en-US" sz="1400">
                          <a:effectLst/>
                        </a:rPr>
                        <a:t>m</a:t>
                      </a:r>
                      <a:r>
                        <a:rPr lang="zh-CN" sz="1400">
                          <a:effectLst/>
                        </a:rPr>
                        <a:t>为真，则结果为假；</a:t>
                      </a:r>
                      <a:endParaRPr lang="en-US" altLang="zh-CN" sz="1400">
                        <a:effectLst/>
                      </a:endParaRPr>
                    </a:p>
                    <a:p>
                      <a:pPr algn="ctr"/>
                      <a:r>
                        <a:rPr lang="zh-CN" sz="1400">
                          <a:effectLst/>
                        </a:rPr>
                        <a:t>若</a:t>
                      </a:r>
                      <a:r>
                        <a:rPr lang="en-US" sz="1400">
                          <a:effectLst/>
                        </a:rPr>
                        <a:t>m</a:t>
                      </a:r>
                      <a:r>
                        <a:rPr lang="zh-CN" sz="1400">
                          <a:effectLst/>
                        </a:rPr>
                        <a:t>为假，则结果为真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837417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7243053-E22E-4635-8F98-16DE97E87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834165"/>
              </p:ext>
            </p:extLst>
          </p:nvPr>
        </p:nvGraphicFramePr>
        <p:xfrm>
          <a:off x="6903222" y="2177844"/>
          <a:ext cx="2012178" cy="113685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31103">
                  <a:extLst>
                    <a:ext uri="{9D8B030D-6E8A-4147-A177-3AD203B41FA5}">
                      <a16:colId xmlns:a16="http://schemas.microsoft.com/office/drawing/2014/main" val="123488001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656040296"/>
                    </a:ext>
                  </a:extLst>
                </a:gridCol>
              </a:tblGrid>
              <a:tr h="3687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操作数</a:t>
                      </a:r>
                      <a:endParaRPr lang="zh-CN" alt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取值</a:t>
                      </a:r>
                      <a:endParaRPr lang="zh-CN" alt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100699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m</a:t>
                      </a:r>
                      <a:endParaRPr 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0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708176"/>
                  </a:ext>
                </a:extLst>
              </a:tr>
              <a:tr h="36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n</a:t>
                      </a:r>
                      <a:endParaRPr 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70074379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D57D50B-55F8-48D0-B157-1D995AD7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64079"/>
              </p:ext>
            </p:extLst>
          </p:nvPr>
        </p:nvGraphicFramePr>
        <p:xfrm>
          <a:off x="6903222" y="3506928"/>
          <a:ext cx="2012178" cy="168419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21579">
                  <a:extLst>
                    <a:ext uri="{9D8B030D-6E8A-4147-A177-3AD203B41FA5}">
                      <a16:colId xmlns:a16="http://schemas.microsoft.com/office/drawing/2014/main" val="1954306057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1147855869"/>
                    </a:ext>
                  </a:extLst>
                </a:gridCol>
              </a:tblGrid>
              <a:tr h="4210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运算操作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结果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70634"/>
                  </a:ext>
                </a:extLst>
              </a:tr>
              <a:tr h="4210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m&amp;&amp;n</a:t>
                      </a:r>
                      <a:endParaRPr 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953543"/>
                  </a:ext>
                </a:extLst>
              </a:tr>
              <a:tr h="421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m||n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77613"/>
                  </a:ext>
                </a:extLst>
              </a:tr>
              <a:tr h="421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!m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61615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9FF753-0A6A-4A34-BF60-981933C7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11470"/>
              </p:ext>
            </p:extLst>
          </p:nvPr>
        </p:nvGraphicFramePr>
        <p:xfrm>
          <a:off x="9160647" y="3506928"/>
          <a:ext cx="2012178" cy="168419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21579">
                  <a:extLst>
                    <a:ext uri="{9D8B030D-6E8A-4147-A177-3AD203B41FA5}">
                      <a16:colId xmlns:a16="http://schemas.microsoft.com/office/drawing/2014/main" val="1954306057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1147855869"/>
                    </a:ext>
                  </a:extLst>
                </a:gridCol>
              </a:tblGrid>
              <a:tr h="4210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运算操作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结果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70634"/>
                  </a:ext>
                </a:extLst>
              </a:tr>
              <a:tr h="4210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m&amp;&amp;n</a:t>
                      </a:r>
                      <a:endParaRPr 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953543"/>
                  </a:ext>
                </a:extLst>
              </a:tr>
              <a:tr h="421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m||n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77613"/>
                  </a:ext>
                </a:extLst>
              </a:tr>
              <a:tr h="421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!m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61615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B29550E-31C8-424A-A236-8B4687A95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60816"/>
              </p:ext>
            </p:extLst>
          </p:nvPr>
        </p:nvGraphicFramePr>
        <p:xfrm>
          <a:off x="9160647" y="2177844"/>
          <a:ext cx="2012178" cy="113685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31103">
                  <a:extLst>
                    <a:ext uri="{9D8B030D-6E8A-4147-A177-3AD203B41FA5}">
                      <a16:colId xmlns:a16="http://schemas.microsoft.com/office/drawing/2014/main" val="123488001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656040296"/>
                    </a:ext>
                  </a:extLst>
                </a:gridCol>
              </a:tblGrid>
              <a:tr h="3687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操作数</a:t>
                      </a:r>
                      <a:endParaRPr lang="zh-CN" alt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取值</a:t>
                      </a:r>
                      <a:endParaRPr lang="zh-CN" alt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100699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m</a:t>
                      </a:r>
                      <a:endParaRPr 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708176"/>
                  </a:ext>
                </a:extLst>
              </a:tr>
              <a:tr h="36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n</a:t>
                      </a:r>
                      <a:endParaRPr 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7007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36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755639" cy="3471381"/>
              <a:chOff x="443388" y="1280160"/>
              <a:chExt cx="10755639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4441476" cy="2046979"/>
                <a:chOff x="-15896" y="866380"/>
                <a:chExt cx="4441476" cy="2046979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3648756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C51</a:t>
                  </a:r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概述</a:t>
                  </a:r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F4AC91A-C73F-4F48-88B5-22067FBB2E81}"/>
                    </a:ext>
                  </a:extLst>
                </p:cNvPr>
                <p:cNvSpPr txBox="1"/>
                <p:nvPr/>
              </p:nvSpPr>
              <p:spPr>
                <a:xfrm>
                  <a:off x="379279" y="2513249"/>
                  <a:ext cx="4046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</a:rPr>
                    <a:t>Introduction of</a:t>
                  </a:r>
                  <a:r>
                    <a:rPr lang="zh-CN" altLang="en-US" sz="200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</a:rPr>
                    <a:t> </a:t>
                  </a:r>
                  <a:r>
                    <a:rPr lang="en-US" altLang="zh-CN" sz="200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</a:rPr>
                    <a:t>C51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E7EFF3B-C1B9-4796-A534-935C862568A4}"/>
                  </a:ext>
                </a:extLst>
              </p:cNvPr>
              <p:cNvSpPr txBox="1"/>
              <p:nvPr/>
            </p:nvSpPr>
            <p:spPr>
              <a:xfrm>
                <a:off x="5184640" y="1493048"/>
                <a:ext cx="5674855" cy="2032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400" spc="120"/>
                </a:lvl1pPr>
              </a:lstStyle>
              <a:p>
                <a:r>
                  <a:rPr lang="zh-CN" altLang="en-US"/>
                  <a:t>单片机编程，本质上是通过编写程序对寄存器写入不同的值，控制单片机的片上功能，进而控制单片机各个引脚的高低电平状态。寄存器值何时改变，改变成为何值，当满足何条件时就改变等，都是需要软件编程的内容。</a:t>
                </a:r>
              </a:p>
              <a:p>
                <a:r>
                  <a:rPr lang="zh-CN" altLang="en-US"/>
                  <a:t>单片机开发既可以采用汇编语言，也可以采用</a:t>
                </a:r>
                <a:r>
                  <a:rPr lang="en-US" altLang="zh-CN"/>
                  <a:t>C</a:t>
                </a:r>
                <a:r>
                  <a:rPr lang="zh-CN" altLang="en-US"/>
                  <a:t>语言。与汇编语言相比，</a:t>
                </a:r>
                <a:r>
                  <a:rPr lang="en-US" altLang="zh-CN"/>
                  <a:t>C</a:t>
                </a:r>
                <a:r>
                  <a:rPr lang="zh-CN" altLang="en-US"/>
                  <a:t>语言往往更简洁，更易于阅读和修改，更利于初学者快速入门单片机开发。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2.1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255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chemeClr val="accent1"/>
                </a:solidFill>
                <a:latin typeface="+mj-ea"/>
                <a:ea typeface="+mj-ea"/>
              </a:rPr>
              <a:t>C51</a:t>
            </a:r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运算符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PA-文本框 4">
            <a:extLst>
              <a:ext uri="{FF2B5EF4-FFF2-40B4-BE49-F238E27FC236}">
                <a16:creationId xmlns:a16="http://schemas.microsoft.com/office/drawing/2014/main" id="{AFD9B14C-4524-44EB-924E-6D09FBF6DCB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44" y="1120171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位运算符</a:t>
            </a:r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80AD6E14-8749-4E4D-9AFB-40695C4CD31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44" y="1502678"/>
            <a:ext cx="5531224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位运算符对每个二进制位逐位进行操作，运算结果为二进制数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340E2D8-6363-42E9-8427-140A81D66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927180"/>
              </p:ext>
            </p:extLst>
          </p:nvPr>
        </p:nvGraphicFramePr>
        <p:xfrm>
          <a:off x="609644" y="1926146"/>
          <a:ext cx="6984582" cy="381867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17824">
                  <a:extLst>
                    <a:ext uri="{9D8B030D-6E8A-4147-A177-3AD203B41FA5}">
                      <a16:colId xmlns:a16="http://schemas.microsoft.com/office/drawing/2014/main" val="3019508203"/>
                    </a:ext>
                  </a:extLst>
                </a:gridCol>
                <a:gridCol w="1346856">
                  <a:extLst>
                    <a:ext uri="{9D8B030D-6E8A-4147-A177-3AD203B41FA5}">
                      <a16:colId xmlns:a16="http://schemas.microsoft.com/office/drawing/2014/main" val="568280678"/>
                    </a:ext>
                  </a:extLst>
                </a:gridCol>
                <a:gridCol w="554886">
                  <a:extLst>
                    <a:ext uri="{9D8B030D-6E8A-4147-A177-3AD203B41FA5}">
                      <a16:colId xmlns:a16="http://schemas.microsoft.com/office/drawing/2014/main" val="3627677021"/>
                    </a:ext>
                  </a:extLst>
                </a:gridCol>
                <a:gridCol w="4165016">
                  <a:extLst>
                    <a:ext uri="{9D8B030D-6E8A-4147-A177-3AD203B41FA5}">
                      <a16:colId xmlns:a16="http://schemas.microsoft.com/office/drawing/2014/main" val="4143280983"/>
                    </a:ext>
                  </a:extLst>
                </a:gridCol>
              </a:tblGrid>
              <a:tr h="545525"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位运算符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含 义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示 例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说 明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9024463"/>
                  </a:ext>
                </a:extLst>
              </a:tr>
              <a:tr h="545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&amp;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按位逻辑与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a&amp;b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按位与操作，按二进制位进行与运算；</a:t>
                      </a:r>
                    </a:p>
                    <a:p>
                      <a:pPr algn="ctr"/>
                      <a:r>
                        <a:rPr lang="zh-CN" sz="1200">
                          <a:effectLst/>
                        </a:rPr>
                        <a:t>两个位都为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时结果为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，否则结果为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1004401"/>
                  </a:ext>
                </a:extLst>
              </a:tr>
              <a:tr h="545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|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按位逻辑或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a|b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按位或运算符，按二进制位进行或运算；</a:t>
                      </a:r>
                    </a:p>
                    <a:p>
                      <a:pPr algn="ctr"/>
                      <a:r>
                        <a:rPr lang="zh-CN" sz="1200">
                          <a:effectLst/>
                        </a:rPr>
                        <a:t>两个位中，其中一个为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时结果为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，都为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时结果为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4367796"/>
                  </a:ext>
                </a:extLst>
              </a:tr>
              <a:tr h="54552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~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按位取反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~a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按位取反运算符，按二进制位进行取反运算；</a:t>
                      </a:r>
                    </a:p>
                    <a:p>
                      <a:pPr algn="ctr"/>
                      <a:r>
                        <a:rPr lang="zh-CN" sz="1200">
                          <a:effectLst/>
                        </a:rPr>
                        <a:t>二进制位为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时结果为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，为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时结果为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625092"/>
                  </a:ext>
                </a:extLst>
              </a:tr>
              <a:tr h="54552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^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按位异或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a^b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按位异或运算符，按二进制位进行取反运算；</a:t>
                      </a:r>
                    </a:p>
                    <a:p>
                      <a:pPr algn="ctr"/>
                      <a:r>
                        <a:rPr lang="zh-CN" sz="1200">
                          <a:effectLst/>
                        </a:rPr>
                        <a:t>两个位不同时结果为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，否则结果为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1055337"/>
                  </a:ext>
                </a:extLst>
              </a:tr>
              <a:tr h="54552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&lt;&lt; 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按位左移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a&lt;&lt;n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按位左移运算符，将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zh-CN" sz="1200">
                          <a:effectLst/>
                        </a:rPr>
                        <a:t>的二进制位全部左移</a:t>
                      </a:r>
                      <a:r>
                        <a:rPr lang="en-US" sz="1200">
                          <a:effectLst/>
                        </a:rPr>
                        <a:t>n</a:t>
                      </a:r>
                      <a:r>
                        <a:rPr lang="zh-CN" sz="1200">
                          <a:effectLst/>
                        </a:rPr>
                        <a:t>位；</a:t>
                      </a:r>
                    </a:p>
                    <a:p>
                      <a:pPr algn="ctr"/>
                      <a:r>
                        <a:rPr lang="zh-CN" sz="1200">
                          <a:effectLst/>
                        </a:rPr>
                        <a:t>（左边的二进制位丢弃，右边补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8930082"/>
                  </a:ext>
                </a:extLst>
              </a:tr>
              <a:tr h="54552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&gt;&gt; 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按位右移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a&gt;&gt;n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按位右移运算符，将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zh-CN" sz="1200">
                          <a:effectLst/>
                        </a:rPr>
                        <a:t>的二进制位全部右移</a:t>
                      </a:r>
                      <a:r>
                        <a:rPr lang="en-US" sz="1200">
                          <a:effectLst/>
                        </a:rPr>
                        <a:t>n</a:t>
                      </a:r>
                      <a:r>
                        <a:rPr lang="zh-CN" sz="1200">
                          <a:effectLst/>
                        </a:rPr>
                        <a:t>位；</a:t>
                      </a:r>
                    </a:p>
                    <a:p>
                      <a:pPr algn="ctr"/>
                      <a:r>
                        <a:rPr lang="zh-CN" sz="1200">
                          <a:effectLst/>
                        </a:rPr>
                        <a:t>（右边的二进制位丢弃，左边补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314638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5F371A-CF40-4459-B198-358A08C7B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13383"/>
              </p:ext>
            </p:extLst>
          </p:nvPr>
        </p:nvGraphicFramePr>
        <p:xfrm>
          <a:off x="7922397" y="1926146"/>
          <a:ext cx="3751441" cy="96098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93641">
                  <a:extLst>
                    <a:ext uri="{9D8B030D-6E8A-4147-A177-3AD203B41FA5}">
                      <a16:colId xmlns:a16="http://schemas.microsoft.com/office/drawing/2014/main" val="1234880013"/>
                    </a:ext>
                  </a:extLst>
                </a:gridCol>
                <a:gridCol w="319725">
                  <a:extLst>
                    <a:ext uri="{9D8B030D-6E8A-4147-A177-3AD203B41FA5}">
                      <a16:colId xmlns:a16="http://schemas.microsoft.com/office/drawing/2014/main" val="1656040296"/>
                    </a:ext>
                  </a:extLst>
                </a:gridCol>
                <a:gridCol w="319725">
                  <a:extLst>
                    <a:ext uri="{9D8B030D-6E8A-4147-A177-3AD203B41FA5}">
                      <a16:colId xmlns:a16="http://schemas.microsoft.com/office/drawing/2014/main" val="812036618"/>
                    </a:ext>
                  </a:extLst>
                </a:gridCol>
                <a:gridCol w="319725">
                  <a:extLst>
                    <a:ext uri="{9D8B030D-6E8A-4147-A177-3AD203B41FA5}">
                      <a16:colId xmlns:a16="http://schemas.microsoft.com/office/drawing/2014/main" val="3896824201"/>
                    </a:ext>
                  </a:extLst>
                </a:gridCol>
                <a:gridCol w="319725">
                  <a:extLst>
                    <a:ext uri="{9D8B030D-6E8A-4147-A177-3AD203B41FA5}">
                      <a16:colId xmlns:a16="http://schemas.microsoft.com/office/drawing/2014/main" val="657014493"/>
                    </a:ext>
                  </a:extLst>
                </a:gridCol>
                <a:gridCol w="319725">
                  <a:extLst>
                    <a:ext uri="{9D8B030D-6E8A-4147-A177-3AD203B41FA5}">
                      <a16:colId xmlns:a16="http://schemas.microsoft.com/office/drawing/2014/main" val="1549025135"/>
                    </a:ext>
                  </a:extLst>
                </a:gridCol>
                <a:gridCol w="319725">
                  <a:extLst>
                    <a:ext uri="{9D8B030D-6E8A-4147-A177-3AD203B41FA5}">
                      <a16:colId xmlns:a16="http://schemas.microsoft.com/office/drawing/2014/main" val="3282936110"/>
                    </a:ext>
                  </a:extLst>
                </a:gridCol>
                <a:gridCol w="319725">
                  <a:extLst>
                    <a:ext uri="{9D8B030D-6E8A-4147-A177-3AD203B41FA5}">
                      <a16:colId xmlns:a16="http://schemas.microsoft.com/office/drawing/2014/main" val="2541074595"/>
                    </a:ext>
                  </a:extLst>
                </a:gridCol>
                <a:gridCol w="319725">
                  <a:extLst>
                    <a:ext uri="{9D8B030D-6E8A-4147-A177-3AD203B41FA5}">
                      <a16:colId xmlns:a16="http://schemas.microsoft.com/office/drawing/2014/main" val="386307593"/>
                    </a:ext>
                  </a:extLst>
                </a:gridCol>
              </a:tblGrid>
              <a:tr h="3117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操作数</a:t>
                      </a:r>
                      <a:endParaRPr lang="zh-CN" alt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取值</a:t>
                      </a:r>
                      <a:endParaRPr lang="zh-CN" alt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00699"/>
                  </a:ext>
                </a:extLst>
              </a:tr>
              <a:tr h="337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a</a:t>
                      </a:r>
                      <a:endParaRPr 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0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0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0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0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708176"/>
                  </a:ext>
                </a:extLst>
              </a:tr>
              <a:tr h="311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b</a:t>
                      </a:r>
                      <a:endParaRPr 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0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0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0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0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US" altLang="zh-CN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700743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6397F31-8057-48F4-B6DC-56B4A2D6F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395375"/>
              </p:ext>
            </p:extLst>
          </p:nvPr>
        </p:nvGraphicFramePr>
        <p:xfrm>
          <a:off x="7922396" y="3124673"/>
          <a:ext cx="3751440" cy="262014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93640">
                  <a:extLst>
                    <a:ext uri="{9D8B030D-6E8A-4147-A177-3AD203B41FA5}">
                      <a16:colId xmlns:a16="http://schemas.microsoft.com/office/drawing/2014/main" val="1954306057"/>
                    </a:ext>
                  </a:extLst>
                </a:gridCol>
                <a:gridCol w="319725">
                  <a:extLst>
                    <a:ext uri="{9D8B030D-6E8A-4147-A177-3AD203B41FA5}">
                      <a16:colId xmlns:a16="http://schemas.microsoft.com/office/drawing/2014/main" val="1147855869"/>
                    </a:ext>
                  </a:extLst>
                </a:gridCol>
                <a:gridCol w="319725">
                  <a:extLst>
                    <a:ext uri="{9D8B030D-6E8A-4147-A177-3AD203B41FA5}">
                      <a16:colId xmlns:a16="http://schemas.microsoft.com/office/drawing/2014/main" val="3627681326"/>
                    </a:ext>
                  </a:extLst>
                </a:gridCol>
                <a:gridCol w="319725">
                  <a:extLst>
                    <a:ext uri="{9D8B030D-6E8A-4147-A177-3AD203B41FA5}">
                      <a16:colId xmlns:a16="http://schemas.microsoft.com/office/drawing/2014/main" val="2448000994"/>
                    </a:ext>
                  </a:extLst>
                </a:gridCol>
                <a:gridCol w="319725">
                  <a:extLst>
                    <a:ext uri="{9D8B030D-6E8A-4147-A177-3AD203B41FA5}">
                      <a16:colId xmlns:a16="http://schemas.microsoft.com/office/drawing/2014/main" val="223798788"/>
                    </a:ext>
                  </a:extLst>
                </a:gridCol>
                <a:gridCol w="319725">
                  <a:extLst>
                    <a:ext uri="{9D8B030D-6E8A-4147-A177-3AD203B41FA5}">
                      <a16:colId xmlns:a16="http://schemas.microsoft.com/office/drawing/2014/main" val="139512298"/>
                    </a:ext>
                  </a:extLst>
                </a:gridCol>
                <a:gridCol w="319725">
                  <a:extLst>
                    <a:ext uri="{9D8B030D-6E8A-4147-A177-3AD203B41FA5}">
                      <a16:colId xmlns:a16="http://schemas.microsoft.com/office/drawing/2014/main" val="3211756730"/>
                    </a:ext>
                  </a:extLst>
                </a:gridCol>
                <a:gridCol w="319725">
                  <a:extLst>
                    <a:ext uri="{9D8B030D-6E8A-4147-A177-3AD203B41FA5}">
                      <a16:colId xmlns:a16="http://schemas.microsoft.com/office/drawing/2014/main" val="893201259"/>
                    </a:ext>
                  </a:extLst>
                </a:gridCol>
                <a:gridCol w="319725">
                  <a:extLst>
                    <a:ext uri="{9D8B030D-6E8A-4147-A177-3AD203B41FA5}">
                      <a16:colId xmlns:a16="http://schemas.microsoft.com/office/drawing/2014/main" val="4245095778"/>
                    </a:ext>
                  </a:extLst>
                </a:gridCol>
              </a:tblGrid>
              <a:tr h="3743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运算操作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结果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0634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a&amp;b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953543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a|b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77613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~a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16150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a^b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223070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a&lt;&lt;1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599089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a&gt;&gt;1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9747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76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5819672" cy="1739256"/>
                <a:chOff x="-15896" y="866380"/>
                <a:chExt cx="5819672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546656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C51</a:t>
                  </a:r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程序结构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2.5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9BAD932-6BE6-468D-84D3-605130211D9B}"/>
              </a:ext>
            </a:extLst>
          </p:cNvPr>
          <p:cNvSpPr txBox="1"/>
          <p:nvPr/>
        </p:nvSpPr>
        <p:spPr>
          <a:xfrm>
            <a:off x="6682911" y="2604426"/>
            <a:ext cx="4352474" cy="9123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顺序结构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选择结构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循环结构</a:t>
            </a:r>
          </a:p>
        </p:txBody>
      </p:sp>
    </p:spTree>
    <p:extLst>
      <p:ext uri="{BB962C8B-B14F-4D97-AF65-F5344CB8AC3E}">
        <p14:creationId xmlns:p14="http://schemas.microsoft.com/office/powerpoint/2010/main" val="40922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顺序结构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038158F2-4609-4585-8168-479EF273B69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45" y="1265586"/>
            <a:ext cx="5154158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顺序结构是</a:t>
            </a:r>
            <a:r>
              <a:rPr lang="en-US" altLang="zh-CN"/>
              <a:t>C51</a:t>
            </a:r>
            <a:r>
              <a:rPr lang="zh-CN" altLang="en-US"/>
              <a:t>编程中最基本的程序结构，其基本形式如下。</a:t>
            </a:r>
            <a:endParaRPr lang="en-US" altLang="zh-C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A70A29-FF9F-4A84-AB0A-E5A9E3370C78}"/>
              </a:ext>
            </a:extLst>
          </p:cNvPr>
          <p:cNvSpPr/>
          <p:nvPr/>
        </p:nvSpPr>
        <p:spPr>
          <a:xfrm>
            <a:off x="671288" y="1734034"/>
            <a:ext cx="4944394" cy="1070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语句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1;</a:t>
            </a:r>
          </a:p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语句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2;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……</a:t>
            </a:r>
          </a:p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语句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n;</a:t>
            </a:r>
          </a:p>
        </p:txBody>
      </p:sp>
      <p:sp>
        <p:nvSpPr>
          <p:cNvPr id="13" name="PA-文本框 5">
            <a:extLst>
              <a:ext uri="{FF2B5EF4-FFF2-40B4-BE49-F238E27FC236}">
                <a16:creationId xmlns:a16="http://schemas.microsoft.com/office/drawing/2014/main" id="{8E1E2FB9-A095-45A8-8F15-EB79450A8ED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44" y="2920691"/>
            <a:ext cx="4681547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单片机将按照顺序从语句</a:t>
            </a:r>
            <a:r>
              <a:rPr lang="en-US" altLang="zh-CN"/>
              <a:t>1</a:t>
            </a:r>
            <a:r>
              <a:rPr lang="zh-CN" altLang="en-US"/>
              <a:t>按顺序执行到语句</a:t>
            </a:r>
            <a:r>
              <a:rPr lang="en-US" altLang="zh-CN"/>
              <a:t>n</a:t>
            </a:r>
            <a:r>
              <a:rPr lang="zh-CN" altLang="en-US"/>
              <a:t>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D7219DD-2C36-4BC6-AAA5-FB4744EAE288}"/>
                  </a:ext>
                </a:extLst>
              </p14:cNvPr>
              <p14:cNvContentPartPr/>
              <p14:nvPr/>
            </p14:nvContentPartPr>
            <p14:xfrm>
              <a:off x="806400" y="1847880"/>
              <a:ext cx="349560" cy="9846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D7219DD-2C36-4BC6-AAA5-FB4744EAE2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7040" y="1838520"/>
                <a:ext cx="368280" cy="10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12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选择结构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A70A29-FF9F-4A84-AB0A-E5A9E3370C78}"/>
              </a:ext>
            </a:extLst>
          </p:cNvPr>
          <p:cNvSpPr/>
          <p:nvPr/>
        </p:nvSpPr>
        <p:spPr>
          <a:xfrm>
            <a:off x="609644" y="1999688"/>
            <a:ext cx="1589026" cy="14293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if(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表达式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 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语句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3" name="PA-文本框 5">
            <a:extLst>
              <a:ext uri="{FF2B5EF4-FFF2-40B4-BE49-F238E27FC236}">
                <a16:creationId xmlns:a16="http://schemas.microsoft.com/office/drawing/2014/main" id="{8E1E2FB9-A095-45A8-8F15-EB79450A8ED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44" y="1062702"/>
            <a:ext cx="11174814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若需要在不同的条件下执行不同的代码语句，则需要用到选择结构。常用的选择结构有</a:t>
            </a:r>
            <a:r>
              <a:rPr lang="en-US" altLang="zh-CN"/>
              <a:t>if-else</a:t>
            </a:r>
            <a:r>
              <a:rPr lang="zh-CN" altLang="en-US"/>
              <a:t>语句和</a:t>
            </a:r>
            <a:r>
              <a:rPr lang="en-US" altLang="zh-CN"/>
              <a:t>switch</a:t>
            </a:r>
            <a:r>
              <a:rPr lang="zh-CN" altLang="en-US"/>
              <a:t>语句。</a:t>
            </a:r>
          </a:p>
        </p:txBody>
      </p:sp>
      <p:sp>
        <p:nvSpPr>
          <p:cNvPr id="7" name="PA-文本框 4">
            <a:extLst>
              <a:ext uri="{FF2B5EF4-FFF2-40B4-BE49-F238E27FC236}">
                <a16:creationId xmlns:a16="http://schemas.microsoft.com/office/drawing/2014/main" id="{DAC9C970-1DE7-4FFF-A4F6-77EA829E911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97275" y="1507246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/>
              <a:t>if-else</a:t>
            </a:r>
            <a:r>
              <a:rPr lang="zh-CN" altLang="en-US" sz="2000"/>
              <a:t>语句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932600-2AF3-48E5-ACF1-00217BE20D4E}"/>
              </a:ext>
            </a:extLst>
          </p:cNvPr>
          <p:cNvSpPr/>
          <p:nvPr/>
        </p:nvSpPr>
        <p:spPr>
          <a:xfrm>
            <a:off x="597275" y="3654882"/>
            <a:ext cx="1589026" cy="19712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if(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表达式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语句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语句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2;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8D3169-E8AD-4253-8529-72EEC14B2239}"/>
              </a:ext>
            </a:extLst>
          </p:cNvPr>
          <p:cNvSpPr/>
          <p:nvPr/>
        </p:nvSpPr>
        <p:spPr>
          <a:xfrm>
            <a:off x="2410136" y="1999688"/>
            <a:ext cx="1844363" cy="36264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if(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表达式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1)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语句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indent="361950"/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else if(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表达式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2)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语句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2;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indent="361950"/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……</a:t>
            </a:r>
          </a:p>
          <a:p>
            <a:pPr indent="361950"/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语句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n+1;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6968DBD-A407-479B-BE5A-C4DC0061D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170719"/>
              </p:ext>
            </p:extLst>
          </p:nvPr>
        </p:nvGraphicFramePr>
        <p:xfrm>
          <a:off x="4478334" y="1999688"/>
          <a:ext cx="7234625" cy="384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Visio" r:id="rId9" imgW="4462688" imgH="2365315" progId="Visio.Drawing.11">
                  <p:embed/>
                </p:oleObj>
              </mc:Choice>
              <mc:Fallback>
                <p:oleObj name="Visio" r:id="rId9" imgW="4462688" imgH="23653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4" y="1999688"/>
                        <a:ext cx="7234625" cy="38447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A-文本框 5">
            <a:extLst>
              <a:ext uri="{FF2B5EF4-FFF2-40B4-BE49-F238E27FC236}">
                <a16:creationId xmlns:a16="http://schemas.microsoft.com/office/drawing/2014/main" id="{0F800739-0F34-49F6-BE0A-92781671842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096000" y="1918224"/>
            <a:ext cx="5316155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若表达式成立，即逻辑为真，则执行对应花括号中的语句。</a:t>
            </a:r>
          </a:p>
        </p:txBody>
      </p:sp>
      <p:sp>
        <p:nvSpPr>
          <p:cNvPr id="15" name="PA-文本框 5">
            <a:extLst>
              <a:ext uri="{FF2B5EF4-FFF2-40B4-BE49-F238E27FC236}">
                <a16:creationId xmlns:a16="http://schemas.microsoft.com/office/drawing/2014/main" id="{052E002E-241B-45FB-9FCE-FA5BF51B034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15889" y="2457601"/>
            <a:ext cx="4599811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若表达式不成立，逻辑为假，则跳过花括号中的语句继续判断下一个表达式</a:t>
            </a:r>
          </a:p>
        </p:txBody>
      </p:sp>
      <p:sp>
        <p:nvSpPr>
          <p:cNvPr id="17" name="PA-文本框 5">
            <a:extLst>
              <a:ext uri="{FF2B5EF4-FFF2-40B4-BE49-F238E27FC236}">
                <a16:creationId xmlns:a16="http://schemas.microsoft.com/office/drawing/2014/main" id="{414FB49F-AED0-4B05-84E4-2EAA34CAEF2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029221" y="3605928"/>
            <a:ext cx="2353279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若所有表达式都不成立，则执行</a:t>
            </a:r>
            <a:r>
              <a:rPr lang="en-US" altLang="zh-CN"/>
              <a:t>else</a:t>
            </a:r>
            <a:r>
              <a:rPr lang="zh-CN" altLang="en-US"/>
              <a:t>后面的语句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AA842C6-21EB-4C7B-9031-8137C3BE61E7}"/>
                  </a:ext>
                </a:extLst>
              </p14:cNvPr>
              <p14:cNvContentPartPr/>
              <p14:nvPr/>
            </p14:nvContentPartPr>
            <p14:xfrm>
              <a:off x="895320" y="3086280"/>
              <a:ext cx="10636560" cy="25336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AA842C6-21EB-4C7B-9031-8137C3BE61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5960" y="3076920"/>
                <a:ext cx="10655280" cy="25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9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选择结构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PA-文本框 4">
            <a:extLst>
              <a:ext uri="{FF2B5EF4-FFF2-40B4-BE49-F238E27FC236}">
                <a16:creationId xmlns:a16="http://schemas.microsoft.com/office/drawing/2014/main" id="{DAC9C970-1DE7-4FFF-A4F6-77EA829E911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5375" y="110568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/>
              <a:t>switch</a:t>
            </a:r>
            <a:r>
              <a:rPr lang="zh-CN" altLang="en-US" sz="2000"/>
              <a:t>语句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8D3169-E8AD-4253-8529-72EEC14B2239}"/>
              </a:ext>
            </a:extLst>
          </p:cNvPr>
          <p:cNvSpPr/>
          <p:nvPr/>
        </p:nvSpPr>
        <p:spPr>
          <a:xfrm>
            <a:off x="609644" y="1548778"/>
            <a:ext cx="2349125" cy="44710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switch(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表达式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case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常量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 : 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语句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break;</a:t>
            </a:r>
          </a:p>
          <a:p>
            <a:pPr indent="361950"/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case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常量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2 : 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语句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2;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break;</a:t>
            </a:r>
          </a:p>
          <a:p>
            <a:pPr indent="361950"/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…</a:t>
            </a:r>
          </a:p>
          <a:p>
            <a:pPr indent="361950"/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case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常量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n : 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语句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n;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break;</a:t>
            </a:r>
          </a:p>
          <a:p>
            <a:pPr indent="361950"/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default:     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语句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n+1;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break;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6825B30A-26F8-4A03-A867-46F73BA88FC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129695" y="1096704"/>
            <a:ext cx="3204305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/>
              <a:t>switch</a:t>
            </a:r>
            <a:r>
              <a:rPr lang="zh-CN" altLang="en-US"/>
              <a:t>语句是一种多分支选择语句。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7381F24-3659-4E49-BC49-C02FA3666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183908"/>
              </p:ext>
            </p:extLst>
          </p:nvPr>
        </p:nvGraphicFramePr>
        <p:xfrm>
          <a:off x="3351704" y="1482918"/>
          <a:ext cx="3204305" cy="450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Visio" r:id="rId10" imgW="1621976" imgH="2281559" progId="Visio.Drawing.11">
                  <p:embed/>
                </p:oleObj>
              </mc:Choice>
              <mc:Fallback>
                <p:oleObj name="Visio" r:id="rId10" imgW="1621976" imgH="228155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704" y="1482918"/>
                        <a:ext cx="3204305" cy="45056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A-文本框 5">
            <a:extLst>
              <a:ext uri="{FF2B5EF4-FFF2-40B4-BE49-F238E27FC236}">
                <a16:creationId xmlns:a16="http://schemas.microsoft.com/office/drawing/2014/main" id="{0FD9F8F9-436D-4CED-9C01-A245DD19017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086737" y="1594211"/>
            <a:ext cx="5341465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/>
              <a:t>switch</a:t>
            </a:r>
            <a:r>
              <a:rPr lang="zh-CN" altLang="en-US"/>
              <a:t>语句的作用是根据表达式的值，跳转到不同的语句执行。</a:t>
            </a:r>
          </a:p>
        </p:txBody>
      </p:sp>
      <p:sp>
        <p:nvSpPr>
          <p:cNvPr id="15" name="PA-文本框 5">
            <a:extLst>
              <a:ext uri="{FF2B5EF4-FFF2-40B4-BE49-F238E27FC236}">
                <a16:creationId xmlns:a16="http://schemas.microsoft.com/office/drawing/2014/main" id="{DF57D470-1A93-42FB-A3CD-B948561BA91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556010" y="2614562"/>
            <a:ext cx="4714742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当表达式的值与其中一个</a:t>
            </a:r>
            <a:r>
              <a:rPr lang="en-US" altLang="zh-CN"/>
              <a:t>case</a:t>
            </a:r>
            <a:r>
              <a:rPr lang="zh-CN" altLang="en-US"/>
              <a:t>标号中的常量相等时，就执行该</a:t>
            </a:r>
            <a:r>
              <a:rPr lang="en-US" altLang="zh-CN"/>
              <a:t>case</a:t>
            </a:r>
            <a:r>
              <a:rPr lang="zh-CN" altLang="en-US"/>
              <a:t>标号后面的语句。</a:t>
            </a:r>
          </a:p>
        </p:txBody>
      </p:sp>
      <p:sp>
        <p:nvSpPr>
          <p:cNvPr id="17" name="PA-文本框 5">
            <a:extLst>
              <a:ext uri="{FF2B5EF4-FFF2-40B4-BE49-F238E27FC236}">
                <a16:creationId xmlns:a16="http://schemas.microsoft.com/office/drawing/2014/main" id="{E4125CF3-08BE-43AC-A2BF-6FFCB8CC6D2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556009" y="4911578"/>
            <a:ext cx="4190761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若表达式的值与所有</a:t>
            </a:r>
            <a:r>
              <a:rPr lang="en-US" altLang="zh-CN"/>
              <a:t>case</a:t>
            </a:r>
            <a:r>
              <a:rPr lang="zh-CN" altLang="en-US"/>
              <a:t>标号的常量都不相符，则执行</a:t>
            </a:r>
            <a:r>
              <a:rPr lang="en-US" altLang="zh-CN"/>
              <a:t>default</a:t>
            </a:r>
            <a:r>
              <a:rPr lang="zh-CN" altLang="en-US"/>
              <a:t>后面的语句。</a:t>
            </a:r>
          </a:p>
        </p:txBody>
      </p:sp>
      <p:sp>
        <p:nvSpPr>
          <p:cNvPr id="18" name="PA-文本框 5">
            <a:extLst>
              <a:ext uri="{FF2B5EF4-FFF2-40B4-BE49-F238E27FC236}">
                <a16:creationId xmlns:a16="http://schemas.microsoft.com/office/drawing/2014/main" id="{CDCF6B84-C49F-45CE-B962-23CF4F6D1C4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190160" y="5605738"/>
            <a:ext cx="5341465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执行到“</a:t>
            </a:r>
            <a:r>
              <a:rPr lang="en-US" altLang="zh-CN"/>
              <a:t>break;”</a:t>
            </a:r>
            <a:r>
              <a:rPr lang="zh-CN" altLang="en-US"/>
              <a:t>语句跳出</a:t>
            </a:r>
            <a:r>
              <a:rPr lang="en-US" altLang="zh-CN"/>
              <a:t>switch</a:t>
            </a:r>
            <a:r>
              <a:rPr lang="zh-CN" altLang="en-US"/>
              <a:t>结构为止。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77E4A11-3DF0-44CE-A43C-E075B6CF840C}"/>
                  </a:ext>
                </a:extLst>
              </p14:cNvPr>
              <p14:cNvContentPartPr/>
              <p14:nvPr/>
            </p14:nvContentPartPr>
            <p14:xfrm>
              <a:off x="844560" y="1898640"/>
              <a:ext cx="7817040" cy="3619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77E4A11-3DF0-44CE-A43C-E075B6CF84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200" y="1889280"/>
                <a:ext cx="783576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448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循环结构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PA-文本框 4">
            <a:extLst>
              <a:ext uri="{FF2B5EF4-FFF2-40B4-BE49-F238E27FC236}">
                <a16:creationId xmlns:a16="http://schemas.microsoft.com/office/drawing/2014/main" id="{DAC9C970-1DE7-4FFF-A4F6-77EA829E911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5375" y="1452020"/>
            <a:ext cx="188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/>
              <a:t>while</a:t>
            </a:r>
            <a:r>
              <a:rPr lang="zh-CN" altLang="en-US" sz="2000"/>
              <a:t>循环语句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8D3169-E8AD-4253-8529-72EEC14B2239}"/>
              </a:ext>
            </a:extLst>
          </p:cNvPr>
          <p:cNvSpPr/>
          <p:nvPr/>
        </p:nvSpPr>
        <p:spPr>
          <a:xfrm>
            <a:off x="635375" y="2340500"/>
            <a:ext cx="2349125" cy="11525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while (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表达式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循环体语句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6825B30A-26F8-4A03-A867-46F73BA88FC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644" y="1096704"/>
            <a:ext cx="9938480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若要反复执行一段代码，则可以选择使用循环结构。常用的循环结构有</a:t>
            </a:r>
            <a:r>
              <a:rPr lang="en-US" altLang="zh-CN"/>
              <a:t>while</a:t>
            </a:r>
            <a:r>
              <a:rPr lang="zh-CN" altLang="en-US"/>
              <a:t>循环、</a:t>
            </a:r>
            <a:r>
              <a:rPr lang="en-US" altLang="zh-CN"/>
              <a:t>do…while</a:t>
            </a:r>
            <a:r>
              <a:rPr lang="zh-CN" altLang="en-US"/>
              <a:t>循环以及</a:t>
            </a:r>
            <a:r>
              <a:rPr lang="en-US" altLang="zh-CN"/>
              <a:t>for</a:t>
            </a:r>
            <a:r>
              <a:rPr lang="zh-CN" altLang="en-US"/>
              <a:t>循环。</a:t>
            </a: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0FD9F8F9-436D-4CED-9C01-A245DD19017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28694" y="1849236"/>
            <a:ext cx="5341465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在</a:t>
            </a:r>
            <a:r>
              <a:rPr lang="en-US" altLang="zh-CN"/>
              <a:t>C51</a:t>
            </a:r>
            <a:r>
              <a:rPr lang="zh-CN" altLang="en-US"/>
              <a:t>中，</a:t>
            </a:r>
            <a:r>
              <a:rPr lang="en-US" altLang="zh-CN"/>
              <a:t>while</a:t>
            </a:r>
            <a:r>
              <a:rPr lang="zh-CN" altLang="en-US"/>
              <a:t>语句是最常用的实现循环结构的语句</a:t>
            </a:r>
          </a:p>
        </p:txBody>
      </p:sp>
      <p:sp>
        <p:nvSpPr>
          <p:cNvPr id="15" name="PA-文本框 5">
            <a:extLst>
              <a:ext uri="{FF2B5EF4-FFF2-40B4-BE49-F238E27FC236}">
                <a16:creationId xmlns:a16="http://schemas.microsoft.com/office/drawing/2014/main" id="{DF57D470-1A93-42FB-A3CD-B948561BA91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9644" y="3771130"/>
            <a:ext cx="4714742" cy="11924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通常情况下，</a:t>
            </a:r>
            <a:r>
              <a:rPr lang="en-US" altLang="zh-CN"/>
              <a:t>C51</a:t>
            </a:r>
            <a:r>
              <a:rPr lang="zh-CN" altLang="en-US"/>
              <a:t>程序都会在主函数中使用</a:t>
            </a:r>
            <a:r>
              <a:rPr lang="en-US" altLang="zh-CN"/>
              <a:t>while(1)</a:t>
            </a:r>
            <a:r>
              <a:rPr lang="zh-CN" altLang="en-US"/>
              <a:t>语句，让程序进入无限循环，目的是让程序一直保持运行，防止程序执行完毕后退出主函数，造成不可预料的结果。</a:t>
            </a:r>
          </a:p>
        </p:txBody>
      </p:sp>
      <p:sp>
        <p:nvSpPr>
          <p:cNvPr id="18" name="PA-文本框 5">
            <a:extLst>
              <a:ext uri="{FF2B5EF4-FFF2-40B4-BE49-F238E27FC236}">
                <a16:creationId xmlns:a16="http://schemas.microsoft.com/office/drawing/2014/main" id="{CDCF6B84-C49F-45CE-B962-23CF4F6D1C4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751269" y="3264485"/>
            <a:ext cx="1888928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若表达式的值为真，</a:t>
            </a:r>
            <a:endParaRPr lang="en-US" altLang="zh-CN"/>
          </a:p>
          <a:p>
            <a:r>
              <a:rPr lang="zh-CN" altLang="en-US"/>
              <a:t>则执行循环体语句。</a:t>
            </a:r>
            <a:endParaRPr lang="en-US" altLang="zh-CN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67134A1-E518-44B6-B50E-77CB6C8AE0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318092"/>
              </p:ext>
            </p:extLst>
          </p:nvPr>
        </p:nvGraphicFramePr>
        <p:xfrm>
          <a:off x="5896191" y="1852130"/>
          <a:ext cx="2726146" cy="327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Visio" r:id="rId10" imgW="1009831" imgH="1222624" progId="Visio.Drawing.11">
                  <p:embed/>
                </p:oleObj>
              </mc:Choice>
              <mc:Fallback>
                <p:oleObj name="Visio" r:id="rId10" imgW="1009831" imgH="122262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191" y="1852130"/>
                        <a:ext cx="2726146" cy="3271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A-文本框 5">
            <a:extLst>
              <a:ext uri="{FF2B5EF4-FFF2-40B4-BE49-F238E27FC236}">
                <a16:creationId xmlns:a16="http://schemas.microsoft.com/office/drawing/2014/main" id="{86A38952-F172-4E0C-97FA-70D209E0B85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751269" y="4493653"/>
            <a:ext cx="1796855" cy="629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表达式的值为假，</a:t>
            </a:r>
            <a:endParaRPr lang="en-US" altLang="zh-CN"/>
          </a:p>
          <a:p>
            <a:r>
              <a:rPr lang="zh-CN" altLang="en-US"/>
              <a:t>则跳出</a:t>
            </a:r>
            <a:r>
              <a:rPr lang="en-US" altLang="zh-CN"/>
              <a:t>while</a:t>
            </a:r>
            <a:r>
              <a:rPr lang="zh-CN" altLang="en-US"/>
              <a:t>循环。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91AA9F0-4515-40E2-8057-9B6E76C3CC43}"/>
                  </a:ext>
                </a:extLst>
              </p14:cNvPr>
              <p14:cNvContentPartPr/>
              <p14:nvPr/>
            </p14:nvContentPartPr>
            <p14:xfrm>
              <a:off x="6019920" y="2470320"/>
              <a:ext cx="2489400" cy="21654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91AA9F0-4515-40E2-8057-9B6E76C3CC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10560" y="2460960"/>
                <a:ext cx="2508120" cy="218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05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循环结构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PA-文本框 4">
            <a:extLst>
              <a:ext uri="{FF2B5EF4-FFF2-40B4-BE49-F238E27FC236}">
                <a16:creationId xmlns:a16="http://schemas.microsoft.com/office/drawing/2014/main" id="{DAC9C970-1DE7-4FFF-A4F6-77EA829E911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5375" y="1201754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/>
              <a:t>do-while</a:t>
            </a:r>
            <a:r>
              <a:rPr lang="zh-CN" altLang="en-US" sz="2000"/>
              <a:t>循环语句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8D3169-E8AD-4253-8529-72EEC14B2239}"/>
              </a:ext>
            </a:extLst>
          </p:cNvPr>
          <p:cNvSpPr/>
          <p:nvPr/>
        </p:nvSpPr>
        <p:spPr>
          <a:xfrm>
            <a:off x="635375" y="1740916"/>
            <a:ext cx="2349125" cy="11525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do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循环体语句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while (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表达式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PA-文本框 5">
            <a:extLst>
              <a:ext uri="{FF2B5EF4-FFF2-40B4-BE49-F238E27FC236}">
                <a16:creationId xmlns:a16="http://schemas.microsoft.com/office/drawing/2014/main" id="{CDCF6B84-C49F-45CE-B962-23CF4F6D1C4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380464" y="2717336"/>
            <a:ext cx="3291002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程序首先执行循环体内的语句</a:t>
            </a:r>
            <a:endParaRPr lang="en-US" altLang="zh-CN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206E445-0CAA-4CCB-A916-80DF6F27B5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158629"/>
              </p:ext>
            </p:extLst>
          </p:nvPr>
        </p:nvGraphicFramePr>
        <p:xfrm>
          <a:off x="2804997" y="1572149"/>
          <a:ext cx="3291003" cy="3713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Visio" r:id="rId8" imgW="1293694" imgH="1456514" progId="Visio.Drawing.11">
                  <p:embed/>
                </p:oleObj>
              </mc:Choice>
              <mc:Fallback>
                <p:oleObj name="Visio" r:id="rId8" imgW="1293694" imgH="145651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997" y="1572149"/>
                        <a:ext cx="3291003" cy="37137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A-文本框 5">
            <a:extLst>
              <a:ext uri="{FF2B5EF4-FFF2-40B4-BE49-F238E27FC236}">
                <a16:creationId xmlns:a16="http://schemas.microsoft.com/office/drawing/2014/main" id="{94688311-3922-4E18-86FE-E81F591D2CC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385341" y="3600450"/>
            <a:ext cx="4158833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再判断表达式中的条件</a:t>
            </a:r>
            <a:endParaRPr lang="en-US" altLang="zh-CN"/>
          </a:p>
          <a:p>
            <a:r>
              <a:rPr lang="zh-CN" altLang="en-US"/>
              <a:t>若表达式的值为真，则再次执行循环体语句</a:t>
            </a:r>
            <a:endParaRPr lang="en-US" altLang="zh-CN"/>
          </a:p>
        </p:txBody>
      </p:sp>
      <p:sp>
        <p:nvSpPr>
          <p:cNvPr id="20" name="PA-文本框 5">
            <a:extLst>
              <a:ext uri="{FF2B5EF4-FFF2-40B4-BE49-F238E27FC236}">
                <a16:creationId xmlns:a16="http://schemas.microsoft.com/office/drawing/2014/main" id="{0B1F851C-AA5D-4C03-9F1E-98CAAF04659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80464" y="4763641"/>
            <a:ext cx="3291002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为假则结束循环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0CE2DF3-7E60-4E2B-B97F-FD5704F4FD46}"/>
                  </a:ext>
                </a:extLst>
              </p14:cNvPr>
              <p14:cNvContentPartPr/>
              <p14:nvPr/>
            </p14:nvContentPartPr>
            <p14:xfrm>
              <a:off x="1123920" y="2851200"/>
              <a:ext cx="870480" cy="320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0CE2DF3-7E60-4E2B-B97F-FD5704F4FD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4560" y="2841840"/>
                <a:ext cx="88920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93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循环结构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PA-文本框 4">
            <a:extLst>
              <a:ext uri="{FF2B5EF4-FFF2-40B4-BE49-F238E27FC236}">
                <a16:creationId xmlns:a16="http://schemas.microsoft.com/office/drawing/2014/main" id="{DAC9C970-1DE7-4FFF-A4F6-77EA829E911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5375" y="120175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/>
              <a:t>for</a:t>
            </a:r>
            <a:r>
              <a:rPr lang="zh-CN" altLang="en-US" sz="2000"/>
              <a:t>循环语句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8D3169-E8AD-4253-8529-72EEC14B2239}"/>
              </a:ext>
            </a:extLst>
          </p:cNvPr>
          <p:cNvSpPr/>
          <p:nvPr/>
        </p:nvSpPr>
        <p:spPr>
          <a:xfrm>
            <a:off x="609644" y="2001974"/>
            <a:ext cx="3022225" cy="11525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for (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表达式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1;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表达式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2;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表达式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3)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循环体语句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8" name="PA-文本框 5">
            <a:extLst>
              <a:ext uri="{FF2B5EF4-FFF2-40B4-BE49-F238E27FC236}">
                <a16:creationId xmlns:a16="http://schemas.microsoft.com/office/drawing/2014/main" id="{CDCF6B84-C49F-45CE-B962-23CF4F6D1C4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35375" y="1601864"/>
            <a:ext cx="4059488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/>
              <a:t>for</a:t>
            </a:r>
            <a:r>
              <a:rPr lang="zh-CN" altLang="en-US"/>
              <a:t>语句是比</a:t>
            </a:r>
            <a:r>
              <a:rPr lang="en-US" altLang="zh-CN"/>
              <a:t>while</a:t>
            </a:r>
            <a:r>
              <a:rPr lang="zh-CN" altLang="en-US"/>
              <a:t>语句更加灵活的循环语句</a:t>
            </a:r>
            <a:endParaRPr lang="en-US" altLang="zh-CN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5BF4C2D-0155-4FA5-BE9A-EC4210A9C4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957658"/>
              </p:ext>
            </p:extLst>
          </p:nvPr>
        </p:nvGraphicFramePr>
        <p:xfrm>
          <a:off x="4837738" y="761999"/>
          <a:ext cx="2839412" cy="5037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Visio" r:id="rId8" imgW="1009831" imgH="1798835" progId="Visio.Drawing.11">
                  <p:embed/>
                </p:oleObj>
              </mc:Choice>
              <mc:Fallback>
                <p:oleObj name="Visio" r:id="rId8" imgW="1009831" imgH="179883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738" y="761999"/>
                        <a:ext cx="2839412" cy="50376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A-文本框 5">
            <a:extLst>
              <a:ext uri="{FF2B5EF4-FFF2-40B4-BE49-F238E27FC236}">
                <a16:creationId xmlns:a16="http://schemas.microsoft.com/office/drawing/2014/main" id="{976CF29F-0AE5-47A1-A0D7-BCB196B3C54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820025" y="1201754"/>
            <a:ext cx="4158833" cy="3433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表达式</a:t>
            </a:r>
            <a:r>
              <a:rPr lang="en-US" altLang="zh-CN"/>
              <a:t>1</a:t>
            </a:r>
            <a:r>
              <a:rPr lang="zh-CN" altLang="en-US"/>
              <a:t>：循环起始语句，为变量赋初值，只执行一次。可为一个或多个变量赋初值，该表达式也可为空。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表达式</a:t>
            </a:r>
            <a:r>
              <a:rPr lang="en-US" altLang="zh-CN"/>
              <a:t>2</a:t>
            </a:r>
            <a:r>
              <a:rPr lang="zh-CN" altLang="en-US"/>
              <a:t>：循环条件表达式，每次执行循环体之前先判断表达式</a:t>
            </a:r>
            <a:r>
              <a:rPr lang="en-US" altLang="zh-CN"/>
              <a:t>2</a:t>
            </a:r>
            <a:r>
              <a:rPr lang="zh-CN" altLang="en-US"/>
              <a:t>，若为真则执行循环体，为假则跳出循环。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r>
              <a:rPr lang="zh-CN" altLang="en-US"/>
              <a:t>表达式</a:t>
            </a:r>
            <a:r>
              <a:rPr lang="en-US" altLang="zh-CN"/>
              <a:t>3</a:t>
            </a:r>
            <a:r>
              <a:rPr lang="zh-CN" altLang="en-US"/>
              <a:t>：作为循环的调整，如使循环变量递增或递减等，该表达式在执行完循环体后才执行。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8A448F-08F7-490B-A836-7A5EFCBAEBF0}"/>
              </a:ext>
            </a:extLst>
          </p:cNvPr>
          <p:cNvSpPr/>
          <p:nvPr/>
        </p:nvSpPr>
        <p:spPr>
          <a:xfrm>
            <a:off x="609644" y="3528033"/>
            <a:ext cx="3022225" cy="25221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int i, j;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for (i = 0; i &lt; 5; i++)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第一层循环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第一层循环体语句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for(j = 0; j &lt; 123; j++)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第二层循环</a:t>
            </a:r>
          </a:p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第二层循环体语句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} 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5" name="PA-文本框 5">
            <a:extLst>
              <a:ext uri="{FF2B5EF4-FFF2-40B4-BE49-F238E27FC236}">
                <a16:creationId xmlns:a16="http://schemas.microsoft.com/office/drawing/2014/main" id="{6FBEBDBC-AA81-4FCD-B4A0-AD1DF894DD9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5375" y="3147774"/>
            <a:ext cx="4059488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循环也可以嵌套使用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678FC91-E634-4105-A0BB-12FF7B0920B7}"/>
                  </a:ext>
                </a:extLst>
              </p14:cNvPr>
              <p14:cNvContentPartPr/>
              <p14:nvPr/>
            </p14:nvContentPartPr>
            <p14:xfrm>
              <a:off x="5448240" y="2959200"/>
              <a:ext cx="6369480" cy="16956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678FC91-E634-4105-A0BB-12FF7B0920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38880" y="2949840"/>
                <a:ext cx="6388200" cy="17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922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循环结构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PA-文本框 4">
            <a:extLst>
              <a:ext uri="{FF2B5EF4-FFF2-40B4-BE49-F238E27FC236}">
                <a16:creationId xmlns:a16="http://schemas.microsoft.com/office/drawing/2014/main" id="{DAC9C970-1DE7-4FFF-A4F6-77EA829E911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5375" y="120175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/>
              <a:t>for</a:t>
            </a:r>
            <a:r>
              <a:rPr lang="zh-CN" altLang="en-US" sz="2000"/>
              <a:t>循环语句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8D3169-E8AD-4253-8529-72EEC14B2239}"/>
              </a:ext>
            </a:extLst>
          </p:cNvPr>
          <p:cNvSpPr/>
          <p:nvPr/>
        </p:nvSpPr>
        <p:spPr>
          <a:xfrm>
            <a:off x="701269" y="1676533"/>
            <a:ext cx="2710019" cy="16461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int i;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int sum = 0;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for ( i = 0; i &lt; 5; i++)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 sum++;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5BF4C2D-0155-4FA5-BE9A-EC4210A9C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7738" y="761999"/>
          <a:ext cx="2839412" cy="5037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Visio" r:id="rId6" imgW="1009831" imgH="1798835" progId="Visio.Drawing.11">
                  <p:embed/>
                </p:oleObj>
              </mc:Choice>
              <mc:Fallback>
                <p:oleObj name="Visio" r:id="rId6" imgW="1009831" imgH="1798835" progId="Visio.Drawing.11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5BF4C2D-0155-4FA5-BE9A-EC4210A9C4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738" y="761999"/>
                        <a:ext cx="2839412" cy="50376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A-文本框 5">
            <a:extLst>
              <a:ext uri="{FF2B5EF4-FFF2-40B4-BE49-F238E27FC236}">
                <a16:creationId xmlns:a16="http://schemas.microsoft.com/office/drawing/2014/main" id="{976CF29F-0AE5-47A1-A0D7-BCB196B3C54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820025" y="1201754"/>
            <a:ext cx="4158833" cy="3433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表达式</a:t>
            </a:r>
            <a:r>
              <a:rPr lang="en-US" altLang="zh-CN"/>
              <a:t>1</a:t>
            </a:r>
            <a:r>
              <a:rPr lang="zh-CN" altLang="en-US"/>
              <a:t>：循环起始语句，为变量赋初值，只执行一次。可为一个或多个变量赋初值，该表达式也可为空。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表达式</a:t>
            </a:r>
            <a:r>
              <a:rPr lang="en-US" altLang="zh-CN"/>
              <a:t>2</a:t>
            </a:r>
            <a:r>
              <a:rPr lang="zh-CN" altLang="en-US"/>
              <a:t>：循环条件表达式，每次执行循环体之前先判断表达式</a:t>
            </a:r>
            <a:r>
              <a:rPr lang="en-US" altLang="zh-CN"/>
              <a:t>2</a:t>
            </a:r>
            <a:r>
              <a:rPr lang="zh-CN" altLang="en-US"/>
              <a:t>，若为真则执行循环体，为假则跳出循环。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r>
              <a:rPr lang="zh-CN" altLang="en-US"/>
              <a:t>表达式</a:t>
            </a:r>
            <a:r>
              <a:rPr lang="en-US" altLang="zh-CN"/>
              <a:t>3</a:t>
            </a:r>
            <a:r>
              <a:rPr lang="zh-CN" altLang="en-US"/>
              <a:t>：作为循环的调整，如使循环变量递增或递减等，该表达式在执行完循环体后才执行。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77029F9-D6F2-4DAC-B08F-F54E091C3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34340"/>
              </p:ext>
            </p:extLst>
          </p:nvPr>
        </p:nvGraphicFramePr>
        <p:xfrm>
          <a:off x="701262" y="3605106"/>
          <a:ext cx="2710026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61955">
                  <a:extLst>
                    <a:ext uri="{9D8B030D-6E8A-4147-A177-3AD203B41FA5}">
                      <a16:colId xmlns:a16="http://schemas.microsoft.com/office/drawing/2014/main" val="761142983"/>
                    </a:ext>
                  </a:extLst>
                </a:gridCol>
                <a:gridCol w="944217">
                  <a:extLst>
                    <a:ext uri="{9D8B030D-6E8A-4147-A177-3AD203B41FA5}">
                      <a16:colId xmlns:a16="http://schemas.microsoft.com/office/drawing/2014/main" val="1466208430"/>
                    </a:ext>
                  </a:extLst>
                </a:gridCol>
                <a:gridCol w="1003854">
                  <a:extLst>
                    <a:ext uri="{9D8B030D-6E8A-4147-A177-3AD203B41FA5}">
                      <a16:colId xmlns:a16="http://schemas.microsoft.com/office/drawing/2014/main" val="1319670140"/>
                    </a:ext>
                  </a:extLst>
                </a:gridCol>
              </a:tblGrid>
              <a:tr h="304311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sum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791439"/>
                  </a:ext>
                </a:extLst>
              </a:tr>
              <a:tr h="30431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123460"/>
                  </a:ext>
                </a:extLst>
              </a:tr>
              <a:tr h="30431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539545"/>
                  </a:ext>
                </a:extLst>
              </a:tr>
              <a:tr h="30431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974430"/>
                  </a:ext>
                </a:extLst>
              </a:tr>
              <a:tr h="30431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4019"/>
                  </a:ext>
                </a:extLst>
              </a:tr>
              <a:tr h="30431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279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87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4001867" cy="1739256"/>
                <a:chOff x="-15896" y="866380"/>
                <a:chExt cx="4001867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3648756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C51</a:t>
                  </a:r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函数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2.6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9BAD932-6BE6-468D-84D3-605130211D9B}"/>
              </a:ext>
            </a:extLst>
          </p:cNvPr>
          <p:cNvSpPr txBox="1"/>
          <p:nvPr/>
        </p:nvSpPr>
        <p:spPr>
          <a:xfrm>
            <a:off x="5395347" y="2011712"/>
            <a:ext cx="5868085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将一段功能模块的代码包装成为一个函数，方便调用与维护。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D18357-8616-4781-9A7D-586CBA6E4D95}"/>
              </a:ext>
            </a:extLst>
          </p:cNvPr>
          <p:cNvSpPr txBox="1"/>
          <p:nvPr/>
        </p:nvSpPr>
        <p:spPr>
          <a:xfrm>
            <a:off x="5418644" y="2431171"/>
            <a:ext cx="4352474" cy="20302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函数的定义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函数的声明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函数的参数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函数的返回值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函数的调用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内部函数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函数的命名规范</a:t>
            </a:r>
          </a:p>
        </p:txBody>
      </p:sp>
    </p:spTree>
    <p:extLst>
      <p:ext uri="{BB962C8B-B14F-4D97-AF65-F5344CB8AC3E}">
        <p14:creationId xmlns:p14="http://schemas.microsoft.com/office/powerpoint/2010/main" val="133063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>
            <a:extLst>
              <a:ext uri="{FF2B5EF4-FFF2-40B4-BE49-F238E27FC236}">
                <a16:creationId xmlns:a16="http://schemas.microsoft.com/office/drawing/2014/main" id="{972F1A22-112E-435D-A626-331B449E7C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44" y="3886690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包含头文件</a:t>
            </a: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225900C2-028A-46B4-841A-3E8C51A6A8F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44" y="1099721"/>
            <a:ext cx="944875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一个典型的</a:t>
            </a:r>
            <a:r>
              <a:rPr lang="en-US" altLang="zh-CN"/>
              <a:t>C51</a:t>
            </a:r>
            <a:r>
              <a:rPr lang="zh-CN" altLang="en-US"/>
              <a:t>程序由包含头文件、位定义、主函数等代码构成，以点亮</a:t>
            </a:r>
            <a:r>
              <a:rPr lang="en-US" altLang="zh-CN"/>
              <a:t>LED1</a:t>
            </a:r>
            <a:r>
              <a:rPr lang="zh-CN" altLang="en-US"/>
              <a:t>的</a:t>
            </a:r>
            <a:r>
              <a:rPr lang="en-US" altLang="zh-CN"/>
              <a:t>C51</a:t>
            </a:r>
            <a:r>
              <a:rPr lang="zh-CN" altLang="en-US"/>
              <a:t>程序为例，其代码如下。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6498B9-75F9-422A-97DA-21B5F66E8573}"/>
              </a:ext>
            </a:extLst>
          </p:cNvPr>
          <p:cNvSpPr/>
          <p:nvPr/>
        </p:nvSpPr>
        <p:spPr>
          <a:xfrm>
            <a:off x="609644" y="1499453"/>
            <a:ext cx="7161277" cy="219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#include &lt;reg52.h&gt;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包含头文件，表示该单片机为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8052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单片机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sbit LED1 = P2^4;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表示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LED1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连接至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P2.4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引脚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void main()     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主函数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while(1)        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重复这些工作</a:t>
            </a:r>
          </a:p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  LED1 = 0;  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将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LED1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所在的引脚设为低电平</a:t>
            </a:r>
          </a:p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67427"/>
            <a:ext cx="3339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chemeClr val="accent1"/>
                </a:solidFill>
                <a:latin typeface="+mj-ea"/>
                <a:ea typeface="+mj-ea"/>
              </a:rPr>
              <a:t>C51</a:t>
            </a:r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基本组成部分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PA-文本框 5">
            <a:extLst>
              <a:ext uri="{FF2B5EF4-FFF2-40B4-BE49-F238E27FC236}">
                <a16:creationId xmlns:a16="http://schemas.microsoft.com/office/drawing/2014/main" id="{2697AAA3-D376-49A7-8BBA-41202A4996B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644" y="4231313"/>
            <a:ext cx="9448756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头文件是包含了函数声明、宏定义等内容的文件，在</a:t>
            </a:r>
            <a:r>
              <a:rPr lang="en-US" altLang="zh-CN"/>
              <a:t>C51</a:t>
            </a:r>
            <a:r>
              <a:rPr lang="zh-CN" altLang="en-US"/>
              <a:t>中也常常包含特殊功能寄存器定义。</a:t>
            </a:r>
            <a:endParaRPr lang="en-US" altLang="zh-CN"/>
          </a:p>
          <a:p>
            <a:r>
              <a:rPr lang="zh-CN" altLang="en-US"/>
              <a:t>包含头文件有两种方式：尖括号包含（如</a:t>
            </a:r>
            <a:r>
              <a:rPr lang="en-US" altLang="zh-CN"/>
              <a:t>#include &lt;reg52.h&gt;</a:t>
            </a:r>
            <a:r>
              <a:rPr lang="zh-CN" altLang="en-US"/>
              <a:t>）和双引号包含（如</a:t>
            </a:r>
            <a:r>
              <a:rPr lang="en-US" altLang="zh-CN"/>
              <a:t>#include "reg52.h"</a:t>
            </a:r>
            <a:r>
              <a:rPr lang="zh-CN" altLang="en-US"/>
              <a:t>）。</a:t>
            </a:r>
          </a:p>
        </p:txBody>
      </p:sp>
      <p:sp>
        <p:nvSpPr>
          <p:cNvPr id="18" name="PA-文本框 4">
            <a:extLst>
              <a:ext uri="{FF2B5EF4-FFF2-40B4-BE49-F238E27FC236}">
                <a16:creationId xmlns:a16="http://schemas.microsoft.com/office/drawing/2014/main" id="{59F8C868-62C2-40D6-A98F-611291C96E9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09644" y="495843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主函数</a:t>
            </a:r>
          </a:p>
        </p:txBody>
      </p:sp>
      <p:sp>
        <p:nvSpPr>
          <p:cNvPr id="19" name="PA-文本框 5">
            <a:extLst>
              <a:ext uri="{FF2B5EF4-FFF2-40B4-BE49-F238E27FC236}">
                <a16:creationId xmlns:a16="http://schemas.microsoft.com/office/drawing/2014/main" id="{16C0F9F3-0A0C-4F95-83A6-F9852DA56B4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9644" y="5358547"/>
            <a:ext cx="944875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在</a:t>
            </a:r>
            <a:r>
              <a:rPr lang="en-US" altLang="zh-CN"/>
              <a:t>C51</a:t>
            </a:r>
            <a:r>
              <a:rPr lang="zh-CN" altLang="en-US"/>
              <a:t>程序中，主函数是最核心的部分，是程序的唯一入口。一个</a:t>
            </a:r>
            <a:r>
              <a:rPr lang="en-US" altLang="zh-CN"/>
              <a:t>C51</a:t>
            </a:r>
            <a:r>
              <a:rPr lang="zh-CN" altLang="en-US"/>
              <a:t>程序有且仅有一个主函数。</a:t>
            </a:r>
          </a:p>
        </p:txBody>
      </p:sp>
    </p:spTree>
    <p:extLst>
      <p:ext uri="{BB962C8B-B14F-4D97-AF65-F5344CB8AC3E}">
        <p14:creationId xmlns:p14="http://schemas.microsoft.com/office/powerpoint/2010/main" val="58953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函数概念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8" name="PA-文本框 5">
            <a:extLst>
              <a:ext uri="{FF2B5EF4-FFF2-40B4-BE49-F238E27FC236}">
                <a16:creationId xmlns:a16="http://schemas.microsoft.com/office/drawing/2014/main" id="{CDCF6B84-C49F-45CE-B962-23CF4F6D1C4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91171" y="810436"/>
            <a:ext cx="5382026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总经理作为一个公司的主管，不可能直接管理每一位员工，否则管理起来就会十分混乱。</a:t>
            </a:r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0E14F-8B42-4B05-A3FB-DCA185B2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E80FC16-CE81-447A-9050-8B9EC6FA5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65844"/>
              </p:ext>
            </p:extLst>
          </p:nvPr>
        </p:nvGraphicFramePr>
        <p:xfrm>
          <a:off x="904896" y="974181"/>
          <a:ext cx="4002113" cy="2143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Visio" r:id="rId8" imgW="1942623" imgH="1042601" progId="Visio.Drawing.11">
                  <p:embed/>
                </p:oleObj>
              </mc:Choice>
              <mc:Fallback>
                <p:oleObj name="Visio" r:id="rId8" imgW="1942623" imgH="104260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96" y="974181"/>
                        <a:ext cx="4002113" cy="21434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FBC08A2-828E-4E2F-9C9F-56E95F3AF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468550"/>
              </p:ext>
            </p:extLst>
          </p:nvPr>
        </p:nvGraphicFramePr>
        <p:xfrm>
          <a:off x="505137" y="3504897"/>
          <a:ext cx="4890782" cy="231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Visio" r:id="rId10" imgW="2194560" imgH="1042601" progId="Visio.Drawing.11">
                  <p:embed/>
                </p:oleObj>
              </mc:Choice>
              <mc:Fallback>
                <p:oleObj name="Visio" r:id="rId10" imgW="2194560" imgH="104260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37" y="3504897"/>
                        <a:ext cx="4890782" cy="23193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A-文本框 5">
            <a:extLst>
              <a:ext uri="{FF2B5EF4-FFF2-40B4-BE49-F238E27FC236}">
                <a16:creationId xmlns:a16="http://schemas.microsoft.com/office/drawing/2014/main" id="{45B20BB1-FEAD-4920-9D78-C974D4ABBE5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691171" y="3619119"/>
            <a:ext cx="4890782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主函数（</a:t>
            </a:r>
            <a:r>
              <a:rPr lang="en-US" altLang="zh-CN"/>
              <a:t>main</a:t>
            </a:r>
            <a:r>
              <a:rPr lang="zh-CN" altLang="en-US"/>
              <a:t>函数）相当于总经理</a:t>
            </a:r>
            <a:endParaRPr lang="en-US" altLang="zh-CN"/>
          </a:p>
        </p:txBody>
      </p:sp>
      <p:sp>
        <p:nvSpPr>
          <p:cNvPr id="20" name="PA-文本框 5">
            <a:extLst>
              <a:ext uri="{FF2B5EF4-FFF2-40B4-BE49-F238E27FC236}">
                <a16:creationId xmlns:a16="http://schemas.microsoft.com/office/drawing/2014/main" id="{6B869BF5-0010-4AF5-80BE-84028271504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91171" y="4335205"/>
            <a:ext cx="5538558" cy="11924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子函数相当于部门经理</a:t>
            </a:r>
            <a:endParaRPr lang="en-US" altLang="zh-CN"/>
          </a:p>
          <a:p>
            <a:r>
              <a:rPr lang="zh-CN" altLang="en-US"/>
              <a:t>我们可以将主函数中的某些功能模块包装成为一个子函数，主函数只需调用这些子函数即可，具体的功能均在子函数中实现。</a:t>
            </a:r>
            <a:endParaRPr lang="en-US" altLang="zh-CN"/>
          </a:p>
          <a:p>
            <a:r>
              <a:rPr lang="zh-CN" altLang="en-US"/>
              <a:t>这种函数调用体系会让整个工程代码变得更加规范和清晰。</a:t>
            </a:r>
            <a:endParaRPr lang="en-US" altLang="zh-CN"/>
          </a:p>
        </p:txBody>
      </p:sp>
      <p:sp>
        <p:nvSpPr>
          <p:cNvPr id="21" name="PA-文本框 5">
            <a:extLst>
              <a:ext uri="{FF2B5EF4-FFF2-40B4-BE49-F238E27FC236}">
                <a16:creationId xmlns:a16="http://schemas.microsoft.com/office/drawing/2014/main" id="{A95383A6-E49F-4E24-BC5C-5135242BEE0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691171" y="1490675"/>
            <a:ext cx="4890782" cy="17525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因此，公司会设定若干部门，部门下又设定若干项目组，项目组下面才是每一位员工。</a:t>
            </a:r>
            <a:endParaRPr lang="en-US" altLang="zh-CN"/>
          </a:p>
          <a:p>
            <a:r>
              <a:rPr lang="zh-CN" altLang="en-US"/>
              <a:t>总经理只需管理好各部门经理，部门经理再去管理项目组长，最后由项目组长管理每一位员工。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这种层次清晰的管理架构会让公司变得更加规范和高效。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36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函数定义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0E14F-8B42-4B05-A3FB-DCA185B2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4C463E-332F-4734-AF3E-F74354D1F079}"/>
              </a:ext>
            </a:extLst>
          </p:cNvPr>
          <p:cNvSpPr/>
          <p:nvPr/>
        </p:nvSpPr>
        <p:spPr>
          <a:xfrm>
            <a:off x="609644" y="1674854"/>
            <a:ext cx="6655860" cy="11525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返回值类型名 函数名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参数列表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函数体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9DE3388D-F5F1-44EB-8DFF-8E9402B472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5374" y="1188416"/>
            <a:ext cx="6809035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与变量、数组一样，在调用函数前需要先定义函数，定义函数的一般格式如下。</a:t>
            </a:r>
            <a:endParaRPr lang="en-US" altLang="zh-CN"/>
          </a:p>
        </p:txBody>
      </p:sp>
      <p:sp>
        <p:nvSpPr>
          <p:cNvPr id="13" name="PA-文本框 4">
            <a:extLst>
              <a:ext uri="{FF2B5EF4-FFF2-40B4-BE49-F238E27FC236}">
                <a16:creationId xmlns:a16="http://schemas.microsoft.com/office/drawing/2014/main" id="{CD9483FC-C23B-449B-8618-0E939466B1C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5375" y="2961606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返回值类型名</a:t>
            </a: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1B5166DB-09EB-4604-87C1-7FA381D06D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35374" y="3319836"/>
            <a:ext cx="7097269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即类型标识符，用来指定该函数返回值的类型。若没有返回值，则类型名为</a:t>
            </a:r>
            <a:r>
              <a:rPr lang="en-US" altLang="zh-CN"/>
              <a:t>void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15" name="PA-文本框 4">
            <a:extLst>
              <a:ext uri="{FF2B5EF4-FFF2-40B4-BE49-F238E27FC236}">
                <a16:creationId xmlns:a16="http://schemas.microsoft.com/office/drawing/2014/main" id="{CF5464F9-0021-4FAB-AB26-2E953F8D208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35375" y="3821642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参数列表</a:t>
            </a:r>
          </a:p>
        </p:txBody>
      </p:sp>
      <p:sp>
        <p:nvSpPr>
          <p:cNvPr id="17" name="PA-文本框 5">
            <a:extLst>
              <a:ext uri="{FF2B5EF4-FFF2-40B4-BE49-F238E27FC236}">
                <a16:creationId xmlns:a16="http://schemas.microsoft.com/office/drawing/2014/main" id="{28587DF1-20AA-4F48-BCB5-B8D986508DB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5374" y="4221752"/>
            <a:ext cx="5616339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带有数据类型的变量名列表，称为形参，参数之间用逗号隔开。若函数没有参数，参数列表可以为</a:t>
            </a:r>
            <a:r>
              <a:rPr lang="en-US" altLang="zh-CN"/>
              <a:t>void</a:t>
            </a:r>
            <a:r>
              <a:rPr lang="zh-CN" altLang="en-US"/>
              <a:t>或为空。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A90C3CB-6DBD-48F9-BF90-B7EDEC8F7C7B}"/>
                  </a:ext>
                </a:extLst>
              </p14:cNvPr>
              <p14:cNvContentPartPr/>
              <p14:nvPr/>
            </p14:nvContentPartPr>
            <p14:xfrm>
              <a:off x="1092240" y="1994040"/>
              <a:ext cx="6191640" cy="28195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A90C3CB-6DBD-48F9-BF90-B7EDEC8F7C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2880" y="1984680"/>
                <a:ext cx="6210360" cy="28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399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函数声明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0E14F-8B42-4B05-A3FB-DCA185B2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4C463E-332F-4734-AF3E-F74354D1F079}"/>
              </a:ext>
            </a:extLst>
          </p:cNvPr>
          <p:cNvSpPr/>
          <p:nvPr/>
        </p:nvSpPr>
        <p:spPr>
          <a:xfrm>
            <a:off x="635374" y="2190300"/>
            <a:ext cx="665586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返回值类型名 函数名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参数列表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9DE3388D-F5F1-44EB-8DFF-8E9402B472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5374" y="1188416"/>
            <a:ext cx="8627896" cy="9123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在函数被定义之前，编译器不知道这个函数的存在，因此在使用这个函数之前需要先告知编译器，这个过程被称为函数的声明。声明的作用是把函数名、函数参数的个数和参数类型等信息告知编译器，以便在遇到函数调用时，编译器能正确识别函数并检查调用是否合法。函数声明的一般格式如下。</a:t>
            </a:r>
            <a:endParaRPr lang="en-US" altLang="zh-CN"/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1B5166DB-09EB-4604-87C1-7FA381D06D7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5374" y="2796711"/>
            <a:ext cx="10059130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函数的定义过程包含了声明操作，</a:t>
            </a:r>
            <a:endParaRPr lang="en-US" altLang="zh-CN"/>
          </a:p>
          <a:p>
            <a:r>
              <a:rPr lang="zh-CN" altLang="en-US"/>
              <a:t>如果在程序调用函数之前已预先定义了该函数，则可以不再单独对函数进行声明。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A1017E-85A6-4B07-BA02-50C3BF7EB70D}"/>
              </a:ext>
            </a:extLst>
          </p:cNvPr>
          <p:cNvSpPr txBox="1"/>
          <p:nvPr/>
        </p:nvSpPr>
        <p:spPr>
          <a:xfrm>
            <a:off x="609644" y="3635301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函数参数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PA-文本框 5">
            <a:extLst>
              <a:ext uri="{FF2B5EF4-FFF2-40B4-BE49-F238E27FC236}">
                <a16:creationId xmlns:a16="http://schemas.microsoft.com/office/drawing/2014/main" id="{D4755F79-4B71-4CE6-8AAB-B984B072898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35374" y="4250643"/>
            <a:ext cx="6479801" cy="9123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在定义函数时，括号内的参数列表为形参；</a:t>
            </a:r>
            <a:endParaRPr lang="en-US" altLang="zh-CN"/>
          </a:p>
          <a:p>
            <a:r>
              <a:rPr lang="zh-CN" altLang="en-US"/>
              <a:t>在调用函数时，括号内的参数列表为实参。</a:t>
            </a:r>
            <a:endParaRPr lang="en-US" altLang="zh-CN"/>
          </a:p>
          <a:p>
            <a:r>
              <a:rPr lang="zh-CN" altLang="en-US"/>
              <a:t>在调用函数的过程中，系统会把实参的值传递给形参从而参与函数的运算。</a:t>
            </a:r>
            <a:endParaRPr lang="en-US" altLang="zh-CN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D0FC6D-4057-4672-8E5B-16C2760BE009}"/>
              </a:ext>
            </a:extLst>
          </p:cNvPr>
          <p:cNvSpPr/>
          <p:nvPr/>
        </p:nvSpPr>
        <p:spPr>
          <a:xfrm>
            <a:off x="7589328" y="3514725"/>
            <a:ext cx="3347884" cy="20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函数声明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void DelayNms(int xms);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函数定义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void DelayNms(int xms);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……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函数代码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43A23C7-2220-449B-9519-2F9F9D69B7D6}"/>
                  </a:ext>
                </a:extLst>
              </p14:cNvPr>
              <p14:cNvContentPartPr/>
              <p14:nvPr/>
            </p14:nvContentPartPr>
            <p14:xfrm>
              <a:off x="952560" y="1765440"/>
              <a:ext cx="8757000" cy="24451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43A23C7-2220-449B-9519-2F9F9D69B7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3200" y="1756080"/>
                <a:ext cx="8775720" cy="24638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643EA7A5-0A2D-4476-B05D-AB49E619160F}"/>
              </a:ext>
            </a:extLst>
          </p:cNvPr>
          <p:cNvSpPr/>
          <p:nvPr/>
        </p:nvSpPr>
        <p:spPr>
          <a:xfrm>
            <a:off x="7589328" y="5615506"/>
            <a:ext cx="3347884" cy="3767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DelayNms(5);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函数调用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DFD63D6-872E-466B-92FC-E73069906083}"/>
                  </a:ext>
                </a:extLst>
              </p14:cNvPr>
              <p14:cNvContentPartPr/>
              <p14:nvPr/>
            </p14:nvContentPartPr>
            <p14:xfrm>
              <a:off x="7785000" y="5073480"/>
              <a:ext cx="2343600" cy="9086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DFD63D6-872E-466B-92FC-E730699060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640" y="5064120"/>
                <a:ext cx="2362320" cy="9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89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220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函数返回值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0E14F-8B42-4B05-A3FB-DCA185B2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9DE3388D-F5F1-44EB-8DFF-8E9402B472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5374" y="1188416"/>
            <a:ext cx="8627896" cy="11924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通常，希望通过调用函数使主调函数得到一个确定的值，这就是函数的返回值。函数的返回值是通过函数体中的</a:t>
            </a:r>
            <a:r>
              <a:rPr lang="en-US" altLang="zh-CN"/>
              <a:t>return</a:t>
            </a:r>
            <a:r>
              <a:rPr lang="zh-CN" altLang="en-US"/>
              <a:t>语句获得的。</a:t>
            </a:r>
          </a:p>
          <a:p>
            <a:r>
              <a:rPr lang="zh-CN" altLang="en-US"/>
              <a:t>在定义函数时指定了函数的返回值类型，</a:t>
            </a:r>
            <a:r>
              <a:rPr lang="en-US" altLang="zh-CN"/>
              <a:t>return</a:t>
            </a:r>
            <a:r>
              <a:rPr lang="zh-CN" altLang="en-US"/>
              <a:t>语句返回值的类型应与函数的返回值类型一致，即函数的返回值类型决定了函数体中返回值的类型。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63CBB3-04A6-4C3B-8539-0DAE0CEE2700}"/>
              </a:ext>
            </a:extLst>
          </p:cNvPr>
          <p:cNvSpPr/>
          <p:nvPr/>
        </p:nvSpPr>
        <p:spPr>
          <a:xfrm>
            <a:off x="635374" y="2588577"/>
            <a:ext cx="6655860" cy="1680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int Adder(int a, int b)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函数声明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函数实现</a:t>
            </a:r>
          </a:p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int sum;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sum = a + b;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return(sum);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49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函数调用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0E14F-8B42-4B05-A3FB-DCA185B2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9DE3388D-F5F1-44EB-8DFF-8E9402B472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5374" y="1188416"/>
            <a:ext cx="862789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定义函数的目的是在调用该函数时可以实现预期的功能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64835F-06A6-48BF-9039-C87E30373FA5}"/>
              </a:ext>
            </a:extLst>
          </p:cNvPr>
          <p:cNvSpPr/>
          <p:nvPr/>
        </p:nvSpPr>
        <p:spPr>
          <a:xfrm>
            <a:off x="635374" y="1632288"/>
            <a:ext cx="665586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函数名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参数列表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7" name="PA-文本框 4">
            <a:extLst>
              <a:ext uri="{FF2B5EF4-FFF2-40B4-BE49-F238E27FC236}">
                <a16:creationId xmlns:a16="http://schemas.microsoft.com/office/drawing/2014/main" id="{FD4DEA59-03CC-4F0E-8044-5B90DC668B6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5375" y="2252363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调用无返回值函数</a:t>
            </a:r>
          </a:p>
        </p:txBody>
      </p:sp>
      <p:sp>
        <p:nvSpPr>
          <p:cNvPr id="8" name="PA-文本框 5">
            <a:extLst>
              <a:ext uri="{FF2B5EF4-FFF2-40B4-BE49-F238E27FC236}">
                <a16:creationId xmlns:a16="http://schemas.microsoft.com/office/drawing/2014/main" id="{ADE75B4D-444A-40A9-9A1B-1148C65DF9C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35374" y="2587027"/>
            <a:ext cx="4841087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调用无返回值函数时，将函数作为一个单独的语句调用，即可实现函数相应的功能。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4D6004-4F3C-443D-81EA-52E8AE23D20C}"/>
              </a:ext>
            </a:extLst>
          </p:cNvPr>
          <p:cNvSpPr/>
          <p:nvPr/>
        </p:nvSpPr>
        <p:spPr>
          <a:xfrm>
            <a:off x="635374" y="3219316"/>
            <a:ext cx="473175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函数名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参数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1,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参数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2…);</a:t>
            </a:r>
          </a:p>
        </p:txBody>
      </p:sp>
      <p:sp>
        <p:nvSpPr>
          <p:cNvPr id="11" name="PA-文本框 5">
            <a:extLst>
              <a:ext uri="{FF2B5EF4-FFF2-40B4-BE49-F238E27FC236}">
                <a16:creationId xmlns:a16="http://schemas.microsoft.com/office/drawing/2014/main" id="{485B9946-F2C0-4976-B442-942A1C598D6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35374" y="3619426"/>
            <a:ext cx="4841087" cy="3497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例如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EF1AA6-E106-44B3-AAF7-3A3974132A5B}"/>
              </a:ext>
            </a:extLst>
          </p:cNvPr>
          <p:cNvSpPr/>
          <p:nvPr/>
        </p:nvSpPr>
        <p:spPr>
          <a:xfrm>
            <a:off x="635374" y="3969202"/>
            <a:ext cx="473175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DelayNms(5);</a:t>
            </a:r>
          </a:p>
        </p:txBody>
      </p:sp>
      <p:sp>
        <p:nvSpPr>
          <p:cNvPr id="14" name="PA-文本框 4">
            <a:extLst>
              <a:ext uri="{FF2B5EF4-FFF2-40B4-BE49-F238E27FC236}">
                <a16:creationId xmlns:a16="http://schemas.microsoft.com/office/drawing/2014/main" id="{5F3BF255-8DB6-4616-AF2E-CE7CF6BEE2E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853418" y="2252363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调用有返回值函数</a:t>
            </a:r>
          </a:p>
        </p:txBody>
      </p:sp>
      <p:sp>
        <p:nvSpPr>
          <p:cNvPr id="15" name="PA-文本框 5">
            <a:extLst>
              <a:ext uri="{FF2B5EF4-FFF2-40B4-BE49-F238E27FC236}">
                <a16:creationId xmlns:a16="http://schemas.microsoft.com/office/drawing/2014/main" id="{2324E083-CBA6-414C-A886-AC4FBD0A1FF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853417" y="2587027"/>
            <a:ext cx="4841087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调用有返回值函数时，函数出现在一个表达式中，此时需要函数有确定的返回值参与表达式的运算。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A0283A-302D-4D9A-9F20-30434655D9A2}"/>
              </a:ext>
            </a:extLst>
          </p:cNvPr>
          <p:cNvSpPr/>
          <p:nvPr/>
        </p:nvSpPr>
        <p:spPr>
          <a:xfrm>
            <a:off x="5853417" y="3219316"/>
            <a:ext cx="473175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变量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函数名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参数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1,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参数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2…);</a:t>
            </a:r>
          </a:p>
        </p:txBody>
      </p:sp>
      <p:sp>
        <p:nvSpPr>
          <p:cNvPr id="18" name="PA-文本框 5">
            <a:extLst>
              <a:ext uri="{FF2B5EF4-FFF2-40B4-BE49-F238E27FC236}">
                <a16:creationId xmlns:a16="http://schemas.microsoft.com/office/drawing/2014/main" id="{23C3B371-57F9-45FC-8CCC-33A280F5DD1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853417" y="3619426"/>
            <a:ext cx="4841087" cy="3497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例如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59EB252-B7FF-4110-9C1F-3BE0AC171C91}"/>
              </a:ext>
            </a:extLst>
          </p:cNvPr>
          <p:cNvSpPr/>
          <p:nvPr/>
        </p:nvSpPr>
        <p:spPr>
          <a:xfrm>
            <a:off x="5853417" y="3969202"/>
            <a:ext cx="473175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P2 = IAPByteRead(0x2000);</a:t>
            </a:r>
          </a:p>
        </p:txBody>
      </p:sp>
    </p:spTree>
    <p:extLst>
      <p:ext uri="{BB962C8B-B14F-4D97-AF65-F5344CB8AC3E}">
        <p14:creationId xmlns:p14="http://schemas.microsoft.com/office/powerpoint/2010/main" val="42366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内部函数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0E14F-8B42-4B05-A3FB-DCA185B2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9DE3388D-F5F1-44EB-8DFF-8E9402B472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5374" y="1188416"/>
            <a:ext cx="8627896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如果一个函数只能被同文件中的其他函数所调用，则称这个函数为内部函数，我们也将其称为内部静态函数。本书中大部分例程采用单文件形式，因此定义的函数通常为内部函数。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64835F-06A6-48BF-9039-C87E30373FA5}"/>
              </a:ext>
            </a:extLst>
          </p:cNvPr>
          <p:cNvSpPr/>
          <p:nvPr/>
        </p:nvSpPr>
        <p:spPr>
          <a:xfrm>
            <a:off x="635374" y="2194693"/>
            <a:ext cx="665586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static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类型名 函数名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形参列表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7" name="PA-文本框 4">
            <a:extLst>
              <a:ext uri="{FF2B5EF4-FFF2-40B4-BE49-F238E27FC236}">
                <a16:creationId xmlns:a16="http://schemas.microsoft.com/office/drawing/2014/main" id="{FD4DEA59-03CC-4F0E-8044-5B90DC668B6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5375" y="1799942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内部函数声明</a:t>
            </a:r>
          </a:p>
        </p:txBody>
      </p:sp>
      <p:sp>
        <p:nvSpPr>
          <p:cNvPr id="15" name="PA-文本框 5">
            <a:extLst>
              <a:ext uri="{FF2B5EF4-FFF2-40B4-BE49-F238E27FC236}">
                <a16:creationId xmlns:a16="http://schemas.microsoft.com/office/drawing/2014/main" id="{2324E083-CBA6-414C-A886-AC4FBD0A1FF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35374" y="5008515"/>
            <a:ext cx="8627896" cy="9123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本书建议，内部函数必须由</a:t>
            </a:r>
            <a:r>
              <a:rPr lang="en-US" altLang="zh-CN"/>
              <a:t>static</a:t>
            </a:r>
            <a:r>
              <a:rPr lang="zh-CN" altLang="en-US"/>
              <a:t>关键字修饰，在定义内部函数前必须先声明，声明完所有内部函数之后再逐个进行定义，且内部函数的声明与定义应放在同一个文件中。注意，与内部函数对应的是</a:t>
            </a:r>
            <a:r>
              <a:rPr lang="en-US" altLang="zh-CN"/>
              <a:t>API</a:t>
            </a:r>
            <a:r>
              <a:rPr lang="zh-CN" altLang="en-US"/>
              <a:t>函数，将会在后续章节中介绍。</a:t>
            </a:r>
          </a:p>
        </p:txBody>
      </p:sp>
      <p:sp>
        <p:nvSpPr>
          <p:cNvPr id="20" name="PA-文本框 4">
            <a:extLst>
              <a:ext uri="{FF2B5EF4-FFF2-40B4-BE49-F238E27FC236}">
                <a16:creationId xmlns:a16="http://schemas.microsoft.com/office/drawing/2014/main" id="{71B0753B-A596-427C-AD94-4D35402480C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35375" y="2723163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内部函数定义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33EFBB-E3D2-4090-9363-44F756BD340E}"/>
              </a:ext>
            </a:extLst>
          </p:cNvPr>
          <p:cNvSpPr/>
          <p:nvPr/>
        </p:nvSpPr>
        <p:spPr>
          <a:xfrm>
            <a:off x="635374" y="3189328"/>
            <a:ext cx="6655860" cy="1680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static int Adder(int a, int b)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函数声明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函数实现</a:t>
            </a:r>
          </a:p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int sum;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sum = a + b;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return(sum);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73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函数命名规范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0E14F-8B42-4B05-A3FB-DCA185B2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9DE3388D-F5F1-44EB-8DFF-8E9402B472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85484" y="1260061"/>
            <a:ext cx="8627896" cy="17525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函数的命名可采用“动词</a:t>
            </a:r>
            <a:r>
              <a:rPr lang="en-US" altLang="zh-CN"/>
              <a:t>+</a:t>
            </a:r>
            <a:r>
              <a:rPr lang="zh-CN" altLang="en-US"/>
              <a:t>名词”的形式，</a:t>
            </a:r>
            <a:endParaRPr lang="en-US" altLang="zh-CN"/>
          </a:p>
          <a:p>
            <a:r>
              <a:rPr lang="zh-CN" altLang="en-US"/>
              <a:t>关键信息建议采用完整的单词，</a:t>
            </a:r>
            <a:endParaRPr lang="en-US" altLang="zh-CN"/>
          </a:p>
          <a:p>
            <a:r>
              <a:rPr lang="zh-CN" altLang="en-US"/>
              <a:t>其他信息可采用缩写，</a:t>
            </a:r>
            <a:endParaRPr lang="en-US" altLang="zh-CN"/>
          </a:p>
          <a:p>
            <a:r>
              <a:rPr lang="zh-CN" altLang="en-US"/>
              <a:t>缩写应符合英文的规范，</a:t>
            </a:r>
            <a:endParaRPr lang="en-US" altLang="zh-CN"/>
          </a:p>
          <a:p>
            <a:r>
              <a:rPr lang="zh-CN" altLang="en-US"/>
              <a:t>每个单词的首字母大写。</a:t>
            </a:r>
            <a:endParaRPr lang="en-US" altLang="zh-CN"/>
          </a:p>
          <a:p>
            <a:r>
              <a:rPr lang="zh-CN" altLang="en-US"/>
              <a:t>例如：</a:t>
            </a:r>
            <a:r>
              <a:rPr lang="en-US" altLang="zh-CN"/>
              <a:t>InitInterrupt</a:t>
            </a:r>
            <a:r>
              <a:rPr lang="zh-CN" altLang="en-US"/>
              <a:t>、</a:t>
            </a:r>
            <a:r>
              <a:rPr lang="en-US" altLang="zh-CN"/>
              <a:t>DelayNms</a:t>
            </a:r>
            <a:r>
              <a:rPr lang="zh-CN" altLang="en-US"/>
              <a:t>、</a:t>
            </a:r>
            <a:r>
              <a:rPr lang="en-US" altLang="zh-CN"/>
              <a:t>ReadByte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592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4001867" cy="1739256"/>
                <a:chOff x="-15896" y="866380"/>
                <a:chExt cx="4001867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3648756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C51</a:t>
                  </a:r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数组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2.7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9BAD932-6BE6-468D-84D3-605130211D9B}"/>
              </a:ext>
            </a:extLst>
          </p:cNvPr>
          <p:cNvSpPr txBox="1"/>
          <p:nvPr/>
        </p:nvSpPr>
        <p:spPr>
          <a:xfrm>
            <a:off x="5177753" y="2180937"/>
            <a:ext cx="6091181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数组是相同类型数据的有序集合，用于存储一系列相同类型的数据。</a:t>
            </a:r>
            <a:endParaRPr lang="en-US" altLang="zh-CN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EFC4CFA-C0CC-41DA-8A05-89AB548A4468}"/>
              </a:ext>
            </a:extLst>
          </p:cNvPr>
          <p:cNvSpPr txBox="1"/>
          <p:nvPr/>
        </p:nvSpPr>
        <p:spPr>
          <a:xfrm>
            <a:off x="5172251" y="2531735"/>
            <a:ext cx="6091181" cy="14725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数组的定义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初始化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引用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二维数组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字符串数组</a:t>
            </a:r>
          </a:p>
        </p:txBody>
      </p:sp>
    </p:spTree>
    <p:extLst>
      <p:ext uri="{BB962C8B-B14F-4D97-AF65-F5344CB8AC3E}">
        <p14:creationId xmlns:p14="http://schemas.microsoft.com/office/powerpoint/2010/main" val="3212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数组定义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0E14F-8B42-4B05-A3FB-DCA185B2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9DE3388D-F5F1-44EB-8DFF-8E9402B472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5374" y="1058347"/>
            <a:ext cx="862789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定义数组的一般形式如下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64835F-06A6-48BF-9039-C87E30373FA5}"/>
              </a:ext>
            </a:extLst>
          </p:cNvPr>
          <p:cNvSpPr/>
          <p:nvPr/>
        </p:nvSpPr>
        <p:spPr>
          <a:xfrm>
            <a:off x="635374" y="1442728"/>
            <a:ext cx="665586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类型名 数组名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常量表达式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</p:txBody>
      </p:sp>
      <p:sp>
        <p:nvSpPr>
          <p:cNvPr id="15" name="PA-文本框 5">
            <a:extLst>
              <a:ext uri="{FF2B5EF4-FFF2-40B4-BE49-F238E27FC236}">
                <a16:creationId xmlns:a16="http://schemas.microsoft.com/office/drawing/2014/main" id="{2324E083-CBA6-414C-A886-AC4FBD0A1F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5374" y="3025919"/>
            <a:ext cx="8627896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/>
              <a:t>unsigned int</a:t>
            </a:r>
            <a:r>
              <a:rPr lang="zh-CN" altLang="en-US"/>
              <a:t>表示数组元素的类型为无符号整型，</a:t>
            </a:r>
            <a:r>
              <a:rPr lang="en-US" altLang="zh-CN"/>
              <a:t>arrNum</a:t>
            </a:r>
            <a:r>
              <a:rPr lang="zh-CN" altLang="en-US"/>
              <a:t>为数组名，方括号中的</a:t>
            </a:r>
            <a:r>
              <a:rPr lang="en-US" altLang="zh-CN"/>
              <a:t>10</a:t>
            </a:r>
            <a:r>
              <a:rPr lang="zh-CN" altLang="en-US"/>
              <a:t>表示数组中包含</a:t>
            </a:r>
            <a:r>
              <a:rPr lang="en-US" altLang="zh-CN"/>
              <a:t>10</a:t>
            </a:r>
            <a:r>
              <a:rPr lang="zh-CN" altLang="en-US"/>
              <a:t>个元素，从</a:t>
            </a:r>
            <a:r>
              <a:rPr lang="en-US" altLang="zh-CN"/>
              <a:t>arrNum[0]</a:t>
            </a:r>
            <a:r>
              <a:rPr lang="zh-CN" altLang="en-US"/>
              <a:t>到</a:t>
            </a:r>
            <a:r>
              <a:rPr lang="en-US" altLang="zh-CN"/>
              <a:t>arrNum[9]</a:t>
            </a:r>
            <a:r>
              <a:rPr lang="zh-CN" altLang="en-US"/>
              <a:t>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33EFBB-E3D2-4090-9363-44F756BD340E}"/>
              </a:ext>
            </a:extLst>
          </p:cNvPr>
          <p:cNvSpPr/>
          <p:nvPr/>
        </p:nvSpPr>
        <p:spPr>
          <a:xfrm>
            <a:off x="635374" y="2598974"/>
            <a:ext cx="6655860" cy="418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unsigned int arrNum[10];</a:t>
            </a:r>
          </a:p>
        </p:txBody>
      </p:sp>
      <p:sp>
        <p:nvSpPr>
          <p:cNvPr id="10" name="PA-文本框 5">
            <a:extLst>
              <a:ext uri="{FF2B5EF4-FFF2-40B4-BE49-F238E27FC236}">
                <a16:creationId xmlns:a16="http://schemas.microsoft.com/office/drawing/2014/main" id="{959C769D-DD9C-48B7-A0BD-6E1FA88F77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35374" y="1888442"/>
            <a:ext cx="8627896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其中，类型名是任一种基本数据类型或构造数据类型，数组名是用户定义的数组标识符，方括号中的常量表达式表示数据元素的个数，也称为数组的长度。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F21FF9-10D9-4440-94A3-B6F3274C60C4}"/>
              </a:ext>
            </a:extLst>
          </p:cNvPr>
          <p:cNvSpPr txBox="1"/>
          <p:nvPr/>
        </p:nvSpPr>
        <p:spPr>
          <a:xfrm>
            <a:off x="609644" y="3666577"/>
            <a:ext cx="220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数组初始化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PA-文本框 5">
            <a:extLst>
              <a:ext uri="{FF2B5EF4-FFF2-40B4-BE49-F238E27FC236}">
                <a16:creationId xmlns:a16="http://schemas.microsoft.com/office/drawing/2014/main" id="{8D1B97D3-F321-4FDE-9ED2-851B2E05B17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35374" y="4189282"/>
            <a:ext cx="862789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数组初始化是指在定义时直接对数组元素赋初值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96090D-33BE-467D-9E4B-F4C0EDDBC37D}"/>
              </a:ext>
            </a:extLst>
          </p:cNvPr>
          <p:cNvSpPr/>
          <p:nvPr/>
        </p:nvSpPr>
        <p:spPr>
          <a:xfrm>
            <a:off x="635374" y="4632001"/>
            <a:ext cx="6655860" cy="418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int arrNum[2] = {512, 1024}; </a:t>
            </a:r>
          </a:p>
        </p:txBody>
      </p:sp>
      <p:sp>
        <p:nvSpPr>
          <p:cNvPr id="17" name="PA-文本框 5">
            <a:extLst>
              <a:ext uri="{FF2B5EF4-FFF2-40B4-BE49-F238E27FC236}">
                <a16:creationId xmlns:a16="http://schemas.microsoft.com/office/drawing/2014/main" id="{0EA8FB51-87EE-45DC-8897-CB725F690B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5374" y="5139984"/>
            <a:ext cx="862789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执行完上面的语句，就实现了将</a:t>
            </a:r>
            <a:r>
              <a:rPr lang="en-US" altLang="zh-CN"/>
              <a:t>512</a:t>
            </a:r>
            <a:r>
              <a:rPr lang="zh-CN" altLang="en-US"/>
              <a:t>赋值给</a:t>
            </a:r>
            <a:r>
              <a:rPr lang="en-US" altLang="zh-CN"/>
              <a:t>arrNum[0]</a:t>
            </a:r>
            <a:r>
              <a:rPr lang="zh-CN" altLang="en-US"/>
              <a:t>，将</a:t>
            </a:r>
            <a:r>
              <a:rPr lang="en-US" altLang="zh-CN"/>
              <a:t>1024</a:t>
            </a:r>
            <a:r>
              <a:rPr lang="zh-CN" altLang="en-US"/>
              <a:t>赋值给</a:t>
            </a:r>
            <a:r>
              <a:rPr lang="en-US" altLang="zh-CN"/>
              <a:t>arrNum[1]</a:t>
            </a:r>
            <a:r>
              <a:rPr lang="zh-CN" altLang="en-US"/>
              <a:t>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C047065-778E-486C-82AB-0E787D39C19E}"/>
                  </a:ext>
                </a:extLst>
              </p14:cNvPr>
              <p14:cNvContentPartPr/>
              <p14:nvPr/>
            </p14:nvContentPartPr>
            <p14:xfrm>
              <a:off x="996840" y="2679840"/>
              <a:ext cx="6426720" cy="2889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C047065-778E-486C-82AB-0E787D39C1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7480" y="2670480"/>
                <a:ext cx="6445440" cy="29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47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数组元素引用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0E14F-8B42-4B05-A3FB-DCA185B2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9DE3388D-F5F1-44EB-8DFF-8E9402B472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5374" y="1058347"/>
            <a:ext cx="862789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数组元素表示的一般形式如下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64835F-06A6-48BF-9039-C87E30373FA5}"/>
              </a:ext>
            </a:extLst>
          </p:cNvPr>
          <p:cNvSpPr/>
          <p:nvPr/>
        </p:nvSpPr>
        <p:spPr>
          <a:xfrm>
            <a:off x="635374" y="1442728"/>
            <a:ext cx="665586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数组名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下标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33EFBB-E3D2-4090-9363-44F756BD340E}"/>
              </a:ext>
            </a:extLst>
          </p:cNvPr>
          <p:cNvSpPr/>
          <p:nvPr/>
        </p:nvSpPr>
        <p:spPr>
          <a:xfrm>
            <a:off x="635374" y="2292708"/>
            <a:ext cx="6655860" cy="8516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arrNum[1] = 3;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将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赋值给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arrNum[1]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int Value = 0;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定义并初始化整型变量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Value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Value = arrNum[1];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将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arrNum[1]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赋值给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Value</a:t>
            </a:r>
          </a:p>
        </p:txBody>
      </p:sp>
      <p:sp>
        <p:nvSpPr>
          <p:cNvPr id="10" name="PA-文本框 5">
            <a:extLst>
              <a:ext uri="{FF2B5EF4-FFF2-40B4-BE49-F238E27FC236}">
                <a16:creationId xmlns:a16="http://schemas.microsoft.com/office/drawing/2014/main" id="{959C769D-DD9C-48B7-A0BD-6E1FA88F779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5374" y="1888442"/>
            <a:ext cx="862789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例如，引用上面代码中已经初始化的数组元素</a:t>
            </a:r>
            <a:r>
              <a:rPr lang="en-US" altLang="zh-CN"/>
              <a:t>arrNum[1]</a:t>
            </a:r>
            <a:r>
              <a:rPr lang="zh-CN" altLang="en-US"/>
              <a:t>，即数组中的第</a:t>
            </a:r>
            <a:r>
              <a:rPr lang="en-US" altLang="zh-CN"/>
              <a:t>2</a:t>
            </a:r>
            <a:r>
              <a:rPr lang="zh-CN" altLang="en-US"/>
              <a:t>个元素，如下所示：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3D04827-DF85-40BB-A0A7-6386729D66DC}"/>
                  </a:ext>
                </a:extLst>
              </p14:cNvPr>
              <p14:cNvContentPartPr/>
              <p14:nvPr/>
            </p14:nvContentPartPr>
            <p14:xfrm>
              <a:off x="1701720" y="1320840"/>
              <a:ext cx="1060920" cy="584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3D04827-DF85-40BB-A0A7-6386729D66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360" y="1311480"/>
                <a:ext cx="1079640" cy="6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10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>
            <a:extLst>
              <a:ext uri="{FF2B5EF4-FFF2-40B4-BE49-F238E27FC236}">
                <a16:creationId xmlns:a16="http://schemas.microsoft.com/office/drawing/2014/main" id="{972F1A22-112E-435D-A626-331B449E7C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44" y="1262760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标识符与关键字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67427"/>
            <a:ext cx="3339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chemeClr val="accent1"/>
                </a:solidFill>
                <a:latin typeface="+mj-ea"/>
                <a:ea typeface="+mj-ea"/>
              </a:rPr>
              <a:t>C51</a:t>
            </a:r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基本组成部分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PA-文本框 5">
            <a:extLst>
              <a:ext uri="{FF2B5EF4-FFF2-40B4-BE49-F238E27FC236}">
                <a16:creationId xmlns:a16="http://schemas.microsoft.com/office/drawing/2014/main" id="{2697AAA3-D376-49A7-8BBA-41202A4996B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44" y="1662870"/>
            <a:ext cx="9448756" cy="20326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标识符就是给常量、变量、数组和函数等定义的名称，其命名需要遵循一定的规则：</a:t>
            </a: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）必须由字母、数字或下划线组成。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）不能以数字开头。</a:t>
            </a: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）不能是关键字。</a:t>
            </a:r>
          </a:p>
          <a:p>
            <a:r>
              <a:rPr lang="zh-CN" altLang="en-US"/>
              <a:t>在</a:t>
            </a:r>
            <a:r>
              <a:rPr lang="en-US" altLang="zh-CN"/>
              <a:t>C51</a:t>
            </a:r>
            <a:r>
              <a:rPr lang="zh-CN" altLang="en-US"/>
              <a:t>中，有一些单词被赋予了特定的意义，这些单词即为关键字。标识符的命名应避开关键字，常见的关键字如下。其中，以红色标注的关键字为本书程序中常用的关键字，在后续的学习中，会逐渐介绍这些关键字的作用，其他的关键字可以仅作了解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658DCBC-A7E4-46DD-8277-077A4C6DE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80010"/>
              </p:ext>
            </p:extLst>
          </p:nvPr>
        </p:nvGraphicFramePr>
        <p:xfrm>
          <a:off x="609644" y="3762630"/>
          <a:ext cx="9329488" cy="203266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66186">
                  <a:extLst>
                    <a:ext uri="{9D8B030D-6E8A-4147-A177-3AD203B41FA5}">
                      <a16:colId xmlns:a16="http://schemas.microsoft.com/office/drawing/2014/main" val="1212493434"/>
                    </a:ext>
                  </a:extLst>
                </a:gridCol>
                <a:gridCol w="1166186">
                  <a:extLst>
                    <a:ext uri="{9D8B030D-6E8A-4147-A177-3AD203B41FA5}">
                      <a16:colId xmlns:a16="http://schemas.microsoft.com/office/drawing/2014/main" val="738895019"/>
                    </a:ext>
                  </a:extLst>
                </a:gridCol>
                <a:gridCol w="1166186">
                  <a:extLst>
                    <a:ext uri="{9D8B030D-6E8A-4147-A177-3AD203B41FA5}">
                      <a16:colId xmlns:a16="http://schemas.microsoft.com/office/drawing/2014/main" val="24887196"/>
                    </a:ext>
                  </a:extLst>
                </a:gridCol>
                <a:gridCol w="1166186">
                  <a:extLst>
                    <a:ext uri="{9D8B030D-6E8A-4147-A177-3AD203B41FA5}">
                      <a16:colId xmlns:a16="http://schemas.microsoft.com/office/drawing/2014/main" val="888941450"/>
                    </a:ext>
                  </a:extLst>
                </a:gridCol>
                <a:gridCol w="1166186">
                  <a:extLst>
                    <a:ext uri="{9D8B030D-6E8A-4147-A177-3AD203B41FA5}">
                      <a16:colId xmlns:a16="http://schemas.microsoft.com/office/drawing/2014/main" val="2253265635"/>
                    </a:ext>
                  </a:extLst>
                </a:gridCol>
                <a:gridCol w="1166186">
                  <a:extLst>
                    <a:ext uri="{9D8B030D-6E8A-4147-A177-3AD203B41FA5}">
                      <a16:colId xmlns:a16="http://schemas.microsoft.com/office/drawing/2014/main" val="594322938"/>
                    </a:ext>
                  </a:extLst>
                </a:gridCol>
                <a:gridCol w="1166186">
                  <a:extLst>
                    <a:ext uri="{9D8B030D-6E8A-4147-A177-3AD203B41FA5}">
                      <a16:colId xmlns:a16="http://schemas.microsoft.com/office/drawing/2014/main" val="1576261554"/>
                    </a:ext>
                  </a:extLst>
                </a:gridCol>
                <a:gridCol w="1166186">
                  <a:extLst>
                    <a:ext uri="{9D8B030D-6E8A-4147-A177-3AD203B41FA5}">
                      <a16:colId xmlns:a16="http://schemas.microsoft.com/office/drawing/2014/main" val="288147735"/>
                    </a:ext>
                  </a:extLst>
                </a:gridCol>
              </a:tblGrid>
              <a:tr h="225852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zh-CN" sz="1400">
                          <a:effectLst/>
                        </a:rPr>
                        <a:t>语言关键字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69556"/>
                  </a:ext>
                </a:extLst>
              </a:tr>
              <a:tr h="225852"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break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case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char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const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continue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default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do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6069182"/>
                  </a:ext>
                </a:extLst>
              </a:tr>
              <a:tr h="225852"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else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enum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extern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float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for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goto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while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3923711"/>
                  </a:ext>
                </a:extLst>
              </a:tr>
              <a:tr h="225852">
                <a:tc>
                  <a:txBody>
                    <a:bodyPr/>
                    <a:lstStyle/>
                    <a:p>
                      <a:r>
                        <a:rPr lang="en-US" altLang="zh-C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long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register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return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short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signed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sizeof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static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5220408"/>
                  </a:ext>
                </a:extLst>
              </a:tr>
              <a:tr h="225852"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switch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typedef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union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unsigned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void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volatile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if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24308"/>
                  </a:ext>
                </a:extLst>
              </a:tr>
              <a:tr h="225852">
                <a:tc gridSpan="8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C51</a:t>
                      </a:r>
                      <a:r>
                        <a:rPr lang="zh-CN" altLang="en-US" sz="14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扩展关键字</a:t>
                      </a:r>
                    </a:p>
                  </a:txBody>
                  <a:tcPr marL="68580" marR="68580" marT="0" marB="0" anchor="ctr">
                    <a:solidFill>
                      <a:srgbClr val="303B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03715"/>
                  </a:ext>
                </a:extLst>
              </a:tr>
              <a:tr h="225852"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_at_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alien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bdata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bit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code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compact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data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idata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748934"/>
                  </a:ext>
                </a:extLst>
              </a:tr>
              <a:tr h="225852"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interrupt</a:t>
                      </a:r>
                      <a:endParaRPr lang="zh-CN" altLang="en-US" sz="1400" b="0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large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pdata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_priority_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reentrant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sbit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sfr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sfr16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4140807"/>
                  </a:ext>
                </a:extLst>
              </a:tr>
              <a:tr h="225852"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</a:t>
                      </a:r>
                      <a:endParaRPr lang="zh-CN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_task_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using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xdata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352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91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220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字符串数组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0E14F-8B42-4B05-A3FB-DCA185B2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9DE3388D-F5F1-44EB-8DFF-8E9402B472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5374" y="1058347"/>
            <a:ext cx="862789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字符串数组实际上是字符型数组，定义形式与一维数组类似，例如：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64835F-06A6-48BF-9039-C87E30373FA5}"/>
              </a:ext>
            </a:extLst>
          </p:cNvPr>
          <p:cNvSpPr/>
          <p:nvPr/>
        </p:nvSpPr>
        <p:spPr>
          <a:xfrm>
            <a:off x="635374" y="1442728"/>
            <a:ext cx="937333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unsigned char arrString[6];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33EFBB-E3D2-4090-9363-44F756BD340E}"/>
              </a:ext>
            </a:extLst>
          </p:cNvPr>
          <p:cNvSpPr/>
          <p:nvPr/>
        </p:nvSpPr>
        <p:spPr>
          <a:xfrm>
            <a:off x="609644" y="2577342"/>
            <a:ext cx="9399060" cy="632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unsigned char arrString[] = {‘H’, ‘e’, ‘l’, ‘l’, ‘o’};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初始化字符串数组时，可以不输入常量表达式，由编译器自动补充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unsigned char arrString[]= “Hello”;          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利用字符串直接对字符串数组初始化</a:t>
            </a:r>
          </a:p>
        </p:txBody>
      </p:sp>
      <p:sp>
        <p:nvSpPr>
          <p:cNvPr id="10" name="PA-文本框 5">
            <a:extLst>
              <a:ext uri="{FF2B5EF4-FFF2-40B4-BE49-F238E27FC236}">
                <a16:creationId xmlns:a16="http://schemas.microsoft.com/office/drawing/2014/main" id="{959C769D-DD9C-48B7-A0BD-6E1FA88F779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5374" y="1888442"/>
            <a:ext cx="8627896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在</a:t>
            </a:r>
            <a:r>
              <a:rPr lang="en-US" altLang="zh-CN"/>
              <a:t>C51</a:t>
            </a:r>
            <a:r>
              <a:rPr lang="zh-CN" altLang="en-US"/>
              <a:t>中，允许在初始化字符串数组时不输入常量表达式，也允许利用字符直接初始化，代码如下。两种初始化方式的结果相同。</a:t>
            </a:r>
          </a:p>
        </p:txBody>
      </p:sp>
      <p:sp>
        <p:nvSpPr>
          <p:cNvPr id="8" name="PA-文本框 5">
            <a:extLst>
              <a:ext uri="{FF2B5EF4-FFF2-40B4-BE49-F238E27FC236}">
                <a16:creationId xmlns:a16="http://schemas.microsoft.com/office/drawing/2014/main" id="{0D35ACC8-0FF9-4E35-A210-DFA8D074707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35374" y="3268244"/>
            <a:ext cx="9399060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字符串数组必须以‘</a:t>
            </a:r>
            <a:r>
              <a:rPr lang="en-US" altLang="zh-CN"/>
              <a:t>\0’</a:t>
            </a:r>
            <a:r>
              <a:rPr lang="zh-CN" altLang="en-US"/>
              <a:t>字符结束，由编译器编译时自动补充，因此上方初始化的</a:t>
            </a:r>
            <a:r>
              <a:rPr lang="en-US" altLang="zh-CN"/>
              <a:t>arrString</a:t>
            </a:r>
            <a:r>
              <a:rPr lang="zh-CN" altLang="en-US"/>
              <a:t>数组的元素个数为</a:t>
            </a:r>
            <a:r>
              <a:rPr lang="en-US" altLang="zh-CN"/>
              <a:t>6</a:t>
            </a:r>
            <a:r>
              <a:rPr lang="zh-CN" altLang="en-US"/>
              <a:t>。在编程过程中，可以通过判断数组中的元素是否为‘</a:t>
            </a:r>
            <a:r>
              <a:rPr lang="en-US" altLang="zh-CN"/>
              <a:t>\0’</a:t>
            </a:r>
            <a:r>
              <a:rPr lang="zh-CN" altLang="en-US"/>
              <a:t>，从而判断该元素是否为数组中的最后一位。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611D69-5544-45E5-B034-7F3B351C4634}"/>
              </a:ext>
            </a:extLst>
          </p:cNvPr>
          <p:cNvSpPr/>
          <p:nvPr/>
        </p:nvSpPr>
        <p:spPr>
          <a:xfrm>
            <a:off x="609644" y="3959148"/>
            <a:ext cx="9399060" cy="20381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int i;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for(i = 0; i&lt;10; i++)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……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if(‘\0’ == arrString[i])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  break;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}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7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数组命名规范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0E14F-8B42-4B05-A3FB-DCA185B2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9DE3388D-F5F1-44EB-8DFF-8E9402B472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5374" y="1058347"/>
            <a:ext cx="8627896" cy="9123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局部变量命名规范也适用于函数内的非静态数组命名：第一个单词首字母小写，后续单词的首字母大写，其余字母小写格式。但本书建议数组名前要加</a:t>
            </a:r>
            <a:r>
              <a:rPr lang="en-US" altLang="zh-CN"/>
              <a:t>arr</a:t>
            </a:r>
            <a:r>
              <a:rPr lang="zh-CN" altLang="en-US"/>
              <a:t>前缀，以区别于其他变量。</a:t>
            </a:r>
            <a:endParaRPr lang="en-US" altLang="zh-CN"/>
          </a:p>
          <a:p>
            <a:r>
              <a:rPr lang="zh-CN" altLang="en-US"/>
              <a:t>例如：</a:t>
            </a:r>
            <a:r>
              <a:rPr lang="en-US" altLang="zh-CN"/>
              <a:t>arrSendData</a:t>
            </a:r>
            <a:r>
              <a:rPr lang="zh-CN" altLang="en-US"/>
              <a:t>、</a:t>
            </a:r>
            <a:r>
              <a:rPr lang="en-US" altLang="zh-CN"/>
              <a:t>arrRestTime</a:t>
            </a:r>
            <a:r>
              <a:rPr lang="zh-CN" altLang="en-US"/>
              <a:t>、</a:t>
            </a:r>
            <a:r>
              <a:rPr lang="en-US" altLang="zh-CN"/>
              <a:t>arrTempData</a:t>
            </a:r>
            <a:r>
              <a:rPr lang="zh-CN" altLang="en-US"/>
              <a:t>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8CD255C-5C7C-49FA-B45C-9D26E3635E1E}"/>
                  </a:ext>
                </a:extLst>
              </p14:cNvPr>
              <p14:cNvContentPartPr/>
              <p14:nvPr/>
            </p14:nvContentPartPr>
            <p14:xfrm>
              <a:off x="1308240" y="1905120"/>
              <a:ext cx="2730600" cy="511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8CD255C-5C7C-49FA-B45C-9D26E3635E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8880" y="1895760"/>
                <a:ext cx="274932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97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4428266" cy="1739256"/>
                <a:chOff x="-15896" y="866380"/>
                <a:chExt cx="4428266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4075155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*C51</a:t>
                  </a:r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指针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2.8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9BAD932-6BE6-468D-84D3-605130211D9B}"/>
              </a:ext>
            </a:extLst>
          </p:cNvPr>
          <p:cNvSpPr txBox="1"/>
          <p:nvPr/>
        </p:nvSpPr>
        <p:spPr>
          <a:xfrm>
            <a:off x="5881024" y="2533149"/>
            <a:ext cx="4664389" cy="3497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9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chemeClr val="accent1"/>
                </a:solidFill>
                <a:latin typeface="+mj-ea"/>
                <a:ea typeface="+mj-ea"/>
              </a:rPr>
              <a:t>C51</a:t>
            </a:r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指针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0E14F-8B42-4B05-A3FB-DCA185B2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498CD50-9960-494C-B623-8E1611E396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9228"/>
              </p:ext>
            </p:extLst>
          </p:nvPr>
        </p:nvGraphicFramePr>
        <p:xfrm>
          <a:off x="4033630" y="1197120"/>
          <a:ext cx="4124739" cy="4463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Visio" r:id="rId4" imgW="2392709" imgH="2590517" progId="Visio.Drawing.11">
                  <p:embed/>
                </p:oleObj>
              </mc:Choice>
              <mc:Fallback>
                <p:oleObj name="Visio" r:id="rId4" imgW="2392709" imgH="259051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630" y="1197120"/>
                        <a:ext cx="4124739" cy="44637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08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chemeClr val="accent1"/>
                </a:solidFill>
                <a:latin typeface="+mj-ea"/>
                <a:ea typeface="+mj-ea"/>
              </a:rPr>
              <a:t>C51</a:t>
            </a:r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指针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0E14F-8B42-4B05-A3FB-DCA185B2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9DE3388D-F5F1-44EB-8DFF-8E9402B472E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44" y="1227312"/>
            <a:ext cx="8627896" cy="9123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在</a:t>
            </a:r>
            <a:r>
              <a:rPr lang="en-US" altLang="zh-CN"/>
              <a:t>C51</a:t>
            </a:r>
            <a:r>
              <a:rPr lang="zh-CN" altLang="en-US"/>
              <a:t>中，因为指针变量实质上是一个指向某一变量的地址，所以将一个变量的地址值赋给这个指针变量后，这个指针变量就“指向”了该变量。例如，变量</a:t>
            </a:r>
            <a:r>
              <a:rPr lang="en-US" altLang="zh-CN"/>
              <a:t>a</a:t>
            </a:r>
            <a:r>
              <a:rPr lang="zh-CN" altLang="en-US"/>
              <a:t>的地址为</a:t>
            </a:r>
            <a:r>
              <a:rPr lang="en-US" altLang="zh-CN"/>
              <a:t>&amp;a</a:t>
            </a:r>
            <a:r>
              <a:rPr lang="zh-CN" altLang="en-US"/>
              <a:t>，将这个地址存放到指针变量</a:t>
            </a:r>
            <a:r>
              <a:rPr lang="en-US" altLang="zh-CN"/>
              <a:t>p</a:t>
            </a:r>
            <a:r>
              <a:rPr lang="zh-CN" altLang="en-US"/>
              <a:t>中，</a:t>
            </a:r>
            <a:r>
              <a:rPr lang="en-US" altLang="zh-CN"/>
              <a:t>p</a:t>
            </a:r>
            <a:r>
              <a:rPr lang="zh-CN" altLang="en-US"/>
              <a:t>就指向了变量</a:t>
            </a:r>
            <a:r>
              <a:rPr lang="en-US" altLang="zh-CN"/>
              <a:t>a</a:t>
            </a:r>
            <a:r>
              <a:rPr lang="zh-CN" altLang="en-US"/>
              <a:t>，*</a:t>
            </a:r>
            <a:r>
              <a:rPr lang="en-US" altLang="zh-CN"/>
              <a:t>p</a:t>
            </a:r>
            <a:r>
              <a:rPr lang="zh-CN" altLang="en-US"/>
              <a:t>即为变量</a:t>
            </a:r>
            <a:r>
              <a:rPr lang="en-US" altLang="zh-CN"/>
              <a:t>a</a:t>
            </a:r>
            <a:r>
              <a:rPr lang="zh-CN" altLang="en-US"/>
              <a:t>的值。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ED1CEDB-0090-4749-8A47-85AECF602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868685"/>
              </p:ext>
            </p:extLst>
          </p:nvPr>
        </p:nvGraphicFramePr>
        <p:xfrm>
          <a:off x="526774" y="2290013"/>
          <a:ext cx="3111748" cy="1048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Visio" r:id="rId5" imgW="1294735" imgH="434070" progId="Visio.Drawing.11">
                  <p:embed/>
                </p:oleObj>
              </mc:Choice>
              <mc:Fallback>
                <p:oleObj name="Visio" r:id="rId5" imgW="1294735" imgH="4340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74" y="2290013"/>
                        <a:ext cx="3111748" cy="1048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23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4224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指针变量的定义和使用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0E14F-8B42-4B05-A3FB-DCA185B2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9DE3388D-F5F1-44EB-8DFF-8E9402B472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44" y="1227312"/>
            <a:ext cx="862789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定义指针变量的一般形式如下。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1D66C2-0A85-4683-B96C-C67BFEF3A0FA}"/>
              </a:ext>
            </a:extLst>
          </p:cNvPr>
          <p:cNvSpPr/>
          <p:nvPr/>
        </p:nvSpPr>
        <p:spPr>
          <a:xfrm>
            <a:off x="619583" y="1640109"/>
            <a:ext cx="937333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类型名*  指针变量名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7" name="PA-文本框 5">
            <a:extLst>
              <a:ext uri="{FF2B5EF4-FFF2-40B4-BE49-F238E27FC236}">
                <a16:creationId xmlns:a16="http://schemas.microsoft.com/office/drawing/2014/main" id="{9C4A4F99-D927-43F3-8D83-34362E1ABE8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44" y="2125645"/>
            <a:ext cx="862789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其中，“*”表示定义的是指针变量，类型名为该指针变量所指向的变量的数据类型，例如：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68BE64-D6A2-455D-9F66-79D36AC35215}"/>
              </a:ext>
            </a:extLst>
          </p:cNvPr>
          <p:cNvSpPr/>
          <p:nvPr/>
        </p:nvSpPr>
        <p:spPr>
          <a:xfrm>
            <a:off x="619583" y="2502755"/>
            <a:ext cx="937333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int* pHour;</a:t>
            </a:r>
          </a:p>
        </p:txBody>
      </p:sp>
      <p:sp>
        <p:nvSpPr>
          <p:cNvPr id="9" name="PA-文本框 5">
            <a:extLst>
              <a:ext uri="{FF2B5EF4-FFF2-40B4-BE49-F238E27FC236}">
                <a16:creationId xmlns:a16="http://schemas.microsoft.com/office/drawing/2014/main" id="{29FCF9AB-4E28-4226-A75D-F02B4CACC0F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644" y="3360293"/>
            <a:ext cx="862789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/>
              <a:t>pHour</a:t>
            </a:r>
            <a:r>
              <a:rPr lang="zh-CN" altLang="en-US"/>
              <a:t>为指针变量，该指针变量指向一个整型的变量</a:t>
            </a:r>
            <a:r>
              <a:rPr lang="en-US" altLang="zh-CN"/>
              <a:t>hour</a:t>
            </a:r>
            <a:r>
              <a:rPr lang="zh-CN" altLang="en-US"/>
              <a:t>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38B3C8-FBD2-4705-96C0-E0EA4A3CDB5A}"/>
              </a:ext>
            </a:extLst>
          </p:cNvPr>
          <p:cNvSpPr/>
          <p:nvPr/>
        </p:nvSpPr>
        <p:spPr>
          <a:xfrm>
            <a:off x="619583" y="3755592"/>
            <a:ext cx="9373330" cy="8852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int hour;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int* pHour;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pHour = &amp;hour;</a:t>
            </a:r>
          </a:p>
        </p:txBody>
      </p:sp>
      <p:sp>
        <p:nvSpPr>
          <p:cNvPr id="11" name="PA-文本框 4">
            <a:extLst>
              <a:ext uri="{FF2B5EF4-FFF2-40B4-BE49-F238E27FC236}">
                <a16:creationId xmlns:a16="http://schemas.microsoft.com/office/drawing/2014/main" id="{636C7964-66FE-48AD-A08F-438660D75BE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09644" y="3019577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示例</a:t>
            </a:r>
          </a:p>
        </p:txBody>
      </p:sp>
      <p:sp>
        <p:nvSpPr>
          <p:cNvPr id="13" name="PA-文本框 5">
            <a:extLst>
              <a:ext uri="{FF2B5EF4-FFF2-40B4-BE49-F238E27FC236}">
                <a16:creationId xmlns:a16="http://schemas.microsoft.com/office/drawing/2014/main" id="{B16E9CA4-9CB9-41CE-A04D-7B0F5AA95E3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9644" y="4792781"/>
            <a:ext cx="862789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指针变量的定义和初始化是一条语句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4F6418-81EE-40EA-98DC-32CA137F0DF6}"/>
              </a:ext>
            </a:extLst>
          </p:cNvPr>
          <p:cNvSpPr/>
          <p:nvPr/>
        </p:nvSpPr>
        <p:spPr>
          <a:xfrm>
            <a:off x="619583" y="5188080"/>
            <a:ext cx="9373330" cy="5330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int hour;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int* pHour = &amp;hour;</a:t>
            </a:r>
          </a:p>
        </p:txBody>
      </p:sp>
    </p:spTree>
    <p:extLst>
      <p:ext uri="{BB962C8B-B14F-4D97-AF65-F5344CB8AC3E}">
        <p14:creationId xmlns:p14="http://schemas.microsoft.com/office/powerpoint/2010/main" val="1995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指针变量注意事项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0E14F-8B42-4B05-A3FB-DCA185B2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9DE3388D-F5F1-44EB-8DFF-8E9402B472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44" y="1227312"/>
            <a:ext cx="8627896" cy="14725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）指针一定要定义类型，因为指针不仅可以指向单字节变量，还可以指向双字节变量及其他类型的变量，若指针未定义类型则无法使用。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指针在使用前一定要进行初始化，因为未初始化的指针就是野指针，会导致不可预知的后果。如果某一指针指向了内存中比较重要的地方，对该指针进行操作可能会导致系统异常，例如系统提示指针指向了一个不可用的地址。因此，指针变量在使用前一定要初始化。</a:t>
            </a:r>
          </a:p>
        </p:txBody>
      </p:sp>
    </p:spTree>
    <p:extLst>
      <p:ext uri="{BB962C8B-B14F-4D97-AF65-F5344CB8AC3E}">
        <p14:creationId xmlns:p14="http://schemas.microsoft.com/office/powerpoint/2010/main" val="205495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220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指针与数组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0E14F-8B42-4B05-A3FB-DCA185B2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9DE3388D-F5F1-44EB-8DFF-8E9402B472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44" y="1227312"/>
            <a:ext cx="862789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数组名即为数组的地址，也是数组的首地址。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01C928-8CA5-46A4-BF6F-E60ED40CDC0B}"/>
              </a:ext>
            </a:extLst>
          </p:cNvPr>
          <p:cNvSpPr/>
          <p:nvPr/>
        </p:nvSpPr>
        <p:spPr>
          <a:xfrm>
            <a:off x="609644" y="2001635"/>
            <a:ext cx="4184541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unsigned char arr[4] = {0x11, 0x22, 0x33, 0x44};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7514E2-5BB5-48A7-859F-AAD1B1AF3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22411"/>
              </p:ext>
            </p:extLst>
          </p:nvPr>
        </p:nvGraphicFramePr>
        <p:xfrm>
          <a:off x="609644" y="2606780"/>
          <a:ext cx="4184541" cy="184947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394847">
                  <a:extLst>
                    <a:ext uri="{9D8B030D-6E8A-4147-A177-3AD203B41FA5}">
                      <a16:colId xmlns:a16="http://schemas.microsoft.com/office/drawing/2014/main" val="206438653"/>
                    </a:ext>
                  </a:extLst>
                </a:gridCol>
                <a:gridCol w="1394847">
                  <a:extLst>
                    <a:ext uri="{9D8B030D-6E8A-4147-A177-3AD203B41FA5}">
                      <a16:colId xmlns:a16="http://schemas.microsoft.com/office/drawing/2014/main" val="96595448"/>
                    </a:ext>
                  </a:extLst>
                </a:gridCol>
                <a:gridCol w="1394847">
                  <a:extLst>
                    <a:ext uri="{9D8B030D-6E8A-4147-A177-3AD203B41FA5}">
                      <a16:colId xmlns:a16="http://schemas.microsoft.com/office/drawing/2014/main" val="728197301"/>
                    </a:ext>
                  </a:extLst>
                </a:gridCol>
              </a:tblGrid>
              <a:tr h="616492"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地址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变量值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unsigned char arr[x]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4398548"/>
                  </a:ext>
                </a:extLst>
              </a:tr>
              <a:tr h="3082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0x0018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x=0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9653588"/>
                  </a:ext>
                </a:extLst>
              </a:tr>
              <a:tr h="3082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0x0019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22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x=1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6968173"/>
                  </a:ext>
                </a:extLst>
              </a:tr>
              <a:tr h="3082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0x0020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33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x=2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1521869"/>
                  </a:ext>
                </a:extLst>
              </a:tr>
              <a:tr h="3082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0x0021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44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x=3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056986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A6439F7-ABD4-4218-916A-0090132CC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75698"/>
              </p:ext>
            </p:extLst>
          </p:nvPr>
        </p:nvGraphicFramePr>
        <p:xfrm>
          <a:off x="7050156" y="1848667"/>
          <a:ext cx="3713922" cy="281996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56961">
                  <a:extLst>
                    <a:ext uri="{9D8B030D-6E8A-4147-A177-3AD203B41FA5}">
                      <a16:colId xmlns:a16="http://schemas.microsoft.com/office/drawing/2014/main" val="3301943726"/>
                    </a:ext>
                  </a:extLst>
                </a:gridCol>
                <a:gridCol w="1856961">
                  <a:extLst>
                    <a:ext uri="{9D8B030D-6E8A-4147-A177-3AD203B41FA5}">
                      <a16:colId xmlns:a16="http://schemas.microsoft.com/office/drawing/2014/main" val="3423553512"/>
                    </a:ext>
                  </a:extLst>
                </a:gridCol>
              </a:tblGrid>
              <a:tr h="398909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数组操作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指针操作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5225907"/>
                  </a:ext>
                </a:extLst>
              </a:tr>
              <a:tr h="39890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&amp;arr[0]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arr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9605249"/>
                  </a:ext>
                </a:extLst>
              </a:tr>
              <a:tr h="41271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arr[0]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*arr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4911735"/>
                  </a:ext>
                </a:extLst>
              </a:tr>
              <a:tr h="41271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arr[0]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*(arr+0)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7838448"/>
                  </a:ext>
                </a:extLst>
              </a:tr>
              <a:tr h="39890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arr[1]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*(arr+1)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7024114"/>
                  </a:ext>
                </a:extLst>
              </a:tr>
              <a:tr h="39890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arr[2]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*(arr+2)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4700122"/>
                  </a:ext>
                </a:extLst>
              </a:tr>
              <a:tr h="39890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arr[3]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*(arr+3)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8639663"/>
                  </a:ext>
                </a:extLst>
              </a:tr>
            </a:tbl>
          </a:graphicData>
        </a:graphic>
      </p:graphicFrame>
      <p:sp>
        <p:nvSpPr>
          <p:cNvPr id="10" name="PA-文本框 5">
            <a:extLst>
              <a:ext uri="{FF2B5EF4-FFF2-40B4-BE49-F238E27FC236}">
                <a16:creationId xmlns:a16="http://schemas.microsoft.com/office/drawing/2014/main" id="{65A41024-101C-4379-BB4E-22A186D4403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050156" y="1220113"/>
            <a:ext cx="2739843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数组和指针的对应关系如下。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7159B8-C24A-45F1-89AA-B01EC45AC79D}"/>
              </a:ext>
            </a:extLst>
          </p:cNvPr>
          <p:cNvSpPr/>
          <p:nvPr/>
        </p:nvSpPr>
        <p:spPr>
          <a:xfrm>
            <a:off x="609644" y="4684699"/>
            <a:ext cx="4184541" cy="13185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arr=0x0018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arr[0]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&amp;arr[0]=0x0018</a:t>
            </a:r>
          </a:p>
          <a:p>
            <a:pPr indent="361950"/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5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5213737" cy="2293253"/>
                <a:chOff x="-15896" y="866380"/>
                <a:chExt cx="5213737" cy="2293253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4860626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4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Keil</a:t>
                  </a:r>
                  <a:r>
                    <a:rPr lang="zh-CN" altLang="en-US" sz="54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编辑和编译</a:t>
                  </a:r>
                  <a:endParaRPr lang="en-US" altLang="zh-CN" sz="5400">
                    <a:solidFill>
                      <a:schemeClr val="accent1"/>
                    </a:solidFill>
                    <a:latin typeface="+mj-ea"/>
                    <a:ea typeface="+mj-ea"/>
                  </a:endParaRPr>
                </a:p>
                <a:p>
                  <a:r>
                    <a:rPr lang="zh-CN" altLang="en-US" sz="54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及程序下载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2.9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9BAD932-6BE6-468D-84D3-605130211D9B}"/>
              </a:ext>
            </a:extLst>
          </p:cNvPr>
          <p:cNvSpPr txBox="1"/>
          <p:nvPr/>
        </p:nvSpPr>
        <p:spPr>
          <a:xfrm>
            <a:off x="5918977" y="2533149"/>
            <a:ext cx="4664389" cy="9123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通过编写及编译一个点亮</a:t>
            </a:r>
            <a:r>
              <a:rPr lang="en-US" altLang="zh-CN"/>
              <a:t>LED1</a:t>
            </a:r>
            <a:r>
              <a:rPr lang="zh-CN" altLang="en-US"/>
              <a:t>的程序，介绍</a:t>
            </a:r>
            <a:r>
              <a:rPr lang="en-US" altLang="zh-CN"/>
              <a:t>Keil μVision4</a:t>
            </a:r>
            <a:r>
              <a:rPr lang="zh-CN" altLang="en-US"/>
              <a:t>软件的使用以及通过</a:t>
            </a:r>
            <a:r>
              <a:rPr lang="en-US" altLang="zh-CN"/>
              <a:t>STC-ISP</a:t>
            </a:r>
            <a:r>
              <a:rPr lang="zh-CN" altLang="en-US"/>
              <a:t>下载程序的方法。熟练运用这些软件工具，是入门</a:t>
            </a:r>
            <a:r>
              <a:rPr lang="en-US" altLang="zh-CN"/>
              <a:t>51</a:t>
            </a:r>
            <a:r>
              <a:rPr lang="zh-CN" altLang="en-US"/>
              <a:t>单片机开发的基础。</a:t>
            </a:r>
          </a:p>
        </p:txBody>
      </p:sp>
    </p:spTree>
    <p:extLst>
      <p:ext uri="{BB962C8B-B14F-4D97-AF65-F5344CB8AC3E}">
        <p14:creationId xmlns:p14="http://schemas.microsoft.com/office/powerpoint/2010/main" val="337686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204450" cy="904715"/>
            <a:chOff x="482600" y="439828"/>
            <a:chExt cx="2204450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2044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本章任务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Tasks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6" name="PA-文本框 5">
            <a:extLst>
              <a:ext uri="{FF2B5EF4-FFF2-40B4-BE49-F238E27FC236}">
                <a16:creationId xmlns:a16="http://schemas.microsoft.com/office/drawing/2014/main" id="{358038A7-8707-4C25-B76A-317163DDDEA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68228" y="2184813"/>
            <a:ext cx="10025852" cy="24883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200000"/>
              </a:lnSpc>
            </a:pPr>
            <a:r>
              <a:rPr lang="en-US" altLang="zh-CN" sz="1600"/>
              <a:t>1</a:t>
            </a:r>
            <a:r>
              <a:rPr lang="zh-CN" altLang="en-US" sz="1600"/>
              <a:t>．利用本章所学知识，尝试实现其他流水灯样式。</a:t>
            </a:r>
          </a:p>
          <a:p>
            <a:pPr>
              <a:lnSpc>
                <a:spcPct val="200000"/>
              </a:lnSpc>
            </a:pPr>
            <a:r>
              <a:rPr lang="zh-CN" altLang="en-US" sz="1600"/>
              <a:t>（任务提示：流水灯样式</a:t>
            </a:r>
            <a:r>
              <a:rPr lang="en-US" altLang="zh-CN" sz="1600"/>
              <a:t>1</a:t>
            </a:r>
            <a:r>
              <a:rPr lang="zh-CN" altLang="en-US" sz="1600"/>
              <a:t>：</a:t>
            </a:r>
            <a:r>
              <a:rPr lang="en-US" altLang="zh-CN" sz="1600"/>
              <a:t>LED1~LED4</a:t>
            </a:r>
            <a:r>
              <a:rPr lang="zh-CN" altLang="en-US" sz="1600"/>
              <a:t>逐个亮起并保持亮起状态，再从</a:t>
            </a:r>
            <a:r>
              <a:rPr lang="en-US" altLang="zh-CN" sz="1600"/>
              <a:t>LED1~LED4</a:t>
            </a:r>
            <a:r>
              <a:rPr lang="zh-CN" altLang="en-US" sz="1600"/>
              <a:t>逐个熄灭；流水灯样式</a:t>
            </a:r>
            <a:r>
              <a:rPr lang="en-US" altLang="zh-CN" sz="1600"/>
              <a:t>2</a:t>
            </a:r>
            <a:r>
              <a:rPr lang="zh-CN" altLang="en-US" sz="1600"/>
              <a:t>：在本章例程的流水灯基础上实现倒序流水，即图</a:t>
            </a:r>
            <a:r>
              <a:rPr lang="en-US" altLang="zh-CN" sz="1600"/>
              <a:t>3 9</a:t>
            </a:r>
            <a:r>
              <a:rPr lang="zh-CN" altLang="en-US" sz="1600"/>
              <a:t>中由④到①的过程）</a:t>
            </a:r>
          </a:p>
          <a:p>
            <a:pPr>
              <a:lnSpc>
                <a:spcPct val="200000"/>
              </a:lnSpc>
            </a:pPr>
            <a:r>
              <a:rPr lang="en-US" altLang="zh-CN" sz="1600"/>
              <a:t>2</a:t>
            </a:r>
            <a:r>
              <a:rPr lang="zh-CN" altLang="en-US" sz="1600"/>
              <a:t>．将流水灯点亮与熄灭之间的延时分别改为</a:t>
            </a:r>
            <a:r>
              <a:rPr lang="en-US" altLang="zh-CN" sz="1600"/>
              <a:t>100</a:t>
            </a:r>
            <a:r>
              <a:rPr lang="zh-CN" altLang="en-US" sz="1600"/>
              <a:t>毫秒、</a:t>
            </a:r>
            <a:r>
              <a:rPr lang="en-US" altLang="zh-CN" sz="1600"/>
              <a:t>50</a:t>
            </a:r>
            <a:r>
              <a:rPr lang="zh-CN" altLang="en-US" sz="1600"/>
              <a:t>毫秒、</a:t>
            </a:r>
            <a:r>
              <a:rPr lang="en-US" altLang="zh-CN" sz="1600"/>
              <a:t>10</a:t>
            </a:r>
            <a:r>
              <a:rPr lang="zh-CN" altLang="en-US" sz="1600"/>
              <a:t>毫秒、</a:t>
            </a:r>
            <a:r>
              <a:rPr lang="en-US" altLang="zh-CN" sz="1600"/>
              <a:t>1</a:t>
            </a:r>
            <a:r>
              <a:rPr lang="zh-CN" altLang="en-US" sz="1600"/>
              <a:t>毫秒，注意观察</a:t>
            </a:r>
            <a:r>
              <a:rPr lang="en-US" altLang="zh-CN" sz="1600"/>
              <a:t>LED</a:t>
            </a:r>
            <a:r>
              <a:rPr lang="zh-CN" altLang="en-US" sz="1600"/>
              <a:t>灯的点亮与熄灭状态。</a:t>
            </a:r>
          </a:p>
        </p:txBody>
      </p:sp>
    </p:spTree>
    <p:extLst>
      <p:ext uri="{BB962C8B-B14F-4D97-AF65-F5344CB8AC3E}">
        <p14:creationId xmlns:p14="http://schemas.microsoft.com/office/powerpoint/2010/main" val="5958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>
            <a:extLst>
              <a:ext uri="{FF2B5EF4-FFF2-40B4-BE49-F238E27FC236}">
                <a16:creationId xmlns:a16="http://schemas.microsoft.com/office/drawing/2014/main" id="{972F1A22-112E-435D-A626-331B449E7C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44" y="1262760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程序注释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67427"/>
            <a:ext cx="3339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chemeClr val="accent1"/>
                </a:solidFill>
                <a:latin typeface="+mj-ea"/>
                <a:ea typeface="+mj-ea"/>
              </a:rPr>
              <a:t>C51</a:t>
            </a:r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基本组成部分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PA-文本框 5">
            <a:extLst>
              <a:ext uri="{FF2B5EF4-FFF2-40B4-BE49-F238E27FC236}">
                <a16:creationId xmlns:a16="http://schemas.microsoft.com/office/drawing/2014/main" id="{2697AAA3-D376-49A7-8BBA-41202A4996B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44" y="1662870"/>
            <a:ext cx="9448756" cy="11924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程序注释即对程序代码的解释说明，可以增加代码的可读性。一段合格的代码，注释是必不可少的。</a:t>
            </a:r>
            <a:endParaRPr lang="en-US" altLang="zh-CN"/>
          </a:p>
          <a:p>
            <a:r>
              <a:rPr lang="zh-CN" altLang="en-US"/>
              <a:t>常见的注释形式有两种：</a:t>
            </a:r>
            <a:endParaRPr lang="en-US" altLang="zh-CN"/>
          </a:p>
          <a:p>
            <a:r>
              <a:rPr lang="zh-CN" altLang="en-US"/>
              <a:t>单行注释和多行注释。单行注释使用“</a:t>
            </a:r>
            <a:r>
              <a:rPr lang="en-US" altLang="zh-CN"/>
              <a:t>//”</a:t>
            </a:r>
            <a:r>
              <a:rPr lang="zh-CN" altLang="en-US"/>
              <a:t>符号，作用范围是从“</a:t>
            </a:r>
            <a:r>
              <a:rPr lang="en-US" altLang="zh-CN"/>
              <a:t>//”</a:t>
            </a:r>
            <a:r>
              <a:rPr lang="zh-CN" altLang="en-US"/>
              <a:t>开始到本行结束；</a:t>
            </a:r>
            <a:endParaRPr lang="en-US" altLang="zh-CN"/>
          </a:p>
          <a:p>
            <a:r>
              <a:rPr lang="zh-CN" altLang="en-US"/>
              <a:t>多行注释使用“</a:t>
            </a:r>
            <a:r>
              <a:rPr lang="en-US" altLang="zh-CN"/>
              <a:t>/*  */”</a:t>
            </a:r>
            <a:r>
              <a:rPr lang="zh-CN" altLang="en-US"/>
              <a:t>符号，作用范围是“</a:t>
            </a:r>
            <a:r>
              <a:rPr lang="en-US" altLang="zh-CN"/>
              <a:t>/*”</a:t>
            </a:r>
            <a:r>
              <a:rPr lang="zh-CN" altLang="en-US"/>
              <a:t>和“*</a:t>
            </a:r>
            <a:r>
              <a:rPr lang="en-US" altLang="zh-CN"/>
              <a:t>/”</a:t>
            </a:r>
            <a:r>
              <a:rPr lang="zh-CN" altLang="en-US"/>
              <a:t>之间。</a:t>
            </a:r>
          </a:p>
        </p:txBody>
      </p:sp>
      <p:sp>
        <p:nvSpPr>
          <p:cNvPr id="6" name="PA-文本框 4">
            <a:extLst>
              <a:ext uri="{FF2B5EF4-FFF2-40B4-BE49-F238E27FC236}">
                <a16:creationId xmlns:a16="http://schemas.microsoft.com/office/drawing/2014/main" id="{B86D139F-B145-4279-AD8E-5E9ECC01708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644" y="3255422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其他规范</a:t>
            </a:r>
          </a:p>
        </p:txBody>
      </p:sp>
      <p:sp>
        <p:nvSpPr>
          <p:cNvPr id="7" name="PA-文本框 5">
            <a:extLst>
              <a:ext uri="{FF2B5EF4-FFF2-40B4-BE49-F238E27FC236}">
                <a16:creationId xmlns:a16="http://schemas.microsoft.com/office/drawing/2014/main" id="{80C00AFD-DEA9-46DE-B0F5-2912A224E57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09644" y="3655532"/>
            <a:ext cx="9448756" cy="11924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）不允许把多个短语句写在一行中，即一行只写一条语句。在每行语句的末尾必须加英文分号“</a:t>
            </a:r>
            <a:r>
              <a:rPr lang="en-US" altLang="zh-CN"/>
              <a:t>;”</a:t>
            </a:r>
            <a:r>
              <a:rPr lang="zh-CN" altLang="en-US"/>
              <a:t>。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）当一段代码属于另一段代码的内部代码时，需要缩进。在本书中采用两个空格作为缩进，也可以使用</a:t>
            </a:r>
            <a:r>
              <a:rPr lang="en-US" altLang="zh-CN"/>
              <a:t>Tab</a:t>
            </a:r>
            <a:r>
              <a:rPr lang="zh-CN" altLang="en-US"/>
              <a:t>快捷键进行缩进，但必须将</a:t>
            </a:r>
            <a:r>
              <a:rPr lang="en-US" altLang="zh-CN"/>
              <a:t>Tab</a:t>
            </a:r>
            <a:r>
              <a:rPr lang="zh-CN" altLang="en-US"/>
              <a:t>键设定为转换为</a:t>
            </a:r>
            <a:r>
              <a:rPr lang="en-US" altLang="zh-CN"/>
              <a:t>2</a:t>
            </a:r>
            <a:r>
              <a:rPr lang="zh-CN" altLang="en-US"/>
              <a:t>个空格，以免用不同的编辑器阅读程序时，因</a:t>
            </a:r>
            <a:r>
              <a:rPr lang="en-US" altLang="zh-CN"/>
              <a:t>Tab</a:t>
            </a:r>
            <a:r>
              <a:rPr lang="zh-CN" altLang="en-US"/>
              <a:t>键所设置的空格数目不同而造成程序布局不整齐。</a:t>
            </a:r>
          </a:p>
        </p:txBody>
      </p:sp>
    </p:spTree>
    <p:extLst>
      <p:ext uri="{BB962C8B-B14F-4D97-AF65-F5344CB8AC3E}">
        <p14:creationId xmlns:p14="http://schemas.microsoft.com/office/powerpoint/2010/main" val="139104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4173388" cy="2308324"/>
                <a:chOff x="-15896" y="866380"/>
                <a:chExt cx="4173388" cy="2308324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866380"/>
                  <a:ext cx="3820277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C51</a:t>
                  </a:r>
                </a:p>
                <a:p>
                  <a:pPr algn="r"/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数据类型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2.2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023E7F0A-4BB1-41B6-A202-5ACFBB6A3CA1}"/>
              </a:ext>
            </a:extLst>
          </p:cNvPr>
          <p:cNvSpPr txBox="1"/>
          <p:nvPr/>
        </p:nvSpPr>
        <p:spPr>
          <a:xfrm>
            <a:off x="5142610" y="2700312"/>
            <a:ext cx="5674855" cy="9123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与</a:t>
            </a:r>
            <a:r>
              <a:rPr lang="en-US" altLang="zh-CN"/>
              <a:t>C</a:t>
            </a:r>
            <a:r>
              <a:rPr lang="zh-CN" altLang="en-US"/>
              <a:t>语言相似，</a:t>
            </a:r>
            <a:r>
              <a:rPr lang="en-US" altLang="zh-CN"/>
              <a:t>C51</a:t>
            </a:r>
            <a:r>
              <a:rPr lang="zh-CN" altLang="en-US"/>
              <a:t>也有不同种类的数据类型。其中，</a:t>
            </a:r>
            <a:r>
              <a:rPr lang="en-US" altLang="zh-CN"/>
              <a:t>C51</a:t>
            </a:r>
            <a:r>
              <a:rPr lang="zh-CN" altLang="en-US"/>
              <a:t>在</a:t>
            </a:r>
            <a:r>
              <a:rPr lang="en-US" altLang="zh-CN"/>
              <a:t>C</a:t>
            </a:r>
            <a:r>
              <a:rPr lang="zh-CN" altLang="en-US"/>
              <a:t>语言原有的数据类型基础上，还对其进行了扩展。本节主要介绍</a:t>
            </a:r>
            <a:r>
              <a:rPr lang="en-US" altLang="zh-CN"/>
              <a:t>C51</a:t>
            </a:r>
            <a:r>
              <a:rPr lang="zh-CN" altLang="en-US"/>
              <a:t>的基本数据类型和扩展数据类型。</a:t>
            </a:r>
          </a:p>
        </p:txBody>
      </p:sp>
    </p:spTree>
    <p:extLst>
      <p:ext uri="{BB962C8B-B14F-4D97-AF65-F5344CB8AC3E}">
        <p14:creationId xmlns:p14="http://schemas.microsoft.com/office/powerpoint/2010/main" val="16760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基本数据类型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PA-文本框 5">
            <a:extLst>
              <a:ext uri="{FF2B5EF4-FFF2-40B4-BE49-F238E27FC236}">
                <a16:creationId xmlns:a16="http://schemas.microsoft.com/office/drawing/2014/main" id="{2697AAA3-D376-49A7-8BBA-41202A4996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44" y="1242032"/>
            <a:ext cx="9448756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/>
              <a:t>C51</a:t>
            </a:r>
            <a:r>
              <a:rPr lang="zh-CN" altLang="en-US"/>
              <a:t>程序中基本的数据类型主要有字符型、整型、长整型以及浮点型，其占用空间以及表示范围如下表所示。</a:t>
            </a:r>
            <a:endParaRPr lang="en-US" altLang="zh-CN"/>
          </a:p>
          <a:p>
            <a:r>
              <a:rPr lang="zh-CN" altLang="en-US"/>
              <a:t>注意，在不同的平台下，</a:t>
            </a:r>
            <a:r>
              <a:rPr lang="en-US" altLang="zh-CN"/>
              <a:t>C</a:t>
            </a:r>
            <a:r>
              <a:rPr lang="zh-CN" altLang="en-US"/>
              <a:t>语言数据类型的占用空间可能会不一致，此表格中的数据仅适用于</a:t>
            </a:r>
            <a:r>
              <a:rPr lang="en-US" altLang="zh-CN"/>
              <a:t>C51</a:t>
            </a:r>
            <a:r>
              <a:rPr lang="zh-CN" altLang="en-US"/>
              <a:t>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3DD8DE4-4DB5-4709-BB1E-12E725AD0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03904"/>
              </p:ext>
            </p:extLst>
          </p:nvPr>
        </p:nvGraphicFramePr>
        <p:xfrm>
          <a:off x="694126" y="2026681"/>
          <a:ext cx="8601032" cy="358928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16571">
                  <a:extLst>
                    <a:ext uri="{9D8B030D-6E8A-4147-A177-3AD203B41FA5}">
                      <a16:colId xmlns:a16="http://schemas.microsoft.com/office/drawing/2014/main" val="3780985948"/>
                    </a:ext>
                  </a:extLst>
                </a:gridCol>
                <a:gridCol w="1616571">
                  <a:extLst>
                    <a:ext uri="{9D8B030D-6E8A-4147-A177-3AD203B41FA5}">
                      <a16:colId xmlns:a16="http://schemas.microsoft.com/office/drawing/2014/main" val="2745052402"/>
                    </a:ext>
                  </a:extLst>
                </a:gridCol>
                <a:gridCol w="2683945">
                  <a:extLst>
                    <a:ext uri="{9D8B030D-6E8A-4147-A177-3AD203B41FA5}">
                      <a16:colId xmlns:a16="http://schemas.microsoft.com/office/drawing/2014/main" val="1013468575"/>
                    </a:ext>
                  </a:extLst>
                </a:gridCol>
                <a:gridCol w="2683945">
                  <a:extLst>
                    <a:ext uri="{9D8B030D-6E8A-4147-A177-3AD203B41FA5}">
                      <a16:colId xmlns:a16="http://schemas.microsoft.com/office/drawing/2014/main" val="340824360"/>
                    </a:ext>
                  </a:extLst>
                </a:gridCol>
              </a:tblGrid>
              <a:tr h="279804">
                <a:tc gridSpan="2"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</a:rPr>
                        <a:t>数据类型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</a:rPr>
                        <a:t>占用空间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</a:rPr>
                        <a:t>范围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101737"/>
                  </a:ext>
                </a:extLst>
              </a:tr>
              <a:tr h="444800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</a:rPr>
                        <a:t>字符型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</a:rPr>
                        <a:t>无符号字符型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400" kern="0">
                          <a:effectLst/>
                        </a:rPr>
                        <a:t>unsigned char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1</a:t>
                      </a:r>
                      <a:r>
                        <a:rPr lang="zh-CN" sz="1400" kern="0">
                          <a:effectLst/>
                        </a:rPr>
                        <a:t>字节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0~255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12068"/>
                  </a:ext>
                </a:extLst>
              </a:tr>
              <a:tr h="444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</a:rPr>
                        <a:t>有符号字符型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400" kern="0">
                          <a:effectLst/>
                        </a:rPr>
                        <a:t>signed char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1</a:t>
                      </a:r>
                      <a:r>
                        <a:rPr lang="zh-CN" sz="1400" kern="0">
                          <a:effectLst/>
                        </a:rPr>
                        <a:t>字节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-128~127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2311570"/>
                  </a:ext>
                </a:extLst>
              </a:tr>
              <a:tr h="444800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</a:rPr>
                        <a:t>整型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</a:rPr>
                        <a:t>无符号整型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400" kern="0">
                          <a:effectLst/>
                        </a:rPr>
                        <a:t>unsigned int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2</a:t>
                      </a:r>
                      <a:r>
                        <a:rPr lang="zh-CN" sz="1400" kern="0">
                          <a:effectLst/>
                        </a:rPr>
                        <a:t>字节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0~65535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45948"/>
                  </a:ext>
                </a:extLst>
              </a:tr>
              <a:tr h="444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</a:rPr>
                        <a:t>有符号整形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400" kern="0">
                          <a:effectLst/>
                        </a:rPr>
                        <a:t>signed int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2</a:t>
                      </a:r>
                      <a:r>
                        <a:rPr lang="zh-CN" sz="1400" kern="0">
                          <a:effectLst/>
                        </a:rPr>
                        <a:t>字节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-32768~32767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7985012"/>
                  </a:ext>
                </a:extLst>
              </a:tr>
              <a:tr h="640683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</a:rPr>
                        <a:t>长整型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</a:rPr>
                        <a:t>无符号长整型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400" kern="0">
                          <a:effectLst/>
                        </a:rPr>
                        <a:t>unsigned long int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4</a:t>
                      </a:r>
                      <a:r>
                        <a:rPr lang="zh-CN" sz="1400" kern="0">
                          <a:effectLst/>
                        </a:rPr>
                        <a:t>字节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0~</a:t>
                      </a:r>
                      <a:r>
                        <a:rPr lang="zh-CN" sz="1400" kern="0">
                          <a:effectLst/>
                        </a:rPr>
                        <a:t>（</a:t>
                      </a:r>
                      <a:r>
                        <a:rPr lang="en-US" sz="1400" kern="0">
                          <a:effectLst/>
                        </a:rPr>
                        <a:t>2</a:t>
                      </a:r>
                      <a:r>
                        <a:rPr lang="en-US" sz="1400" kern="0" baseline="30000">
                          <a:effectLst/>
                        </a:rPr>
                        <a:t>32</a:t>
                      </a:r>
                      <a:r>
                        <a:rPr lang="en-US" sz="1400" kern="0">
                          <a:effectLst/>
                        </a:rPr>
                        <a:t>-1</a:t>
                      </a:r>
                      <a:r>
                        <a:rPr lang="zh-CN" sz="1400" kern="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6688055"/>
                  </a:ext>
                </a:extLst>
              </a:tr>
              <a:tr h="444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</a:rPr>
                        <a:t>有符号长整型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400" kern="0">
                          <a:effectLst/>
                        </a:rPr>
                        <a:t>signed long int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4</a:t>
                      </a:r>
                      <a:r>
                        <a:rPr lang="zh-CN" sz="1400" kern="0">
                          <a:effectLst/>
                        </a:rPr>
                        <a:t>字节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-2</a:t>
                      </a:r>
                      <a:r>
                        <a:rPr lang="en-US" sz="1400" kern="0" baseline="30000">
                          <a:effectLst/>
                        </a:rPr>
                        <a:t>31</a:t>
                      </a:r>
                      <a:r>
                        <a:rPr lang="en-US" sz="1400" kern="0">
                          <a:effectLst/>
                        </a:rPr>
                        <a:t>~</a:t>
                      </a:r>
                      <a:r>
                        <a:rPr lang="zh-CN" sz="1400" kern="0">
                          <a:effectLst/>
                        </a:rPr>
                        <a:t>（</a:t>
                      </a:r>
                      <a:r>
                        <a:rPr lang="en-US" sz="1400" kern="0">
                          <a:effectLst/>
                        </a:rPr>
                        <a:t>2</a:t>
                      </a:r>
                      <a:r>
                        <a:rPr lang="en-US" sz="1400" kern="0" baseline="30000">
                          <a:effectLst/>
                        </a:rPr>
                        <a:t>31</a:t>
                      </a:r>
                      <a:r>
                        <a:rPr lang="en-US" sz="1400" kern="0">
                          <a:effectLst/>
                        </a:rPr>
                        <a:t>-1</a:t>
                      </a:r>
                      <a:r>
                        <a:rPr lang="zh-CN" sz="1400" kern="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3064155"/>
                  </a:ext>
                </a:extLst>
              </a:tr>
              <a:tr h="444800"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</a:rPr>
                        <a:t>浮点型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</a:rPr>
                        <a:t>浮点型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400" kern="0">
                          <a:effectLst/>
                        </a:rPr>
                        <a:t>float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4</a:t>
                      </a:r>
                      <a:r>
                        <a:rPr lang="zh-CN" sz="1400" kern="0">
                          <a:effectLst/>
                        </a:rPr>
                        <a:t>字节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0">
                          <a:effectLst/>
                        </a:rPr>
                        <a:t>±1.175494E-38~±3.402823E+38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797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>
            <a:extLst>
              <a:ext uri="{FF2B5EF4-FFF2-40B4-BE49-F238E27FC236}">
                <a16:creationId xmlns:a16="http://schemas.microsoft.com/office/drawing/2014/main" id="{972F1A22-112E-435D-A626-331B449E7C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43" y="133256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字符型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67427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基本数据类型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PA-文本框 5">
            <a:extLst>
              <a:ext uri="{FF2B5EF4-FFF2-40B4-BE49-F238E27FC236}">
                <a16:creationId xmlns:a16="http://schemas.microsoft.com/office/drawing/2014/main" id="{2697AAA3-D376-49A7-8BBA-41202A4996B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44" y="1662870"/>
            <a:ext cx="944875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字符型常用于存放一个字符或较小的整数数字。在</a:t>
            </a:r>
            <a:r>
              <a:rPr lang="en-US" altLang="zh-CN"/>
              <a:t>51</a:t>
            </a:r>
            <a:r>
              <a:rPr lang="zh-CN" altLang="en-US"/>
              <a:t>单片机中，字符是以</a:t>
            </a:r>
            <a:r>
              <a:rPr lang="en-US" altLang="zh-CN"/>
              <a:t>ASCII</a:t>
            </a:r>
            <a:r>
              <a:rPr lang="zh-CN" altLang="en-US"/>
              <a:t>码的形式存储的。</a:t>
            </a:r>
          </a:p>
        </p:txBody>
      </p:sp>
      <p:sp>
        <p:nvSpPr>
          <p:cNvPr id="6" name="PA-文本框 4">
            <a:extLst>
              <a:ext uri="{FF2B5EF4-FFF2-40B4-BE49-F238E27FC236}">
                <a16:creationId xmlns:a16="http://schemas.microsoft.com/office/drawing/2014/main" id="{B86D139F-B145-4279-AD8E-5E9ECC01708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643" y="2343345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整形与长整型</a:t>
            </a:r>
          </a:p>
        </p:txBody>
      </p:sp>
      <p:sp>
        <p:nvSpPr>
          <p:cNvPr id="7" name="PA-文本框 5">
            <a:extLst>
              <a:ext uri="{FF2B5EF4-FFF2-40B4-BE49-F238E27FC236}">
                <a16:creationId xmlns:a16="http://schemas.microsoft.com/office/drawing/2014/main" id="{80C00AFD-DEA9-46DE-B0F5-2912A224E57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09644" y="2673648"/>
            <a:ext cx="944875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整型一般存放整数数字，长整型通常存放较大的整数数字。</a:t>
            </a:r>
          </a:p>
        </p:txBody>
      </p:sp>
      <p:sp>
        <p:nvSpPr>
          <p:cNvPr id="8" name="PA-文本框 4">
            <a:extLst>
              <a:ext uri="{FF2B5EF4-FFF2-40B4-BE49-F238E27FC236}">
                <a16:creationId xmlns:a16="http://schemas.microsoft.com/office/drawing/2014/main" id="{6FC7F17B-04BB-46DE-8803-6A81C0DCD7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9643" y="3286356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浮点型</a:t>
            </a:r>
          </a:p>
        </p:txBody>
      </p:sp>
      <p:sp>
        <p:nvSpPr>
          <p:cNvPr id="9" name="PA-文本框 5">
            <a:extLst>
              <a:ext uri="{FF2B5EF4-FFF2-40B4-BE49-F238E27FC236}">
                <a16:creationId xmlns:a16="http://schemas.microsoft.com/office/drawing/2014/main" id="{980AD005-5CF8-47AC-B215-18F2630121B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9644" y="3638568"/>
            <a:ext cx="9448756" cy="14725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浮点型一般用于存放带小数点的数字。在</a:t>
            </a:r>
            <a:r>
              <a:rPr lang="en-US" altLang="zh-CN"/>
              <a:t>C</a:t>
            </a:r>
            <a:r>
              <a:rPr lang="zh-CN" altLang="en-US"/>
              <a:t>语言中还有</a:t>
            </a:r>
            <a:r>
              <a:rPr lang="en-US" altLang="zh-CN"/>
              <a:t>double</a:t>
            </a:r>
            <a:r>
              <a:rPr lang="zh-CN" altLang="en-US"/>
              <a:t>类型表示双精度的浮点型数据，但在</a:t>
            </a:r>
            <a:r>
              <a:rPr lang="en-US" altLang="zh-CN"/>
              <a:t>C51</a:t>
            </a:r>
            <a:r>
              <a:rPr lang="zh-CN" altLang="en-US"/>
              <a:t>中，</a:t>
            </a:r>
            <a:r>
              <a:rPr lang="en-US" altLang="zh-CN"/>
              <a:t>float</a:t>
            </a:r>
            <a:r>
              <a:rPr lang="zh-CN" altLang="en-US"/>
              <a:t>类型与</a:t>
            </a:r>
            <a:r>
              <a:rPr lang="en-US" altLang="zh-CN"/>
              <a:t>double</a:t>
            </a:r>
            <a:r>
              <a:rPr lang="zh-CN" altLang="en-US"/>
              <a:t>类型精度一致，均为单精度浮点型。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在实际编程中，遵循尽量减少占用存储空间的原则。能够使用</a:t>
            </a:r>
            <a:r>
              <a:rPr lang="en-US" altLang="zh-CN"/>
              <a:t>char</a:t>
            </a:r>
            <a:r>
              <a:rPr lang="zh-CN" altLang="en-US"/>
              <a:t>类型表示一个数据，则不采用</a:t>
            </a:r>
            <a:r>
              <a:rPr lang="en-US" altLang="zh-CN"/>
              <a:t>int</a:t>
            </a:r>
            <a:r>
              <a:rPr lang="zh-CN" altLang="en-US"/>
              <a:t>类型，以节省存储空间，提高单片机运行效率。另外，在不需要表示负数的场合，也应尽量使用无符号型变量。</a:t>
            </a:r>
          </a:p>
        </p:txBody>
      </p:sp>
    </p:spTree>
    <p:extLst>
      <p:ext uri="{BB962C8B-B14F-4D97-AF65-F5344CB8AC3E}">
        <p14:creationId xmlns:p14="http://schemas.microsoft.com/office/powerpoint/2010/main" val="426809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>
            <a:extLst>
              <a:ext uri="{FF2B5EF4-FFF2-40B4-BE49-F238E27FC236}">
                <a16:creationId xmlns:a16="http://schemas.microsoft.com/office/drawing/2014/main" id="{972F1A22-112E-435D-A626-331B449E7C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7275" y="1904727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位类型 </a:t>
            </a:r>
            <a:r>
              <a:rPr lang="en-US" altLang="zh-CN" sz="2000"/>
              <a:t>bit</a:t>
            </a:r>
            <a:endParaRPr lang="zh-CN" altLang="en-US" sz="20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32C7F-C182-4A48-8F63-1BEA553C66B8}"/>
              </a:ext>
            </a:extLst>
          </p:cNvPr>
          <p:cNvSpPr txBox="1"/>
          <p:nvPr/>
        </p:nvSpPr>
        <p:spPr>
          <a:xfrm>
            <a:off x="609644" y="477927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</a:rPr>
              <a:t>扩展数据类型</a:t>
            </a:r>
            <a:endParaRPr lang="en-US" altLang="zh-CN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PA-文本框 5">
            <a:extLst>
              <a:ext uri="{FF2B5EF4-FFF2-40B4-BE49-F238E27FC236}">
                <a16:creationId xmlns:a16="http://schemas.microsoft.com/office/drawing/2014/main" id="{2697AAA3-D376-49A7-8BBA-41202A4996B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44" y="1138995"/>
            <a:ext cx="9448756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除了</a:t>
            </a:r>
            <a:r>
              <a:rPr lang="en-US" altLang="zh-CN"/>
              <a:t>C</a:t>
            </a:r>
            <a:r>
              <a:rPr lang="zh-CN" altLang="en-US"/>
              <a:t>语言中基本的数据类型外，</a:t>
            </a:r>
            <a:r>
              <a:rPr lang="en-US" altLang="zh-CN"/>
              <a:t>C51</a:t>
            </a:r>
            <a:r>
              <a:rPr lang="zh-CN" altLang="en-US"/>
              <a:t>还对数据类型进行了扩展。常用的扩展类型有</a:t>
            </a:r>
            <a:r>
              <a:rPr lang="en-US" altLang="zh-CN"/>
              <a:t>bit</a:t>
            </a:r>
            <a:r>
              <a:rPr lang="zh-CN" altLang="en-US"/>
              <a:t>、</a:t>
            </a:r>
            <a:r>
              <a:rPr lang="en-US" altLang="zh-CN"/>
              <a:t>sbit</a:t>
            </a:r>
            <a:r>
              <a:rPr lang="zh-CN" altLang="en-US"/>
              <a:t>、</a:t>
            </a:r>
            <a:r>
              <a:rPr lang="en-US" altLang="zh-CN"/>
              <a:t>sfr</a:t>
            </a:r>
            <a:r>
              <a:rPr lang="zh-CN" altLang="en-US"/>
              <a:t>等，可以用这些关键字定义一些特殊的变量。</a:t>
            </a: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038158F2-4609-4585-8168-479EF273B6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644" y="2247687"/>
            <a:ext cx="944875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/>
              <a:t>bit</a:t>
            </a:r>
            <a:r>
              <a:rPr lang="zh-CN" altLang="en-US"/>
              <a:t>类型用于定义一个二进制变量，其值为</a:t>
            </a:r>
            <a:r>
              <a:rPr lang="en-US" altLang="zh-CN"/>
              <a:t>0</a:t>
            </a:r>
            <a:r>
              <a:rPr lang="zh-CN" altLang="en-US"/>
              <a:t>或</a:t>
            </a:r>
            <a:r>
              <a:rPr lang="en-US" altLang="zh-CN"/>
              <a:t>1</a:t>
            </a:r>
            <a:r>
              <a:rPr lang="zh-CN" altLang="en-US"/>
              <a:t>，例如将</a:t>
            </a:r>
            <a:r>
              <a:rPr lang="en-US" altLang="zh-CN"/>
              <a:t>a</a:t>
            </a:r>
            <a:r>
              <a:rPr lang="zh-CN" altLang="en-US"/>
              <a:t>定义为位类型的代码如下。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F2A3AC-B57F-4BBD-BBD2-7EF37AB9D3D8}"/>
              </a:ext>
            </a:extLst>
          </p:cNvPr>
          <p:cNvSpPr/>
          <p:nvPr/>
        </p:nvSpPr>
        <p:spPr>
          <a:xfrm>
            <a:off x="676319" y="2670583"/>
            <a:ext cx="7161277" cy="304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bit a = 1; </a:t>
            </a:r>
          </a:p>
        </p:txBody>
      </p:sp>
      <p:sp>
        <p:nvSpPr>
          <p:cNvPr id="8" name="PA-文本框 4">
            <a:extLst>
              <a:ext uri="{FF2B5EF4-FFF2-40B4-BE49-F238E27FC236}">
                <a16:creationId xmlns:a16="http://schemas.microsoft.com/office/drawing/2014/main" id="{4557024C-AF27-41C0-AA85-D34891D949D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97275" y="3146862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位定义 </a:t>
            </a:r>
            <a:r>
              <a:rPr lang="en-US" altLang="zh-CN" sz="2000"/>
              <a:t>sbit</a:t>
            </a:r>
            <a:endParaRPr lang="zh-CN" altLang="en-US" sz="2000"/>
          </a:p>
        </p:txBody>
      </p:sp>
      <p:sp>
        <p:nvSpPr>
          <p:cNvPr id="9" name="PA-文本框 5">
            <a:extLst>
              <a:ext uri="{FF2B5EF4-FFF2-40B4-BE49-F238E27FC236}">
                <a16:creationId xmlns:a16="http://schemas.microsoft.com/office/drawing/2014/main" id="{CB697533-4E2D-41FF-95E1-7981D3DC250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9644" y="3489822"/>
            <a:ext cx="944875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前文提到了位寻址的概念。</a:t>
            </a:r>
            <a:r>
              <a:rPr lang="en-US" altLang="zh-CN"/>
              <a:t>sbit</a:t>
            </a:r>
            <a:r>
              <a:rPr lang="zh-CN" altLang="en-US"/>
              <a:t>用于定义寄存器的可寻址位，格式如下。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511012-CC30-499D-8019-CF779CCC293F}"/>
              </a:ext>
            </a:extLst>
          </p:cNvPr>
          <p:cNvSpPr/>
          <p:nvPr/>
        </p:nvSpPr>
        <p:spPr>
          <a:xfrm>
            <a:off x="676319" y="3880195"/>
            <a:ext cx="7161277" cy="304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sbit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名称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寄存器位地址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11" name="PA-文本框 5">
            <a:extLst>
              <a:ext uri="{FF2B5EF4-FFF2-40B4-BE49-F238E27FC236}">
                <a16:creationId xmlns:a16="http://schemas.microsoft.com/office/drawing/2014/main" id="{D798110E-167D-4261-9B5A-B880A0FD7C3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9644" y="4260789"/>
            <a:ext cx="944875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以连接至</a:t>
            </a:r>
            <a:r>
              <a:rPr lang="en-US" altLang="zh-CN"/>
              <a:t>P2.4</a:t>
            </a:r>
            <a:r>
              <a:rPr lang="zh-CN" altLang="en-US"/>
              <a:t>引脚（位地址为</a:t>
            </a:r>
            <a:r>
              <a:rPr lang="en-US" altLang="zh-CN"/>
              <a:t>0xA4</a:t>
            </a:r>
            <a:r>
              <a:rPr lang="zh-CN" altLang="en-US"/>
              <a:t>）的</a:t>
            </a:r>
            <a:r>
              <a:rPr lang="en-US" altLang="zh-CN"/>
              <a:t>LED1</a:t>
            </a:r>
            <a:r>
              <a:rPr lang="zh-CN" altLang="en-US"/>
              <a:t>为例，使用</a:t>
            </a:r>
            <a:r>
              <a:rPr lang="en-US" altLang="zh-CN"/>
              <a:t>sbit</a:t>
            </a:r>
            <a:r>
              <a:rPr lang="zh-CN" altLang="en-US"/>
              <a:t>定义</a:t>
            </a:r>
            <a:r>
              <a:rPr lang="en-US" altLang="zh-CN"/>
              <a:t>LED1</a:t>
            </a:r>
            <a:r>
              <a:rPr lang="zh-CN" altLang="en-US"/>
              <a:t>的代码如下。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6D7EA5-E606-4438-93A4-6C8E67E4F2B2}"/>
              </a:ext>
            </a:extLst>
          </p:cNvPr>
          <p:cNvSpPr/>
          <p:nvPr/>
        </p:nvSpPr>
        <p:spPr>
          <a:xfrm>
            <a:off x="676319" y="4688796"/>
            <a:ext cx="7161277" cy="304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sbit LED1 = 0xA4;</a:t>
            </a: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9CC63BE1-FE61-4700-A127-C7ABB13E211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9644" y="5045866"/>
            <a:ext cx="944875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注意，只有支持位寻址的位，才可以用</a:t>
            </a:r>
            <a:r>
              <a:rPr lang="en-US" altLang="zh-CN"/>
              <a:t>sbit</a:t>
            </a:r>
            <a:r>
              <a:rPr lang="zh-CN" altLang="en-US"/>
              <a:t>关键字进行位定义。</a:t>
            </a:r>
          </a:p>
        </p:txBody>
      </p:sp>
    </p:spTree>
    <p:extLst>
      <p:ext uri="{BB962C8B-B14F-4D97-AF65-F5344CB8AC3E}">
        <p14:creationId xmlns:p14="http://schemas.microsoft.com/office/powerpoint/2010/main" val="2842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Moderate&quot;,&quot;Name&quot;:&quot;适中&quot;,&quot;Kind&quot;:&quot;System&quot;,&quot;OldGuidesSetting&quot;:{&quot;HeaderHeight&quot;:13.0,&quot;FooterHeight&quot;:6.0,&quot;SideMargin&quot;:4.0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替换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03B8F"/>
      </a:accent1>
      <a:accent2>
        <a:srgbClr val="FE7F6E"/>
      </a:accent2>
      <a:accent3>
        <a:srgbClr val="CCD1E4"/>
      </a:accent3>
      <a:accent4>
        <a:srgbClr val="FEECE9"/>
      </a:accent4>
      <a:accent5>
        <a:srgbClr val="FFF4EF"/>
      </a:accent5>
      <a:accent6>
        <a:srgbClr val="62A39F"/>
      </a:accent6>
      <a:hlink>
        <a:srgbClr val="6EAC1C"/>
      </a:hlink>
      <a:folHlink>
        <a:srgbClr val="B26B02"/>
      </a:folHlink>
    </a:clrScheme>
    <a:fontScheme name="Ali">
      <a:majorFont>
        <a:latin typeface="优设好身体"/>
        <a:ea typeface="阿里巴巴普惠体 B"/>
        <a:cs typeface=""/>
      </a:majorFont>
      <a:minorFont>
        <a:latin typeface="优设好身体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7452</TotalTime>
  <Words>5726</Words>
  <Application>Microsoft Office PowerPoint</Application>
  <PresentationFormat>宽屏</PresentationFormat>
  <Paragraphs>878</Paragraphs>
  <Slides>49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阿里巴巴普惠体 B</vt:lpstr>
      <vt:lpstr>阿里巴巴普惠体 R</vt:lpstr>
      <vt:lpstr>等线</vt:lpstr>
      <vt:lpstr>优设好身体</vt:lpstr>
      <vt:lpstr>Arial</vt:lpstr>
      <vt:lpstr>Times New Roman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 SuiTinG</dc:creator>
  <cp:lastModifiedBy>健辉 李</cp:lastModifiedBy>
  <cp:revision>114</cp:revision>
  <dcterms:created xsi:type="dcterms:W3CDTF">2022-04-22T12:30:54Z</dcterms:created>
  <dcterms:modified xsi:type="dcterms:W3CDTF">2023-04-01T09:04:38Z</dcterms:modified>
</cp:coreProperties>
</file>