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4" r:id="rId3"/>
    <p:sldId id="312" r:id="rId4"/>
    <p:sldId id="305" r:id="rId5"/>
    <p:sldId id="310" r:id="rId6"/>
    <p:sldId id="309" r:id="rId7"/>
    <p:sldId id="303" r:id="rId8"/>
    <p:sldId id="311" r:id="rId9"/>
    <p:sldId id="320" r:id="rId10"/>
    <p:sldId id="321" r:id="rId11"/>
    <p:sldId id="314" r:id="rId12"/>
    <p:sldId id="317" r:id="rId13"/>
    <p:sldId id="315" r:id="rId14"/>
    <p:sldId id="31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47" autoAdjust="0"/>
  </p:normalViewPr>
  <p:slideViewPr>
    <p:cSldViewPr snapToGrid="0" showGuides="1">
      <p:cViewPr varScale="1">
        <p:scale>
          <a:sx n="57" d="100"/>
          <a:sy n="57" d="100"/>
        </p:scale>
        <p:origin x="58" y="89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3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8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84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43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3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359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4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5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0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7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5FCE98-8DBD-4232-B02A-36C7E951309B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60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6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7.e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636763" y="3323572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611878" y="2228671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636763" y="1888008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457040" y="3462751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1081729" y="4286060"/>
            <a:ext cx="3910593" cy="5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pc="120"/>
              <a:t>第</a:t>
            </a:r>
            <a:r>
              <a:rPr lang="en-US" altLang="zh-CN" sz="2400" spc="120"/>
              <a:t>3</a:t>
            </a:r>
            <a:r>
              <a:rPr lang="zh-CN" altLang="en-US" sz="2400" spc="120"/>
              <a:t>章 </a:t>
            </a:r>
            <a:r>
              <a:rPr lang="en-US" altLang="zh-CN" sz="2400" spc="120"/>
              <a:t>LED</a:t>
            </a:r>
            <a:r>
              <a:rPr lang="zh-CN" altLang="en-US" sz="2400" spc="120"/>
              <a:t>流水灯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754383" y="4312966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3.5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4BF7B26-4577-454D-A60E-F56E304F34DC}"/>
              </a:ext>
            </a:extLst>
          </p:cNvPr>
          <p:cNvSpPr txBox="1"/>
          <p:nvPr/>
        </p:nvSpPr>
        <p:spPr>
          <a:xfrm>
            <a:off x="7638680" y="2602251"/>
            <a:ext cx="2862469" cy="79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/>
              <a:t>按位控制流水灯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/>
              <a:t>按字节控制流水灯</a:t>
            </a:r>
          </a:p>
        </p:txBody>
      </p:sp>
    </p:spTree>
    <p:extLst>
      <p:ext uri="{BB962C8B-B14F-4D97-AF65-F5344CB8AC3E}">
        <p14:creationId xmlns:p14="http://schemas.microsoft.com/office/powerpoint/2010/main" val="335147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5091458" cy="904715"/>
            <a:chOff x="482600" y="439828"/>
            <a:chExt cx="5091458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5091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按位控制流水灯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675E6F-7D4D-45DE-B680-44DE0B58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16902"/>
              </p:ext>
            </p:extLst>
          </p:nvPr>
        </p:nvGraphicFramePr>
        <p:xfrm>
          <a:off x="6404004" y="250166"/>
          <a:ext cx="2467622" cy="576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07217" imgH="3736408" progId="Visio.Drawing.11">
                  <p:embed/>
                </p:oleObj>
              </mc:Choice>
              <mc:Fallback>
                <p:oleObj name="Visio" r:id="rId6" imgW="1607217" imgH="37364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004" y="250166"/>
                        <a:ext cx="2467622" cy="5765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74430" y="3849830"/>
            <a:ext cx="7342682" cy="15034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）定义需要控制的特殊功能寄存器位。</a:t>
            </a:r>
          </a:p>
          <a:p>
            <a:pPr>
              <a:lnSpc>
                <a:spcPct val="20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）编写延时函数，实现延时功能。</a:t>
            </a:r>
          </a:p>
          <a:p>
            <a:pPr>
              <a:lnSpc>
                <a:spcPct val="20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）依次控制每颗</a:t>
            </a:r>
            <a:r>
              <a:rPr lang="en-US" altLang="zh-CN" sz="1600"/>
              <a:t>LED</a:t>
            </a:r>
            <a:r>
              <a:rPr lang="zh-CN" altLang="en-US" sz="1600"/>
              <a:t>灯点亮与熄灭。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7055" y="343083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0882D0D5-6A91-4CF6-9AD9-DBADF2104EB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74430" y="1749403"/>
            <a:ext cx="5091458" cy="1011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600"/>
              <a:t>基于</a:t>
            </a:r>
            <a:r>
              <a:rPr lang="en-US" altLang="zh-CN" sz="1600"/>
              <a:t>51</a:t>
            </a:r>
            <a:r>
              <a:rPr lang="zh-CN" altLang="en-US" sz="1600"/>
              <a:t>核心板，采用位操作控制</a:t>
            </a:r>
            <a:r>
              <a:rPr lang="en-US" altLang="zh-CN" sz="1600"/>
              <a:t>I/O</a:t>
            </a:r>
            <a:r>
              <a:rPr lang="zh-CN" altLang="en-US" sz="1600"/>
              <a:t>引脚的方式设计一个流水灯程序。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1285" y="1034529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延时函数</a:t>
            </a: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225900C2-028A-46B4-841A-3E8C51A6A8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96185" y="1058478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让单片机进行无关运算，等待一段时间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6498B9-75F9-422A-97DA-21B5F66E8573}"/>
              </a:ext>
            </a:extLst>
          </p:cNvPr>
          <p:cNvSpPr/>
          <p:nvPr/>
        </p:nvSpPr>
        <p:spPr>
          <a:xfrm>
            <a:off x="696060" y="2020367"/>
            <a:ext cx="7161277" cy="352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for(j = 0; j &lt; 123; j++);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DBC09831-9BB7-40AC-9DF6-1A89ECB984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6525" y="1635365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以下空循环执行的时间为</a:t>
            </a:r>
            <a:r>
              <a:rPr lang="en-US" altLang="zh-CN"/>
              <a:t>1ms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86D4DA-4158-4FD1-8275-3890ABF81B5A}"/>
              </a:ext>
            </a:extLst>
          </p:cNvPr>
          <p:cNvSpPr/>
          <p:nvPr/>
        </p:nvSpPr>
        <p:spPr>
          <a:xfrm>
            <a:off x="696060" y="3077506"/>
            <a:ext cx="7161277" cy="539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for(i = 0; i &lt; x; i++)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for(j = 0; j &lt; 123; j++);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89C4154E-34AC-4141-B138-96CDE553B9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96060" y="2630044"/>
            <a:ext cx="7343147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如果要执行</a:t>
            </a:r>
            <a:r>
              <a:rPr lang="en-US" altLang="zh-CN"/>
              <a:t>x</a:t>
            </a:r>
            <a:r>
              <a:rPr lang="zh-CN" altLang="en-US"/>
              <a:t>毫秒延时，则将这条语句循环执行</a:t>
            </a:r>
            <a:r>
              <a:rPr lang="en-US" altLang="zh-CN"/>
              <a:t>x</a:t>
            </a:r>
            <a:r>
              <a:rPr lang="zh-CN" altLang="en-US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58064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5596404" cy="904715"/>
            <a:chOff x="482600" y="439828"/>
            <a:chExt cx="559640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55964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按字节控制流水灯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07055" y="3063702"/>
            <a:ext cx="5428375" cy="24883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600"/>
              <a:t>要实现</a:t>
            </a:r>
            <a:r>
              <a:rPr lang="en-US" altLang="zh-CN" sz="1600"/>
              <a:t>LED</a:t>
            </a:r>
            <a:r>
              <a:rPr lang="zh-CN" altLang="en-US" sz="1600"/>
              <a:t>流水效果，</a:t>
            </a:r>
            <a:endParaRPr lang="en-US" altLang="zh-CN" sz="1600"/>
          </a:p>
          <a:p>
            <a:pPr>
              <a:lnSpc>
                <a:spcPct val="200000"/>
              </a:lnSpc>
            </a:pPr>
            <a:r>
              <a:rPr lang="zh-CN" altLang="en-US" sz="1600"/>
              <a:t>即需要不断变化</a:t>
            </a:r>
            <a:r>
              <a:rPr lang="en-US" altLang="zh-CN" sz="1600"/>
              <a:t>P2</a:t>
            </a:r>
            <a:r>
              <a:rPr lang="zh-CN" altLang="en-US" sz="1600"/>
              <a:t>特殊功能寄存器的值。</a:t>
            </a:r>
            <a:endParaRPr lang="en-US" altLang="zh-CN" sz="1600"/>
          </a:p>
          <a:p>
            <a:pPr>
              <a:lnSpc>
                <a:spcPct val="200000"/>
              </a:lnSpc>
            </a:pPr>
            <a:r>
              <a:rPr lang="zh-CN" altLang="en-US" sz="1600"/>
              <a:t>首先需要设置</a:t>
            </a:r>
            <a:r>
              <a:rPr lang="en-US" altLang="zh-CN" sz="1600"/>
              <a:t>LED</a:t>
            </a:r>
            <a:r>
              <a:rPr lang="zh-CN" altLang="en-US" sz="1600"/>
              <a:t>流水灯的初始状态，对应右图中的①。延时</a:t>
            </a:r>
            <a:r>
              <a:rPr lang="en-US" altLang="zh-CN" sz="1600"/>
              <a:t>500ms</a:t>
            </a:r>
            <a:r>
              <a:rPr lang="zh-CN" altLang="en-US" sz="1600"/>
              <a:t>后，对</a:t>
            </a:r>
            <a:r>
              <a:rPr lang="en-US" altLang="zh-CN" sz="1600"/>
              <a:t>P2</a:t>
            </a:r>
            <a:r>
              <a:rPr lang="zh-CN" altLang="en-US" sz="1600"/>
              <a:t>寄存器中的值逻辑左移，</a:t>
            </a:r>
            <a:endParaRPr lang="en-US" altLang="zh-CN" sz="1600"/>
          </a:p>
          <a:p>
            <a:pPr>
              <a:lnSpc>
                <a:spcPct val="200000"/>
              </a:lnSpc>
            </a:pPr>
            <a:r>
              <a:rPr lang="zh-CN" altLang="en-US" sz="1600"/>
              <a:t>如此循环即可实现</a:t>
            </a:r>
            <a:r>
              <a:rPr lang="en-US" altLang="zh-CN" sz="1600"/>
              <a:t>LED</a:t>
            </a:r>
            <a:r>
              <a:rPr lang="zh-CN" altLang="en-US" sz="1600"/>
              <a:t>的流水状态。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7055" y="274355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A79D532-42A6-4150-861D-BBB9B23F79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25715"/>
              </p:ext>
            </p:extLst>
          </p:nvPr>
        </p:nvGraphicFramePr>
        <p:xfrm>
          <a:off x="6770451" y="1489690"/>
          <a:ext cx="4260714" cy="376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48472" imgH="1486418" progId="Visio.Drawing.11">
                  <p:embed/>
                </p:oleObj>
              </mc:Choice>
              <mc:Fallback>
                <p:oleObj name="Visio" r:id="rId6" imgW="1648472" imgH="148641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451" y="1489690"/>
                        <a:ext cx="4260714" cy="3769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917B1803-35E5-4745-95C8-A5B60EC88A2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07055" y="1541372"/>
            <a:ext cx="5428375" cy="1011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600"/>
              <a:t>基于</a:t>
            </a:r>
            <a:r>
              <a:rPr lang="en-US" altLang="zh-CN" sz="1600"/>
              <a:t>51</a:t>
            </a:r>
            <a:r>
              <a:rPr lang="zh-CN" altLang="en-US" sz="1600"/>
              <a:t>核心板，采用字节操作控制</a:t>
            </a:r>
            <a:r>
              <a:rPr lang="en-US" altLang="zh-CN" sz="1600"/>
              <a:t>I/O</a:t>
            </a:r>
            <a:r>
              <a:rPr lang="zh-CN" altLang="en-US" sz="1600"/>
              <a:t>引脚的方式设计一个流水灯程序。</a:t>
            </a:r>
          </a:p>
        </p:txBody>
      </p:sp>
    </p:spTree>
    <p:extLst>
      <p:ext uri="{BB962C8B-B14F-4D97-AF65-F5344CB8AC3E}">
        <p14:creationId xmlns:p14="http://schemas.microsoft.com/office/powerpoint/2010/main" val="19664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应用实践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8228" y="2184813"/>
            <a:ext cx="10025852" cy="24883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en-US" altLang="zh-CN" sz="1600"/>
              <a:t>1</a:t>
            </a:r>
            <a:r>
              <a:rPr lang="zh-CN" altLang="en-US" sz="1600"/>
              <a:t>．利用本章所学知识，尝试实现其他流水灯样式。</a:t>
            </a:r>
          </a:p>
          <a:p>
            <a:pPr>
              <a:lnSpc>
                <a:spcPct val="200000"/>
              </a:lnSpc>
            </a:pPr>
            <a:r>
              <a:rPr lang="zh-CN" altLang="en-US" sz="1600"/>
              <a:t>（任务提示：流水灯样式</a:t>
            </a:r>
            <a:r>
              <a:rPr lang="en-US" altLang="zh-CN" sz="1600"/>
              <a:t>1</a:t>
            </a:r>
            <a:r>
              <a:rPr lang="zh-CN" altLang="en-US" sz="1600"/>
              <a:t>：</a:t>
            </a:r>
            <a:r>
              <a:rPr lang="en-US" altLang="zh-CN" sz="1600"/>
              <a:t>LED1~LED4</a:t>
            </a:r>
            <a:r>
              <a:rPr lang="zh-CN" altLang="en-US" sz="1600"/>
              <a:t>逐个亮起并保持亮起状态，再从</a:t>
            </a:r>
            <a:r>
              <a:rPr lang="en-US" altLang="zh-CN" sz="1600"/>
              <a:t>LED1~LED4</a:t>
            </a:r>
            <a:r>
              <a:rPr lang="zh-CN" altLang="en-US" sz="1600"/>
              <a:t>逐个熄灭；流水灯样式</a:t>
            </a:r>
            <a:r>
              <a:rPr lang="en-US" altLang="zh-CN" sz="1600"/>
              <a:t>2</a:t>
            </a:r>
            <a:r>
              <a:rPr lang="zh-CN" altLang="en-US" sz="1600"/>
              <a:t>：在本章例程的流水灯基础上实现倒序流水，即图</a:t>
            </a:r>
            <a:r>
              <a:rPr lang="en-US" altLang="zh-CN" sz="1600"/>
              <a:t>3 9</a:t>
            </a:r>
            <a:r>
              <a:rPr lang="zh-CN" altLang="en-US" sz="1600"/>
              <a:t>中由④到①的过程）</a:t>
            </a:r>
          </a:p>
          <a:p>
            <a:pPr>
              <a:lnSpc>
                <a:spcPct val="200000"/>
              </a:lnSpc>
            </a:pPr>
            <a:r>
              <a:rPr lang="en-US" altLang="zh-CN" sz="1600"/>
              <a:t>2</a:t>
            </a:r>
            <a:r>
              <a:rPr lang="zh-CN" altLang="en-US" sz="1600"/>
              <a:t>．将流水灯点亮与熄灭之间的延时分别改为</a:t>
            </a:r>
            <a:r>
              <a:rPr lang="en-US" altLang="zh-CN" sz="1600"/>
              <a:t>100</a:t>
            </a:r>
            <a:r>
              <a:rPr lang="zh-CN" altLang="en-US" sz="1600"/>
              <a:t>毫秒、</a:t>
            </a:r>
            <a:r>
              <a:rPr lang="en-US" altLang="zh-CN" sz="1600"/>
              <a:t>50</a:t>
            </a:r>
            <a:r>
              <a:rPr lang="zh-CN" altLang="en-US" sz="1600"/>
              <a:t>毫秒、</a:t>
            </a:r>
            <a:r>
              <a:rPr lang="en-US" altLang="zh-CN" sz="1600"/>
              <a:t>10</a:t>
            </a:r>
            <a:r>
              <a:rPr lang="zh-CN" altLang="en-US" sz="1600"/>
              <a:t>毫秒、</a:t>
            </a:r>
            <a:r>
              <a:rPr lang="en-US" altLang="zh-CN" sz="1600"/>
              <a:t>1</a:t>
            </a:r>
            <a:r>
              <a:rPr lang="zh-CN" altLang="en-US" sz="1600"/>
              <a:t>毫秒，注意观察</a:t>
            </a:r>
            <a:r>
              <a:rPr lang="en-US" altLang="zh-CN" sz="1600"/>
              <a:t>LED</a:t>
            </a:r>
            <a:r>
              <a:rPr lang="zh-CN" altLang="en-US" sz="1600"/>
              <a:t>灯的点亮与熄灭状态。</a:t>
            </a:r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838908" cy="1739256"/>
                <a:chOff x="-15896" y="866380"/>
                <a:chExt cx="583890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548579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LED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工作原理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3.1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23BA3E4E-B592-4B97-8F25-7ADD4FFE5B6A}"/>
              </a:ext>
            </a:extLst>
          </p:cNvPr>
          <p:cNvGrpSpPr/>
          <p:nvPr/>
        </p:nvGrpSpPr>
        <p:grpSpPr>
          <a:xfrm>
            <a:off x="665428" y="363020"/>
            <a:ext cx="2305439" cy="904715"/>
            <a:chOff x="482600" y="439828"/>
            <a:chExt cx="2305439" cy="90471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6D9BBA3-FCBC-4921-ADFF-069FECDB78C8}"/>
                </a:ext>
              </a:extLst>
            </p:cNvPr>
            <p:cNvSpPr txBox="1"/>
            <p:nvPr/>
          </p:nvSpPr>
          <p:spPr>
            <a:xfrm>
              <a:off x="482600" y="636657"/>
              <a:ext cx="23054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+mj-ea"/>
                  <a:ea typeface="+mj-ea"/>
                </a:rPr>
                <a:t>51</a:t>
              </a:r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核心板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110A2B-8054-45C2-930F-E8F216E34C22}"/>
                </a:ext>
              </a:extLst>
            </p:cNvPr>
            <p:cNvSpPr txBox="1"/>
            <p:nvPr/>
          </p:nvSpPr>
          <p:spPr>
            <a:xfrm>
              <a:off x="482600" y="439828"/>
              <a:ext cx="13420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51 Coreboard</a:t>
              </a:r>
              <a:endParaRPr lang="zh-CN" altLang="en-US" sz="1400" dirty="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6151D2-CC22-468F-AC89-871CE039E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4999" y="1464564"/>
          <a:ext cx="8143875" cy="415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44644" imgH="1967041" progId="Visio.Drawing.11">
                  <p:embed/>
                </p:oleObj>
              </mc:Choice>
              <mc:Fallback>
                <p:oleObj name="Visio" r:id="rId3" imgW="3844644" imgH="1967041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6151D2-CC22-468F-AC89-871CE039E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999" y="1464564"/>
                        <a:ext cx="8143875" cy="4157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77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129383" cy="904715"/>
            <a:chOff x="482600" y="439828"/>
            <a:chExt cx="3129383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12938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+mj-ea"/>
                  <a:ea typeface="+mj-ea"/>
                </a:rPr>
                <a:t>LED</a:t>
              </a:r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工作原理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1486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How LEDs work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5035F99-7DEB-40B7-B0C2-538C1E4E5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731626"/>
              </p:ext>
            </p:extLst>
          </p:nvPr>
        </p:nvGraphicFramePr>
        <p:xfrm>
          <a:off x="395321" y="1804881"/>
          <a:ext cx="4763342" cy="3114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03713" imgH="658368" progId="Visio.Drawing.11">
                  <p:embed/>
                </p:oleObj>
              </mc:Choice>
              <mc:Fallback>
                <p:oleObj name="Visio" r:id="rId4" imgW="1003713" imgH="658368" progId="Visio.Drawing.11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E1FA9A3-CD37-4C94-AC83-6B9754957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21" y="1804881"/>
                        <a:ext cx="4763342" cy="3114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A-文本框 5">
            <a:extLst>
              <a:ext uri="{FF2B5EF4-FFF2-40B4-BE49-F238E27FC236}">
                <a16:creationId xmlns:a16="http://schemas.microsoft.com/office/drawing/2014/main" id="{E60209C7-F0CF-452E-9A6B-1250BB5885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42042" y="2434112"/>
            <a:ext cx="6284069" cy="1989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LED</a:t>
            </a:r>
            <a:r>
              <a:rPr lang="zh-CN" altLang="en-US" sz="1600"/>
              <a:t>灯左侧接入电源</a:t>
            </a:r>
            <a:r>
              <a:rPr lang="en-US" altLang="zh-CN" sz="1600" err="1"/>
              <a:t>Vcc</a:t>
            </a:r>
            <a:r>
              <a:rPr lang="zh-CN" altLang="en-US" sz="1600"/>
              <a:t>，通过限流电阻后分别连接至</a:t>
            </a:r>
            <a:r>
              <a:rPr lang="en-US" altLang="zh-CN" sz="1600"/>
              <a:t>STC89C52RC</a:t>
            </a:r>
            <a:r>
              <a:rPr lang="zh-CN" altLang="en-US" sz="1600"/>
              <a:t>芯片的</a:t>
            </a:r>
            <a:r>
              <a:rPr lang="en-US" altLang="zh-CN" sz="1600"/>
              <a:t>P2.4~P2.7</a:t>
            </a:r>
            <a:r>
              <a:rPr lang="zh-CN" altLang="en-US" sz="1600"/>
              <a:t>引脚。</a:t>
            </a:r>
            <a:endParaRPr lang="en-US" altLang="zh-CN" sz="1600"/>
          </a:p>
          <a:p>
            <a:r>
              <a:rPr lang="en-US" altLang="zh-CN" sz="1600"/>
              <a:t>R1~R4</a:t>
            </a:r>
            <a:r>
              <a:rPr lang="zh-CN" altLang="en-US" sz="1600"/>
              <a:t>为限流电阻，避免</a:t>
            </a:r>
            <a:r>
              <a:rPr lang="en-US" altLang="zh-CN" sz="1600"/>
              <a:t>LED</a:t>
            </a:r>
            <a:r>
              <a:rPr lang="zh-CN" altLang="en-US" sz="1600"/>
              <a:t>因电流过大而损坏。</a:t>
            </a:r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以</a:t>
            </a:r>
            <a:r>
              <a:rPr lang="en-US" altLang="zh-CN" sz="1600"/>
              <a:t>LED1</a:t>
            </a:r>
            <a:r>
              <a:rPr lang="zh-CN" altLang="en-US" sz="1600"/>
              <a:t>为例，当</a:t>
            </a:r>
            <a:r>
              <a:rPr lang="en-US" altLang="zh-CN" sz="1600"/>
              <a:t>P2.4</a:t>
            </a:r>
            <a:r>
              <a:rPr lang="zh-CN" altLang="en-US" sz="1600"/>
              <a:t>引脚为低电平时，</a:t>
            </a:r>
            <a:r>
              <a:rPr lang="en-US" altLang="zh-CN" sz="1600"/>
              <a:t>LED</a:t>
            </a:r>
            <a:r>
              <a:rPr lang="zh-CN" altLang="en-US" sz="1600"/>
              <a:t>两侧产生电压差，</a:t>
            </a:r>
            <a:r>
              <a:rPr lang="en-US" altLang="zh-CN" sz="1600"/>
              <a:t>LED1</a:t>
            </a:r>
            <a:r>
              <a:rPr lang="zh-CN" altLang="en-US" sz="1600"/>
              <a:t>点亮。反之，当</a:t>
            </a:r>
            <a:r>
              <a:rPr lang="en-US" altLang="zh-CN" sz="1600"/>
              <a:t>P2.4</a:t>
            </a:r>
            <a:r>
              <a:rPr lang="zh-CN" altLang="en-US" sz="1600"/>
              <a:t>引脚为高电平时，</a:t>
            </a:r>
            <a:r>
              <a:rPr lang="en-US" altLang="zh-CN" sz="1600"/>
              <a:t>LED1</a:t>
            </a:r>
            <a:r>
              <a:rPr lang="zh-CN" altLang="en-US" sz="1600"/>
              <a:t>熄灭。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6639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7425881" cy="2069332"/>
                <a:chOff x="-15896" y="866380"/>
                <a:chExt cx="7425881" cy="2069332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707277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I/O</a:t>
                  </a:r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引脚控制方法</a:t>
                  </a: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F4AC91A-C73F-4F48-88B5-22067FBB2E81}"/>
                    </a:ext>
                  </a:extLst>
                </p:cNvPr>
                <p:cNvSpPr txBox="1"/>
                <p:nvPr/>
              </p:nvSpPr>
              <p:spPr>
                <a:xfrm>
                  <a:off x="379279" y="2474047"/>
                  <a:ext cx="40463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altLang="zh-CN" sz="2400">
                      <a:solidFill>
                        <a:schemeClr val="accent1">
                          <a:lumMod val="75000"/>
                        </a:schemeClr>
                      </a:solidFill>
                      <a:latin typeface="+mn-ea"/>
                    </a:rPr>
                    <a:t>I/O pin control method</a:t>
                  </a:r>
                  <a:endParaRPr lang="en-US" altLang="zh-CN" sz="2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3.3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407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515980" cy="904715"/>
            <a:chOff x="482600" y="439828"/>
            <a:chExt cx="451598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5159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  <a:latin typeface="+mj-ea"/>
                  <a:ea typeface="+mj-ea"/>
                </a:rPr>
                <a:t>I/O</a:t>
              </a:r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特殊功能寄存器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896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I/O</a:t>
              </a:r>
              <a:r>
                <a: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 </a:t>
              </a:r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SFRs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2332CE-2046-4C34-99B9-0CD6C8D65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86223"/>
              </p:ext>
            </p:extLst>
          </p:nvPr>
        </p:nvGraphicFramePr>
        <p:xfrm>
          <a:off x="885785" y="1692385"/>
          <a:ext cx="10563666" cy="325899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37267">
                  <a:extLst>
                    <a:ext uri="{9D8B030D-6E8A-4147-A177-3AD203B41FA5}">
                      <a16:colId xmlns:a16="http://schemas.microsoft.com/office/drawing/2014/main" val="43612501"/>
                    </a:ext>
                  </a:extLst>
                </a:gridCol>
                <a:gridCol w="1228263">
                  <a:extLst>
                    <a:ext uri="{9D8B030D-6E8A-4147-A177-3AD203B41FA5}">
                      <a16:colId xmlns:a16="http://schemas.microsoft.com/office/drawing/2014/main" val="1350861845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193439685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3930351681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705068323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1353874498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4191357144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3313131284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2654856417"/>
                    </a:ext>
                  </a:extLst>
                </a:gridCol>
                <a:gridCol w="1037267">
                  <a:extLst>
                    <a:ext uri="{9D8B030D-6E8A-4147-A177-3AD203B41FA5}">
                      <a16:colId xmlns:a16="http://schemas.microsoft.com/office/drawing/2014/main" val="3864248833"/>
                    </a:ext>
                  </a:extLst>
                </a:gridCol>
              </a:tblGrid>
              <a:tr h="453662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字节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48293"/>
                  </a:ext>
                </a:extLst>
              </a:tr>
              <a:tr h="53702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bit[7]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bit[6]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bit[5]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bit[4]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bit[3]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bit[2]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bit[1]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bit[0]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03467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7331035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293755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540835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0xB0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525059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0xEB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0xE9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65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12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0248" y="842628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按字节操作</a:t>
            </a: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225900C2-028A-46B4-841A-3E8C51A6A8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94378" y="880898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dirty="0"/>
              <a:t>直接对整个寄存器进行赋值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6498B9-75F9-422A-97DA-21B5F66E8573}"/>
              </a:ext>
            </a:extLst>
          </p:cNvPr>
          <p:cNvSpPr/>
          <p:nvPr/>
        </p:nvSpPr>
        <p:spPr>
          <a:xfrm>
            <a:off x="680248" y="1811152"/>
            <a:ext cx="7161277" cy="352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sfr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P2 = 0xA0;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定义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P2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寄存器地址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0xA0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DBC09831-9BB7-40AC-9DF6-1A89ECB984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0248" y="1326957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dirty="0"/>
              <a:t>必须使用</a:t>
            </a:r>
            <a:r>
              <a:rPr lang="en-US" altLang="zh-CN" dirty="0" err="1"/>
              <a:t>sfr</a:t>
            </a:r>
            <a:r>
              <a:rPr lang="zh-CN" altLang="en-US" dirty="0"/>
              <a:t>关键字定义特殊功能寄存器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E1B738-0702-45C7-BB91-01EEE6AB75C5}"/>
              </a:ext>
            </a:extLst>
          </p:cNvPr>
          <p:cNvSpPr/>
          <p:nvPr/>
        </p:nvSpPr>
        <p:spPr>
          <a:xfrm>
            <a:off x="680248" y="5205867"/>
            <a:ext cx="7161277" cy="352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P2 = 0xAF;             //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点亮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LED1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和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LED3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PA-文本框 5">
            <a:extLst>
              <a:ext uri="{FF2B5EF4-FFF2-40B4-BE49-F238E27FC236}">
                <a16:creationId xmlns:a16="http://schemas.microsoft.com/office/drawing/2014/main" id="{38FE8182-5DE4-418C-AFFB-1D9E555E051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80248" y="4721672"/>
            <a:ext cx="7343147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dirty="0"/>
              <a:t>仅点亮</a:t>
            </a:r>
            <a:r>
              <a:rPr lang="en-US" altLang="zh-CN" dirty="0"/>
              <a:t>LED1</a:t>
            </a:r>
            <a:r>
              <a:rPr lang="zh-CN" altLang="en-US" dirty="0"/>
              <a:t>与</a:t>
            </a:r>
            <a:r>
              <a:rPr lang="en-US" altLang="zh-CN" dirty="0"/>
              <a:t>LED3</a:t>
            </a:r>
            <a:endParaRPr lang="zh-CN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53C8B04-8822-481D-A281-FEEDB5F7D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01833"/>
              </p:ext>
            </p:extLst>
          </p:nvPr>
        </p:nvGraphicFramePr>
        <p:xfrm>
          <a:off x="680248" y="2515576"/>
          <a:ext cx="9235278" cy="189800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6142">
                  <a:extLst>
                    <a:ext uri="{9D8B030D-6E8A-4147-A177-3AD203B41FA5}">
                      <a16:colId xmlns:a16="http://schemas.microsoft.com/office/drawing/2014/main" val="43612501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93439685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3930351681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705068323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353874498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460627308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371789379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65350815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851248761"/>
                    </a:ext>
                  </a:extLst>
                </a:gridCol>
              </a:tblGrid>
              <a:tr h="5370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bit[7]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bit[6]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bit[5]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bit[4]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bit[3]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bit[2]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bit[1]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bit[0]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03467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525059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默认值（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默认值（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默认值（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默认值（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6067074"/>
                  </a:ext>
                </a:extLst>
              </a:tr>
              <a:tr h="4536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状态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熄灭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熄灭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点亮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264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340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6898" y="61727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 dirty="0"/>
              <a:t>按位操作</a:t>
            </a: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225900C2-028A-46B4-841A-3E8C51A6A8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51798" y="641227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zh-CN" dirty="0"/>
              <a:t>对可位寻址的寄存器中的某一位进行赋值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6498B9-75F9-422A-97DA-21B5F66E8573}"/>
              </a:ext>
            </a:extLst>
          </p:cNvPr>
          <p:cNvSpPr/>
          <p:nvPr/>
        </p:nvSpPr>
        <p:spPr>
          <a:xfrm>
            <a:off x="651673" y="2848610"/>
            <a:ext cx="7161277" cy="352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err="1">
                <a:solidFill>
                  <a:schemeClr val="accent1">
                    <a:lumMod val="75000"/>
                  </a:schemeClr>
                </a:solidFill>
              </a:rPr>
              <a:t>sbit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LED1 = 0xA4;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位定义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DBC09831-9BB7-40AC-9DF6-1A89ECB984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52138" y="2487861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dirty="0"/>
              <a:t>必须使用</a:t>
            </a:r>
            <a:r>
              <a:rPr lang="en-US" altLang="zh-CN" dirty="0" err="1"/>
              <a:t>sbit</a:t>
            </a:r>
            <a:r>
              <a:rPr lang="zh-CN" altLang="en-US"/>
              <a:t>关键字定义特殊功能寄存器的可寻址位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86D4DA-4158-4FD1-8275-3890ABF81B5A}"/>
              </a:ext>
            </a:extLst>
          </p:cNvPr>
          <p:cNvSpPr/>
          <p:nvPr/>
        </p:nvSpPr>
        <p:spPr>
          <a:xfrm>
            <a:off x="651673" y="3868759"/>
            <a:ext cx="7161277" cy="352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LED1 = P2^4;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位定义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89C4154E-34AC-4141-B138-96CDE553B9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1673" y="3516547"/>
            <a:ext cx="7343147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通常使用“</a:t>
            </a:r>
            <a:r>
              <a:rPr lang="en-US" altLang="zh-CN"/>
              <a:t>^</a:t>
            </a:r>
            <a:r>
              <a:rPr lang="zh-CN" altLang="en-US"/>
              <a:t>”符号找到</a:t>
            </a:r>
            <a:r>
              <a:rPr lang="en-US" altLang="zh-CN"/>
              <a:t>P2</a:t>
            </a:r>
            <a:r>
              <a:rPr lang="zh-CN" altLang="en-US"/>
              <a:t>寄存器的位地址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AB96F63D-6461-4199-8EF7-1343E1BBA26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2138" y="4541227"/>
            <a:ext cx="734268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即可使用“</a:t>
            </a:r>
            <a:r>
              <a:rPr lang="en-US" altLang="zh-CN"/>
              <a:t>LED1”</a:t>
            </a:r>
            <a:r>
              <a:rPr lang="zh-CN" altLang="en-US"/>
              <a:t>改变</a:t>
            </a:r>
            <a:r>
              <a:rPr lang="en-US" altLang="zh-CN"/>
              <a:t>P2</a:t>
            </a:r>
            <a:r>
              <a:rPr lang="zh-CN" altLang="en-US"/>
              <a:t>特殊功能寄存器的值，进而改变</a:t>
            </a:r>
            <a:r>
              <a:rPr lang="en-US" altLang="zh-CN"/>
              <a:t>P2.4</a:t>
            </a:r>
            <a:r>
              <a:rPr lang="zh-CN" altLang="en-US"/>
              <a:t>引脚的电平状态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6B3135-C892-4E7B-9E73-2F6D4793872E}"/>
              </a:ext>
            </a:extLst>
          </p:cNvPr>
          <p:cNvSpPr/>
          <p:nvPr/>
        </p:nvSpPr>
        <p:spPr>
          <a:xfrm>
            <a:off x="651673" y="5003815"/>
            <a:ext cx="7161277" cy="352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 = 0;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点亮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9F0F17A-D45A-4BA0-8E11-3D1BC3BFD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2981"/>
              </p:ext>
            </p:extLst>
          </p:nvPr>
        </p:nvGraphicFramePr>
        <p:xfrm>
          <a:off x="651673" y="1309164"/>
          <a:ext cx="9235278" cy="10041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6142">
                  <a:extLst>
                    <a:ext uri="{9D8B030D-6E8A-4147-A177-3AD203B41FA5}">
                      <a16:colId xmlns:a16="http://schemas.microsoft.com/office/drawing/2014/main" val="43612501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93439685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3930351681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705068323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353874498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460627308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371789379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65350815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851248761"/>
                    </a:ext>
                  </a:extLst>
                </a:gridCol>
              </a:tblGrid>
              <a:tr h="3733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bit[7]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bit[6]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bit[5]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bit[4]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bit[3]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bit[2]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bit[1]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bit[0]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03467"/>
                  </a:ext>
                </a:extLst>
              </a:tr>
              <a:tr h="315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540835"/>
                  </a:ext>
                </a:extLst>
              </a:tr>
              <a:tr h="3154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52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663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-文本框 4">
            <a:extLst>
              <a:ext uri="{FF2B5EF4-FFF2-40B4-BE49-F238E27FC236}">
                <a16:creationId xmlns:a16="http://schemas.microsoft.com/office/drawing/2014/main" id="{972F1A22-112E-435D-A626-331B449E7C9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46898" y="61727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按位操作</a:t>
            </a: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225900C2-028A-46B4-841A-3E8C51A6A8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51798" y="641227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zh-CN"/>
              <a:t>对可位寻址的寄存器中的某一位进行赋值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6498B9-75F9-422A-97DA-21B5F66E8573}"/>
              </a:ext>
            </a:extLst>
          </p:cNvPr>
          <p:cNvSpPr/>
          <p:nvPr/>
        </p:nvSpPr>
        <p:spPr>
          <a:xfrm>
            <a:off x="651673" y="2848610"/>
            <a:ext cx="7161277" cy="352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err="1">
                <a:solidFill>
                  <a:schemeClr val="accent1">
                    <a:lumMod val="75000"/>
                  </a:schemeClr>
                </a:solidFill>
              </a:rPr>
              <a:t>sbit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LED1 = 0xA4;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位定义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DBC09831-9BB7-40AC-9DF6-1A89ECB984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52138" y="2487861"/>
            <a:ext cx="5765599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必须使用</a:t>
            </a:r>
            <a:r>
              <a:rPr lang="en-US" altLang="zh-CN" err="1"/>
              <a:t>sbit</a:t>
            </a:r>
            <a:r>
              <a:rPr lang="zh-CN" altLang="en-US"/>
              <a:t>关键字定义特殊功能寄存器的可寻址位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86D4DA-4158-4FD1-8275-3890ABF81B5A}"/>
              </a:ext>
            </a:extLst>
          </p:cNvPr>
          <p:cNvSpPr/>
          <p:nvPr/>
        </p:nvSpPr>
        <p:spPr>
          <a:xfrm>
            <a:off x="651673" y="3868759"/>
            <a:ext cx="7161277" cy="352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LED1 = P2^4;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位定义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89C4154E-34AC-4141-B138-96CDE553B9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51673" y="3516547"/>
            <a:ext cx="7343147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通常使用“</a:t>
            </a:r>
            <a:r>
              <a:rPr lang="en-US" altLang="zh-CN"/>
              <a:t>^</a:t>
            </a:r>
            <a:r>
              <a:rPr lang="zh-CN" altLang="en-US"/>
              <a:t>”符号找到</a:t>
            </a:r>
            <a:r>
              <a:rPr lang="en-US" altLang="zh-CN"/>
              <a:t>P2</a:t>
            </a:r>
            <a:r>
              <a:rPr lang="zh-CN" altLang="en-US"/>
              <a:t>寄存器的位地址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AB96F63D-6461-4199-8EF7-1343E1BBA26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2138" y="4541227"/>
            <a:ext cx="734268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即可使用“</a:t>
            </a:r>
            <a:r>
              <a:rPr lang="en-US" altLang="zh-CN"/>
              <a:t>LED1”</a:t>
            </a:r>
            <a:r>
              <a:rPr lang="zh-CN" altLang="en-US"/>
              <a:t>改变</a:t>
            </a:r>
            <a:r>
              <a:rPr lang="en-US" altLang="zh-CN"/>
              <a:t>P2</a:t>
            </a:r>
            <a:r>
              <a:rPr lang="zh-CN" altLang="en-US"/>
              <a:t>特殊功能寄存器的值，进而改变</a:t>
            </a:r>
            <a:r>
              <a:rPr lang="en-US" altLang="zh-CN"/>
              <a:t>P2.4</a:t>
            </a:r>
            <a:r>
              <a:rPr lang="zh-CN" altLang="en-US"/>
              <a:t>引脚的电平状态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6B3135-C892-4E7B-9E73-2F6D4793872E}"/>
              </a:ext>
            </a:extLst>
          </p:cNvPr>
          <p:cNvSpPr/>
          <p:nvPr/>
        </p:nvSpPr>
        <p:spPr>
          <a:xfrm>
            <a:off x="651673" y="5003815"/>
            <a:ext cx="7161277" cy="352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 = 0;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点亮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LED1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9F0F17A-D45A-4BA0-8E11-3D1BC3BFD5EB}"/>
              </a:ext>
            </a:extLst>
          </p:cNvPr>
          <p:cNvGraphicFramePr>
            <a:graphicFrameLocks noGrp="1"/>
          </p:cNvGraphicFramePr>
          <p:nvPr/>
        </p:nvGraphicFramePr>
        <p:xfrm>
          <a:off x="651673" y="1309164"/>
          <a:ext cx="9235278" cy="10041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6142">
                  <a:extLst>
                    <a:ext uri="{9D8B030D-6E8A-4147-A177-3AD203B41FA5}">
                      <a16:colId xmlns:a16="http://schemas.microsoft.com/office/drawing/2014/main" val="43612501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93439685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3930351681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705068323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353874498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460627308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371789379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165350815"/>
                    </a:ext>
                  </a:extLst>
                </a:gridCol>
                <a:gridCol w="1026142">
                  <a:extLst>
                    <a:ext uri="{9D8B030D-6E8A-4147-A177-3AD203B41FA5}">
                      <a16:colId xmlns:a16="http://schemas.microsoft.com/office/drawing/2014/main" val="2851248761"/>
                    </a:ext>
                  </a:extLst>
                </a:gridCol>
              </a:tblGrid>
              <a:tr h="3733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P2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bit[7]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bit[6]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bit[5]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bit[4]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bit[3]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bit[2]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bit[1]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</a:rPr>
                        <a:t>bit[0]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CD1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03467"/>
                  </a:ext>
                </a:extLst>
              </a:tr>
              <a:tr h="3154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0xA0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1540835"/>
                  </a:ext>
                </a:extLst>
              </a:tr>
              <a:tr h="3154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LED3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525059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26B77ACE-DA3D-40A3-982F-CB39E7595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988" y="2629065"/>
            <a:ext cx="4225012" cy="13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987</Words>
  <Application>Microsoft Office PowerPoint</Application>
  <PresentationFormat>宽屏</PresentationFormat>
  <Paragraphs>246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 SuiTinG</dc:creator>
  <cp:lastModifiedBy>FENG XIE</cp:lastModifiedBy>
  <cp:revision>78</cp:revision>
  <dcterms:created xsi:type="dcterms:W3CDTF">2022-04-22T12:30:54Z</dcterms:created>
  <dcterms:modified xsi:type="dcterms:W3CDTF">2024-07-15T10:54:22Z</dcterms:modified>
</cp:coreProperties>
</file>