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0" r:id="rId2"/>
    <p:sldId id="304" r:id="rId3"/>
    <p:sldId id="318" r:id="rId4"/>
    <p:sldId id="321" r:id="rId5"/>
    <p:sldId id="319" r:id="rId6"/>
    <p:sldId id="322" r:id="rId7"/>
    <p:sldId id="314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279" userDrawn="1">
          <p15:clr>
            <a:srgbClr val="A4A3A4"/>
          </p15:clr>
        </p15:guide>
        <p15:guide id="4" pos="7378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orient="horz" pos="3992" userDrawn="1">
          <p15:clr>
            <a:srgbClr val="A4A3A4"/>
          </p15:clr>
        </p15:guide>
        <p15:guide id="9" orient="horz" pos="3339" userDrawn="1">
          <p15:clr>
            <a:srgbClr val="A4A3A4"/>
          </p15:clr>
        </p15:guide>
        <p15:guide id="10" pos="5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CD1E4"/>
    <a:srgbClr val="FEECE9"/>
    <a:srgbClr val="303B8F"/>
    <a:srgbClr val="FEFCFA"/>
    <a:srgbClr val="FE7F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93" autoAdjust="0"/>
  </p:normalViewPr>
  <p:slideViewPr>
    <p:cSldViewPr snapToGrid="0" showGuides="1">
      <p:cViewPr varScale="1">
        <p:scale>
          <a:sx n="57" d="100"/>
          <a:sy n="57" d="100"/>
        </p:scale>
        <p:origin x="93" y="89"/>
      </p:cViewPr>
      <p:guideLst>
        <p:guide orient="horz" pos="2296"/>
        <p:guide pos="3863"/>
        <p:guide pos="279"/>
        <p:guide pos="7378"/>
        <p:guide orient="horz" pos="572"/>
        <p:guide orient="horz" pos="618"/>
        <p:guide orient="horz" pos="4056"/>
        <p:guide orient="horz" pos="3992"/>
        <p:guide orient="horz" pos="3339"/>
        <p:guide pos="52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B6F5A-1C90-49E3-B006-EB0C9DD899D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2636-17AD-46C0-A806-1A7224D9A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3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3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9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4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891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56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04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0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6963DBC-52F0-4A99-941A-6A1E022B9F21}"/>
              </a:ext>
            </a:extLst>
          </p:cNvPr>
          <p:cNvSpPr/>
          <p:nvPr/>
        </p:nvSpPr>
        <p:spPr>
          <a:xfrm>
            <a:off x="0" y="6337300"/>
            <a:ext cx="12192000" cy="52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3D5394-5F8D-492B-9810-0078F1946908}"/>
              </a:ext>
            </a:extLst>
          </p:cNvPr>
          <p:cNvSpPr txBox="1"/>
          <p:nvPr userDrawn="1"/>
        </p:nvSpPr>
        <p:spPr>
          <a:xfrm>
            <a:off x="379279" y="6459150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20">
                <a:solidFill>
                  <a:schemeClr val="bg1">
                    <a:alpha val="60000"/>
                  </a:schemeClr>
                </a:solidFill>
                <a:latin typeface="+mn-ea"/>
              </a:rPr>
              <a:t>Leyutek</a:t>
            </a:r>
            <a:endParaRPr lang="zh-CN" altLang="en-US" sz="1200" spc="120">
              <a:solidFill>
                <a:schemeClr val="bg1">
                  <a:alpha val="60000"/>
                </a:schemeClr>
              </a:solidFill>
              <a:latin typeface="+mn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FFCFC8C-F3FE-49E9-8D4B-6621397DE6E0}"/>
              </a:ext>
            </a:extLst>
          </p:cNvPr>
          <p:cNvGrpSpPr/>
          <p:nvPr/>
        </p:nvGrpSpPr>
        <p:grpSpPr>
          <a:xfrm>
            <a:off x="-1474229" y="-1350932"/>
            <a:ext cx="2502566" cy="2502570"/>
            <a:chOff x="-1251283" y="-1168764"/>
            <a:chExt cx="2502566" cy="250257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1343C64-1C49-4FA6-A78C-70B60A2A477C}"/>
                </a:ext>
              </a:extLst>
            </p:cNvPr>
            <p:cNvSpPr/>
            <p:nvPr/>
          </p:nvSpPr>
          <p:spPr>
            <a:xfrm>
              <a:off x="-505529" y="-423009"/>
              <a:ext cx="1011060" cy="1011062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74A0836-E0E7-4463-BA66-9D4360945DA0}"/>
                </a:ext>
              </a:extLst>
            </p:cNvPr>
            <p:cNvSpPr/>
            <p:nvPr/>
          </p:nvSpPr>
          <p:spPr>
            <a:xfrm>
              <a:off x="-691966" y="-609448"/>
              <a:ext cx="1383936" cy="1383939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42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47DAB21-0126-40B2-9AAE-831F71583619}"/>
                </a:ext>
              </a:extLst>
            </p:cNvPr>
            <p:cNvSpPr/>
            <p:nvPr/>
          </p:nvSpPr>
          <p:spPr>
            <a:xfrm>
              <a:off x="-878405" y="-795886"/>
              <a:ext cx="1756814" cy="1756817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6307FD1-C6B8-4BE2-976A-91863E9EBB71}"/>
                </a:ext>
              </a:extLst>
            </p:cNvPr>
            <p:cNvSpPr/>
            <p:nvPr/>
          </p:nvSpPr>
          <p:spPr>
            <a:xfrm>
              <a:off x="-1064844" y="-982325"/>
              <a:ext cx="2129690" cy="2129693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2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2ADF5C0-D11E-48DB-875A-2FCC66DC22AC}"/>
                </a:ext>
              </a:extLst>
            </p:cNvPr>
            <p:cNvSpPr/>
            <p:nvPr/>
          </p:nvSpPr>
          <p:spPr>
            <a:xfrm>
              <a:off x="-1251283" y="-1168764"/>
              <a:ext cx="2502566" cy="2502570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0FD2C978-7471-4A72-96E3-685B10FC6250}"/>
              </a:ext>
            </a:extLst>
          </p:cNvPr>
          <p:cNvSpPr/>
          <p:nvPr userDrawn="1"/>
        </p:nvSpPr>
        <p:spPr>
          <a:xfrm>
            <a:off x="0" y="6096000"/>
            <a:ext cx="12192000" cy="241300"/>
          </a:xfrm>
          <a:prstGeom prst="rect">
            <a:avLst/>
          </a:prstGeom>
          <a:solidFill>
            <a:srgbClr val="FAE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B8AC99A-568E-45B6-9DB0-75E736C4FD40}"/>
              </a:ext>
            </a:extLst>
          </p:cNvPr>
          <p:cNvSpPr/>
          <p:nvPr userDrawn="1"/>
        </p:nvSpPr>
        <p:spPr>
          <a:xfrm>
            <a:off x="-299280" y="521642"/>
            <a:ext cx="781880" cy="12808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76200" dist="508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A607FCE-E8A1-4B38-A62F-AB994050E9C6}"/>
              </a:ext>
            </a:extLst>
          </p:cNvPr>
          <p:cNvSpPr/>
          <p:nvPr userDrawn="1"/>
        </p:nvSpPr>
        <p:spPr>
          <a:xfrm>
            <a:off x="-594293" y="774700"/>
            <a:ext cx="1076893" cy="3604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76200" dist="508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3A1752-8A7B-4110-961C-FF10BC1885B4}"/>
              </a:ext>
            </a:extLst>
          </p:cNvPr>
          <p:cNvSpPr/>
          <p:nvPr userDrawn="1"/>
        </p:nvSpPr>
        <p:spPr>
          <a:xfrm>
            <a:off x="0" y="6337300"/>
            <a:ext cx="12192000" cy="52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3F4091-0FCB-4F98-A6CD-3498D323DD97}"/>
              </a:ext>
            </a:extLst>
          </p:cNvPr>
          <p:cNvSpPr txBox="1"/>
          <p:nvPr/>
        </p:nvSpPr>
        <p:spPr>
          <a:xfrm>
            <a:off x="379279" y="6459150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20" err="1">
                <a:solidFill>
                  <a:schemeClr val="bg1">
                    <a:alpha val="60000"/>
                  </a:schemeClr>
                </a:solidFill>
                <a:latin typeface="+mn-ea"/>
              </a:rPr>
              <a:t>Leyutek</a:t>
            </a:r>
            <a:endParaRPr lang="zh-CN" altLang="en-US" sz="1200" spc="120">
              <a:solidFill>
                <a:schemeClr val="bg1">
                  <a:alpha val="60000"/>
                </a:schemeClr>
              </a:solidFill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177331-F4A1-48BE-A9EA-C706B51AB294}"/>
              </a:ext>
            </a:extLst>
          </p:cNvPr>
          <p:cNvSpPr/>
          <p:nvPr userDrawn="1"/>
        </p:nvSpPr>
        <p:spPr>
          <a:xfrm>
            <a:off x="0" y="6096000"/>
            <a:ext cx="12192000" cy="241300"/>
          </a:xfrm>
          <a:prstGeom prst="rect">
            <a:avLst/>
          </a:prstGeom>
          <a:solidFill>
            <a:srgbClr val="FAE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7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4" userDrawn="1">
          <p15:clr>
            <a:srgbClr val="F26B43"/>
          </p15:clr>
        </p15:guide>
        <p15:guide id="4" pos="7368" userDrawn="1">
          <p15:clr>
            <a:srgbClr val="F26B43"/>
          </p15:clr>
        </p15:guide>
        <p15:guide id="5" orient="horz" pos="560" userDrawn="1">
          <p15:clr>
            <a:srgbClr val="F26B43"/>
          </p15:clr>
        </p15:guide>
        <p15:guide id="6" orient="horz" pos="624" userDrawn="1">
          <p15:clr>
            <a:srgbClr val="F26B43"/>
          </p15:clr>
        </p15:guide>
        <p15:guide id="7" orient="horz" pos="4056" userDrawn="1">
          <p15:clr>
            <a:srgbClr val="F26B43"/>
          </p15:clr>
        </p15:guide>
        <p15:guide id="8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4.xml"/><Relationship Id="rId7" Type="http://schemas.openxmlformats.org/officeDocument/2006/relationships/oleObject" Target="../embeddings/oleObject1.bin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>
            <a:extLst>
              <a:ext uri="{FF2B5EF4-FFF2-40B4-BE49-F238E27FC236}">
                <a16:creationId xmlns:a16="http://schemas.microsoft.com/office/drawing/2014/main" id="{D596D725-AB69-42C2-8189-3831F5FC6D28}"/>
              </a:ext>
            </a:extLst>
          </p:cNvPr>
          <p:cNvSpPr txBox="1"/>
          <p:nvPr/>
        </p:nvSpPr>
        <p:spPr>
          <a:xfrm>
            <a:off x="636763" y="3323572"/>
            <a:ext cx="3820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303B8F"/>
                </a:solidFill>
                <a:latin typeface="+mn-ea"/>
              </a:rPr>
              <a:t>快速入门教程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0111094-87C7-49F9-8902-F79DCBDC0661}"/>
              </a:ext>
            </a:extLst>
          </p:cNvPr>
          <p:cNvSpPr txBox="1"/>
          <p:nvPr/>
        </p:nvSpPr>
        <p:spPr>
          <a:xfrm>
            <a:off x="611878" y="2228671"/>
            <a:ext cx="5819222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>
                <a:solidFill>
                  <a:srgbClr val="FFC000"/>
                </a:solidFill>
                <a:latin typeface="+mj-ea"/>
                <a:ea typeface="+mj-ea"/>
              </a:rPr>
              <a:t>51</a:t>
            </a:r>
            <a:r>
              <a:rPr lang="zh-CN" altLang="en-US" sz="7200">
                <a:solidFill>
                  <a:srgbClr val="FFC000"/>
                </a:solidFill>
                <a:latin typeface="+mj-ea"/>
                <a:ea typeface="+mj-ea"/>
              </a:rPr>
              <a:t>单片机开发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D57C032-3659-4D5C-8BF2-176481FB0039}"/>
              </a:ext>
            </a:extLst>
          </p:cNvPr>
          <p:cNvSpPr txBox="1"/>
          <p:nvPr/>
        </p:nvSpPr>
        <p:spPr>
          <a:xfrm>
            <a:off x="636763" y="1888008"/>
            <a:ext cx="427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+mn-ea"/>
              </a:rPr>
              <a:t>51 Microcontroller Development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2180FE-7DFA-4CD4-8111-B52D2276A1E0}"/>
              </a:ext>
            </a:extLst>
          </p:cNvPr>
          <p:cNvSpPr txBox="1"/>
          <p:nvPr/>
        </p:nvSpPr>
        <p:spPr>
          <a:xfrm>
            <a:off x="4457040" y="3462751"/>
            <a:ext cx="1656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Quick Start</a:t>
            </a:r>
          </a:p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Tutorial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1B43FB6-E68B-4CE2-8232-8B98B533EBBB}"/>
              </a:ext>
            </a:extLst>
          </p:cNvPr>
          <p:cNvSpPr txBox="1"/>
          <p:nvPr/>
        </p:nvSpPr>
        <p:spPr>
          <a:xfrm>
            <a:off x="995397" y="4172950"/>
            <a:ext cx="3910593" cy="686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spc="120"/>
              <a:t>第</a:t>
            </a:r>
            <a:r>
              <a:rPr lang="en-US" altLang="zh-CN" sz="3200" spc="120"/>
              <a:t>4</a:t>
            </a:r>
            <a:r>
              <a:rPr lang="zh-CN" altLang="en-US" sz="3200" spc="120"/>
              <a:t>章 独立按键输入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18F9E34-75A3-434E-94DC-4D4B7092AEA6}"/>
              </a:ext>
            </a:extLst>
          </p:cNvPr>
          <p:cNvCxnSpPr/>
          <p:nvPr/>
        </p:nvCxnSpPr>
        <p:spPr>
          <a:xfrm>
            <a:off x="754383" y="4312966"/>
            <a:ext cx="0" cy="540084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A411BE95-8B2B-4FDC-A0B5-5D4943180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37" y="1037273"/>
            <a:ext cx="3336566" cy="42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8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5991193" cy="1739256"/>
                <a:chOff x="-15896" y="866380"/>
                <a:chExt cx="5991193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5638082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按键检测原理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4.1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6006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5562741" cy="904715"/>
            <a:chOff x="482600" y="439828"/>
            <a:chExt cx="5562741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55627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accent1"/>
                  </a:solidFill>
                  <a:latin typeface="+mj-ea"/>
                  <a:ea typeface="+mj-ea"/>
                </a:rPr>
                <a:t>按键工作原理</a:t>
              </a:r>
              <a:r>
                <a:rPr lang="en-US" altLang="zh-CN" sz="4000" dirty="0">
                  <a:solidFill>
                    <a:schemeClr val="accent1"/>
                  </a:solidFill>
                  <a:latin typeface="+mj-ea"/>
                  <a:ea typeface="+mj-ea"/>
                </a:rPr>
                <a:t>&amp;</a:t>
              </a:r>
              <a:r>
                <a:rPr lang="zh-CN" altLang="en-US" sz="4000" dirty="0">
                  <a:solidFill>
                    <a:schemeClr val="accent1"/>
                  </a:solidFill>
                  <a:latin typeface="+mj-ea"/>
                  <a:ea typeface="+mj-ea"/>
                </a:rPr>
                <a:t>编程方法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18902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KEY &amp; Programming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1" name="PA-文本框 5">
            <a:extLst>
              <a:ext uri="{FF2B5EF4-FFF2-40B4-BE49-F238E27FC236}">
                <a16:creationId xmlns:a16="http://schemas.microsoft.com/office/drawing/2014/main" id="{E60209C7-F0CF-452E-9A6B-1250BB58853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99864" y="4980255"/>
            <a:ext cx="6284069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 algn="ctr"/>
            <a:r>
              <a:rPr lang="zh-CN" altLang="zh-CN" sz="1600" dirty="0"/>
              <a:t>当按键未按下时，输入芯片引脚的电平为高电平；</a:t>
            </a:r>
            <a:endParaRPr lang="en-US" altLang="zh-CN" sz="1600" dirty="0"/>
          </a:p>
          <a:p>
            <a:pPr algn="ctr"/>
            <a:r>
              <a:rPr lang="zh-CN" altLang="zh-CN" sz="1600" dirty="0"/>
              <a:t>按键按下时，输入芯片引脚上的电平为低电平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F768885-3FE7-4016-8EC5-6F32EDA63A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742048"/>
              </p:ext>
            </p:extLst>
          </p:nvPr>
        </p:nvGraphicFramePr>
        <p:xfrm>
          <a:off x="482600" y="1781777"/>
          <a:ext cx="7606961" cy="302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807535" imgH="719454" progId="Visio.Drawing.11">
                  <p:embed/>
                </p:oleObj>
              </mc:Choice>
              <mc:Fallback>
                <p:oleObj name="Visio" r:id="rId7" imgW="1807535" imgH="719454" progId="Visio.Drawing.11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F768885-3FE7-4016-8EC5-6F32EDA63A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781777"/>
                        <a:ext cx="7606961" cy="3023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3863C49-6693-4FE9-B769-FCE201F7B564}"/>
              </a:ext>
            </a:extLst>
          </p:cNvPr>
          <p:cNvSpPr/>
          <p:nvPr/>
        </p:nvSpPr>
        <p:spPr>
          <a:xfrm>
            <a:off x="8528848" y="2640148"/>
            <a:ext cx="2609322" cy="3748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</a:rPr>
              <a:t>sbit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 KEY1 = P3^2;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PA-文本框 5">
            <a:extLst>
              <a:ext uri="{FF2B5EF4-FFF2-40B4-BE49-F238E27FC236}">
                <a16:creationId xmlns:a16="http://schemas.microsoft.com/office/drawing/2014/main" id="{DD29853B-4D60-46FC-B11C-72AE04A5A15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424154" y="2161156"/>
            <a:ext cx="1937176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 dirty="0"/>
              <a:t>位定义</a:t>
            </a:r>
            <a:r>
              <a:rPr lang="en-US" altLang="zh-CN" sz="1600" dirty="0"/>
              <a:t>KEY1</a:t>
            </a:r>
            <a:endParaRPr lang="zh-CN" altLang="zh-CN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5089B6-9A3F-4122-9EAD-7B81F57A675F}"/>
              </a:ext>
            </a:extLst>
          </p:cNvPr>
          <p:cNvSpPr/>
          <p:nvPr/>
        </p:nvSpPr>
        <p:spPr>
          <a:xfrm>
            <a:off x="8528848" y="3579099"/>
            <a:ext cx="2609322" cy="1125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if ( 0==KEY1 )</a:t>
            </a:r>
          </a:p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  ……//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按键按下处理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PA-文本框 5">
            <a:extLst>
              <a:ext uri="{FF2B5EF4-FFF2-40B4-BE49-F238E27FC236}">
                <a16:creationId xmlns:a16="http://schemas.microsoft.com/office/drawing/2014/main" id="{5C7E2CD0-36CB-4730-86D1-DA9BD26FACF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424154" y="3114552"/>
            <a:ext cx="2472446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 dirty="0"/>
              <a:t>判断按键是否被按下</a:t>
            </a:r>
            <a:endParaRPr lang="zh-CN" altLang="zh-CN" sz="1600" dirty="0"/>
          </a:p>
        </p:txBody>
      </p:sp>
      <p:sp>
        <p:nvSpPr>
          <p:cNvPr id="17" name="PA-文本框 4">
            <a:extLst>
              <a:ext uri="{FF2B5EF4-FFF2-40B4-BE49-F238E27FC236}">
                <a16:creationId xmlns:a16="http://schemas.microsoft.com/office/drawing/2014/main" id="{E0F99D35-E5BB-432F-8441-C39585943EA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424154" y="1724860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编程方法</a:t>
            </a:r>
          </a:p>
        </p:txBody>
      </p:sp>
    </p:spTree>
    <p:extLst>
      <p:ext uri="{BB962C8B-B14F-4D97-AF65-F5344CB8AC3E}">
        <p14:creationId xmlns:p14="http://schemas.microsoft.com/office/powerpoint/2010/main" val="500658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7808998" cy="1739256"/>
                <a:chOff x="-15896" y="866380"/>
                <a:chExt cx="7808998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745588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按键软件去抖原理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4.2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5887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3214341" cy="904715"/>
            <a:chOff x="482600" y="439828"/>
            <a:chExt cx="3214341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32143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accent1"/>
                  </a:solidFill>
                  <a:latin typeface="+mj-ea"/>
                  <a:ea typeface="+mj-ea"/>
                </a:rPr>
                <a:t>按键消抖原理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18902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KEY &amp; Programming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A3863C49-6693-4FE9-B769-FCE201F7B564}"/>
              </a:ext>
            </a:extLst>
          </p:cNvPr>
          <p:cNvSpPr/>
          <p:nvPr/>
        </p:nvSpPr>
        <p:spPr>
          <a:xfrm>
            <a:off x="7324929" y="1967517"/>
            <a:ext cx="4309352" cy="3128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if(0 == KEY1)          //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第一次检测到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KEY1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按键被按下</a:t>
            </a:r>
          </a:p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</a:rPr>
              <a:t>DelayNms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(50);       //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等待约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50ms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后再次检测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indent="361950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if(0 == KEY1)</a:t>
            </a:r>
          </a:p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  {</a:t>
            </a:r>
          </a:p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        ……            //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确定按键被按下</a:t>
            </a:r>
          </a:p>
          <a:p>
            <a:pPr indent="361950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  else if(1 == KEY1)</a:t>
            </a:r>
          </a:p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  {</a:t>
            </a:r>
          </a:p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       ……            //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按键没有被按下</a:t>
            </a:r>
          </a:p>
          <a:p>
            <a:pPr indent="361950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7" name="PA-文本框 4">
            <a:extLst>
              <a:ext uri="{FF2B5EF4-FFF2-40B4-BE49-F238E27FC236}">
                <a16:creationId xmlns:a16="http://schemas.microsoft.com/office/drawing/2014/main" id="{E0F99D35-E5BB-432F-8441-C39585943EA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324928" y="1559490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编程方法</a:t>
            </a:r>
          </a:p>
        </p:txBody>
      </p:sp>
      <p:pic>
        <p:nvPicPr>
          <p:cNvPr id="12" name="图片 11" descr="5t4">
            <a:extLst>
              <a:ext uri="{FF2B5EF4-FFF2-40B4-BE49-F238E27FC236}">
                <a16:creationId xmlns:a16="http://schemas.microsoft.com/office/drawing/2014/main" id="{B296F7C9-02F8-4B37-A266-86115359F2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29" y="1674431"/>
            <a:ext cx="5283571" cy="2975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689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6900096" cy="1739256"/>
                <a:chOff x="-15896" y="866380"/>
                <a:chExt cx="6900096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6546985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实例与代码解析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4.3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1121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4501553" cy="904715"/>
            <a:chOff x="482600" y="439828"/>
            <a:chExt cx="4501553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45015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accent1"/>
                  </a:solidFill>
                  <a:latin typeface="+mj-ea"/>
                  <a:ea typeface="+mj-ea"/>
                </a:rPr>
                <a:t>实例</a:t>
              </a:r>
              <a:r>
                <a:rPr lang="en-US" altLang="zh-CN" sz="4000" dirty="0">
                  <a:solidFill>
                    <a:schemeClr val="accent1"/>
                  </a:solidFill>
                  <a:latin typeface="+mj-ea"/>
                  <a:ea typeface="+mj-ea"/>
                </a:rPr>
                <a:t>-</a:t>
              </a:r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按键控制</a:t>
              </a:r>
              <a:r>
                <a:rPr lang="en-US" altLang="zh-CN" sz="4000" dirty="0">
                  <a:solidFill>
                    <a:schemeClr val="accent1"/>
                  </a:solidFill>
                  <a:latin typeface="+mj-ea"/>
                  <a:ea typeface="+mj-ea"/>
                </a:rPr>
                <a:t>LED</a:t>
              </a:r>
              <a:endParaRPr lang="zh-CN" altLang="en-US" sz="40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Example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0" name="PA-文本框 5">
            <a:extLst>
              <a:ext uri="{FF2B5EF4-FFF2-40B4-BE49-F238E27FC236}">
                <a16:creationId xmlns:a16="http://schemas.microsoft.com/office/drawing/2014/main" id="{F30F2B45-C872-4B36-AA3D-54EDD20580D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983802" y="2510517"/>
            <a:ext cx="3823012" cy="13540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150000"/>
              </a:lnSpc>
            </a:pPr>
            <a:r>
              <a:rPr lang="zh-CN" altLang="zh-CN"/>
              <a:t>（</a:t>
            </a:r>
            <a:r>
              <a:rPr lang="en-US" altLang="zh-CN"/>
              <a:t>1</a:t>
            </a:r>
            <a:r>
              <a:rPr lang="zh-CN" altLang="zh-CN"/>
              <a:t>）位定义按键。</a:t>
            </a:r>
          </a:p>
          <a:p>
            <a:pPr>
              <a:lnSpc>
                <a:spcPct val="150000"/>
              </a:lnSpc>
            </a:pPr>
            <a:r>
              <a:rPr lang="zh-CN" altLang="zh-CN"/>
              <a:t>（</a:t>
            </a:r>
            <a:r>
              <a:rPr lang="en-US" altLang="zh-CN"/>
              <a:t>2</a:t>
            </a:r>
            <a:r>
              <a:rPr lang="zh-CN" altLang="zh-CN"/>
              <a:t>）编写延时函数。</a:t>
            </a:r>
          </a:p>
          <a:p>
            <a:pPr>
              <a:lnSpc>
                <a:spcPct val="150000"/>
              </a:lnSpc>
            </a:pPr>
            <a:r>
              <a:rPr lang="zh-CN" altLang="zh-CN"/>
              <a:t>（</a:t>
            </a:r>
            <a:r>
              <a:rPr lang="en-US" altLang="zh-CN"/>
              <a:t>3</a:t>
            </a:r>
            <a:r>
              <a:rPr lang="zh-CN" altLang="zh-CN"/>
              <a:t>）对每一个按键进行判断并消抖，执行对应的按键处理语句。</a:t>
            </a:r>
          </a:p>
        </p:txBody>
      </p:sp>
      <p:sp>
        <p:nvSpPr>
          <p:cNvPr id="11" name="PA-文本框 4">
            <a:extLst>
              <a:ext uri="{FF2B5EF4-FFF2-40B4-BE49-F238E27FC236}">
                <a16:creationId xmlns:a16="http://schemas.microsoft.com/office/drawing/2014/main" id="{877E1089-34A3-48A6-B278-56FBAA1936B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082062" y="1991151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编程要点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04C138B-196D-461B-B1F4-BE775FB7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553" y="25583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FDD2B06-CC25-4EA0-9205-A9A65ABC3D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781192"/>
              </p:ext>
            </p:extLst>
          </p:nvPr>
        </p:nvGraphicFramePr>
        <p:xfrm>
          <a:off x="478084" y="1824037"/>
          <a:ext cx="7269196" cy="3827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456743" imgH="2368767" progId="Visio.Drawing.11">
                  <p:embed/>
                </p:oleObj>
              </mc:Choice>
              <mc:Fallback>
                <p:oleObj name="Visio" r:id="rId5" imgW="4456743" imgH="2368767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84" y="1824037"/>
                        <a:ext cx="7269196" cy="38276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590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Moderate&quot;,&quot;Name&quot;:&quot;适中&quot;,&quot;Kind&quot;:&quot;System&quot;,&quot;OldGuidesSetting&quot;:{&quot;HeaderHeight&quot;:13.0,&quot;FooterHeight&quot;:6.0,&quot;SideMargin&quot;:4.0,&quot;TopMargin&quot;:0.0,&quot;BottomMargin&quot;:0.0,&quot;IntervalMargin&quot;:1.5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替换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03B8F"/>
      </a:accent1>
      <a:accent2>
        <a:srgbClr val="FE7F6E"/>
      </a:accent2>
      <a:accent3>
        <a:srgbClr val="CCD1E4"/>
      </a:accent3>
      <a:accent4>
        <a:srgbClr val="FEECE9"/>
      </a:accent4>
      <a:accent5>
        <a:srgbClr val="FFF4EF"/>
      </a:accent5>
      <a:accent6>
        <a:srgbClr val="62A39F"/>
      </a:accent6>
      <a:hlink>
        <a:srgbClr val="6EAC1C"/>
      </a:hlink>
      <a:folHlink>
        <a:srgbClr val="B26B02"/>
      </a:folHlink>
    </a:clrScheme>
    <a:fontScheme name="Ali">
      <a:majorFont>
        <a:latin typeface="优设好身体"/>
        <a:ea typeface="阿里巴巴普惠体 B"/>
        <a:cs typeface=""/>
      </a:majorFont>
      <a:minorFont>
        <a:latin typeface="优设好身体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228</Words>
  <Application>Microsoft Office PowerPoint</Application>
  <PresentationFormat>宽屏</PresentationFormat>
  <Paragraphs>58</Paragraphs>
  <Slides>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Arial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 SuiTinG</dc:creator>
  <cp:lastModifiedBy>FENG XIE</cp:lastModifiedBy>
  <cp:revision>69</cp:revision>
  <dcterms:created xsi:type="dcterms:W3CDTF">2022-04-22T12:30:54Z</dcterms:created>
  <dcterms:modified xsi:type="dcterms:W3CDTF">2024-07-15T12:01:08Z</dcterms:modified>
</cp:coreProperties>
</file>