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1" r:id="rId2"/>
    <p:sldId id="304" r:id="rId3"/>
    <p:sldId id="320" r:id="rId4"/>
    <p:sldId id="323" r:id="rId5"/>
    <p:sldId id="334" r:id="rId6"/>
    <p:sldId id="327" r:id="rId7"/>
    <p:sldId id="335" r:id="rId8"/>
    <p:sldId id="333" r:id="rId9"/>
    <p:sldId id="325" r:id="rId10"/>
    <p:sldId id="332" r:id="rId11"/>
    <p:sldId id="336" r:id="rId12"/>
    <p:sldId id="326" r:id="rId13"/>
    <p:sldId id="329" r:id="rId14"/>
    <p:sldId id="337" r:id="rId15"/>
    <p:sldId id="314" r:id="rId16"/>
    <p:sldId id="31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3" autoAdjust="0"/>
  </p:normalViewPr>
  <p:slideViewPr>
    <p:cSldViewPr snapToGrid="0" showGuides="1">
      <p:cViewPr varScale="1">
        <p:scale>
          <a:sx n="94" d="100"/>
          <a:sy n="94" d="100"/>
        </p:scale>
        <p:origin x="942" y="114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5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2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15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2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0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2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7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3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4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23.xml"/><Relationship Id="rId7" Type="http://schemas.openxmlformats.org/officeDocument/2006/relationships/image" Target="../media/image8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9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3.bin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636763" y="3323572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611878" y="2228671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636763" y="1888008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457040" y="3462751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995397" y="4172950"/>
            <a:ext cx="3910593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6</a:t>
            </a:r>
            <a:r>
              <a:rPr lang="zh-CN" altLang="en-US" sz="3200" spc="120"/>
              <a:t>章 数码管显示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754383" y="4312966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61E661-E1DD-4BF1-AE92-A8D6BA63A4DF}"/>
              </a:ext>
            </a:extLst>
          </p:cNvPr>
          <p:cNvSpPr/>
          <p:nvPr/>
        </p:nvSpPr>
        <p:spPr>
          <a:xfrm>
            <a:off x="2089838" y="2269830"/>
            <a:ext cx="541664" cy="67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FEC624-4413-4188-B030-8A4E499A8604}"/>
              </a:ext>
            </a:extLst>
          </p:cNvPr>
          <p:cNvSpPr/>
          <p:nvPr/>
        </p:nvSpPr>
        <p:spPr>
          <a:xfrm>
            <a:off x="2360670" y="3625703"/>
            <a:ext cx="598890" cy="67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B821E7-2405-4E0B-969B-3FE5E8FF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24437"/>
              </p:ext>
            </p:extLst>
          </p:nvPr>
        </p:nvGraphicFramePr>
        <p:xfrm>
          <a:off x="1176331" y="1541372"/>
          <a:ext cx="9222537" cy="427577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08508">
                  <a:extLst>
                    <a:ext uri="{9D8B030D-6E8A-4147-A177-3AD203B41FA5}">
                      <a16:colId xmlns:a16="http://schemas.microsoft.com/office/drawing/2014/main" val="3323798865"/>
                    </a:ext>
                  </a:extLst>
                </a:gridCol>
                <a:gridCol w="1154266">
                  <a:extLst>
                    <a:ext uri="{9D8B030D-6E8A-4147-A177-3AD203B41FA5}">
                      <a16:colId xmlns:a16="http://schemas.microsoft.com/office/drawing/2014/main" val="3560051147"/>
                    </a:ext>
                  </a:extLst>
                </a:gridCol>
                <a:gridCol w="3863256">
                  <a:extLst>
                    <a:ext uri="{9D8B030D-6E8A-4147-A177-3AD203B41FA5}">
                      <a16:colId xmlns:a16="http://schemas.microsoft.com/office/drawing/2014/main" val="368216592"/>
                    </a:ext>
                  </a:extLst>
                </a:gridCol>
                <a:gridCol w="1096507">
                  <a:extLst>
                    <a:ext uri="{9D8B030D-6E8A-4147-A177-3AD203B41FA5}">
                      <a16:colId xmlns:a16="http://schemas.microsoft.com/office/drawing/2014/main" val="832840382"/>
                    </a:ext>
                  </a:extLst>
                </a:gridCol>
              </a:tblGrid>
              <a:tr h="63085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  <a:r>
                        <a:rPr lang="zh-CN" sz="1600">
                          <a:effectLst/>
                        </a:rPr>
                        <a:t>位段码</a:t>
                      </a:r>
                    </a:p>
                    <a:p>
                      <a:pPr algn="ctr"/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a b c d e f g dp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显 示 字 符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  <a:r>
                        <a:rPr lang="zh-CN" sz="1600">
                          <a:effectLst/>
                        </a:rPr>
                        <a:t>位段码</a:t>
                      </a:r>
                    </a:p>
                    <a:p>
                      <a:pPr algn="ctr"/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a b c d e f g dp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显 示 字 符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8145135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0000 0011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0x03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0000 0001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0x01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877480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1001 1111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0x9F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0000 1001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0x09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219359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0010 0101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0x25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0001 0001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0x11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824898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0000 1101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0x0D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1100 0001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0xC1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115666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1001 1001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0x99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0110 0011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0x63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8596407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0100 1001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0x49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1000 0101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0x85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8558755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0100 0001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0x41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0110 0001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0x61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2722402"/>
                  </a:ext>
                </a:extLst>
              </a:tr>
              <a:tr h="45561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0001 1111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0x1F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0111 0001</a:t>
                      </a:r>
                      <a:r>
                        <a:rPr lang="zh-CN" sz="1600" b="1">
                          <a:effectLst/>
                        </a:rPr>
                        <a:t>（</a:t>
                      </a:r>
                      <a:r>
                        <a:rPr lang="en-US" sz="1600" b="1">
                          <a:effectLst/>
                        </a:rPr>
                        <a:t>0x71</a:t>
                      </a:r>
                      <a:r>
                        <a:rPr lang="zh-CN" sz="1600" b="1">
                          <a:effectLst/>
                        </a:rPr>
                        <a:t>）</a:t>
                      </a:r>
                      <a:endParaRPr lang="zh-CN" sz="1600" b="1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041374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DE7305F9-BE80-4A04-934E-AB754D9C5808}"/>
              </a:ext>
            </a:extLst>
          </p:cNvPr>
          <p:cNvGrpSpPr/>
          <p:nvPr/>
        </p:nvGrpSpPr>
        <p:grpSpPr>
          <a:xfrm>
            <a:off x="482600" y="405278"/>
            <a:ext cx="3719288" cy="939265"/>
            <a:chOff x="482600" y="405278"/>
            <a:chExt cx="3719288" cy="9392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8839F6-FF78-42FE-9CEC-36C8C2799244}"/>
                </a:ext>
              </a:extLst>
            </p:cNvPr>
            <p:cNvSpPr txBox="1"/>
            <p:nvPr/>
          </p:nvSpPr>
          <p:spPr>
            <a:xfrm>
              <a:off x="482600" y="636657"/>
              <a:ext cx="3719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数码管静态显示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61B855-8548-4E60-B5BC-DD35FD9B954B}"/>
                </a:ext>
              </a:extLst>
            </p:cNvPr>
            <p:cNvSpPr txBox="1"/>
            <p:nvPr/>
          </p:nvSpPr>
          <p:spPr>
            <a:xfrm>
              <a:off x="540967" y="405278"/>
              <a:ext cx="2239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Digital tube Programing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4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数码管动态显示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6.4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080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05278"/>
            <a:ext cx="3719288" cy="939265"/>
            <a:chOff x="482600" y="405278"/>
            <a:chExt cx="3719288" cy="9392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719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数码管动态显示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540967" y="405278"/>
              <a:ext cx="2239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Digital tube Programing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7868" y="1690330"/>
            <a:ext cx="4486612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首先，如果轮流点亮每一位数码管，并在数码管熄灭与点亮之间的间隔中不断切换显示的数字</a:t>
            </a:r>
            <a:endParaRPr lang="zh-CN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BE07D73-13D6-4C4E-9509-B081F1C4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79" y="13445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6BE6D4-506F-4B2E-B9AE-4387E8F1786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5" b="12165"/>
          <a:stretch/>
        </p:blipFill>
        <p:spPr bwMode="auto">
          <a:xfrm>
            <a:off x="577868" y="2369714"/>
            <a:ext cx="4405630" cy="1895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600DC0-FCA4-46E7-BD3C-518F9EB96F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60" y="3050222"/>
            <a:ext cx="2055495" cy="75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PA-文本框 5">
            <a:extLst>
              <a:ext uri="{FF2B5EF4-FFF2-40B4-BE49-F238E27FC236}">
                <a16:creationId xmlns:a16="http://schemas.microsoft.com/office/drawing/2014/main" id="{EAE9C83A-91EC-4749-92F2-C719890046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91327" y="1621890"/>
            <a:ext cx="5285362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如果将切换的间隔不断缩小，每位数码管的点亮与熄灭之间的时间间隔缩短至</a:t>
            </a:r>
            <a:r>
              <a:rPr lang="en-US" altLang="zh-CN"/>
              <a:t>5ms</a:t>
            </a:r>
            <a:r>
              <a:rPr lang="zh-CN" altLang="en-US"/>
              <a:t>，由于人的视觉暂留现象及发光二极体的余辉效应，尽管实际上各位数码管并非同时点亮，但只要切换的速度足够快，即可实现下图所示的效果。</a:t>
            </a:r>
            <a:endParaRPr lang="zh-CN" altLang="zh-CN"/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79549B31-DAD4-446B-9D7C-43625ABD3CB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0967" y="4624089"/>
            <a:ext cx="9502315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这种方法能够节省大量的</a:t>
            </a:r>
            <a:r>
              <a:rPr lang="en-US" altLang="zh-CN"/>
              <a:t>I/O</a:t>
            </a:r>
            <a:r>
              <a:rPr lang="zh-CN" altLang="en-US"/>
              <a:t>口，仅靠</a:t>
            </a:r>
            <a:r>
              <a:rPr lang="en-US" altLang="zh-CN"/>
              <a:t>1</a:t>
            </a:r>
            <a:r>
              <a:rPr lang="zh-CN" altLang="en-US"/>
              <a:t>组段选引脚即可实现多位数字显示，是单片机驱动数码管最常使用的方法。数码管的动态显示会消耗单片机的一部分运算资源，为了解决资源占用的问题，目前市面上有很多数码管驱动芯片，只需要通过</a:t>
            </a:r>
            <a:r>
              <a:rPr lang="en-US" altLang="zh-CN"/>
              <a:t>I2C</a:t>
            </a:r>
            <a:r>
              <a:rPr lang="zh-CN" altLang="en-US"/>
              <a:t>、</a:t>
            </a:r>
            <a:r>
              <a:rPr lang="en-US" altLang="zh-CN"/>
              <a:t>SPI</a:t>
            </a:r>
            <a:r>
              <a:rPr lang="zh-CN" altLang="en-US"/>
              <a:t>等串行接口写入一次显示值，驱动芯片就会动态刷新数码管显示，方便可靠。</a:t>
            </a:r>
            <a:endParaRPr lang="zh-CN" altLang="zh-CN"/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B89E519E-E95E-41BA-AB2C-B592FCFD5D2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0967" y="132154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原理介绍</a:t>
            </a:r>
          </a:p>
        </p:txBody>
      </p:sp>
    </p:spTree>
    <p:extLst>
      <p:ext uri="{BB962C8B-B14F-4D97-AF65-F5344CB8AC3E}">
        <p14:creationId xmlns:p14="http://schemas.microsoft.com/office/powerpoint/2010/main" val="342221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05278"/>
            <a:ext cx="3719288" cy="939265"/>
            <a:chOff x="482600" y="405278"/>
            <a:chExt cx="3719288" cy="9392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719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数码管动态显示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540967" y="405278"/>
              <a:ext cx="2239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Digital tube Programing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3863C49-6693-4FE9-B769-FCE201F7B564}"/>
              </a:ext>
            </a:extLst>
          </p:cNvPr>
          <p:cNvSpPr/>
          <p:nvPr/>
        </p:nvSpPr>
        <p:spPr>
          <a:xfrm>
            <a:off x="6235767" y="990600"/>
            <a:ext cx="5570909" cy="48788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while(1)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P0 = s_arrNumber[1];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显示为数字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SegmentG1 = 0;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DelayNms(5);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延时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5ms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SegmentG1 = 1;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	   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P0 = s_arrNumber[2];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显示为数字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SegmentG2 = 0;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DelayNms(5);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延时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5ms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SegmentG2 = 1;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	 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P0 = s_arrNumber[3];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显示为数字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SegmentG3 = 0;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DelayNms(5);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延时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5ms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SegmentG3 = 1;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P0 = s_arrNumber[4];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显示为数字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SegmentG4 = 0;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DelayNms(5);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延时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5ms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SegmentG4 = 1;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4920BA-73EF-4156-ACFE-B300497708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23" y="1839740"/>
            <a:ext cx="2461875" cy="90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86DA07-6E3E-4F20-850D-CBF728896EEA}"/>
              </a:ext>
            </a:extLst>
          </p:cNvPr>
          <p:cNvSpPr/>
          <p:nvPr/>
        </p:nvSpPr>
        <p:spPr>
          <a:xfrm>
            <a:off x="482600" y="3763169"/>
            <a:ext cx="5297117" cy="8081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const unsigned char arrNumber[] = {0x03 , 0x9f , 0x25 , 0x0d , 0x99 , 0x49 , 0x41 , 0x1f , 0x01 , 0x09};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初始化数码管显示数字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0-9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C0D054E2-6EF8-4F06-A3E3-FBFFA2D3F67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9794" y="3331300"/>
            <a:ext cx="4486612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将字符段码转换为数组</a:t>
            </a:r>
            <a:endParaRPr lang="zh-CN" altLang="zh-CN"/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9A9BCF24-6EC3-41D5-8F8F-1A61FC3754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9794" y="290712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1A3E54DA-55C9-450F-A2C3-8E10D63CE4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00" y="141672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显示效果</a:t>
            </a: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6D066FE3-1BAB-47C3-8DE7-8E5FCD4A1FD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235767" y="555882"/>
            <a:ext cx="4486612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循环显示每一位数字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318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6.5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1760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945311" cy="904715"/>
            <a:chOff x="482600" y="439828"/>
            <a:chExt cx="394531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9453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数码管驱动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3616" y="3351370"/>
            <a:ext cx="6784975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）定义需要控制的特殊功能寄存器位。</a:t>
            </a:r>
          </a:p>
          <a:p>
            <a:pPr>
              <a:lnSpc>
                <a:spcPct val="20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）编写函数，实现延时。</a:t>
            </a:r>
          </a:p>
          <a:p>
            <a:pPr>
              <a:lnSpc>
                <a:spcPct val="20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）依次控制每位数码管的点亮与熄灭。</a:t>
            </a:r>
          </a:p>
          <a:p>
            <a:pPr>
              <a:lnSpc>
                <a:spcPct val="200000"/>
              </a:lnSpc>
            </a:pPr>
            <a:endParaRPr lang="zh-CN" altLang="en-US" sz="1800"/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3616" y="287458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ED647-3040-4136-95E4-EE310973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90499"/>
            <a:ext cx="9367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B3A247-E793-48B9-9559-00B412155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7488"/>
              </p:ext>
            </p:extLst>
          </p:nvPr>
        </p:nvGraphicFramePr>
        <p:xfrm>
          <a:off x="7593168" y="81912"/>
          <a:ext cx="2432149" cy="638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Visio" r:id="rId7" imgW="1607217" imgH="4168674" progId="Visio.Drawing.11">
                  <p:embed/>
                </p:oleObj>
              </mc:Choice>
              <mc:Fallback>
                <p:oleObj name="Visio" r:id="rId7" imgW="1607217" imgH="41686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168" y="81912"/>
                        <a:ext cx="2432149" cy="6385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206CAE22-23ED-4FBC-8D97-C5EDB160D5D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3616" y="1421219"/>
            <a:ext cx="6530327" cy="1125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800"/>
              <a:t>基于</a:t>
            </a:r>
            <a:r>
              <a:rPr lang="en-US" altLang="zh-CN" sz="1800"/>
              <a:t>51</a:t>
            </a:r>
            <a:r>
              <a:rPr lang="zh-CN" altLang="en-US" sz="1800"/>
              <a:t>核心板，采用动态显示的方式编写七段数码管驱动，在数码管上显示数字“</a:t>
            </a:r>
            <a:r>
              <a:rPr lang="en-US" altLang="zh-CN" sz="1800"/>
              <a:t>1234”</a:t>
            </a:r>
            <a:r>
              <a:rPr lang="zh-CN" altLang="en-US" sz="1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10574" y="2035060"/>
            <a:ext cx="10444328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en-US" altLang="zh-CN" sz="1800"/>
              <a:t>1</a:t>
            </a:r>
            <a:r>
              <a:rPr lang="zh-CN" altLang="en-US" sz="1800"/>
              <a:t>．尝试在数码管上显示带有小数点的数字，例如</a:t>
            </a:r>
            <a:r>
              <a:rPr lang="en-US" altLang="zh-CN" sz="1800"/>
              <a:t>3.141</a:t>
            </a:r>
            <a:r>
              <a:rPr lang="zh-CN" altLang="en-US" sz="180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800"/>
              <a:t>2</a:t>
            </a:r>
            <a:r>
              <a:rPr lang="zh-CN" altLang="en-US" sz="1800"/>
              <a:t>．基于</a:t>
            </a:r>
            <a:r>
              <a:rPr lang="en-US" altLang="zh-CN" sz="1800"/>
              <a:t>51</a:t>
            </a:r>
            <a:r>
              <a:rPr lang="zh-CN" altLang="en-US" sz="1800"/>
              <a:t>核心板设计一个按键计数器。要求：判断</a:t>
            </a:r>
            <a:r>
              <a:rPr lang="en-US" altLang="zh-CN" sz="1800"/>
              <a:t>KEY1</a:t>
            </a:r>
            <a:r>
              <a:rPr lang="zh-CN" altLang="en-US" sz="1800"/>
              <a:t>按下，每次按下按键后记录按动次数加</a:t>
            </a:r>
            <a:r>
              <a:rPr lang="en-US" altLang="zh-CN" sz="1800"/>
              <a:t>1</a:t>
            </a:r>
            <a:r>
              <a:rPr lang="zh-CN" altLang="en-US" sz="1800"/>
              <a:t>，并且能在数码管上显示，能够从</a:t>
            </a:r>
            <a:r>
              <a:rPr lang="en-US" altLang="zh-CN" sz="1800"/>
              <a:t>0</a:t>
            </a:r>
            <a:r>
              <a:rPr lang="zh-CN" altLang="en-US" sz="1800"/>
              <a:t>计数至</a:t>
            </a:r>
            <a:r>
              <a:rPr lang="en-US" altLang="zh-CN" sz="1800"/>
              <a:t>99</a:t>
            </a:r>
            <a:r>
              <a:rPr lang="zh-CN" altLang="en-US" sz="1800"/>
              <a:t>。</a:t>
            </a:r>
          </a:p>
          <a:p>
            <a:pPr>
              <a:lnSpc>
                <a:spcPct val="200000"/>
              </a:lnSpc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082291" cy="1739256"/>
                <a:chOff x="-15896" y="866380"/>
                <a:chExt cx="5082291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472918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数码管介绍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6.1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709396" cy="904715"/>
            <a:chOff x="482600" y="439828"/>
            <a:chExt cx="270939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数码管介绍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76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digital tube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3" name="PA-文本框 5">
            <a:extLst>
              <a:ext uri="{FF2B5EF4-FFF2-40B4-BE49-F238E27FC236}">
                <a16:creationId xmlns:a16="http://schemas.microsoft.com/office/drawing/2014/main" id="{2E2083D2-2975-4B9C-B12C-C19B93F8770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35464" y="1344543"/>
            <a:ext cx="8339110" cy="7865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800"/>
              <a:t>七段数码管是由组成</a:t>
            </a:r>
            <a:r>
              <a:rPr lang="en-US" altLang="zh-CN" sz="1800"/>
              <a:t>8</a:t>
            </a:r>
            <a:r>
              <a:rPr lang="zh-CN" altLang="en-US" sz="1800"/>
              <a:t>字形状的发光二极管，加上小数点，一共</a:t>
            </a:r>
            <a:r>
              <a:rPr lang="en-US" altLang="zh-CN" sz="1800"/>
              <a:t>8</a:t>
            </a:r>
            <a:r>
              <a:rPr lang="zh-CN" altLang="en-US" sz="1800"/>
              <a:t>段发光二极管构成，每一段可以分别用字母</a:t>
            </a:r>
            <a:r>
              <a:rPr lang="en-US" altLang="zh-CN" sz="1800"/>
              <a:t>a</a:t>
            </a:r>
            <a:r>
              <a:rPr lang="zh-CN" altLang="en-US" sz="1800"/>
              <a:t>、</a:t>
            </a:r>
            <a:r>
              <a:rPr lang="en-US" altLang="zh-CN" sz="1800"/>
              <a:t>b</a:t>
            </a:r>
            <a:r>
              <a:rPr lang="zh-CN" altLang="en-US" sz="1800"/>
              <a:t>、</a:t>
            </a:r>
            <a:r>
              <a:rPr lang="en-US" altLang="zh-CN" sz="1800"/>
              <a:t>c</a:t>
            </a:r>
            <a:r>
              <a:rPr lang="zh-CN" altLang="en-US" sz="1800"/>
              <a:t>、</a:t>
            </a:r>
            <a:r>
              <a:rPr lang="en-US" altLang="zh-CN" sz="1800"/>
              <a:t>d</a:t>
            </a:r>
            <a:r>
              <a:rPr lang="zh-CN" altLang="en-US" sz="1800"/>
              <a:t>、</a:t>
            </a:r>
            <a:r>
              <a:rPr lang="en-US" altLang="zh-CN" sz="1800"/>
              <a:t>e</a:t>
            </a:r>
            <a:r>
              <a:rPr lang="zh-CN" altLang="en-US" sz="1800"/>
              <a:t>、</a:t>
            </a:r>
            <a:r>
              <a:rPr lang="en-US" altLang="zh-CN" sz="1800"/>
              <a:t>f</a:t>
            </a:r>
            <a:r>
              <a:rPr lang="zh-CN" altLang="en-US" sz="1800"/>
              <a:t>、</a:t>
            </a:r>
            <a:r>
              <a:rPr lang="en-US" altLang="zh-CN" sz="1800"/>
              <a:t>g</a:t>
            </a:r>
            <a:r>
              <a:rPr lang="zh-CN" altLang="en-US" sz="1800"/>
              <a:t>、</a:t>
            </a:r>
            <a:r>
              <a:rPr lang="en-US" altLang="zh-CN" sz="1800"/>
              <a:t>dp</a:t>
            </a:r>
            <a:r>
              <a:rPr lang="zh-CN" altLang="en-US" sz="1800"/>
              <a:t>表示。</a:t>
            </a:r>
            <a:endParaRPr lang="zh-CN" altLang="zh-CN" sz="1800"/>
          </a:p>
        </p:txBody>
      </p:sp>
      <p:pic>
        <p:nvPicPr>
          <p:cNvPr id="14" name="图片 13" descr="10t1">
            <a:extLst>
              <a:ext uri="{FF2B5EF4-FFF2-40B4-BE49-F238E27FC236}">
                <a16:creationId xmlns:a16="http://schemas.microsoft.com/office/drawing/2014/main" id="{5B6187D1-E86B-4A38-AFAC-0725CEF12D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8729" y="2958202"/>
            <a:ext cx="1898819" cy="2241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ADD2FD-D803-4F03-9857-54B5FAD546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8" t="2888" r="2095" b="2258"/>
          <a:stretch/>
        </p:blipFill>
        <p:spPr bwMode="auto">
          <a:xfrm>
            <a:off x="1837298" y="2505668"/>
            <a:ext cx="3768830" cy="3146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709396" cy="904715"/>
            <a:chOff x="482600" y="439828"/>
            <a:chExt cx="270939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数码管介绍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76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digital tube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3" name="PA-文本框 5">
            <a:extLst>
              <a:ext uri="{FF2B5EF4-FFF2-40B4-BE49-F238E27FC236}">
                <a16:creationId xmlns:a16="http://schemas.microsoft.com/office/drawing/2014/main" id="{2E2083D2-2975-4B9C-B12C-C19B93F8770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4909032"/>
            <a:ext cx="10737850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由于数码管工作时需要消耗较大电流，而单片机引脚上能够提供的电流往往较小，不足以为共阴型数码管供应足够的电流，因此在</a:t>
            </a:r>
            <a:r>
              <a:rPr lang="en-US" altLang="zh-CN" sz="1600"/>
              <a:t>51</a:t>
            </a:r>
            <a:r>
              <a:rPr lang="zh-CN" altLang="en-US" sz="1600"/>
              <a:t>单片机中常常采用共阳型数码管，</a:t>
            </a:r>
            <a:r>
              <a:rPr lang="en-US" altLang="zh-CN" sz="1600"/>
              <a:t>51</a:t>
            </a:r>
            <a:r>
              <a:rPr lang="zh-CN" altLang="en-US" sz="1600"/>
              <a:t>核心板中采用的也是共阳型七段数码管。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28C1C9-D28A-418B-9ADC-557ABE2F0C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2" b="24240"/>
          <a:stretch/>
        </p:blipFill>
        <p:spPr>
          <a:xfrm>
            <a:off x="2381739" y="2025374"/>
            <a:ext cx="3201116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C4E716-5989-4FC2-A95B-43B6FFFB8E5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6" b="24240"/>
          <a:stretch/>
        </p:blipFill>
        <p:spPr>
          <a:xfrm>
            <a:off x="6203134" y="2055782"/>
            <a:ext cx="3062997" cy="14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A-文本框 4">
            <a:extLst>
              <a:ext uri="{FF2B5EF4-FFF2-40B4-BE49-F238E27FC236}">
                <a16:creationId xmlns:a16="http://schemas.microsoft.com/office/drawing/2014/main" id="{ABF9C981-C9DA-45AE-8594-4DC068465C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81739" y="154137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共阳型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22D80098-1598-4B87-A6F5-7E8B1D46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03134" y="165567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共阴型</a:t>
            </a: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0E41890F-9342-4C87-9532-1AA53D1BFF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09411" y="3669450"/>
            <a:ext cx="3201116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所有发光二极管的阳极连接在一起，并与电源正极（</a:t>
            </a:r>
            <a:r>
              <a:rPr lang="en-US" altLang="zh-CN" sz="1600"/>
              <a:t>VCC</a:t>
            </a:r>
            <a:r>
              <a:rPr lang="zh-CN" altLang="en-US" sz="1600"/>
              <a:t>）相连，称为共阳型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122C47D4-E518-4936-AA86-B6DA881F8D2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9792" y="3908490"/>
            <a:ext cx="417750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所有发光二极管的阴极连接在一起，并与电源负极（</a:t>
            </a:r>
            <a:r>
              <a:rPr lang="en-US" altLang="zh-CN" sz="1600"/>
              <a:t>GND</a:t>
            </a:r>
            <a:r>
              <a:rPr lang="zh-CN" altLang="en-US" sz="1600"/>
              <a:t>）相连，称为共阴型</a:t>
            </a:r>
          </a:p>
        </p:txBody>
      </p:sp>
    </p:spTree>
    <p:extLst>
      <p:ext uri="{BB962C8B-B14F-4D97-AF65-F5344CB8AC3E}">
        <p14:creationId xmlns:p14="http://schemas.microsoft.com/office/powerpoint/2010/main" val="107359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7808998" cy="1739256"/>
                <a:chOff x="-15896" y="866380"/>
                <a:chExt cx="780899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745588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数码管的工作原理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6.2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3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482600" y="636657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数码管的工作原理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2E2083D2-2975-4B9C-B12C-C19B93F877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2039463"/>
            <a:ext cx="3975100" cy="134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引脚</a:t>
            </a:r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4</a:t>
            </a:r>
            <a:r>
              <a:rPr lang="zh-CN" altLang="en-US" sz="1600"/>
              <a:t>为位选引脚，分别连接至</a:t>
            </a:r>
            <a:r>
              <a:rPr lang="en-US" altLang="zh-CN" sz="1600"/>
              <a:t>STC89C52RC</a:t>
            </a:r>
            <a:r>
              <a:rPr lang="zh-CN" altLang="en-US" sz="1600"/>
              <a:t>芯片的</a:t>
            </a:r>
            <a:r>
              <a:rPr lang="en-US" altLang="zh-CN" sz="1600"/>
              <a:t>P2.3~P2.0</a:t>
            </a:r>
            <a:r>
              <a:rPr lang="zh-CN" altLang="en-US" sz="1600"/>
              <a:t>引脚，分别用于控制</a:t>
            </a:r>
            <a:r>
              <a:rPr lang="en-US" altLang="zh-CN" sz="1600"/>
              <a:t>SEL3</a:t>
            </a:r>
            <a:r>
              <a:rPr lang="zh-CN" altLang="en-US" sz="1600"/>
              <a:t>～</a:t>
            </a:r>
            <a:r>
              <a:rPr lang="en-US" altLang="zh-CN" sz="1600"/>
              <a:t>SEL0</a:t>
            </a:r>
            <a:r>
              <a:rPr lang="zh-CN" altLang="en-US" sz="1600"/>
              <a:t>中的哪一位数码管点亮。</a:t>
            </a:r>
            <a:endParaRPr lang="en-US" altLang="zh-CN" sz="16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FA8A8F-EDC4-4959-B4A7-1395751E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72917"/>
              </p:ext>
            </p:extLst>
          </p:nvPr>
        </p:nvGraphicFramePr>
        <p:xfrm>
          <a:off x="4230235" y="1289800"/>
          <a:ext cx="7961765" cy="432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Visio" r:id="rId8" imgW="3166853" imgH="1726527" progId="Visio.Drawing.11">
                  <p:embed/>
                </p:oleObj>
              </mc:Choice>
              <mc:Fallback>
                <p:oleObj name="Visio" r:id="rId8" imgW="3166853" imgH="17265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235" y="1289800"/>
                        <a:ext cx="7961765" cy="4320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-文本框 4">
            <a:extLst>
              <a:ext uri="{FF2B5EF4-FFF2-40B4-BE49-F238E27FC236}">
                <a16:creationId xmlns:a16="http://schemas.microsoft.com/office/drawing/2014/main" id="{2C260D99-0D3F-4F12-B981-2422DB472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00" y="167278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位选引脚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11F3A9A6-E442-436F-BE18-5E1856A69DD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600" y="3595003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段选引脚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10184102-ED41-42EC-BB28-FBB926C7060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2600" y="4013272"/>
            <a:ext cx="3975100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A~H</a:t>
            </a:r>
            <a:r>
              <a:rPr lang="zh-CN" altLang="en-US" sz="1600"/>
              <a:t>为</a:t>
            </a:r>
            <a:r>
              <a:rPr lang="en-US" altLang="zh-CN" sz="1600"/>
              <a:t>8</a:t>
            </a:r>
            <a:r>
              <a:rPr lang="zh-CN" altLang="en-US" sz="1600"/>
              <a:t>个数据引脚，分别连接至芯片的</a:t>
            </a:r>
            <a:r>
              <a:rPr lang="en-US" altLang="zh-CN" sz="1600"/>
              <a:t>P0.7~P0.0</a:t>
            </a:r>
            <a:r>
              <a:rPr lang="zh-CN" altLang="en-US" sz="1600"/>
              <a:t>引脚，用于控制所选中数码管的哪一段被点亮，称为段选引脚。</a:t>
            </a:r>
          </a:p>
        </p:txBody>
      </p:sp>
    </p:spTree>
    <p:extLst>
      <p:ext uri="{BB962C8B-B14F-4D97-AF65-F5344CB8AC3E}">
        <p14:creationId xmlns:p14="http://schemas.microsoft.com/office/powerpoint/2010/main" val="50514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数码管静态显示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6.3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425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05278"/>
            <a:ext cx="3719288" cy="939265"/>
            <a:chOff x="482600" y="405278"/>
            <a:chExt cx="3719288" cy="9392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719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数码管静态显示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540967" y="405278"/>
              <a:ext cx="2239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Digital tube Programing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5592" y="2523021"/>
            <a:ext cx="6231308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/>
              <a:t>首先位</a:t>
            </a:r>
            <a:r>
              <a:rPr lang="zh-CN" altLang="en-US"/>
              <a:t>定义</a:t>
            </a:r>
            <a:r>
              <a:rPr lang="zh-CN" altLang="zh-CN"/>
              <a:t>引脚。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863C49-6693-4FE9-B769-FCE201F7B564}"/>
              </a:ext>
            </a:extLst>
          </p:cNvPr>
          <p:cNvSpPr/>
          <p:nvPr/>
        </p:nvSpPr>
        <p:spPr>
          <a:xfrm>
            <a:off x="664862" y="3010969"/>
            <a:ext cx="5326363" cy="940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SegmentG1 = P2^3;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SegmentG2 = P2^2;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SegmentG3 = P2^1;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SegmentG4 = P2^0;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 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BE07D73-13D6-4C4E-9509-B081F1C4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79" y="13445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1F1D5B4A-F33C-4B12-B5A2-B487AFDED5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5592" y="2122911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位选引脚控制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5E52567-18F9-4B47-9E0A-7BC339F85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88385"/>
              </p:ext>
            </p:extLst>
          </p:nvPr>
        </p:nvGraphicFramePr>
        <p:xfrm>
          <a:off x="4306888" y="1343025"/>
          <a:ext cx="7475537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8" imgW="2973600" imgH="1618920" progId="Visio.Drawing.11">
                  <p:embed/>
                </p:oleObj>
              </mc:Choice>
              <mc:Fallback>
                <p:oleObj name="Visio" r:id="rId8" imgW="2973600" imgH="1618920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FA8A8F-EDC4-4959-B4A7-1395751EC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1343025"/>
                        <a:ext cx="7475537" cy="405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A-文本框 5">
            <a:extLst>
              <a:ext uri="{FF2B5EF4-FFF2-40B4-BE49-F238E27FC236}">
                <a16:creationId xmlns:a16="http://schemas.microsoft.com/office/drawing/2014/main" id="{FFC37004-207E-40F7-9074-82245FB37FA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21392" y="856595"/>
            <a:ext cx="665140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/>
              <a:t>数码管的静态显示方法，指利用</a:t>
            </a:r>
            <a:r>
              <a:rPr lang="en-US" altLang="zh-CN"/>
              <a:t>1</a:t>
            </a:r>
            <a:r>
              <a:rPr lang="zh-CN" altLang="zh-CN"/>
              <a:t>组段选引脚和</a:t>
            </a:r>
            <a:r>
              <a:rPr lang="en-US" altLang="zh-CN"/>
              <a:t>1</a:t>
            </a:r>
            <a:r>
              <a:rPr lang="zh-CN" altLang="zh-CN"/>
              <a:t>个位选引脚控制</a:t>
            </a:r>
            <a:r>
              <a:rPr lang="en-US" altLang="zh-CN"/>
              <a:t>1</a:t>
            </a:r>
            <a:r>
              <a:rPr lang="zh-CN" altLang="zh-CN"/>
              <a:t>位数码管。</a:t>
            </a:r>
            <a:endParaRPr lang="en-US" altLang="zh-CN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F9BA25-5C99-4C4A-B4AD-8BEA66ACB887}"/>
              </a:ext>
            </a:extLst>
          </p:cNvPr>
          <p:cNvSpPr/>
          <p:nvPr/>
        </p:nvSpPr>
        <p:spPr>
          <a:xfrm>
            <a:off x="664862" y="4523266"/>
            <a:ext cx="5326363" cy="940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SegmentG1 = 0;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SegmentG2 = 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SegmentG3 = 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SegmentG4 = 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 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PA-文本框 5">
            <a:extLst>
              <a:ext uri="{FF2B5EF4-FFF2-40B4-BE49-F238E27FC236}">
                <a16:creationId xmlns:a16="http://schemas.microsoft.com/office/drawing/2014/main" id="{2D711F66-4ADE-4EF1-8E52-78C19CEA16D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5592" y="4040273"/>
            <a:ext cx="6231308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仅点亮数码管</a:t>
            </a:r>
            <a:r>
              <a:rPr lang="en-US" altLang="zh-CN"/>
              <a:t>1</a:t>
            </a:r>
            <a:r>
              <a:rPr lang="zh-CN" altLang="en-US"/>
              <a:t>，关闭其他数码管。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30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05278"/>
            <a:ext cx="3719288" cy="939265"/>
            <a:chOff x="482600" y="405278"/>
            <a:chExt cx="3719288" cy="9392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7192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数码管静态显示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540967" y="405278"/>
              <a:ext cx="2239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Digital tube Programing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0967" y="1726868"/>
            <a:ext cx="580998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/>
              <a:t>以第</a:t>
            </a:r>
            <a:r>
              <a:rPr lang="en-US" altLang="zh-CN"/>
              <a:t>1</a:t>
            </a:r>
            <a:r>
              <a:rPr lang="zh-CN" altLang="zh-CN"/>
              <a:t>位数码管中显示数字“</a:t>
            </a:r>
            <a:r>
              <a:rPr lang="en-US" altLang="zh-CN"/>
              <a:t>6</a:t>
            </a:r>
            <a:r>
              <a:rPr lang="zh-CN" altLang="zh-CN"/>
              <a:t>”为例，代码如下。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5089B6-9A3F-4122-9EAD-7B81F57A675F}"/>
              </a:ext>
            </a:extLst>
          </p:cNvPr>
          <p:cNvSpPr/>
          <p:nvPr/>
        </p:nvSpPr>
        <p:spPr>
          <a:xfrm>
            <a:off x="6350953" y="2126642"/>
            <a:ext cx="4724163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P0 = 0x41;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显示为数字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6C6A1C38-9B8A-425C-A54C-F952DC8915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0953" y="1404471"/>
            <a:ext cx="4865971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数字“</a:t>
            </a:r>
            <a:r>
              <a:rPr lang="en-US" altLang="zh-CN"/>
              <a:t>6”</a:t>
            </a:r>
            <a:r>
              <a:rPr lang="zh-CN" altLang="en-US"/>
              <a:t>的段码为</a:t>
            </a:r>
            <a:r>
              <a:rPr lang="en-US" altLang="zh-CN"/>
              <a:t>01000001</a:t>
            </a:r>
            <a:r>
              <a:rPr lang="zh-CN" altLang="en-US"/>
              <a:t>，转换为十六进制即</a:t>
            </a:r>
            <a:r>
              <a:rPr lang="en-US" altLang="zh-CN"/>
              <a:t>0x41</a:t>
            </a:r>
            <a:r>
              <a:rPr lang="zh-CN" altLang="en-US"/>
              <a:t>，因此将</a:t>
            </a:r>
            <a:r>
              <a:rPr lang="en-US" altLang="zh-CN"/>
              <a:t>P0</a:t>
            </a:r>
            <a:r>
              <a:rPr lang="zh-CN" altLang="en-US"/>
              <a:t>寄存器赋值为</a:t>
            </a:r>
            <a:r>
              <a:rPr lang="en-US" altLang="zh-CN"/>
              <a:t>0x41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F46507B6-28F8-4B52-965C-CD2E99F86A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3409" y="5053210"/>
            <a:ext cx="10517558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/>
              <a:t>由于</a:t>
            </a:r>
            <a:r>
              <a:rPr lang="en-US" altLang="zh-CN"/>
              <a:t>51</a:t>
            </a:r>
            <a:r>
              <a:rPr lang="zh-CN" altLang="zh-CN"/>
              <a:t>核心板上的数码管只有</a:t>
            </a:r>
            <a:r>
              <a:rPr lang="en-US" altLang="zh-CN"/>
              <a:t>1</a:t>
            </a:r>
            <a:r>
              <a:rPr lang="zh-CN" altLang="zh-CN"/>
              <a:t>组段选引脚，如果将其他位数码管也同时点亮，则数码管所有位都显示同一个数字。</a:t>
            </a:r>
            <a:endParaRPr lang="en-US" altLang="zh-CN"/>
          </a:p>
          <a:p>
            <a:r>
              <a:rPr lang="zh-CN" altLang="zh-CN"/>
              <a:t>如果需要使用静态显示的方法显示多位不同的数字，则需要多组段选引脚。</a:t>
            </a:r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1F1D5B4A-F33C-4B12-B5A2-B487AFDED56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40967" y="132154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段选引脚控制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F65296-E2B8-4453-877E-FAC5447CD1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r="53554" b="22767"/>
          <a:stretch/>
        </p:blipFill>
        <p:spPr>
          <a:xfrm>
            <a:off x="2342244" y="2370124"/>
            <a:ext cx="3415586" cy="17453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15E7039-5D37-4C81-A558-DDA926E39E2E}"/>
              </a:ext>
            </a:extLst>
          </p:cNvPr>
          <p:cNvGrpSpPr/>
          <p:nvPr/>
        </p:nvGrpSpPr>
        <p:grpSpPr>
          <a:xfrm>
            <a:off x="954149" y="2964396"/>
            <a:ext cx="1281513" cy="1530217"/>
            <a:chOff x="5490960" y="618289"/>
            <a:chExt cx="1898819" cy="2359494"/>
          </a:xfrm>
        </p:grpSpPr>
        <p:pic>
          <p:nvPicPr>
            <p:cNvPr id="14" name="图片 13" descr="10t1">
              <a:extLst>
                <a:ext uri="{FF2B5EF4-FFF2-40B4-BE49-F238E27FC236}">
                  <a16:creationId xmlns:a16="http://schemas.microsoft.com/office/drawing/2014/main" id="{2AE98154-C196-495B-A02B-DD14F8BA8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490960" y="618289"/>
              <a:ext cx="1898819" cy="2241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75CC297-A0CC-4986-B56B-B76FCBE3EAAE}"/>
                </a:ext>
              </a:extLst>
            </p:cNvPr>
            <p:cNvSpPr/>
            <p:nvPr/>
          </p:nvSpPr>
          <p:spPr>
            <a:xfrm>
              <a:off x="6482335" y="1007845"/>
              <a:ext cx="541664" cy="673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F4B6F3-F79C-438B-8FE6-27E414EBAFDE}"/>
                </a:ext>
              </a:extLst>
            </p:cNvPr>
            <p:cNvSpPr/>
            <p:nvPr/>
          </p:nvSpPr>
          <p:spPr>
            <a:xfrm>
              <a:off x="6848115" y="2304388"/>
              <a:ext cx="541664" cy="673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08CDAEB5-187B-46C1-BD21-ECD82099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11094"/>
              </p:ext>
            </p:extLst>
          </p:nvPr>
        </p:nvGraphicFramePr>
        <p:xfrm>
          <a:off x="2342238" y="3956403"/>
          <a:ext cx="34155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9">
                  <a:extLst>
                    <a:ext uri="{9D8B030D-6E8A-4147-A177-3AD203B41FA5}">
                      <a16:colId xmlns:a16="http://schemas.microsoft.com/office/drawing/2014/main" val="1466479338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3509763063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1020861389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140181403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3302163762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3020443676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310198829"/>
                    </a:ext>
                  </a:extLst>
                </a:gridCol>
                <a:gridCol w="426949">
                  <a:extLst>
                    <a:ext uri="{9D8B030D-6E8A-4147-A177-3AD203B41FA5}">
                      <a16:colId xmlns:a16="http://schemas.microsoft.com/office/drawing/2014/main" val="1290815161"/>
                    </a:ext>
                  </a:extLst>
                </a:gridCol>
              </a:tblGrid>
              <a:tr h="257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Dp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68002"/>
                  </a:ext>
                </a:extLst>
              </a:tr>
              <a:tr h="218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41456"/>
                  </a:ext>
                </a:extLst>
              </a:tr>
            </a:tbl>
          </a:graphicData>
        </a:graphic>
      </p:graphicFrame>
      <p:sp>
        <p:nvSpPr>
          <p:cNvPr id="22" name="PA-文本框 4">
            <a:extLst>
              <a:ext uri="{FF2B5EF4-FFF2-40B4-BE49-F238E27FC236}">
                <a16:creationId xmlns:a16="http://schemas.microsoft.com/office/drawing/2014/main" id="{A8A6E0A6-2A9D-4C88-82EF-39E8284D09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292188" y="2670311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静态显示 </a:t>
            </a:r>
            <a:r>
              <a:rPr lang="en-US" altLang="zh-CN" sz="2000"/>
              <a:t>(</a:t>
            </a:r>
            <a:r>
              <a:rPr lang="zh-CN" altLang="en-US" sz="2000"/>
              <a:t>位选</a:t>
            </a:r>
            <a:r>
              <a:rPr lang="en-US" altLang="zh-CN" sz="2000"/>
              <a:t>+</a:t>
            </a:r>
            <a:r>
              <a:rPr lang="zh-CN" altLang="en-US" sz="2000"/>
              <a:t>段选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1F1C2F-9267-49F4-BA79-7111A4BEE290}"/>
              </a:ext>
            </a:extLst>
          </p:cNvPr>
          <p:cNvSpPr/>
          <p:nvPr/>
        </p:nvSpPr>
        <p:spPr>
          <a:xfrm>
            <a:off x="6350953" y="3169252"/>
            <a:ext cx="4724163" cy="14577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SegmentG1 = 0;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SegmentG2 = 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SegmentG3 = 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SegmentG4 = 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 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P0 = 0x41;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数码管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显示为数字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642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1349</Words>
  <Application>Microsoft Office PowerPoint</Application>
  <PresentationFormat>宽屏</PresentationFormat>
  <Paragraphs>188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阿里巴巴普惠体 B</vt:lpstr>
      <vt:lpstr>阿里巴巴普惠体 R</vt:lpstr>
      <vt:lpstr>等线</vt:lpstr>
      <vt:lpstr>优设好身体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 SuiTinG</dc:creator>
  <cp:lastModifiedBy>健辉 李</cp:lastModifiedBy>
  <cp:revision>89</cp:revision>
  <dcterms:created xsi:type="dcterms:W3CDTF">2022-04-22T12:30:54Z</dcterms:created>
  <dcterms:modified xsi:type="dcterms:W3CDTF">2023-04-06T03:12:05Z</dcterms:modified>
</cp:coreProperties>
</file>