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6" r:id="rId3"/>
    <p:sldId id="320" r:id="rId4"/>
    <p:sldId id="344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43" r:id="rId13"/>
    <p:sldId id="341" r:id="rId14"/>
    <p:sldId id="342" r:id="rId15"/>
    <p:sldId id="339" r:id="rId16"/>
    <p:sldId id="340" r:id="rId17"/>
    <p:sldId id="345" r:id="rId18"/>
    <p:sldId id="31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C4"/>
    <a:srgbClr val="FDFCFA"/>
    <a:srgbClr val="FFC000"/>
    <a:srgbClr val="CCD1E4"/>
    <a:srgbClr val="FEECE9"/>
    <a:srgbClr val="303B8F"/>
    <a:srgbClr val="FEFCFA"/>
    <a:srgbClr val="FE7F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15" autoAdjust="0"/>
  </p:normalViewPr>
  <p:slideViewPr>
    <p:cSldViewPr snapToGrid="0" showGuides="1">
      <p:cViewPr varScale="1">
        <p:scale>
          <a:sx n="73" d="100"/>
          <a:sy n="73" d="100"/>
        </p:scale>
        <p:origin x="854" y="51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23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09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6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5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8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9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738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55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5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55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75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4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2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4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9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6.emf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11.emf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6.emf"/><Relationship Id="rId3" Type="http://schemas.openxmlformats.org/officeDocument/2006/relationships/tags" Target="../tags/tag4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7.xml"/><Relationship Id="rId11" Type="http://schemas.openxmlformats.org/officeDocument/2006/relationships/oleObject" Target="../embeddings/oleObject6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emf"/><Relationship Id="rId4" Type="http://schemas.openxmlformats.org/officeDocument/2006/relationships/tags" Target="../tags/tag5.xml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ECE6B65-9E68-4D88-AA93-9478611A6A05}"/>
              </a:ext>
            </a:extLst>
          </p:cNvPr>
          <p:cNvGrpSpPr/>
          <p:nvPr/>
        </p:nvGrpSpPr>
        <p:grpSpPr>
          <a:xfrm>
            <a:off x="10944555" y="5561072"/>
            <a:ext cx="744886" cy="227072"/>
            <a:chOff x="10919300" y="5561072"/>
            <a:chExt cx="744886" cy="227072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CA7EF05F-57CD-4C52-92AE-019D1E63C887}"/>
                </a:ext>
              </a:extLst>
            </p:cNvPr>
            <p:cNvSpPr/>
            <p:nvPr/>
          </p:nvSpPr>
          <p:spPr>
            <a:xfrm rot="16200000">
              <a:off x="11452775" y="5576733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E6D8CAF-9522-4090-ACD4-624F583EF6CC}"/>
                </a:ext>
              </a:extLst>
            </p:cNvPr>
            <p:cNvSpPr/>
            <p:nvPr/>
          </p:nvSpPr>
          <p:spPr>
            <a:xfrm rot="16200000">
              <a:off x="11178208" y="5576733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55FADD0-4D1E-4843-92FD-2E56CFE6485F}"/>
                </a:ext>
              </a:extLst>
            </p:cNvPr>
            <p:cNvSpPr/>
            <p:nvPr/>
          </p:nvSpPr>
          <p:spPr>
            <a:xfrm rot="16200000">
              <a:off x="10903640" y="5576732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969272" y="3032957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944387" y="1938056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969272" y="1597393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026A855-64EA-49DE-87F2-13E157616DC1}"/>
              </a:ext>
            </a:extLst>
          </p:cNvPr>
          <p:cNvGrpSpPr/>
          <p:nvPr/>
        </p:nvGrpSpPr>
        <p:grpSpPr>
          <a:xfrm>
            <a:off x="1100593" y="1381087"/>
            <a:ext cx="815674" cy="93056"/>
            <a:chOff x="2205551" y="1812089"/>
            <a:chExt cx="952517" cy="108668"/>
          </a:xfrm>
        </p:grpSpPr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37CFA549-EB27-4939-8F7F-DCFC69D1EC6F}"/>
                </a:ext>
              </a:extLst>
            </p:cNvPr>
            <p:cNvSpPr/>
            <p:nvPr/>
          </p:nvSpPr>
          <p:spPr>
            <a:xfrm rot="5400000" flipH="1">
              <a:off x="2198057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78EC6EF8-48BB-4331-BE8B-28E3DCC9297C}"/>
                </a:ext>
              </a:extLst>
            </p:cNvPr>
            <p:cNvSpPr/>
            <p:nvPr/>
          </p:nvSpPr>
          <p:spPr>
            <a:xfrm rot="5400000" flipH="1">
              <a:off x="2369825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4BD65ED4-E518-46EE-8841-18AB5968AEA3}"/>
                </a:ext>
              </a:extLst>
            </p:cNvPr>
            <p:cNvSpPr/>
            <p:nvPr/>
          </p:nvSpPr>
          <p:spPr>
            <a:xfrm rot="5400000" flipH="1">
              <a:off x="2541593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40BD7C60-9473-4315-9F9C-C7E51E4A4BE2}"/>
                </a:ext>
              </a:extLst>
            </p:cNvPr>
            <p:cNvSpPr/>
            <p:nvPr/>
          </p:nvSpPr>
          <p:spPr>
            <a:xfrm rot="5400000" flipH="1">
              <a:off x="2713361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B03CFE4F-6F87-4E23-B8C9-D362C753E4BF}"/>
                </a:ext>
              </a:extLst>
            </p:cNvPr>
            <p:cNvSpPr/>
            <p:nvPr/>
          </p:nvSpPr>
          <p:spPr>
            <a:xfrm rot="5400000" flipH="1">
              <a:off x="2885129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36433905-D268-425F-8161-2E68381DF8FB}"/>
                </a:ext>
              </a:extLst>
            </p:cNvPr>
            <p:cNvSpPr/>
            <p:nvPr/>
          </p:nvSpPr>
          <p:spPr>
            <a:xfrm rot="5400000" flipH="1">
              <a:off x="3056895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789549" y="3172136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FE2BDD36-BE20-4E77-9154-3F63A9996517}"/>
              </a:ext>
            </a:extLst>
          </p:cNvPr>
          <p:cNvSpPr/>
          <p:nvPr/>
        </p:nvSpPr>
        <p:spPr>
          <a:xfrm rot="18900000">
            <a:off x="5702345" y="4683988"/>
            <a:ext cx="314403" cy="307777"/>
          </a:xfrm>
          <a:prstGeom prst="plus">
            <a:avLst>
              <a:gd name="adj" fmla="val 43799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形 46">
            <a:extLst>
              <a:ext uri="{FF2B5EF4-FFF2-40B4-BE49-F238E27FC236}">
                <a16:creationId xmlns:a16="http://schemas.microsoft.com/office/drawing/2014/main" id="{926ED443-EA7F-4CB7-8293-18D80246E868}"/>
              </a:ext>
            </a:extLst>
          </p:cNvPr>
          <p:cNvSpPr/>
          <p:nvPr/>
        </p:nvSpPr>
        <p:spPr>
          <a:xfrm rot="18900000">
            <a:off x="6173757" y="1007222"/>
            <a:ext cx="314403" cy="307777"/>
          </a:xfrm>
          <a:prstGeom prst="plus">
            <a:avLst>
              <a:gd name="adj" fmla="val 43799"/>
            </a:avLst>
          </a:prstGeom>
          <a:solidFill>
            <a:srgbClr val="FFC000"/>
          </a:solidFill>
          <a:ln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A428779E-20DE-4E09-8C00-D457F637A393}"/>
              </a:ext>
            </a:extLst>
          </p:cNvPr>
          <p:cNvSpPr/>
          <p:nvPr/>
        </p:nvSpPr>
        <p:spPr>
          <a:xfrm>
            <a:off x="11923755" y="841848"/>
            <a:ext cx="567518" cy="567518"/>
          </a:xfrm>
          <a:prstGeom prst="donut">
            <a:avLst>
              <a:gd name="adj" fmla="val 1032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圆: 空心 48">
            <a:extLst>
              <a:ext uri="{FF2B5EF4-FFF2-40B4-BE49-F238E27FC236}">
                <a16:creationId xmlns:a16="http://schemas.microsoft.com/office/drawing/2014/main" id="{6960E058-3D23-42B3-8DC8-E2A77A1201EC}"/>
              </a:ext>
            </a:extLst>
          </p:cNvPr>
          <p:cNvSpPr/>
          <p:nvPr/>
        </p:nvSpPr>
        <p:spPr>
          <a:xfrm>
            <a:off x="-283759" y="5365373"/>
            <a:ext cx="567518" cy="567518"/>
          </a:xfrm>
          <a:prstGeom prst="donut">
            <a:avLst>
              <a:gd name="adj" fmla="val 10326"/>
            </a:avLst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1327906" y="3882335"/>
            <a:ext cx="3910593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120"/>
              <a:t>第</a:t>
            </a:r>
            <a:r>
              <a:rPr lang="en-US" altLang="zh-CN" sz="3200" spc="120"/>
              <a:t>7</a:t>
            </a:r>
            <a:r>
              <a:rPr lang="zh-CN" altLang="en-US" sz="3200" spc="120"/>
              <a:t>章 外部中断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1086892" y="4022351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十字形 71">
            <a:extLst>
              <a:ext uri="{FF2B5EF4-FFF2-40B4-BE49-F238E27FC236}">
                <a16:creationId xmlns:a16="http://schemas.microsoft.com/office/drawing/2014/main" id="{6C205A3E-4F3C-4DDE-BB6F-9263A683FC65}"/>
              </a:ext>
            </a:extLst>
          </p:cNvPr>
          <p:cNvSpPr/>
          <p:nvPr/>
        </p:nvSpPr>
        <p:spPr>
          <a:xfrm rot="18900000">
            <a:off x="11796210" y="3919003"/>
            <a:ext cx="314403" cy="307777"/>
          </a:xfrm>
          <a:prstGeom prst="plus">
            <a:avLst>
              <a:gd name="adj" fmla="val 43799"/>
            </a:avLst>
          </a:prstGeom>
          <a:solidFill>
            <a:srgbClr val="FFC000"/>
          </a:solidFill>
          <a:ln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十字形 84">
            <a:extLst>
              <a:ext uri="{FF2B5EF4-FFF2-40B4-BE49-F238E27FC236}">
                <a16:creationId xmlns:a16="http://schemas.microsoft.com/office/drawing/2014/main" id="{32B29925-ACDF-4C95-9DF7-D34EA16A4D0C}"/>
              </a:ext>
            </a:extLst>
          </p:cNvPr>
          <p:cNvSpPr/>
          <p:nvPr/>
        </p:nvSpPr>
        <p:spPr>
          <a:xfrm rot="18900000">
            <a:off x="3558427" y="5913669"/>
            <a:ext cx="314403" cy="307777"/>
          </a:xfrm>
          <a:prstGeom prst="plus">
            <a:avLst>
              <a:gd name="adj" fmla="val 43799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3214341" cy="904715"/>
            <a:chOff x="482600" y="439828"/>
            <a:chExt cx="3214341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2143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中断允许控制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9642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enable control register 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4" name="PA-文本框 5">
            <a:extLst>
              <a:ext uri="{FF2B5EF4-FFF2-40B4-BE49-F238E27FC236}">
                <a16:creationId xmlns:a16="http://schemas.microsoft.com/office/drawing/2014/main" id="{CB49930C-EF24-4706-9D9E-D8962C59AA7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8800" y="1243054"/>
            <a:ext cx="8604250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中断允许分为各中断源的允许和总中断允许，决定着中断能否被</a:t>
            </a:r>
            <a:r>
              <a:rPr lang="en-US" altLang="zh-CN" sz="1600" dirty="0"/>
              <a:t>CPU</a:t>
            </a:r>
            <a:r>
              <a:rPr lang="zh-CN" altLang="en-US" sz="1600" dirty="0"/>
              <a:t>响应。只有对应中断源的中断允许以及总中断允许打开后，</a:t>
            </a:r>
            <a:r>
              <a:rPr lang="en-US" altLang="zh-CN" sz="1600" dirty="0"/>
              <a:t>CPU</a:t>
            </a:r>
            <a:r>
              <a:rPr lang="zh-CN" altLang="en-US" sz="1600" dirty="0"/>
              <a:t>才能够响应该中断。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1231423-45B0-48B1-A9AD-1452788BA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81767"/>
              </p:ext>
            </p:extLst>
          </p:nvPr>
        </p:nvGraphicFramePr>
        <p:xfrm>
          <a:off x="638956" y="3161848"/>
          <a:ext cx="7801581" cy="255581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28085">
                  <a:extLst>
                    <a:ext uri="{9D8B030D-6E8A-4147-A177-3AD203B41FA5}">
                      <a16:colId xmlns:a16="http://schemas.microsoft.com/office/drawing/2014/main" val="4054906029"/>
                    </a:ext>
                  </a:extLst>
                </a:gridCol>
                <a:gridCol w="586365">
                  <a:extLst>
                    <a:ext uri="{9D8B030D-6E8A-4147-A177-3AD203B41FA5}">
                      <a16:colId xmlns:a16="http://schemas.microsoft.com/office/drawing/2014/main" val="4274990712"/>
                    </a:ext>
                  </a:extLst>
                </a:gridCol>
                <a:gridCol w="3031663">
                  <a:extLst>
                    <a:ext uri="{9D8B030D-6E8A-4147-A177-3AD203B41FA5}">
                      <a16:colId xmlns:a16="http://schemas.microsoft.com/office/drawing/2014/main" val="1412354057"/>
                    </a:ext>
                  </a:extLst>
                </a:gridCol>
                <a:gridCol w="3455468">
                  <a:extLst>
                    <a:ext uri="{9D8B030D-6E8A-4147-A177-3AD203B41FA5}">
                      <a16:colId xmlns:a16="http://schemas.microsoft.com/office/drawing/2014/main" val="4238018465"/>
                    </a:ext>
                  </a:extLst>
                </a:gridCol>
              </a:tblGrid>
              <a:tr h="361250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寄存器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位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名称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190015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EA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CPU</a:t>
                      </a:r>
                      <a:r>
                        <a:rPr lang="zh-CN" sz="1200">
                          <a:effectLst/>
                        </a:rPr>
                        <a:t>总中断允许控制位。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初始值为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，由软件置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或清零。</a:t>
                      </a: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：屏蔽所有中断；</a:t>
                      </a: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：允许中断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2095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外部中断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中断允许位。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初始值为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，由软件置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或清零。</a:t>
                      </a: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：禁止外部中断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中断；</a:t>
                      </a:r>
                    </a:p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：允许外部中断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中断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2672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外部中断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中断允许位。</a:t>
                      </a:r>
                    </a:p>
                    <a:p>
                      <a:pPr algn="ctr"/>
                      <a:r>
                        <a:rPr lang="zh-CN" sz="1200" dirty="0">
                          <a:effectLst/>
                        </a:rPr>
                        <a:t>初始值为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zh-CN" sz="1200" dirty="0">
                          <a:effectLst/>
                        </a:rPr>
                        <a:t>，由软件置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或清零。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zh-CN" sz="1200" dirty="0">
                          <a:effectLst/>
                        </a:rPr>
                        <a:t>：禁止外部中断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中断；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：允许外部中断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r>
                        <a:rPr lang="zh-CN" sz="1200" dirty="0">
                          <a:effectLst/>
                        </a:rPr>
                        <a:t>中断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433353"/>
                  </a:ext>
                </a:extLst>
              </a:tr>
            </a:tbl>
          </a:graphicData>
        </a:graphic>
      </p:graphicFrame>
      <p:sp>
        <p:nvSpPr>
          <p:cNvPr id="19" name="PA-文本框 5">
            <a:extLst>
              <a:ext uri="{FF2B5EF4-FFF2-40B4-BE49-F238E27FC236}">
                <a16:creationId xmlns:a16="http://schemas.microsoft.com/office/drawing/2014/main" id="{90AFC085-7E8F-4B4C-8086-836169E2747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22842" y="5703481"/>
            <a:ext cx="5777523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algn="ctr"/>
            <a:r>
              <a:rPr lang="zh-CN" altLang="en-US" sz="1600"/>
              <a:t>（节选）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2752289-16C2-427C-9921-C3F531B21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37314"/>
              </p:ext>
            </p:extLst>
          </p:nvPr>
        </p:nvGraphicFramePr>
        <p:xfrm>
          <a:off x="638956" y="1950940"/>
          <a:ext cx="6561409" cy="103041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30175">
                  <a:extLst>
                    <a:ext uri="{9D8B030D-6E8A-4147-A177-3AD203B41FA5}">
                      <a16:colId xmlns:a16="http://schemas.microsoft.com/office/drawing/2014/main" val="2271232920"/>
                    </a:ext>
                  </a:extLst>
                </a:gridCol>
                <a:gridCol w="1534594">
                  <a:extLst>
                    <a:ext uri="{9D8B030D-6E8A-4147-A177-3AD203B41FA5}">
                      <a16:colId xmlns:a16="http://schemas.microsoft.com/office/drawing/2014/main" val="1042970277"/>
                    </a:ext>
                  </a:extLst>
                </a:gridCol>
                <a:gridCol w="468255">
                  <a:extLst>
                    <a:ext uri="{9D8B030D-6E8A-4147-A177-3AD203B41FA5}">
                      <a16:colId xmlns:a16="http://schemas.microsoft.com/office/drawing/2014/main" val="384002665"/>
                    </a:ext>
                  </a:extLst>
                </a:gridCol>
                <a:gridCol w="501077">
                  <a:extLst>
                    <a:ext uri="{9D8B030D-6E8A-4147-A177-3AD203B41FA5}">
                      <a16:colId xmlns:a16="http://schemas.microsoft.com/office/drawing/2014/main" val="3578151820"/>
                    </a:ext>
                  </a:extLst>
                </a:gridCol>
                <a:gridCol w="501077">
                  <a:extLst>
                    <a:ext uri="{9D8B030D-6E8A-4147-A177-3AD203B41FA5}">
                      <a16:colId xmlns:a16="http://schemas.microsoft.com/office/drawing/2014/main" val="3750004935"/>
                    </a:ext>
                  </a:extLst>
                </a:gridCol>
                <a:gridCol w="428140">
                  <a:extLst>
                    <a:ext uri="{9D8B030D-6E8A-4147-A177-3AD203B41FA5}">
                      <a16:colId xmlns:a16="http://schemas.microsoft.com/office/drawing/2014/main" val="2820211720"/>
                    </a:ext>
                  </a:extLst>
                </a:gridCol>
                <a:gridCol w="493783">
                  <a:extLst>
                    <a:ext uri="{9D8B030D-6E8A-4147-A177-3AD203B41FA5}">
                      <a16:colId xmlns:a16="http://schemas.microsoft.com/office/drawing/2014/main" val="1802138640"/>
                    </a:ext>
                  </a:extLst>
                </a:gridCol>
                <a:gridCol w="501077">
                  <a:extLst>
                    <a:ext uri="{9D8B030D-6E8A-4147-A177-3AD203B41FA5}">
                      <a16:colId xmlns:a16="http://schemas.microsoft.com/office/drawing/2014/main" val="1775158679"/>
                    </a:ext>
                  </a:extLst>
                </a:gridCol>
                <a:gridCol w="501077">
                  <a:extLst>
                    <a:ext uri="{9D8B030D-6E8A-4147-A177-3AD203B41FA5}">
                      <a16:colId xmlns:a16="http://schemas.microsoft.com/office/drawing/2014/main" val="1871318494"/>
                    </a:ext>
                  </a:extLst>
                </a:gridCol>
                <a:gridCol w="501077">
                  <a:extLst>
                    <a:ext uri="{9D8B030D-6E8A-4147-A177-3AD203B41FA5}">
                      <a16:colId xmlns:a16="http://schemas.microsoft.com/office/drawing/2014/main" val="365897322"/>
                    </a:ext>
                  </a:extLst>
                </a:gridCol>
                <a:gridCol w="501077">
                  <a:extLst>
                    <a:ext uri="{9D8B030D-6E8A-4147-A177-3AD203B41FA5}">
                      <a16:colId xmlns:a16="http://schemas.microsoft.com/office/drawing/2014/main" val="2960020675"/>
                    </a:ext>
                  </a:extLst>
                </a:gridCol>
              </a:tblGrid>
              <a:tr h="257604"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位和符号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216529"/>
                  </a:ext>
                </a:extLst>
              </a:tr>
              <a:tr h="2576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611565"/>
                  </a:ext>
                </a:extLst>
              </a:tr>
              <a:tr h="25760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中断允许寄存器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0xA8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EA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-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ET2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ES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ET1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ET0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7165"/>
                  </a:ext>
                </a:extLst>
              </a:tr>
              <a:tr h="25760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XICON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辅助中断控制寄存器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0xC0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PX3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IT3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PX2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IT2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5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4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709396" cy="904715"/>
            <a:chOff x="482600" y="439828"/>
            <a:chExt cx="270939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709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中断优先级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81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priority control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E5E989-316F-4F57-93C4-41343CA63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03135"/>
              </p:ext>
            </p:extLst>
          </p:nvPr>
        </p:nvGraphicFramePr>
        <p:xfrm>
          <a:off x="9125897" y="1541372"/>
          <a:ext cx="3430814" cy="209364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06344">
                  <a:extLst>
                    <a:ext uri="{9D8B030D-6E8A-4147-A177-3AD203B41FA5}">
                      <a16:colId xmlns:a16="http://schemas.microsoft.com/office/drawing/2014/main" val="1001280422"/>
                    </a:ext>
                  </a:extLst>
                </a:gridCol>
                <a:gridCol w="746707">
                  <a:extLst>
                    <a:ext uri="{9D8B030D-6E8A-4147-A177-3AD203B41FA5}">
                      <a16:colId xmlns:a16="http://schemas.microsoft.com/office/drawing/2014/main" val="1438887834"/>
                    </a:ext>
                  </a:extLst>
                </a:gridCol>
                <a:gridCol w="1977763">
                  <a:extLst>
                    <a:ext uri="{9D8B030D-6E8A-4147-A177-3AD203B41FA5}">
                      <a16:colId xmlns:a16="http://schemas.microsoft.com/office/drawing/2014/main" val="3351111484"/>
                    </a:ext>
                  </a:extLst>
                </a:gridCol>
              </a:tblGrid>
              <a:tr h="30986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PX0H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PX0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中断优先级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4143401"/>
                  </a:ext>
                </a:extLst>
              </a:tr>
              <a:tr h="43540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</a:rPr>
                        <a:t>最低（优先级</a:t>
                      </a:r>
                      <a:r>
                        <a:rPr lang="en-US" sz="1600" dirty="0">
                          <a:effectLst/>
                        </a:rPr>
                        <a:t>0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4414718"/>
                  </a:ext>
                </a:extLst>
              </a:tr>
              <a:tr h="43540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</a:rPr>
                        <a:t>较低（优先级</a:t>
                      </a:r>
                      <a:r>
                        <a:rPr lang="en-US" sz="1600" dirty="0">
                          <a:effectLst/>
                        </a:rPr>
                        <a:t>1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6769686"/>
                  </a:ext>
                </a:extLst>
              </a:tr>
              <a:tr h="43540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较高（优先级</a:t>
                      </a:r>
                      <a:r>
                        <a:rPr lang="en-US" sz="1600">
                          <a:effectLst/>
                        </a:rPr>
                        <a:t>2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159301"/>
                  </a:ext>
                </a:extLst>
              </a:tr>
              <a:tr h="477563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</a:rPr>
                        <a:t>最高（优先级</a:t>
                      </a:r>
                      <a:r>
                        <a:rPr lang="en-US" sz="1600" dirty="0">
                          <a:effectLst/>
                        </a:rPr>
                        <a:t>3</a:t>
                      </a:r>
                      <a:r>
                        <a:rPr lang="zh-CN" sz="1600" dirty="0">
                          <a:effectLst/>
                        </a:rPr>
                        <a:t>）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921203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CD673A-5F7A-4D0B-BB3B-CD207FFDE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30838"/>
              </p:ext>
            </p:extLst>
          </p:nvPr>
        </p:nvGraphicFramePr>
        <p:xfrm>
          <a:off x="482600" y="1541372"/>
          <a:ext cx="8238563" cy="205254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91254">
                  <a:extLst>
                    <a:ext uri="{9D8B030D-6E8A-4147-A177-3AD203B41FA5}">
                      <a16:colId xmlns:a16="http://schemas.microsoft.com/office/drawing/2014/main" val="191211307"/>
                    </a:ext>
                  </a:extLst>
                </a:gridCol>
                <a:gridCol w="1926848">
                  <a:extLst>
                    <a:ext uri="{9D8B030D-6E8A-4147-A177-3AD203B41FA5}">
                      <a16:colId xmlns:a16="http://schemas.microsoft.com/office/drawing/2014/main" val="219933934"/>
                    </a:ext>
                  </a:extLst>
                </a:gridCol>
                <a:gridCol w="587945">
                  <a:extLst>
                    <a:ext uri="{9D8B030D-6E8A-4147-A177-3AD203B41FA5}">
                      <a16:colId xmlns:a16="http://schemas.microsoft.com/office/drawing/2014/main" val="2635260905"/>
                    </a:ext>
                  </a:extLst>
                </a:gridCol>
                <a:gridCol w="629157">
                  <a:extLst>
                    <a:ext uri="{9D8B030D-6E8A-4147-A177-3AD203B41FA5}">
                      <a16:colId xmlns:a16="http://schemas.microsoft.com/office/drawing/2014/main" val="367717048"/>
                    </a:ext>
                  </a:extLst>
                </a:gridCol>
                <a:gridCol w="629157">
                  <a:extLst>
                    <a:ext uri="{9D8B030D-6E8A-4147-A177-3AD203B41FA5}">
                      <a16:colId xmlns:a16="http://schemas.microsoft.com/office/drawing/2014/main" val="4151313416"/>
                    </a:ext>
                  </a:extLst>
                </a:gridCol>
                <a:gridCol w="537576">
                  <a:extLst>
                    <a:ext uri="{9D8B030D-6E8A-4147-A177-3AD203B41FA5}">
                      <a16:colId xmlns:a16="http://schemas.microsoft.com/office/drawing/2014/main" val="685174624"/>
                    </a:ext>
                  </a:extLst>
                </a:gridCol>
                <a:gridCol w="619998">
                  <a:extLst>
                    <a:ext uri="{9D8B030D-6E8A-4147-A177-3AD203B41FA5}">
                      <a16:colId xmlns:a16="http://schemas.microsoft.com/office/drawing/2014/main" val="260130341"/>
                    </a:ext>
                  </a:extLst>
                </a:gridCol>
                <a:gridCol w="629157">
                  <a:extLst>
                    <a:ext uri="{9D8B030D-6E8A-4147-A177-3AD203B41FA5}">
                      <a16:colId xmlns:a16="http://schemas.microsoft.com/office/drawing/2014/main" val="1173095441"/>
                    </a:ext>
                  </a:extLst>
                </a:gridCol>
                <a:gridCol w="629157">
                  <a:extLst>
                    <a:ext uri="{9D8B030D-6E8A-4147-A177-3AD203B41FA5}">
                      <a16:colId xmlns:a16="http://schemas.microsoft.com/office/drawing/2014/main" val="612020133"/>
                    </a:ext>
                  </a:extLst>
                </a:gridCol>
                <a:gridCol w="629157">
                  <a:extLst>
                    <a:ext uri="{9D8B030D-6E8A-4147-A177-3AD203B41FA5}">
                      <a16:colId xmlns:a16="http://schemas.microsoft.com/office/drawing/2014/main" val="1946054726"/>
                    </a:ext>
                  </a:extLst>
                </a:gridCol>
                <a:gridCol w="629157">
                  <a:extLst>
                    <a:ext uri="{9D8B030D-6E8A-4147-A177-3AD203B41FA5}">
                      <a16:colId xmlns:a16="http://schemas.microsoft.com/office/drawing/2014/main" val="3772020720"/>
                    </a:ext>
                  </a:extLst>
                </a:gridCol>
              </a:tblGrid>
              <a:tr h="294752"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</a:rPr>
                        <a:t>描述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地址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位和符号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20647"/>
                  </a:ext>
                </a:extLst>
              </a:tr>
              <a:tr h="2947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3375848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XICON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</a:rPr>
                        <a:t>辅助中断控制寄存器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0xC0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PX3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EX3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IE3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IT3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PX2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EX2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IE2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IT2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8989619"/>
                  </a:ext>
                </a:extLst>
              </a:tr>
              <a:tr h="29475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IP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</a:rPr>
                        <a:t>中断优先级控制寄存器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0xB8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PT2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PS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PT1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PX1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PT0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PX0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5215556"/>
                  </a:ext>
                </a:extLst>
              </a:tr>
              <a:tr h="43458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IPH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dirty="0">
                          <a:effectLst/>
                        </a:rPr>
                        <a:t>中断优先级控制寄存器（高位）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0xB7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PX3H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PX2H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PT2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PSH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PT1H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PX1H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PT0H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PX0H</a:t>
                      </a:r>
                      <a:endParaRPr lang="zh-CN" sz="16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3235550"/>
                  </a:ext>
                </a:extLst>
              </a:tr>
            </a:tbl>
          </a:graphicData>
        </a:graphic>
      </p:graphicFrame>
      <p:sp>
        <p:nvSpPr>
          <p:cNvPr id="10" name="PA-文本框 4">
            <a:extLst>
              <a:ext uri="{FF2B5EF4-FFF2-40B4-BE49-F238E27FC236}">
                <a16:creationId xmlns:a16="http://schemas.microsoft.com/office/drawing/2014/main" id="{2926AF8A-83C7-4A0C-84BA-D4DB650550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40227" y="370142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3BCE981-27C2-48FD-9889-315CA3A6DE4C}"/>
              </a:ext>
            </a:extLst>
          </p:cNvPr>
          <p:cNvSpPr/>
          <p:nvPr/>
        </p:nvSpPr>
        <p:spPr>
          <a:xfrm>
            <a:off x="4340227" y="4607203"/>
            <a:ext cx="3938361" cy="709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PX0 = 1;</a:t>
            </a:r>
          </a:p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IPH = 0x01;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60F7F52-A843-4D62-90D4-679BC02B6B5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40227" y="4101536"/>
            <a:ext cx="8670924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使用以下代码设置外部中断</a:t>
            </a:r>
            <a:r>
              <a:rPr lang="en-US" altLang="zh-CN" sz="1600" dirty="0"/>
              <a:t>0</a:t>
            </a:r>
            <a:r>
              <a:rPr lang="zh-CN" altLang="en-US" sz="1600" dirty="0"/>
              <a:t>为优先级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796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709396" cy="904715"/>
            <a:chOff x="482600" y="439828"/>
            <a:chExt cx="270939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709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中断优先级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49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priority control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8247E14-A7F0-4B14-B43E-101F6A49EC9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2041587"/>
            <a:ext cx="5861050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如果单片机正在处理一个中断程序，此时又有优先级更高的中断请求，单片机会暂停当前的中断程序，转而处理新的中断程序。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待新中断处理完毕后，再继续处理之前的中断程序。这个过程称为中断嵌套，最多可以实现两级中断服务程序嵌套。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其规则是，低优先级能够被高优先级中断，而高优先级不能被低优先级中断。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当中断得到响应后，不会再被它的同级中断源所中断。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在程序中，如果不对中断优先级进行设置，则默认所有中断的优先级均为最低（优先级</a:t>
            </a:r>
            <a:r>
              <a:rPr lang="en-US" altLang="zh-CN" sz="1600"/>
              <a:t>0</a:t>
            </a:r>
            <a:r>
              <a:rPr lang="zh-CN" altLang="en-US" sz="1600"/>
              <a:t>），不会发生中断嵌套。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B34A4B-4E70-4EA1-9602-75755ABB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3676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7FFD36-8F99-46AD-8558-631BEECC1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11536"/>
              </p:ext>
            </p:extLst>
          </p:nvPr>
        </p:nvGraphicFramePr>
        <p:xfrm>
          <a:off x="6572250" y="2041587"/>
          <a:ext cx="5137150" cy="331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26626" imgH="712666" progId="Visio.Drawing.11">
                  <p:embed/>
                </p:oleObj>
              </mc:Choice>
              <mc:Fallback>
                <p:oleObj name="Visio" r:id="rId4" imgW="1126626" imgH="7126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041587"/>
                        <a:ext cx="5137150" cy="33103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216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709396" cy="904715"/>
            <a:chOff x="482600" y="439828"/>
            <a:chExt cx="270939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709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中断优先级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400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trigger condition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D55859B-B650-467A-AEE2-0711A2E6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0300"/>
              </p:ext>
            </p:extLst>
          </p:nvPr>
        </p:nvGraphicFramePr>
        <p:xfrm>
          <a:off x="604554" y="3044586"/>
          <a:ext cx="4556124" cy="260373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01615">
                  <a:extLst>
                    <a:ext uri="{9D8B030D-6E8A-4147-A177-3AD203B41FA5}">
                      <a16:colId xmlns:a16="http://schemas.microsoft.com/office/drawing/2014/main" val="610365622"/>
                    </a:ext>
                  </a:extLst>
                </a:gridCol>
                <a:gridCol w="2152894">
                  <a:extLst>
                    <a:ext uri="{9D8B030D-6E8A-4147-A177-3AD203B41FA5}">
                      <a16:colId xmlns:a16="http://schemas.microsoft.com/office/drawing/2014/main" val="842733632"/>
                    </a:ext>
                  </a:extLst>
                </a:gridCol>
                <a:gridCol w="1201615">
                  <a:extLst>
                    <a:ext uri="{9D8B030D-6E8A-4147-A177-3AD203B41FA5}">
                      <a16:colId xmlns:a16="http://schemas.microsoft.com/office/drawing/2014/main" val="1443304403"/>
                    </a:ext>
                  </a:extLst>
                </a:gridCol>
              </a:tblGrid>
              <a:tr h="289304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中断号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</a:rPr>
                        <a:t>中断源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查询次序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8359492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外部中断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从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sz="1400">
                          <a:effectLst/>
                        </a:rPr>
                        <a:t>最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sz="1400">
                          <a:effectLst/>
                        </a:rPr>
                        <a:t>高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sz="1400">
                          <a:effectLst/>
                        </a:rPr>
                        <a:t>至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sz="1400">
                          <a:effectLst/>
                        </a:rPr>
                        <a:t>最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zh-CN" sz="1400">
                          <a:effectLst/>
                        </a:rPr>
                        <a:t>低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7326331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83024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外部中断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52230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22416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串口中断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794971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719679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外部中断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482158"/>
                  </a:ext>
                </a:extLst>
              </a:tr>
              <a:tr h="28930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</a:rPr>
                        <a:t>外部中断</a:t>
                      </a:r>
                      <a:r>
                        <a:rPr lang="en-US" sz="1400" dirty="0">
                          <a:effectLst/>
                        </a:rPr>
                        <a:t>3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89036"/>
                  </a:ext>
                </a:extLst>
              </a:tr>
            </a:tbl>
          </a:graphicData>
        </a:graphic>
      </p:graphicFrame>
      <p:sp>
        <p:nvSpPr>
          <p:cNvPr id="10" name="PA-文本框 5">
            <a:extLst>
              <a:ext uri="{FF2B5EF4-FFF2-40B4-BE49-F238E27FC236}">
                <a16:creationId xmlns:a16="http://schemas.microsoft.com/office/drawing/2014/main" id="{F8247E14-A7F0-4B14-B43E-101F6A49EC9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1839852"/>
            <a:ext cx="6613523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在同一优先级中，如果有多个同一优先级的中断同时触发，则</a:t>
            </a:r>
            <a:r>
              <a:rPr lang="en-US" altLang="zh-CN" sz="1600"/>
              <a:t>CPU</a:t>
            </a:r>
            <a:r>
              <a:rPr lang="zh-CN" altLang="en-US" sz="1600"/>
              <a:t>的响应顺序取决于内部硬件电路形成的查询次序</a:t>
            </a:r>
          </a:p>
        </p:txBody>
      </p:sp>
    </p:spTree>
    <p:extLst>
      <p:ext uri="{BB962C8B-B14F-4D97-AF65-F5344CB8AC3E}">
        <p14:creationId xmlns:p14="http://schemas.microsoft.com/office/powerpoint/2010/main" val="414139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400016" cy="904715"/>
            <a:chOff x="482600" y="439828"/>
            <a:chExt cx="240001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中断处理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400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trigger condition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4">
            <a:extLst>
              <a:ext uri="{FF2B5EF4-FFF2-40B4-BE49-F238E27FC236}">
                <a16:creationId xmlns:a16="http://schemas.microsoft.com/office/drawing/2014/main" id="{E79BAB30-9ADC-4192-A27E-75BB0988724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2" y="1439051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软件查询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D5706E-E7CC-4043-949A-CDAD4C726C76}"/>
              </a:ext>
            </a:extLst>
          </p:cNvPr>
          <p:cNvSpPr/>
          <p:nvPr/>
        </p:nvSpPr>
        <p:spPr>
          <a:xfrm>
            <a:off x="482600" y="2530607"/>
            <a:ext cx="5785537" cy="12123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if (1 == IE0)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……..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中断处理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IE0 = 0;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清零外部中断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请求标志位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A5286513-9B85-4772-A8EF-E00F1D71BA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2600" y="1933669"/>
            <a:ext cx="8670924" cy="3865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利用软件查询中断标志位</a:t>
            </a:r>
          </a:p>
        </p:txBody>
      </p:sp>
    </p:spTree>
    <p:extLst>
      <p:ext uri="{BB962C8B-B14F-4D97-AF65-F5344CB8AC3E}">
        <p14:creationId xmlns:p14="http://schemas.microsoft.com/office/powerpoint/2010/main" val="264246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400016" cy="904715"/>
            <a:chOff x="482600" y="439828"/>
            <a:chExt cx="240001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中断处理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400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trigger condition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4">
            <a:extLst>
              <a:ext uri="{FF2B5EF4-FFF2-40B4-BE49-F238E27FC236}">
                <a16:creationId xmlns:a16="http://schemas.microsoft.com/office/drawing/2014/main" id="{E79BAB30-9ADC-4192-A27E-75BB0988724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161295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硬件查询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A5286513-9B85-4772-A8EF-E00F1D71BA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2600" y="2281479"/>
            <a:ext cx="8670924" cy="23098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硬件查询法的响应过程由硬件完成。通常情况下，使用中断系统时都会采用硬件查询法，只有这样才能够体现出中断系统实时性强、效率高的优势。</a:t>
            </a:r>
            <a:endParaRPr lang="en-US" altLang="zh-CN" sz="1600" dirty="0"/>
          </a:p>
          <a:p>
            <a:r>
              <a:rPr lang="zh-CN" altLang="en-US" sz="1600" dirty="0"/>
              <a:t>满足以下条件时，</a:t>
            </a:r>
            <a:r>
              <a:rPr lang="en-US" altLang="zh-CN" sz="1600" dirty="0"/>
              <a:t>CPU</a:t>
            </a:r>
            <a:r>
              <a:rPr lang="zh-CN" altLang="en-US" sz="1600" dirty="0"/>
              <a:t>将会对中断做出响应。</a:t>
            </a:r>
            <a:endParaRPr lang="en-US" altLang="zh-CN" sz="1600" dirty="0"/>
          </a:p>
          <a:p>
            <a:endParaRPr lang="zh-CN" altLang="en-US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）中断源发出中断请求，并且外部中断请求标志位为“</a:t>
            </a:r>
            <a:r>
              <a:rPr lang="en-US" altLang="zh-CN" sz="1600" dirty="0"/>
              <a:t>1”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）中断源允许位为“</a:t>
            </a:r>
            <a:r>
              <a:rPr lang="en-US" altLang="zh-CN" sz="1600" dirty="0"/>
              <a:t>1”</a:t>
            </a:r>
            <a:r>
              <a:rPr lang="zh-CN" altLang="en-US" sz="1600" dirty="0"/>
              <a:t>。</a:t>
            </a:r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）总中断允许位为“</a:t>
            </a:r>
            <a:r>
              <a:rPr lang="en-US" altLang="zh-CN" sz="1600" dirty="0"/>
              <a:t>1”</a:t>
            </a:r>
            <a:r>
              <a:rPr lang="zh-CN" altLang="en-US" sz="1600" dirty="0"/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1A0D9F-C90D-4001-A050-A1D72C3820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97" b="75945"/>
          <a:stretch/>
        </p:blipFill>
        <p:spPr>
          <a:xfrm>
            <a:off x="4413301" y="4328476"/>
            <a:ext cx="6429756" cy="11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0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400016" cy="904715"/>
            <a:chOff x="482600" y="439828"/>
            <a:chExt cx="240001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中断处理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400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trigger condition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4">
            <a:extLst>
              <a:ext uri="{FF2B5EF4-FFF2-40B4-BE49-F238E27FC236}">
                <a16:creationId xmlns:a16="http://schemas.microsoft.com/office/drawing/2014/main" id="{E79BAB30-9ADC-4192-A27E-75BB0988724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2" y="1439051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硬件查询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D5706E-E7CC-4043-949A-CDAD4C726C76}"/>
              </a:ext>
            </a:extLst>
          </p:cNvPr>
          <p:cNvSpPr/>
          <p:nvPr/>
        </p:nvSpPr>
        <p:spPr>
          <a:xfrm>
            <a:off x="482600" y="2813265"/>
            <a:ext cx="5785537" cy="448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sv-SE" altLang="zh-CN" sz="1400" dirty="0">
                <a:solidFill>
                  <a:schemeClr val="accent1">
                    <a:lumMod val="75000"/>
                  </a:schemeClr>
                </a:solidFill>
              </a:rPr>
              <a:t>void External0_Handler( ) interrupt 0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C0E10A-0EF9-4066-9821-DC2DEB308EDE}"/>
              </a:ext>
            </a:extLst>
          </p:cNvPr>
          <p:cNvSpPr/>
          <p:nvPr/>
        </p:nvSpPr>
        <p:spPr>
          <a:xfrm>
            <a:off x="482600" y="2040958"/>
            <a:ext cx="5785537" cy="448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函数类型 函数名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( ) interrupt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中断号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</a:rPr>
              <a:t>unsing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</a:rPr>
              <a:t>工作寄存器组号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45BC43F0-2C88-4216-A61A-CA9DA104128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2600" y="4270193"/>
            <a:ext cx="8670924" cy="134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在编写中断服务函数时，应遵循以下规则。</a:t>
            </a:r>
          </a:p>
          <a:p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）只能由</a:t>
            </a:r>
            <a:r>
              <a:rPr lang="en-US" altLang="zh-CN" sz="1600"/>
              <a:t>CPU</a:t>
            </a:r>
            <a:r>
              <a:rPr lang="zh-CN" altLang="en-US" sz="1600"/>
              <a:t>处理中断时调用，不能在代码中直接调用。</a:t>
            </a:r>
          </a:p>
          <a:p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）不能进行参数传递，若在中断服务函数中包含参数声明将导致程序编译出错。</a:t>
            </a:r>
          </a:p>
          <a:p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）不能含有返回值，因此需要将中断服务函数类型定义为</a:t>
            </a:r>
            <a:r>
              <a:rPr lang="en-US" altLang="zh-CN" sz="1600"/>
              <a:t>void</a:t>
            </a:r>
            <a:r>
              <a:rPr lang="zh-CN" altLang="en-US" sz="1600"/>
              <a:t>类型。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A2C5B0-2F73-4B67-8072-677E9AC68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48041"/>
              </p:ext>
            </p:extLst>
          </p:nvPr>
        </p:nvGraphicFramePr>
        <p:xfrm>
          <a:off x="7223600" y="1439051"/>
          <a:ext cx="3859848" cy="299592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79606">
                  <a:extLst>
                    <a:ext uri="{9D8B030D-6E8A-4147-A177-3AD203B41FA5}">
                      <a16:colId xmlns:a16="http://schemas.microsoft.com/office/drawing/2014/main" val="1376127265"/>
                    </a:ext>
                  </a:extLst>
                </a:gridCol>
                <a:gridCol w="1380242">
                  <a:extLst>
                    <a:ext uri="{9D8B030D-6E8A-4147-A177-3AD203B41FA5}">
                      <a16:colId xmlns:a16="http://schemas.microsoft.com/office/drawing/2014/main" val="1961128482"/>
                    </a:ext>
                  </a:extLst>
                </a:gridCol>
              </a:tblGrid>
              <a:tr h="33288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中断源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中断编号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2843840"/>
                  </a:ext>
                </a:extLst>
              </a:tr>
              <a:tr h="33288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外部中断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6974904"/>
                  </a:ext>
                </a:extLst>
              </a:tr>
              <a:tr h="33288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中断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4740171"/>
                  </a:ext>
                </a:extLst>
              </a:tr>
              <a:tr h="33288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外部中断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2105"/>
                  </a:ext>
                </a:extLst>
              </a:tr>
              <a:tr h="33288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中断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4157602"/>
                  </a:ext>
                </a:extLst>
              </a:tr>
              <a:tr h="33288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串口中断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2199651"/>
                  </a:ext>
                </a:extLst>
              </a:tr>
              <a:tr h="33288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r>
                        <a:rPr lang="zh-CN" sz="1400">
                          <a:effectLst/>
                        </a:rPr>
                        <a:t>中断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8757595"/>
                  </a:ext>
                </a:extLst>
              </a:tr>
              <a:tr h="33288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外部中断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2444757"/>
                  </a:ext>
                </a:extLst>
              </a:tr>
              <a:tr h="33288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外部中断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198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650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实例与代码解析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7.3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038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3576620" cy="904715"/>
            <a:chOff x="482600" y="439828"/>
            <a:chExt cx="357662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5766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外部中断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30200" y="3935277"/>
            <a:ext cx="6784975" cy="1714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）对有关引脚进行位定义。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）设置外部中断触发方式，并打开相应的中断允许。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）打开总中断允许。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4</a:t>
            </a:r>
            <a:r>
              <a:rPr lang="zh-CN" altLang="en-US" sz="1800"/>
              <a:t>）编写中断服务函数，在中断服务函数中翻转</a:t>
            </a:r>
            <a:r>
              <a:rPr lang="en-US" altLang="zh-CN" sz="1800"/>
              <a:t>LED</a:t>
            </a:r>
            <a:r>
              <a:rPr lang="zh-CN" altLang="en-US" sz="1800"/>
              <a:t>开关状态。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8022" y="3535167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ED647-3040-4136-95E4-EE310973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190499"/>
            <a:ext cx="9367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117989A-7370-414D-96FE-FA35A0565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120859"/>
              </p:ext>
            </p:extLst>
          </p:nvPr>
        </p:nvGraphicFramePr>
        <p:xfrm>
          <a:off x="3971126" y="1344543"/>
          <a:ext cx="8068474" cy="301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384442" imgH="1648465" progId="Visio.Drawing.11">
                  <p:embed/>
                </p:oleObj>
              </mc:Choice>
              <mc:Fallback>
                <p:oleObj name="Visio" r:id="rId6" imgW="4384442" imgH="164846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126" y="1344543"/>
                        <a:ext cx="8068474" cy="30199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A-文本框 5">
            <a:extLst>
              <a:ext uri="{FF2B5EF4-FFF2-40B4-BE49-F238E27FC236}">
                <a16:creationId xmlns:a16="http://schemas.microsoft.com/office/drawing/2014/main" id="{E07E0B7A-1CEB-42F3-B227-96355ED1A0F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600" y="1855930"/>
            <a:ext cx="3488526" cy="12990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基于</a:t>
            </a:r>
            <a:r>
              <a:rPr lang="en-US" altLang="zh-CN" sz="1800"/>
              <a:t>51</a:t>
            </a:r>
            <a:r>
              <a:rPr lang="zh-CN" altLang="en-US" sz="1800"/>
              <a:t>核心板，编写程序使</a:t>
            </a:r>
            <a:r>
              <a:rPr lang="en-US" altLang="zh-CN" sz="1800"/>
              <a:t>KEY1</a:t>
            </a:r>
            <a:r>
              <a:rPr lang="zh-CN" altLang="en-US" sz="1800"/>
              <a:t>用于控制</a:t>
            </a:r>
            <a:r>
              <a:rPr lang="en-US" altLang="zh-CN" sz="1800"/>
              <a:t>LED1</a:t>
            </a:r>
            <a:r>
              <a:rPr lang="zh-CN" altLang="en-US" sz="1800"/>
              <a:t>的状态翻转，</a:t>
            </a:r>
            <a:r>
              <a:rPr lang="en-US" altLang="zh-CN" sz="1800"/>
              <a:t>KEY2</a:t>
            </a:r>
            <a:r>
              <a:rPr lang="zh-CN" altLang="en-US" sz="1800"/>
              <a:t>用于控制</a:t>
            </a:r>
            <a:r>
              <a:rPr lang="en-US" altLang="zh-CN" sz="1800"/>
              <a:t>LED2</a:t>
            </a:r>
            <a:r>
              <a:rPr lang="zh-CN" altLang="en-US" sz="1800"/>
              <a:t>的状态翻转。</a:t>
            </a:r>
          </a:p>
        </p:txBody>
      </p:sp>
    </p:spTree>
    <p:extLst>
      <p:ext uri="{BB962C8B-B14F-4D97-AF65-F5344CB8AC3E}">
        <p14:creationId xmlns:p14="http://schemas.microsoft.com/office/powerpoint/2010/main" val="438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173388" cy="1739256"/>
                <a:chOff x="-15896" y="866380"/>
                <a:chExt cx="417338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382027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中断概念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7.1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080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38113" cy="904715"/>
            <a:chOff x="482600" y="439828"/>
            <a:chExt cx="2238113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中断概念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98D1B71-B114-445F-B059-9888CA750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080140"/>
              </p:ext>
            </p:extLst>
          </p:nvPr>
        </p:nvGraphicFramePr>
        <p:xfrm>
          <a:off x="1099225" y="1644203"/>
          <a:ext cx="4543677" cy="3842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56559" imgH="712666" progId="Visio.Drawing.11">
                  <p:embed/>
                </p:oleObj>
              </mc:Choice>
              <mc:Fallback>
                <p:oleObj name="Visio" r:id="rId3" imgW="856559" imgH="7126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225" y="1644203"/>
                        <a:ext cx="4543677" cy="3842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4BB5280-1EF1-45C4-91D7-7B91AEDA2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549708"/>
              </p:ext>
            </p:extLst>
          </p:nvPr>
        </p:nvGraphicFramePr>
        <p:xfrm>
          <a:off x="5587935" y="1344543"/>
          <a:ext cx="5504840" cy="404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82448" imgH="712666" progId="Visio.Drawing.11">
                  <p:embed/>
                </p:oleObj>
              </mc:Choice>
              <mc:Fallback>
                <p:oleObj name="Visio" r:id="rId5" imgW="982448" imgH="71266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935" y="1344543"/>
                        <a:ext cx="5504840" cy="4044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28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5991193" cy="1739256"/>
                <a:chOff x="-15896" y="866380"/>
                <a:chExt cx="5991193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563808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中断系统框架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7.2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1586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04450" cy="904715"/>
            <a:chOff x="482600" y="439828"/>
            <a:chExt cx="220445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中断框架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156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Framework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41F6596-6C50-4D67-9A13-A92EB6922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952203"/>
              </p:ext>
            </p:extLst>
          </p:nvPr>
        </p:nvGraphicFramePr>
        <p:xfrm>
          <a:off x="2999428" y="0"/>
          <a:ext cx="6193143" cy="632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12686" imgH="2566447" progId="Visio.Drawing.11">
                  <p:embed/>
                </p:oleObj>
              </mc:Choice>
              <mc:Fallback>
                <p:oleObj name="Visio" r:id="rId3" imgW="2512686" imgH="256644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428" y="0"/>
                        <a:ext cx="6193143" cy="632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77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1778051" cy="904715"/>
            <a:chOff x="482600" y="439828"/>
            <a:chExt cx="1778051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16995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中断源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1778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Source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91A8094-8E04-479C-9628-CEB00B8B9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39816"/>
              </p:ext>
            </p:extLst>
          </p:nvPr>
        </p:nvGraphicFramePr>
        <p:xfrm>
          <a:off x="1824341" y="1344543"/>
          <a:ext cx="8307422" cy="4542816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825916">
                  <a:extLst>
                    <a:ext uri="{9D8B030D-6E8A-4147-A177-3AD203B41FA5}">
                      <a16:colId xmlns:a16="http://schemas.microsoft.com/office/drawing/2014/main" val="3154540050"/>
                    </a:ext>
                  </a:extLst>
                </a:gridCol>
                <a:gridCol w="2230941">
                  <a:extLst>
                    <a:ext uri="{9D8B030D-6E8A-4147-A177-3AD203B41FA5}">
                      <a16:colId xmlns:a16="http://schemas.microsoft.com/office/drawing/2014/main" val="3825265818"/>
                    </a:ext>
                  </a:extLst>
                </a:gridCol>
                <a:gridCol w="1286616">
                  <a:extLst>
                    <a:ext uri="{9D8B030D-6E8A-4147-A177-3AD203B41FA5}">
                      <a16:colId xmlns:a16="http://schemas.microsoft.com/office/drawing/2014/main" val="3088139539"/>
                    </a:ext>
                  </a:extLst>
                </a:gridCol>
                <a:gridCol w="1559568">
                  <a:extLst>
                    <a:ext uri="{9D8B030D-6E8A-4147-A177-3AD203B41FA5}">
                      <a16:colId xmlns:a16="http://schemas.microsoft.com/office/drawing/2014/main" val="3453280755"/>
                    </a:ext>
                  </a:extLst>
                </a:gridCol>
                <a:gridCol w="1404381">
                  <a:extLst>
                    <a:ext uri="{9D8B030D-6E8A-4147-A177-3AD203B41FA5}">
                      <a16:colId xmlns:a16="http://schemas.microsoft.com/office/drawing/2014/main" val="1170634245"/>
                    </a:ext>
                  </a:extLst>
                </a:gridCol>
              </a:tblGrid>
              <a:tr h="506275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触发条件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中断请求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标志位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中断源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允许控制位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总中断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允许控制位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576324"/>
                  </a:ext>
                </a:extLst>
              </a:tr>
              <a:tr h="421408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外部中断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endParaRPr lang="zh-CN" sz="1200" dirty="0">
                        <a:effectLst/>
                      </a:endParaRPr>
                    </a:p>
                    <a:p>
                      <a:pPr algn="ctr"/>
                      <a:r>
                        <a:rPr lang="zh-CN" sz="1200" dirty="0">
                          <a:effectLst/>
                        </a:rPr>
                        <a:t>（</a:t>
                      </a:r>
                      <a:r>
                        <a:rPr lang="en-US" sz="1200" dirty="0">
                          <a:effectLst/>
                        </a:rPr>
                        <a:t>INT0</a:t>
                      </a:r>
                      <a:r>
                        <a:rPr lang="zh-CN" sz="1200" dirty="0">
                          <a:effectLst/>
                        </a:rPr>
                        <a:t>）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P3.2</a:t>
                      </a:r>
                      <a:r>
                        <a:rPr lang="zh-CN" sz="1200">
                          <a:effectLst/>
                        </a:rPr>
                        <a:t>引脚检测到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低电平或下降沿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0000"/>
                      </a:srgb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EA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63913"/>
                  </a:ext>
                </a:extLst>
              </a:tr>
              <a:tr h="421408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中断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Timer 0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溢出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TF0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ET0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91995"/>
                  </a:ext>
                </a:extLst>
              </a:tr>
              <a:tr h="552122">
                <a:tc>
                  <a:txBody>
                    <a:bodyPr/>
                    <a:lstStyle/>
                    <a:p>
                      <a:pPr algn="ctr"/>
                      <a:r>
                        <a:rPr lang="zh-CN" sz="1200" dirty="0">
                          <a:effectLst/>
                        </a:rPr>
                        <a:t>外部中断</a:t>
                      </a:r>
                      <a:r>
                        <a:rPr lang="en-US" sz="1200" dirty="0">
                          <a:effectLst/>
                        </a:rPr>
                        <a:t>1</a:t>
                      </a:r>
                      <a:endParaRPr lang="zh-CN" sz="1200" dirty="0">
                        <a:effectLst/>
                      </a:endParaRPr>
                    </a:p>
                    <a:p>
                      <a:pPr algn="ctr"/>
                      <a:r>
                        <a:rPr lang="zh-CN" sz="1200" dirty="0">
                          <a:effectLst/>
                        </a:rPr>
                        <a:t>（</a:t>
                      </a:r>
                      <a:r>
                        <a:rPr lang="en-US" sz="1200" dirty="0">
                          <a:effectLst/>
                        </a:rPr>
                        <a:t>INT1</a:t>
                      </a:r>
                      <a:r>
                        <a:rPr lang="zh-CN" sz="1200" dirty="0">
                          <a:effectLst/>
                        </a:rPr>
                        <a:t>）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P3.3</a:t>
                      </a:r>
                      <a:r>
                        <a:rPr lang="zh-CN" sz="1200">
                          <a:effectLst/>
                        </a:rPr>
                        <a:t>引脚检测到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低电平或下降沿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77141"/>
                  </a:ext>
                </a:extLst>
              </a:tr>
              <a:tr h="421408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中断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Timer 1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溢出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TF1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ET1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99909"/>
                  </a:ext>
                </a:extLst>
              </a:tr>
              <a:tr h="694543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串口中断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UART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串口通信完成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一帧数据的接收或发送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RI</a:t>
                      </a:r>
                      <a:r>
                        <a:rPr lang="zh-CN" sz="1200">
                          <a:effectLst/>
                        </a:rPr>
                        <a:t>、</a:t>
                      </a:r>
                      <a:r>
                        <a:rPr lang="en-US" sz="1200">
                          <a:effectLst/>
                        </a:rPr>
                        <a:t>TI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ES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703854"/>
                  </a:ext>
                </a:extLst>
              </a:tr>
              <a:tr h="421408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中断</a:t>
                      </a: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Timer 2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zh-CN" sz="1200">
                          <a:effectLst/>
                        </a:rPr>
                        <a:t>溢出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TF2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ET2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130687"/>
                  </a:ext>
                </a:extLst>
              </a:tr>
              <a:tr h="552122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外部中断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</a:endParaRP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INT2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9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P4.3</a:t>
                      </a:r>
                      <a:r>
                        <a:rPr lang="zh-CN" sz="1200">
                          <a:effectLst/>
                        </a:rPr>
                        <a:t>引脚检测到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低电平或下降沿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9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9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80889"/>
                  </a:ext>
                </a:extLst>
              </a:tr>
              <a:tr h="552122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外部中断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</a:endParaRPr>
                    </a:p>
                    <a:p>
                      <a:pPr algn="ctr"/>
                      <a:r>
                        <a:rPr lang="zh-CN" sz="1200">
                          <a:effectLst/>
                        </a:rPr>
                        <a:t>（</a:t>
                      </a:r>
                      <a:r>
                        <a:rPr lang="en-US" sz="1200">
                          <a:effectLst/>
                        </a:rPr>
                        <a:t>INT3</a:t>
                      </a:r>
                      <a:r>
                        <a:rPr lang="zh-CN" sz="1200">
                          <a:effectLst/>
                        </a:rPr>
                        <a:t>）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9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P4.2</a:t>
                      </a:r>
                      <a:r>
                        <a:rPr lang="zh-CN" sz="1200">
                          <a:effectLst/>
                        </a:rPr>
                        <a:t>引脚检测到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zh-CN" sz="1200">
                          <a:effectLst/>
                        </a:rPr>
                        <a:t>低电平或下降沿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9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9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EX3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9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0083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3B229BD-4142-4B26-BBE2-C1EBD212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7" b="75945"/>
          <a:stretch/>
        </p:blipFill>
        <p:spPr>
          <a:xfrm>
            <a:off x="2570063" y="36756"/>
            <a:ext cx="6429756" cy="119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3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3214341" cy="904715"/>
            <a:chOff x="482600" y="439828"/>
            <a:chExt cx="3214341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2143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中断触发条件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400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trigger condition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E7F7E51-2DB8-46C6-B64B-20553F060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277364"/>
              </p:ext>
            </p:extLst>
          </p:nvPr>
        </p:nvGraphicFramePr>
        <p:xfrm>
          <a:off x="6410624" y="1809750"/>
          <a:ext cx="5297934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177662" imgH="719454" progId="Visio.Drawing.11">
                  <p:embed/>
                </p:oleObj>
              </mc:Choice>
              <mc:Fallback>
                <p:oleObj name="Visio" r:id="rId7" imgW="1177662" imgH="71945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624" y="1809750"/>
                        <a:ext cx="5297934" cy="3238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A-文本框 4">
            <a:extLst>
              <a:ext uri="{FF2B5EF4-FFF2-40B4-BE49-F238E27FC236}">
                <a16:creationId xmlns:a16="http://schemas.microsoft.com/office/drawing/2014/main" id="{492D5100-A37A-43BD-A9AE-D87D812CC69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2" y="1439051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低电平触发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D5EE9DF-F262-4F5C-AA7A-854CC67E2F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79392"/>
              </p:ext>
            </p:extLst>
          </p:nvPr>
        </p:nvGraphicFramePr>
        <p:xfrm>
          <a:off x="482600" y="2438674"/>
          <a:ext cx="2884364" cy="1296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683886" imgH="298641" progId="Visio.Drawing.11">
                  <p:embed/>
                </p:oleObj>
              </mc:Choice>
              <mc:Fallback>
                <p:oleObj name="Visio" r:id="rId9" imgW="683886" imgH="29864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438674"/>
                        <a:ext cx="2884364" cy="1296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A-文本框 4">
            <a:extLst>
              <a:ext uri="{FF2B5EF4-FFF2-40B4-BE49-F238E27FC236}">
                <a16:creationId xmlns:a16="http://schemas.microsoft.com/office/drawing/2014/main" id="{1B6FDB86-6872-4400-B6CC-08A9FF9A162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2600" y="3625869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下降沿触发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2F61C65-10C0-47E9-A48E-8FA2EACD4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33586"/>
              </p:ext>
            </p:extLst>
          </p:nvPr>
        </p:nvGraphicFramePr>
        <p:xfrm>
          <a:off x="482600" y="4921927"/>
          <a:ext cx="2742079" cy="1232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683886" imgH="298641" progId="Visio.Drawing.11">
                  <p:embed/>
                </p:oleObj>
              </mc:Choice>
              <mc:Fallback>
                <p:oleObj name="Visio" r:id="rId11" imgW="683886" imgH="29864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4921927"/>
                        <a:ext cx="2742079" cy="1232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PA-文本框 5">
            <a:extLst>
              <a:ext uri="{FF2B5EF4-FFF2-40B4-BE49-F238E27FC236}">
                <a16:creationId xmlns:a16="http://schemas.microsoft.com/office/drawing/2014/main" id="{A9CC6071-F8DB-4B13-BA5A-8D666D2FC57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601" y="1809750"/>
            <a:ext cx="5777523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当外部中断输入引脚检测到低电平时中断触发，并且在低电平保持的时间内持续触发中断，直到引脚变为高电平。</a:t>
            </a: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449413C0-F28B-43A0-BE40-227AB6B240E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2601" y="4025979"/>
            <a:ext cx="5777523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引脚电平从高电平到低电平跳变的瞬间，称为下降沿。当外部中断输入引脚检测到下降沿时，中断触发。当引脚保持低电平时，中断不会再次触发。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93093F5-622D-4591-BB5A-433DBBAC0E6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5797" b="75945"/>
          <a:stretch/>
        </p:blipFill>
        <p:spPr>
          <a:xfrm>
            <a:off x="4327576" y="147704"/>
            <a:ext cx="6429756" cy="119980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C9C80EA-8402-4C14-B3FA-B5A05DC67E11}"/>
              </a:ext>
            </a:extLst>
          </p:cNvPr>
          <p:cNvSpPr/>
          <p:nvPr/>
        </p:nvSpPr>
        <p:spPr>
          <a:xfrm>
            <a:off x="5848350" y="238125"/>
            <a:ext cx="1552575" cy="971550"/>
          </a:xfrm>
          <a:prstGeom prst="rect">
            <a:avLst/>
          </a:prstGeom>
          <a:solidFill>
            <a:srgbClr val="FAF9C4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9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729180" cy="904715"/>
            <a:chOff x="482600" y="439828"/>
            <a:chExt cx="472918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729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中断触发相关寄存器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909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trigger related register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7C789BF-BD5C-4398-BBFD-9CE3410F2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48701"/>
              </p:ext>
            </p:extLst>
          </p:nvPr>
        </p:nvGraphicFramePr>
        <p:xfrm>
          <a:off x="553921" y="1344543"/>
          <a:ext cx="7023925" cy="129910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74597">
                  <a:extLst>
                    <a:ext uri="{9D8B030D-6E8A-4147-A177-3AD203B41FA5}">
                      <a16:colId xmlns:a16="http://schemas.microsoft.com/office/drawing/2014/main" val="3463929406"/>
                    </a:ext>
                  </a:extLst>
                </a:gridCol>
                <a:gridCol w="1642768">
                  <a:extLst>
                    <a:ext uri="{9D8B030D-6E8A-4147-A177-3AD203B41FA5}">
                      <a16:colId xmlns:a16="http://schemas.microsoft.com/office/drawing/2014/main" val="3918548866"/>
                    </a:ext>
                  </a:extLst>
                </a:gridCol>
                <a:gridCol w="501262">
                  <a:extLst>
                    <a:ext uri="{9D8B030D-6E8A-4147-A177-3AD203B41FA5}">
                      <a16:colId xmlns:a16="http://schemas.microsoft.com/office/drawing/2014/main" val="2927335955"/>
                    </a:ext>
                  </a:extLst>
                </a:gridCol>
                <a:gridCol w="536398">
                  <a:extLst>
                    <a:ext uri="{9D8B030D-6E8A-4147-A177-3AD203B41FA5}">
                      <a16:colId xmlns:a16="http://schemas.microsoft.com/office/drawing/2014/main" val="3517150893"/>
                    </a:ext>
                  </a:extLst>
                </a:gridCol>
                <a:gridCol w="536398">
                  <a:extLst>
                    <a:ext uri="{9D8B030D-6E8A-4147-A177-3AD203B41FA5}">
                      <a16:colId xmlns:a16="http://schemas.microsoft.com/office/drawing/2014/main" val="1892409772"/>
                    </a:ext>
                  </a:extLst>
                </a:gridCol>
                <a:gridCol w="458320">
                  <a:extLst>
                    <a:ext uri="{9D8B030D-6E8A-4147-A177-3AD203B41FA5}">
                      <a16:colId xmlns:a16="http://schemas.microsoft.com/office/drawing/2014/main" val="136001535"/>
                    </a:ext>
                  </a:extLst>
                </a:gridCol>
                <a:gridCol w="528590">
                  <a:extLst>
                    <a:ext uri="{9D8B030D-6E8A-4147-A177-3AD203B41FA5}">
                      <a16:colId xmlns:a16="http://schemas.microsoft.com/office/drawing/2014/main" val="3909084370"/>
                    </a:ext>
                  </a:extLst>
                </a:gridCol>
                <a:gridCol w="536398">
                  <a:extLst>
                    <a:ext uri="{9D8B030D-6E8A-4147-A177-3AD203B41FA5}">
                      <a16:colId xmlns:a16="http://schemas.microsoft.com/office/drawing/2014/main" val="3094787345"/>
                    </a:ext>
                  </a:extLst>
                </a:gridCol>
                <a:gridCol w="536398">
                  <a:extLst>
                    <a:ext uri="{9D8B030D-6E8A-4147-A177-3AD203B41FA5}">
                      <a16:colId xmlns:a16="http://schemas.microsoft.com/office/drawing/2014/main" val="709352051"/>
                    </a:ext>
                  </a:extLst>
                </a:gridCol>
                <a:gridCol w="536398">
                  <a:extLst>
                    <a:ext uri="{9D8B030D-6E8A-4147-A177-3AD203B41FA5}">
                      <a16:colId xmlns:a16="http://schemas.microsoft.com/office/drawing/2014/main" val="3975118837"/>
                    </a:ext>
                  </a:extLst>
                </a:gridCol>
                <a:gridCol w="536398">
                  <a:extLst>
                    <a:ext uri="{9D8B030D-6E8A-4147-A177-3AD203B41FA5}">
                      <a16:colId xmlns:a16="http://schemas.microsoft.com/office/drawing/2014/main" val="688927424"/>
                    </a:ext>
                  </a:extLst>
                </a:gridCol>
              </a:tblGrid>
              <a:tr h="324776"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位和符号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4283"/>
                  </a:ext>
                </a:extLst>
              </a:tr>
              <a:tr h="3247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750932"/>
                  </a:ext>
                </a:extLst>
              </a:tr>
              <a:tr h="32477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XICON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辅助中断控制寄存器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0xC0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PX3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IT3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AF9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PX2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EX2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IT2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AF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28354"/>
                  </a:ext>
                </a:extLst>
              </a:tr>
              <a:tr h="32477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TCON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定时器控制寄存器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0x88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TF1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TR1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TF0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TR0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IT1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AF9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IT0</a:t>
                      </a:r>
                      <a:endParaRPr lang="zh-CN" sz="12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AF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11940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A0E0C16-15D4-4C9A-92FF-47DA53DBB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32037"/>
              </p:ext>
            </p:extLst>
          </p:nvPr>
        </p:nvGraphicFramePr>
        <p:xfrm>
          <a:off x="553920" y="2830670"/>
          <a:ext cx="7023925" cy="309825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72787">
                  <a:extLst>
                    <a:ext uri="{9D8B030D-6E8A-4147-A177-3AD203B41FA5}">
                      <a16:colId xmlns:a16="http://schemas.microsoft.com/office/drawing/2014/main" val="1021236542"/>
                    </a:ext>
                  </a:extLst>
                </a:gridCol>
                <a:gridCol w="609758">
                  <a:extLst>
                    <a:ext uri="{9D8B030D-6E8A-4147-A177-3AD203B41FA5}">
                      <a16:colId xmlns:a16="http://schemas.microsoft.com/office/drawing/2014/main" val="2756433604"/>
                    </a:ext>
                  </a:extLst>
                </a:gridCol>
                <a:gridCol w="2920690">
                  <a:extLst>
                    <a:ext uri="{9D8B030D-6E8A-4147-A177-3AD203B41FA5}">
                      <a16:colId xmlns:a16="http://schemas.microsoft.com/office/drawing/2014/main" val="801780118"/>
                    </a:ext>
                  </a:extLst>
                </a:gridCol>
                <a:gridCol w="2920690">
                  <a:extLst>
                    <a:ext uri="{9D8B030D-6E8A-4147-A177-3AD203B41FA5}">
                      <a16:colId xmlns:a16="http://schemas.microsoft.com/office/drawing/2014/main" val="1371933095"/>
                    </a:ext>
                  </a:extLst>
                </a:gridCol>
              </a:tblGrid>
              <a:tr h="416017"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effectLst/>
                        </a:rPr>
                        <a:t>寄存器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effectLst/>
                        </a:rPr>
                        <a:t>位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100">
                          <a:effectLst/>
                        </a:rPr>
                        <a:t>名称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100">
                          <a:effectLst/>
                        </a:rPr>
                        <a:t>描述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367213"/>
                  </a:ext>
                </a:extLst>
              </a:tr>
              <a:tr h="5808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TCON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IT0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100" dirty="0">
                          <a:effectLst/>
                        </a:rPr>
                        <a:t>外部中断</a:t>
                      </a:r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触发方式选择位。</a:t>
                      </a:r>
                    </a:p>
                    <a:p>
                      <a:r>
                        <a:rPr lang="zh-CN" sz="1100" dirty="0">
                          <a:effectLst/>
                        </a:rPr>
                        <a:t>初始值为</a:t>
                      </a:r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，由软件置</a:t>
                      </a: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zh-CN" sz="1100" dirty="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：外部中断</a:t>
                      </a:r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触发方式为低电平触发；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zh-CN" sz="1100" dirty="0">
                          <a:effectLst/>
                        </a:rPr>
                        <a:t>：外部中断</a:t>
                      </a:r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触发方式为下降沿触发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708975"/>
                  </a:ext>
                </a:extLst>
              </a:tr>
              <a:tr h="58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2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IT1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100">
                          <a:effectLst/>
                        </a:rPr>
                        <a:t>外部中断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触发方式选择位。</a:t>
                      </a:r>
                    </a:p>
                    <a:p>
                      <a:r>
                        <a:rPr lang="zh-CN" sz="1100">
                          <a:effectLst/>
                        </a:rPr>
                        <a:t>初始值为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，由软件置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：外部中断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触发方式为低电平触发；</a:t>
                      </a:r>
                    </a:p>
                    <a:p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：外部中断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触发方式为下降沿触发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56995"/>
                  </a:ext>
                </a:extLst>
              </a:tr>
              <a:tr h="5808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XICON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0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IT2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100">
                          <a:effectLst/>
                        </a:rPr>
                        <a:t>外部中断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zh-CN" sz="1100">
                          <a:effectLst/>
                        </a:rPr>
                        <a:t>触发方式选择位。</a:t>
                      </a:r>
                    </a:p>
                    <a:p>
                      <a:r>
                        <a:rPr lang="zh-CN" sz="1100">
                          <a:effectLst/>
                        </a:rPr>
                        <a:t>初始值为</a:t>
                      </a:r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，由软件置</a:t>
                      </a:r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sz="1100">
                          <a:effectLst/>
                        </a:rPr>
                        <a:t>0</a:t>
                      </a:r>
                      <a:r>
                        <a:rPr lang="zh-CN" sz="1100">
                          <a:effectLst/>
                        </a:rPr>
                        <a:t>：外部中断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zh-CN" sz="1100">
                          <a:effectLst/>
                        </a:rPr>
                        <a:t>触发方式为低电平触发；</a:t>
                      </a:r>
                    </a:p>
                    <a:p>
                      <a:r>
                        <a:rPr lang="en-US" sz="1100">
                          <a:effectLst/>
                        </a:rPr>
                        <a:t>1</a:t>
                      </a:r>
                      <a:r>
                        <a:rPr lang="zh-CN" sz="1100">
                          <a:effectLst/>
                        </a:rPr>
                        <a:t>：外部中断</a:t>
                      </a:r>
                      <a:r>
                        <a:rPr lang="en-US" sz="1100">
                          <a:effectLst/>
                        </a:rPr>
                        <a:t>2</a:t>
                      </a:r>
                      <a:r>
                        <a:rPr lang="zh-CN" sz="1100">
                          <a:effectLst/>
                        </a:rPr>
                        <a:t>触发方式为下降沿触发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289577"/>
                  </a:ext>
                </a:extLst>
              </a:tr>
              <a:tr h="58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effectLst/>
                        </a:rPr>
                        <a:t>4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</a:rPr>
                        <a:t>IT3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100" dirty="0">
                          <a:effectLst/>
                        </a:rPr>
                        <a:t>外部中断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r>
                        <a:rPr lang="zh-CN" sz="1100" dirty="0">
                          <a:effectLst/>
                        </a:rPr>
                        <a:t>触发方式选择位。</a:t>
                      </a:r>
                    </a:p>
                    <a:p>
                      <a:r>
                        <a:rPr lang="zh-CN" sz="1100" dirty="0">
                          <a:effectLst/>
                        </a:rPr>
                        <a:t>初始值为</a:t>
                      </a:r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，由软件置</a:t>
                      </a:r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zh-CN" sz="1100" dirty="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0</a:t>
                      </a:r>
                      <a:r>
                        <a:rPr lang="zh-CN" sz="1100" dirty="0">
                          <a:effectLst/>
                        </a:rPr>
                        <a:t>：外部中断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r>
                        <a:rPr lang="zh-CN" sz="1100" dirty="0">
                          <a:effectLst/>
                        </a:rPr>
                        <a:t>触发方式为低电平触发；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1</a:t>
                      </a:r>
                      <a:r>
                        <a:rPr lang="zh-CN" sz="1100" dirty="0">
                          <a:effectLst/>
                        </a:rPr>
                        <a:t>：外部中断</a:t>
                      </a:r>
                      <a:r>
                        <a:rPr lang="en-US" sz="1100" dirty="0">
                          <a:effectLst/>
                        </a:rPr>
                        <a:t>3</a:t>
                      </a:r>
                      <a:r>
                        <a:rPr lang="zh-CN" sz="1100" dirty="0">
                          <a:effectLst/>
                        </a:rPr>
                        <a:t>触发方式为下降沿触发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249965"/>
                  </a:ext>
                </a:extLst>
              </a:tr>
            </a:tbl>
          </a:graphicData>
        </a:graphic>
      </p:graphicFrame>
      <p:sp>
        <p:nvSpPr>
          <p:cNvPr id="19" name="PA-文本框 4">
            <a:extLst>
              <a:ext uri="{FF2B5EF4-FFF2-40B4-BE49-F238E27FC236}">
                <a16:creationId xmlns:a16="http://schemas.microsoft.com/office/drawing/2014/main" id="{6C3BD68F-5E1D-4461-893E-89059DDE55B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835900" y="125414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EE3F5684-291D-4C2D-85CA-F049501940F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835900" y="1654254"/>
            <a:ext cx="3365500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dirty="0"/>
              <a:t>设置外部中断</a:t>
            </a:r>
            <a:r>
              <a:rPr lang="en-US" altLang="zh-CN" dirty="0"/>
              <a:t>0</a:t>
            </a:r>
            <a:r>
              <a:rPr lang="zh-CN" altLang="en-US" dirty="0"/>
              <a:t>触发方式为下降沿触发</a:t>
            </a:r>
            <a:endParaRPr lang="zh-CN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A60E5F8-A3B1-4051-82EA-7BE644614D61}"/>
              </a:ext>
            </a:extLst>
          </p:cNvPr>
          <p:cNvSpPr/>
          <p:nvPr/>
        </p:nvSpPr>
        <p:spPr>
          <a:xfrm>
            <a:off x="7886920" y="2107449"/>
            <a:ext cx="3143030" cy="470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</a:rPr>
              <a:t>IT0 = 1;      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3214341" cy="904715"/>
            <a:chOff x="482600" y="439828"/>
            <a:chExt cx="3214341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2143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accent1"/>
                  </a:solidFill>
                  <a:latin typeface="+mj-ea"/>
                  <a:ea typeface="+mj-ea"/>
                </a:rPr>
                <a:t>中断请求标志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323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 request register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4" name="PA-文本框 5">
            <a:extLst>
              <a:ext uri="{FF2B5EF4-FFF2-40B4-BE49-F238E27FC236}">
                <a16:creationId xmlns:a16="http://schemas.microsoft.com/office/drawing/2014/main" id="{CB49930C-EF24-4706-9D9E-D8962C59AA7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8800" y="1243054"/>
            <a:ext cx="5777523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 dirty="0"/>
              <a:t>外部中断触发后，将会由硬件对相应的标志位置位（写</a:t>
            </a:r>
            <a:r>
              <a:rPr lang="en-US" altLang="zh-CN" sz="1600" dirty="0"/>
              <a:t>1</a:t>
            </a:r>
            <a:r>
              <a:rPr lang="zh-CN" altLang="en-US" sz="1600" dirty="0"/>
              <a:t>）。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952528-8EDD-4E1D-AF6F-4B6311F9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758"/>
              </p:ext>
            </p:extLst>
          </p:nvPr>
        </p:nvGraphicFramePr>
        <p:xfrm>
          <a:off x="638955" y="1755729"/>
          <a:ext cx="7609695" cy="127336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30855">
                  <a:extLst>
                    <a:ext uri="{9D8B030D-6E8A-4147-A177-3AD203B41FA5}">
                      <a16:colId xmlns:a16="http://schemas.microsoft.com/office/drawing/2014/main" val="1019322560"/>
                    </a:ext>
                  </a:extLst>
                </a:gridCol>
                <a:gridCol w="1779769">
                  <a:extLst>
                    <a:ext uri="{9D8B030D-6E8A-4147-A177-3AD203B41FA5}">
                      <a16:colId xmlns:a16="http://schemas.microsoft.com/office/drawing/2014/main" val="2619727336"/>
                    </a:ext>
                  </a:extLst>
                </a:gridCol>
                <a:gridCol w="543065">
                  <a:extLst>
                    <a:ext uri="{9D8B030D-6E8A-4147-A177-3AD203B41FA5}">
                      <a16:colId xmlns:a16="http://schemas.microsoft.com/office/drawing/2014/main" val="383646836"/>
                    </a:ext>
                  </a:extLst>
                </a:gridCol>
                <a:gridCol w="581132">
                  <a:extLst>
                    <a:ext uri="{9D8B030D-6E8A-4147-A177-3AD203B41FA5}">
                      <a16:colId xmlns:a16="http://schemas.microsoft.com/office/drawing/2014/main" val="1907525245"/>
                    </a:ext>
                  </a:extLst>
                </a:gridCol>
                <a:gridCol w="581132">
                  <a:extLst>
                    <a:ext uri="{9D8B030D-6E8A-4147-A177-3AD203B41FA5}">
                      <a16:colId xmlns:a16="http://schemas.microsoft.com/office/drawing/2014/main" val="1551024544"/>
                    </a:ext>
                  </a:extLst>
                </a:gridCol>
                <a:gridCol w="496542">
                  <a:extLst>
                    <a:ext uri="{9D8B030D-6E8A-4147-A177-3AD203B41FA5}">
                      <a16:colId xmlns:a16="http://schemas.microsoft.com/office/drawing/2014/main" val="79529420"/>
                    </a:ext>
                  </a:extLst>
                </a:gridCol>
                <a:gridCol w="572672">
                  <a:extLst>
                    <a:ext uri="{9D8B030D-6E8A-4147-A177-3AD203B41FA5}">
                      <a16:colId xmlns:a16="http://schemas.microsoft.com/office/drawing/2014/main" val="1951066944"/>
                    </a:ext>
                  </a:extLst>
                </a:gridCol>
                <a:gridCol w="581132">
                  <a:extLst>
                    <a:ext uri="{9D8B030D-6E8A-4147-A177-3AD203B41FA5}">
                      <a16:colId xmlns:a16="http://schemas.microsoft.com/office/drawing/2014/main" val="130916367"/>
                    </a:ext>
                  </a:extLst>
                </a:gridCol>
                <a:gridCol w="581132">
                  <a:extLst>
                    <a:ext uri="{9D8B030D-6E8A-4147-A177-3AD203B41FA5}">
                      <a16:colId xmlns:a16="http://schemas.microsoft.com/office/drawing/2014/main" val="3043536341"/>
                    </a:ext>
                  </a:extLst>
                </a:gridCol>
                <a:gridCol w="581132">
                  <a:extLst>
                    <a:ext uri="{9D8B030D-6E8A-4147-A177-3AD203B41FA5}">
                      <a16:colId xmlns:a16="http://schemas.microsoft.com/office/drawing/2014/main" val="3407630651"/>
                    </a:ext>
                  </a:extLst>
                </a:gridCol>
                <a:gridCol w="581132">
                  <a:extLst>
                    <a:ext uri="{9D8B030D-6E8A-4147-A177-3AD203B41FA5}">
                      <a16:colId xmlns:a16="http://schemas.microsoft.com/office/drawing/2014/main" val="1423388916"/>
                    </a:ext>
                  </a:extLst>
                </a:gridCol>
              </a:tblGrid>
              <a:tr h="318341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位和符号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267427"/>
                  </a:ext>
                </a:extLst>
              </a:tr>
              <a:tr h="3183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478990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XICON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辅助中断控制寄存器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0xC0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PX3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IE3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IT3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PX2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IE2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IT2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267523"/>
                  </a:ext>
                </a:extLst>
              </a:tr>
              <a:tr h="31834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定时器控制寄存器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TF1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TR1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TF0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TR0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IE1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IT1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IE0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IT0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944000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985C015-90F0-42CE-BD4E-CCDB0E2DC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13910"/>
              </p:ext>
            </p:extLst>
          </p:nvPr>
        </p:nvGraphicFramePr>
        <p:xfrm>
          <a:off x="573058" y="3342931"/>
          <a:ext cx="7408891" cy="254576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46167">
                  <a:extLst>
                    <a:ext uri="{9D8B030D-6E8A-4147-A177-3AD203B41FA5}">
                      <a16:colId xmlns:a16="http://schemas.microsoft.com/office/drawing/2014/main" val="3522541657"/>
                    </a:ext>
                  </a:extLst>
                </a:gridCol>
                <a:gridCol w="401190">
                  <a:extLst>
                    <a:ext uri="{9D8B030D-6E8A-4147-A177-3AD203B41FA5}">
                      <a16:colId xmlns:a16="http://schemas.microsoft.com/office/drawing/2014/main" val="2019668012"/>
                    </a:ext>
                  </a:extLst>
                </a:gridCol>
                <a:gridCol w="2961135">
                  <a:extLst>
                    <a:ext uri="{9D8B030D-6E8A-4147-A177-3AD203B41FA5}">
                      <a16:colId xmlns:a16="http://schemas.microsoft.com/office/drawing/2014/main" val="100951616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5681353"/>
                    </a:ext>
                  </a:extLst>
                </a:gridCol>
              </a:tblGrid>
              <a:tr h="412168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 dirty="0">
                          <a:effectLst/>
                        </a:rPr>
                        <a:t>名称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9387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IE0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外部中断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中断请求标志位。</a:t>
                      </a:r>
                    </a:p>
                    <a:p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，中断触发时硬件置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，执行中断服务函数时硬件清零。</a:t>
                      </a:r>
                    </a:p>
                    <a:p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：外部中断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无中断请求；</a:t>
                      </a:r>
                    </a:p>
                    <a:p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：外部中断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有中断请求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0747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IE1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sz="1400" dirty="0">
                          <a:effectLst/>
                        </a:rPr>
                        <a:t>外部中断</a:t>
                      </a: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zh-CN" sz="1400" dirty="0">
                          <a:effectLst/>
                        </a:rPr>
                        <a:t>中断请求标志位。</a:t>
                      </a:r>
                    </a:p>
                    <a:p>
                      <a:r>
                        <a:rPr lang="zh-CN" sz="1400" dirty="0">
                          <a:effectLst/>
                        </a:rPr>
                        <a:t>初始值为</a:t>
                      </a:r>
                      <a:r>
                        <a:rPr lang="en-US" sz="1400" dirty="0">
                          <a:effectLst/>
                        </a:rPr>
                        <a:t>0</a:t>
                      </a:r>
                      <a:r>
                        <a:rPr lang="zh-CN" sz="1400" dirty="0">
                          <a:effectLst/>
                        </a:rPr>
                        <a:t>，中断触发时硬件置</a:t>
                      </a: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zh-CN" sz="1400" dirty="0">
                          <a:effectLst/>
                        </a:rPr>
                        <a:t>，执行中断服务函数时硬件清零。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0</a:t>
                      </a:r>
                      <a:r>
                        <a:rPr lang="zh-CN" sz="1400" dirty="0">
                          <a:effectLst/>
                        </a:rPr>
                        <a:t>：外部中断</a:t>
                      </a: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zh-CN" sz="1400" dirty="0">
                          <a:effectLst/>
                        </a:rPr>
                        <a:t>无中断请求；</a:t>
                      </a:r>
                    </a:p>
                    <a:p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zh-CN" sz="1400" dirty="0">
                          <a:effectLst/>
                        </a:rPr>
                        <a:t>：外部中断</a:t>
                      </a:r>
                      <a:r>
                        <a:rPr lang="en-US" sz="1400" dirty="0">
                          <a:effectLst/>
                        </a:rPr>
                        <a:t>1</a:t>
                      </a:r>
                      <a:r>
                        <a:rPr lang="zh-CN" sz="1400" dirty="0">
                          <a:effectLst/>
                        </a:rPr>
                        <a:t>有中断请求</a:t>
                      </a:r>
                      <a:endParaRPr lang="zh-CN" sz="14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10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826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3443</TotalTime>
  <Words>1558</Words>
  <Application>Microsoft Office PowerPoint</Application>
  <PresentationFormat>宽屏</PresentationFormat>
  <Paragraphs>427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 SuiTinG</dc:creator>
  <cp:lastModifiedBy>FENG XIE</cp:lastModifiedBy>
  <cp:revision>83</cp:revision>
  <dcterms:created xsi:type="dcterms:W3CDTF">2022-04-22T12:30:54Z</dcterms:created>
  <dcterms:modified xsi:type="dcterms:W3CDTF">2024-07-15T15:41:21Z</dcterms:modified>
</cp:coreProperties>
</file>