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6.xml" ContentType="application/vnd.openxmlformats-officedocument.presentationml.notesSlide+xml"/>
  <Override PartName="/ppt/tags/tag9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16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17.xml" ContentType="application/vnd.openxmlformats-officedocument.presentationml.notesSl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18.xml" ContentType="application/vnd.openxmlformats-officedocument.presentationml.notesSlide+xml"/>
  <Override PartName="/ppt/tags/tag23.xml" ContentType="application/vnd.openxmlformats-officedocument.presentationml.tags+xml"/>
  <Override PartName="/ppt/notesSlides/notesSlide19.xml" ContentType="application/vnd.openxmlformats-officedocument.presentationml.notesSlide+xml"/>
  <Override PartName="/ppt/tags/tag24.xml" ContentType="application/vnd.openxmlformats-officedocument.presentationml.tags+xml"/>
  <Override PartName="/ppt/notesSlides/notesSlide20.xml" ContentType="application/vnd.openxmlformats-officedocument.presentationml.notes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21.xml" ContentType="application/vnd.openxmlformats-officedocument.presentationml.notesSlide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notesSlides/notesSlide22.xml" ContentType="application/vnd.openxmlformats-officedocument.presentationml.notesSlide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notesSlides/notesSlide23.xml" ContentType="application/vnd.openxmlformats-officedocument.presentationml.notesSlide+xml"/>
  <Override PartName="/ppt/tags/tag36.xml" ContentType="application/vnd.openxmlformats-officedocument.presentationml.tags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304" r:id="rId3"/>
    <p:sldId id="320" r:id="rId4"/>
    <p:sldId id="345" r:id="rId5"/>
    <p:sldId id="336" r:id="rId6"/>
    <p:sldId id="346" r:id="rId7"/>
    <p:sldId id="349" r:id="rId8"/>
    <p:sldId id="365" r:id="rId9"/>
    <p:sldId id="350" r:id="rId10"/>
    <p:sldId id="352" r:id="rId11"/>
    <p:sldId id="353" r:id="rId12"/>
    <p:sldId id="354" r:id="rId13"/>
    <p:sldId id="355" r:id="rId14"/>
    <p:sldId id="364" r:id="rId15"/>
    <p:sldId id="356" r:id="rId16"/>
    <p:sldId id="357" r:id="rId17"/>
    <p:sldId id="359" r:id="rId18"/>
    <p:sldId id="360" r:id="rId19"/>
    <p:sldId id="361" r:id="rId20"/>
    <p:sldId id="366" r:id="rId21"/>
    <p:sldId id="363" r:id="rId22"/>
    <p:sldId id="314" r:id="rId23"/>
    <p:sldId id="362" r:id="rId24"/>
    <p:sldId id="313" r:id="rId25"/>
  </p:sldIdLst>
  <p:sldSz cx="12192000" cy="6858000"/>
  <p:notesSz cx="6858000" cy="9144000"/>
  <p:custDataLst>
    <p:tags r:id="rId2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96" userDrawn="1">
          <p15:clr>
            <a:srgbClr val="A4A3A4"/>
          </p15:clr>
        </p15:guide>
        <p15:guide id="2" pos="3863" userDrawn="1">
          <p15:clr>
            <a:srgbClr val="A4A3A4"/>
          </p15:clr>
        </p15:guide>
        <p15:guide id="3" pos="279" userDrawn="1">
          <p15:clr>
            <a:srgbClr val="A4A3A4"/>
          </p15:clr>
        </p15:guide>
        <p15:guide id="4" pos="7378" userDrawn="1">
          <p15:clr>
            <a:srgbClr val="A4A3A4"/>
          </p15:clr>
        </p15:guide>
        <p15:guide id="5" orient="horz" pos="572" userDrawn="1">
          <p15:clr>
            <a:srgbClr val="A4A3A4"/>
          </p15:clr>
        </p15:guide>
        <p15:guide id="6" orient="horz" pos="618" userDrawn="1">
          <p15:clr>
            <a:srgbClr val="A4A3A4"/>
          </p15:clr>
        </p15:guide>
        <p15:guide id="7" orient="horz" pos="4056" userDrawn="1">
          <p15:clr>
            <a:srgbClr val="A4A3A4"/>
          </p15:clr>
        </p15:guide>
        <p15:guide id="8" orient="horz" pos="3992" userDrawn="1">
          <p15:clr>
            <a:srgbClr val="A4A3A4"/>
          </p15:clr>
        </p15:guide>
        <p15:guide id="9" orient="horz" pos="3339" userDrawn="1">
          <p15:clr>
            <a:srgbClr val="A4A3A4"/>
          </p15:clr>
        </p15:guide>
        <p15:guide id="10" pos="529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9C4"/>
    <a:srgbClr val="FDFCFA"/>
    <a:srgbClr val="FFC000"/>
    <a:srgbClr val="CCD1E4"/>
    <a:srgbClr val="FEECE9"/>
    <a:srgbClr val="303B8F"/>
    <a:srgbClr val="FEFCFA"/>
    <a:srgbClr val="FE7F6E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750" autoAdjust="0"/>
  </p:normalViewPr>
  <p:slideViewPr>
    <p:cSldViewPr snapToGrid="0" showGuides="1">
      <p:cViewPr varScale="1">
        <p:scale>
          <a:sx n="96" d="100"/>
          <a:sy n="96" d="100"/>
        </p:scale>
        <p:origin x="102" y="198"/>
      </p:cViewPr>
      <p:guideLst>
        <p:guide orient="horz" pos="2296"/>
        <p:guide pos="3863"/>
        <p:guide pos="279"/>
        <p:guide pos="7378"/>
        <p:guide orient="horz" pos="572"/>
        <p:guide orient="horz" pos="618"/>
        <p:guide orient="horz" pos="4056"/>
        <p:guide orient="horz" pos="3992"/>
        <p:guide orient="horz" pos="3339"/>
        <p:guide pos="529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0B6F5A-1C90-49E3-B006-EB0C9DD899DA}" type="datetimeFigureOut">
              <a:rPr lang="zh-CN" altLang="en-US" smtClean="0"/>
              <a:t>2023/4/6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A82636-17AD-46C0-A806-1A7224D9A7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92385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A82636-17AD-46C0-A806-1A7224D9A73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45344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A82636-17AD-46C0-A806-1A7224D9A73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43218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A82636-17AD-46C0-A806-1A7224D9A73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03719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A82636-17AD-46C0-A806-1A7224D9A73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89338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A82636-17AD-46C0-A806-1A7224D9A73A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21542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A82636-17AD-46C0-A806-1A7224D9A73A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93127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A82636-17AD-46C0-A806-1A7224D9A73A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62084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A82636-17AD-46C0-A806-1A7224D9A73A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60416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A82636-17AD-46C0-A806-1A7224D9A73A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99817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A82636-17AD-46C0-A806-1A7224D9A73A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25454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A82636-17AD-46C0-A806-1A7224D9A73A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46835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A82636-17AD-46C0-A806-1A7224D9A73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63925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A82636-17AD-46C0-A806-1A7224D9A73A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780151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A82636-17AD-46C0-A806-1A7224D9A73A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667439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A82636-17AD-46C0-A806-1A7224D9A73A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51063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A82636-17AD-46C0-A806-1A7224D9A73A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80215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A82636-17AD-46C0-A806-1A7224D9A73A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55230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A82636-17AD-46C0-A806-1A7224D9A73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7017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A82636-17AD-46C0-A806-1A7224D9A73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82778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A82636-17AD-46C0-A806-1A7224D9A73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16554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A82636-17AD-46C0-A806-1A7224D9A73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03808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A82636-17AD-46C0-A806-1A7224D9A73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98709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A82636-17AD-46C0-A806-1A7224D9A73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18039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A82636-17AD-46C0-A806-1A7224D9A73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5394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76963DBC-52F0-4A99-941A-6A1E022B9F21}"/>
              </a:ext>
            </a:extLst>
          </p:cNvPr>
          <p:cNvSpPr/>
          <p:nvPr/>
        </p:nvSpPr>
        <p:spPr>
          <a:xfrm>
            <a:off x="0" y="6337300"/>
            <a:ext cx="12192000" cy="5207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13D5394-5F8D-492B-9810-0078F1946908}"/>
              </a:ext>
            </a:extLst>
          </p:cNvPr>
          <p:cNvSpPr txBox="1"/>
          <p:nvPr userDrawn="1"/>
        </p:nvSpPr>
        <p:spPr>
          <a:xfrm>
            <a:off x="379279" y="6459150"/>
            <a:ext cx="8550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120">
                <a:solidFill>
                  <a:schemeClr val="bg1">
                    <a:alpha val="60000"/>
                  </a:schemeClr>
                </a:solidFill>
                <a:latin typeface="+mn-ea"/>
              </a:rPr>
              <a:t>Leyutek</a:t>
            </a:r>
            <a:endParaRPr lang="zh-CN" altLang="en-US" sz="1200" spc="120">
              <a:solidFill>
                <a:schemeClr val="bg1">
                  <a:alpha val="60000"/>
                </a:schemeClr>
              </a:solidFill>
              <a:latin typeface="+mn-ea"/>
            </a:endParaRP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DFFCFC8C-F3FE-49E9-8D4B-6621397DE6E0}"/>
              </a:ext>
            </a:extLst>
          </p:cNvPr>
          <p:cNvGrpSpPr/>
          <p:nvPr/>
        </p:nvGrpSpPr>
        <p:grpSpPr>
          <a:xfrm>
            <a:off x="-1474229" y="-1350932"/>
            <a:ext cx="2502566" cy="2502570"/>
            <a:chOff x="-1251283" y="-1168764"/>
            <a:chExt cx="2502566" cy="2502570"/>
          </a:xfrm>
        </p:grpSpPr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81343C64-1C49-4FA6-A78C-70B60A2A477C}"/>
                </a:ext>
              </a:extLst>
            </p:cNvPr>
            <p:cNvSpPr/>
            <p:nvPr/>
          </p:nvSpPr>
          <p:spPr>
            <a:xfrm>
              <a:off x="-505529" y="-423009"/>
              <a:ext cx="1011060" cy="1011062"/>
            </a:xfrm>
            <a:prstGeom prst="ellipse">
              <a:avLst/>
            </a:prstGeom>
            <a:noFill/>
            <a:ln w="3175" cap="flat" cmpd="sng" algn="ctr">
              <a:solidFill>
                <a:schemeClr val="accent1">
                  <a:alpha val="5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874A0836-E0E7-4463-BA66-9D4360945DA0}"/>
                </a:ext>
              </a:extLst>
            </p:cNvPr>
            <p:cNvSpPr/>
            <p:nvPr/>
          </p:nvSpPr>
          <p:spPr>
            <a:xfrm>
              <a:off x="-691966" y="-609448"/>
              <a:ext cx="1383936" cy="1383939"/>
            </a:xfrm>
            <a:prstGeom prst="ellipse">
              <a:avLst/>
            </a:prstGeom>
            <a:noFill/>
            <a:ln w="3175" cap="flat" cmpd="sng" algn="ctr">
              <a:solidFill>
                <a:schemeClr val="accent1">
                  <a:alpha val="425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247DAB21-0126-40B2-9AAE-831F71583619}"/>
                </a:ext>
              </a:extLst>
            </p:cNvPr>
            <p:cNvSpPr/>
            <p:nvPr/>
          </p:nvSpPr>
          <p:spPr>
            <a:xfrm>
              <a:off x="-878405" y="-795886"/>
              <a:ext cx="1756814" cy="1756817"/>
            </a:xfrm>
            <a:prstGeom prst="ellipse">
              <a:avLst/>
            </a:prstGeom>
            <a:noFill/>
            <a:ln w="3175" cap="flat" cmpd="sng" algn="ctr">
              <a:solidFill>
                <a:schemeClr val="accent1">
                  <a:alpha val="3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36307FD1-C6B8-4BE2-976A-91863E9EBB71}"/>
                </a:ext>
              </a:extLst>
            </p:cNvPr>
            <p:cNvSpPr/>
            <p:nvPr/>
          </p:nvSpPr>
          <p:spPr>
            <a:xfrm>
              <a:off x="-1064844" y="-982325"/>
              <a:ext cx="2129690" cy="2129693"/>
            </a:xfrm>
            <a:prstGeom prst="ellipse">
              <a:avLst/>
            </a:prstGeom>
            <a:noFill/>
            <a:ln w="3175" cap="flat" cmpd="sng" algn="ctr">
              <a:solidFill>
                <a:schemeClr val="accent1">
                  <a:alpha val="275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12ADF5C0-D11E-48DB-875A-2FCC66DC22AC}"/>
                </a:ext>
              </a:extLst>
            </p:cNvPr>
            <p:cNvSpPr/>
            <p:nvPr/>
          </p:nvSpPr>
          <p:spPr>
            <a:xfrm>
              <a:off x="-1251283" y="-1168764"/>
              <a:ext cx="2502566" cy="2502570"/>
            </a:xfrm>
            <a:prstGeom prst="ellipse">
              <a:avLst/>
            </a:prstGeom>
            <a:noFill/>
            <a:ln w="3175" cap="flat" cmpd="sng" algn="ctr">
              <a:solidFill>
                <a:schemeClr val="accent1">
                  <a:alpha val="2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</p:grpSp>
      <p:sp>
        <p:nvSpPr>
          <p:cNvPr id="29" name="矩形 28">
            <a:extLst>
              <a:ext uri="{FF2B5EF4-FFF2-40B4-BE49-F238E27FC236}">
                <a16:creationId xmlns:a16="http://schemas.microsoft.com/office/drawing/2014/main" id="{0FD2C978-7471-4A72-96E3-685B10FC6250}"/>
              </a:ext>
            </a:extLst>
          </p:cNvPr>
          <p:cNvSpPr/>
          <p:nvPr userDrawn="1"/>
        </p:nvSpPr>
        <p:spPr>
          <a:xfrm>
            <a:off x="0" y="6096000"/>
            <a:ext cx="12192000" cy="241300"/>
          </a:xfrm>
          <a:prstGeom prst="rect">
            <a:avLst/>
          </a:prstGeom>
          <a:solidFill>
            <a:srgbClr val="FAEA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92201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DB8AC99A-568E-45B6-9DB0-75E736C4FD40}"/>
              </a:ext>
            </a:extLst>
          </p:cNvPr>
          <p:cNvSpPr/>
          <p:nvPr userDrawn="1"/>
        </p:nvSpPr>
        <p:spPr>
          <a:xfrm>
            <a:off x="-299280" y="521642"/>
            <a:ext cx="781880" cy="12808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>
            <a:outerShdw blurRad="76200" dist="50800" dir="2700000" algn="tl" rotWithShape="0">
              <a:schemeClr val="accent1">
                <a:lumMod val="60000"/>
                <a:lumOff val="40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5A607FCE-E8A1-4B38-A62F-AB994050E9C6}"/>
              </a:ext>
            </a:extLst>
          </p:cNvPr>
          <p:cNvSpPr/>
          <p:nvPr userDrawn="1"/>
        </p:nvSpPr>
        <p:spPr>
          <a:xfrm>
            <a:off x="-594293" y="774700"/>
            <a:ext cx="1076893" cy="36046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>
            <a:outerShdw blurRad="76200" dist="50800" dir="2700000" algn="tl" rotWithShape="0">
              <a:schemeClr val="accent1">
                <a:lumMod val="60000"/>
                <a:lumOff val="40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203A1752-8A7B-4110-961C-FF10BC1885B4}"/>
              </a:ext>
            </a:extLst>
          </p:cNvPr>
          <p:cNvSpPr/>
          <p:nvPr userDrawn="1"/>
        </p:nvSpPr>
        <p:spPr>
          <a:xfrm>
            <a:off x="0" y="6337300"/>
            <a:ext cx="12192000" cy="5207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D43F4091-0FCB-4F98-A6CD-3498D323DD97}"/>
              </a:ext>
            </a:extLst>
          </p:cNvPr>
          <p:cNvSpPr txBox="1"/>
          <p:nvPr/>
        </p:nvSpPr>
        <p:spPr>
          <a:xfrm>
            <a:off x="379279" y="6459150"/>
            <a:ext cx="8550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120" err="1">
                <a:solidFill>
                  <a:schemeClr val="bg1">
                    <a:alpha val="60000"/>
                  </a:schemeClr>
                </a:solidFill>
                <a:latin typeface="+mn-ea"/>
              </a:rPr>
              <a:t>Leyutek</a:t>
            </a:r>
            <a:endParaRPr lang="zh-CN" altLang="en-US" sz="1200" spc="120">
              <a:solidFill>
                <a:schemeClr val="bg1">
                  <a:alpha val="60000"/>
                </a:schemeClr>
              </a:solidFill>
              <a:latin typeface="+mn-ea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0177331-F4A1-48BE-A9EA-C706B51AB294}"/>
              </a:ext>
            </a:extLst>
          </p:cNvPr>
          <p:cNvSpPr/>
          <p:nvPr userDrawn="1"/>
        </p:nvSpPr>
        <p:spPr>
          <a:xfrm>
            <a:off x="0" y="6096000"/>
            <a:ext cx="12192000" cy="241300"/>
          </a:xfrm>
          <a:prstGeom prst="rect">
            <a:avLst/>
          </a:prstGeom>
          <a:solidFill>
            <a:srgbClr val="FAEA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1041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474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</p:sldLayoutIdLst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04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04" userDrawn="1">
          <p15:clr>
            <a:srgbClr val="F26B43"/>
          </p15:clr>
        </p15:guide>
        <p15:guide id="4" pos="7368" userDrawn="1">
          <p15:clr>
            <a:srgbClr val="F26B43"/>
          </p15:clr>
        </p15:guide>
        <p15:guide id="5" orient="horz" pos="560" userDrawn="1">
          <p15:clr>
            <a:srgbClr val="F26B43"/>
          </p15:clr>
        </p15:guide>
        <p15:guide id="6" orient="horz" pos="624" userDrawn="1">
          <p15:clr>
            <a:srgbClr val="F26B43"/>
          </p15:clr>
        </p15:guide>
        <p15:guide id="7" orient="horz" pos="4056" userDrawn="1">
          <p15:clr>
            <a:srgbClr val="F26B43"/>
          </p15:clr>
        </p15:guide>
        <p15:guide id="8" orient="horz" pos="399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9.emf"/><Relationship Id="rId4" Type="http://schemas.openxmlformats.org/officeDocument/2006/relationships/oleObject" Target="../embeddings/oleObject7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9.emf"/><Relationship Id="rId4" Type="http://schemas.openxmlformats.org/officeDocument/2006/relationships/oleObject" Target="../embeddings/oleObject8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9.emf"/><Relationship Id="rId4" Type="http://schemas.openxmlformats.org/officeDocument/2006/relationships/oleObject" Target="../embeddings/oleObject9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9.emf"/><Relationship Id="rId4" Type="http://schemas.openxmlformats.org/officeDocument/2006/relationships/oleObject" Target="../embeddings/oleObject10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9.emf"/><Relationship Id="rId4" Type="http://schemas.openxmlformats.org/officeDocument/2006/relationships/oleObject" Target="../embeddings/oleObject11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9.emf"/><Relationship Id="rId4" Type="http://schemas.openxmlformats.org/officeDocument/2006/relationships/oleObject" Target="../embeddings/oleObject12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16.xml"/><Relationship Id="rId3" Type="http://schemas.openxmlformats.org/officeDocument/2006/relationships/tags" Target="../tags/tag11.xml"/><Relationship Id="rId7" Type="http://schemas.openxmlformats.org/officeDocument/2006/relationships/tags" Target="../tags/tag15.xml"/><Relationship Id="rId12" Type="http://schemas.openxmlformats.org/officeDocument/2006/relationships/image" Target="../media/image10.emf"/><Relationship Id="rId2" Type="http://schemas.openxmlformats.org/officeDocument/2006/relationships/tags" Target="../tags/tag10.xml"/><Relationship Id="rId1" Type="http://schemas.openxmlformats.org/officeDocument/2006/relationships/vmlDrawing" Target="../drawings/vmlDrawing11.vml"/><Relationship Id="rId6" Type="http://schemas.openxmlformats.org/officeDocument/2006/relationships/tags" Target="../tags/tag14.xml"/><Relationship Id="rId11" Type="http://schemas.openxmlformats.org/officeDocument/2006/relationships/oleObject" Target="../embeddings/oleObject13.bin"/><Relationship Id="rId5" Type="http://schemas.openxmlformats.org/officeDocument/2006/relationships/tags" Target="../tags/tag13.xml"/><Relationship Id="rId10" Type="http://schemas.openxmlformats.org/officeDocument/2006/relationships/notesSlide" Target="../notesSlides/notesSlide16.xml"/><Relationship Id="rId4" Type="http://schemas.openxmlformats.org/officeDocument/2006/relationships/tags" Target="../tags/tag12.xml"/><Relationship Id="rId9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3" Type="http://schemas.openxmlformats.org/officeDocument/2006/relationships/tags" Target="../tags/tag18.xml"/><Relationship Id="rId7" Type="http://schemas.openxmlformats.org/officeDocument/2006/relationships/notesSlide" Target="../notesSlides/notesSlide17.xml"/><Relationship Id="rId2" Type="http://schemas.openxmlformats.org/officeDocument/2006/relationships/tags" Target="../tags/tag17.xml"/><Relationship Id="rId1" Type="http://schemas.openxmlformats.org/officeDocument/2006/relationships/vmlDrawing" Target="../drawings/vmlDrawing12.v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0.xml"/><Relationship Id="rId4" Type="http://schemas.openxmlformats.org/officeDocument/2006/relationships/tags" Target="../tags/tag19.xml"/><Relationship Id="rId9" Type="http://schemas.openxmlformats.org/officeDocument/2006/relationships/image" Target="../media/image11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4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4.xml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27.xml"/><Relationship Id="rId7" Type="http://schemas.openxmlformats.org/officeDocument/2006/relationships/notesSlide" Target="../notesSlides/notesSlide21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9.xml"/><Relationship Id="rId4" Type="http://schemas.openxmlformats.org/officeDocument/2006/relationships/tags" Target="../tags/tag28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3" Type="http://schemas.openxmlformats.org/officeDocument/2006/relationships/tags" Target="../tags/tag31.xml"/><Relationship Id="rId7" Type="http://schemas.openxmlformats.org/officeDocument/2006/relationships/oleObject" Target="../embeddings/oleObject15.bin"/><Relationship Id="rId2" Type="http://schemas.openxmlformats.org/officeDocument/2006/relationships/tags" Target="../tags/tag30.xml"/><Relationship Id="rId1" Type="http://schemas.openxmlformats.org/officeDocument/2006/relationships/vmlDrawing" Target="../drawings/vmlDrawing13.vml"/><Relationship Id="rId6" Type="http://schemas.openxmlformats.org/officeDocument/2006/relationships/notesSlide" Target="../notesSlides/notesSlide2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3" Type="http://schemas.openxmlformats.org/officeDocument/2006/relationships/tags" Target="../tags/tag34.xml"/><Relationship Id="rId7" Type="http://schemas.openxmlformats.org/officeDocument/2006/relationships/oleObject" Target="../embeddings/oleObject16.bin"/><Relationship Id="rId2" Type="http://schemas.openxmlformats.org/officeDocument/2006/relationships/tags" Target="../tags/tag33.xml"/><Relationship Id="rId1" Type="http://schemas.openxmlformats.org/officeDocument/2006/relationships/vmlDrawing" Target="../drawings/vmlDrawing14.vml"/><Relationship Id="rId6" Type="http://schemas.openxmlformats.org/officeDocument/2006/relationships/notesSlide" Target="../notesSlides/notesSlide2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.xml"/><Relationship Id="rId13" Type="http://schemas.openxmlformats.org/officeDocument/2006/relationships/oleObject" Target="../embeddings/oleObject3.bin"/><Relationship Id="rId3" Type="http://schemas.openxmlformats.org/officeDocument/2006/relationships/tags" Target="../tags/tag3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4.wmf"/><Relationship Id="rId2" Type="http://schemas.openxmlformats.org/officeDocument/2006/relationships/tags" Target="../tags/tag2.xml"/><Relationship Id="rId1" Type="http://schemas.openxmlformats.org/officeDocument/2006/relationships/vmlDrawing" Target="../drawings/vmlDrawing1.vml"/><Relationship Id="rId6" Type="http://schemas.openxmlformats.org/officeDocument/2006/relationships/tags" Target="../tags/tag6.xml"/><Relationship Id="rId11" Type="http://schemas.openxmlformats.org/officeDocument/2006/relationships/oleObject" Target="../embeddings/oleObject2.bin"/><Relationship Id="rId5" Type="http://schemas.openxmlformats.org/officeDocument/2006/relationships/tags" Target="../tags/tag5.xml"/><Relationship Id="rId10" Type="http://schemas.openxmlformats.org/officeDocument/2006/relationships/image" Target="../media/image3.wmf"/><Relationship Id="rId4" Type="http://schemas.openxmlformats.org/officeDocument/2006/relationships/tags" Target="../tags/tag4.xml"/><Relationship Id="rId9" Type="http://schemas.openxmlformats.org/officeDocument/2006/relationships/oleObject" Target="../embeddings/oleObject1.bin"/><Relationship Id="rId14" Type="http://schemas.openxmlformats.org/officeDocument/2006/relationships/image" Target="../media/image5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7" Type="http://schemas.openxmlformats.org/officeDocument/2006/relationships/image" Target="../media/image7.emf"/><Relationship Id="rId2" Type="http://schemas.openxmlformats.org/officeDocument/2006/relationships/tags" Target="../tags/tag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5.bin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9.emf"/><Relationship Id="rId4" Type="http://schemas.openxmlformats.org/officeDocument/2006/relationships/oleObject" Target="../embeddings/oleObject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42">
            <a:extLst>
              <a:ext uri="{FF2B5EF4-FFF2-40B4-BE49-F238E27FC236}">
                <a16:creationId xmlns:a16="http://schemas.microsoft.com/office/drawing/2014/main" id="{0ECE6B65-9E68-4D88-AA93-9478611A6A05}"/>
              </a:ext>
            </a:extLst>
          </p:cNvPr>
          <p:cNvGrpSpPr/>
          <p:nvPr/>
        </p:nvGrpSpPr>
        <p:grpSpPr>
          <a:xfrm>
            <a:off x="10944555" y="5561072"/>
            <a:ext cx="744886" cy="227072"/>
            <a:chOff x="10919300" y="5561072"/>
            <a:chExt cx="744886" cy="227072"/>
          </a:xfrm>
        </p:grpSpPr>
        <p:sp>
          <p:nvSpPr>
            <p:cNvPr id="39" name="等腰三角形 38">
              <a:extLst>
                <a:ext uri="{FF2B5EF4-FFF2-40B4-BE49-F238E27FC236}">
                  <a16:creationId xmlns:a16="http://schemas.microsoft.com/office/drawing/2014/main" id="{CA7EF05F-57CD-4C52-92AE-019D1E63C887}"/>
                </a:ext>
              </a:extLst>
            </p:cNvPr>
            <p:cNvSpPr/>
            <p:nvPr/>
          </p:nvSpPr>
          <p:spPr>
            <a:xfrm rot="16200000">
              <a:off x="11452775" y="5576733"/>
              <a:ext cx="227071" cy="195751"/>
            </a:xfrm>
            <a:prstGeom prst="triangl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等腰三角形 39">
              <a:extLst>
                <a:ext uri="{FF2B5EF4-FFF2-40B4-BE49-F238E27FC236}">
                  <a16:creationId xmlns:a16="http://schemas.microsoft.com/office/drawing/2014/main" id="{4E6D8CAF-9522-4090-ACD4-624F583EF6CC}"/>
                </a:ext>
              </a:extLst>
            </p:cNvPr>
            <p:cNvSpPr/>
            <p:nvPr/>
          </p:nvSpPr>
          <p:spPr>
            <a:xfrm rot="16200000">
              <a:off x="11178208" y="5576733"/>
              <a:ext cx="227071" cy="195751"/>
            </a:xfrm>
            <a:prstGeom prst="triangl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等腰三角形 40">
              <a:extLst>
                <a:ext uri="{FF2B5EF4-FFF2-40B4-BE49-F238E27FC236}">
                  <a16:creationId xmlns:a16="http://schemas.microsoft.com/office/drawing/2014/main" id="{A55FADD0-4D1E-4843-92FD-2E56CFE6485F}"/>
                </a:ext>
              </a:extLst>
            </p:cNvPr>
            <p:cNvSpPr/>
            <p:nvPr/>
          </p:nvSpPr>
          <p:spPr>
            <a:xfrm rot="16200000">
              <a:off x="10903640" y="5576732"/>
              <a:ext cx="227071" cy="195751"/>
            </a:xfrm>
            <a:prstGeom prst="triangl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5" name="文本框 44">
            <a:extLst>
              <a:ext uri="{FF2B5EF4-FFF2-40B4-BE49-F238E27FC236}">
                <a16:creationId xmlns:a16="http://schemas.microsoft.com/office/drawing/2014/main" id="{D596D725-AB69-42C2-8189-3831F5FC6D28}"/>
              </a:ext>
            </a:extLst>
          </p:cNvPr>
          <p:cNvSpPr txBox="1"/>
          <p:nvPr/>
        </p:nvSpPr>
        <p:spPr>
          <a:xfrm>
            <a:off x="969272" y="3032957"/>
            <a:ext cx="38202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>
                <a:solidFill>
                  <a:srgbClr val="303B8F"/>
                </a:solidFill>
                <a:latin typeface="+mn-ea"/>
              </a:rPr>
              <a:t>快速入门教程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50111094-87C7-49F9-8902-F79DCBDC0661}"/>
              </a:ext>
            </a:extLst>
          </p:cNvPr>
          <p:cNvSpPr txBox="1"/>
          <p:nvPr/>
        </p:nvSpPr>
        <p:spPr>
          <a:xfrm>
            <a:off x="944387" y="1938056"/>
            <a:ext cx="5819222" cy="1200329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7200">
                <a:solidFill>
                  <a:srgbClr val="FFC000"/>
                </a:solidFill>
                <a:latin typeface="+mj-ea"/>
                <a:ea typeface="+mj-ea"/>
              </a:rPr>
              <a:t>51</a:t>
            </a:r>
            <a:r>
              <a:rPr lang="zh-CN" altLang="en-US" sz="7200">
                <a:solidFill>
                  <a:srgbClr val="FFC000"/>
                </a:solidFill>
                <a:latin typeface="+mj-ea"/>
                <a:ea typeface="+mj-ea"/>
              </a:rPr>
              <a:t>单片机开发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4D57C032-3659-4D5C-8BF2-176481FB0039}"/>
              </a:ext>
            </a:extLst>
          </p:cNvPr>
          <p:cNvSpPr txBox="1"/>
          <p:nvPr/>
        </p:nvSpPr>
        <p:spPr>
          <a:xfrm>
            <a:off x="969272" y="1597393"/>
            <a:ext cx="42795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solidFill>
                  <a:schemeClr val="accent1">
                    <a:lumMod val="75000"/>
                  </a:schemeClr>
                </a:solidFill>
                <a:latin typeface="+mn-ea"/>
              </a:rPr>
              <a:t>51 Microcontroller Development</a:t>
            </a:r>
            <a:endParaRPr lang="zh-CN" altLang="en-US" sz="2000">
              <a:solidFill>
                <a:schemeClr val="accent1">
                  <a:lumMod val="75000"/>
                </a:schemeClr>
              </a:solidFill>
              <a:latin typeface="+mn-ea"/>
            </a:endParaRPr>
          </a:p>
        </p:txBody>
      </p: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A026A855-64EA-49DE-87F2-13E157616DC1}"/>
              </a:ext>
            </a:extLst>
          </p:cNvPr>
          <p:cNvGrpSpPr/>
          <p:nvPr/>
        </p:nvGrpSpPr>
        <p:grpSpPr>
          <a:xfrm>
            <a:off x="1100593" y="1381087"/>
            <a:ext cx="815674" cy="93056"/>
            <a:chOff x="2205551" y="1812089"/>
            <a:chExt cx="952517" cy="108668"/>
          </a:xfrm>
        </p:grpSpPr>
        <p:sp>
          <p:nvSpPr>
            <p:cNvPr id="54" name="等腰三角形 53">
              <a:extLst>
                <a:ext uri="{FF2B5EF4-FFF2-40B4-BE49-F238E27FC236}">
                  <a16:creationId xmlns:a16="http://schemas.microsoft.com/office/drawing/2014/main" id="{37CFA549-EB27-4939-8F7F-DCFC69D1EC6F}"/>
                </a:ext>
              </a:extLst>
            </p:cNvPr>
            <p:cNvSpPr/>
            <p:nvPr/>
          </p:nvSpPr>
          <p:spPr>
            <a:xfrm rot="5400000" flipH="1">
              <a:off x="2198057" y="1819583"/>
              <a:ext cx="108668" cy="93679"/>
            </a:xfrm>
            <a:prstGeom prst="triangl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等腰三角形 54">
              <a:extLst>
                <a:ext uri="{FF2B5EF4-FFF2-40B4-BE49-F238E27FC236}">
                  <a16:creationId xmlns:a16="http://schemas.microsoft.com/office/drawing/2014/main" id="{78EC6EF8-48BB-4331-BE8B-28E3DCC9297C}"/>
                </a:ext>
              </a:extLst>
            </p:cNvPr>
            <p:cNvSpPr/>
            <p:nvPr/>
          </p:nvSpPr>
          <p:spPr>
            <a:xfrm rot="5400000" flipH="1">
              <a:off x="2369825" y="1819583"/>
              <a:ext cx="108668" cy="93679"/>
            </a:xfrm>
            <a:prstGeom prst="triangl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等腰三角形 55">
              <a:extLst>
                <a:ext uri="{FF2B5EF4-FFF2-40B4-BE49-F238E27FC236}">
                  <a16:creationId xmlns:a16="http://schemas.microsoft.com/office/drawing/2014/main" id="{4BD65ED4-E518-46EE-8841-18AB5968AEA3}"/>
                </a:ext>
              </a:extLst>
            </p:cNvPr>
            <p:cNvSpPr/>
            <p:nvPr/>
          </p:nvSpPr>
          <p:spPr>
            <a:xfrm rot="5400000" flipH="1">
              <a:off x="2541593" y="1819583"/>
              <a:ext cx="108668" cy="93679"/>
            </a:xfrm>
            <a:prstGeom prst="triangl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等腰三角形 57">
              <a:extLst>
                <a:ext uri="{FF2B5EF4-FFF2-40B4-BE49-F238E27FC236}">
                  <a16:creationId xmlns:a16="http://schemas.microsoft.com/office/drawing/2014/main" id="{40BD7C60-9473-4315-9F9C-C7E51E4A4BE2}"/>
                </a:ext>
              </a:extLst>
            </p:cNvPr>
            <p:cNvSpPr/>
            <p:nvPr/>
          </p:nvSpPr>
          <p:spPr>
            <a:xfrm rot="5400000" flipH="1">
              <a:off x="2713361" y="1819583"/>
              <a:ext cx="108668" cy="93679"/>
            </a:xfrm>
            <a:prstGeom prst="triangl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等腰三角形 58">
              <a:extLst>
                <a:ext uri="{FF2B5EF4-FFF2-40B4-BE49-F238E27FC236}">
                  <a16:creationId xmlns:a16="http://schemas.microsoft.com/office/drawing/2014/main" id="{B03CFE4F-6F87-4E23-B8C9-D362C753E4BF}"/>
                </a:ext>
              </a:extLst>
            </p:cNvPr>
            <p:cNvSpPr/>
            <p:nvPr/>
          </p:nvSpPr>
          <p:spPr>
            <a:xfrm rot="5400000" flipH="1">
              <a:off x="2885129" y="1819583"/>
              <a:ext cx="108668" cy="93679"/>
            </a:xfrm>
            <a:prstGeom prst="triangl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等腰三角形 59">
              <a:extLst>
                <a:ext uri="{FF2B5EF4-FFF2-40B4-BE49-F238E27FC236}">
                  <a16:creationId xmlns:a16="http://schemas.microsoft.com/office/drawing/2014/main" id="{36433905-D268-425F-8161-2E68381DF8FB}"/>
                </a:ext>
              </a:extLst>
            </p:cNvPr>
            <p:cNvSpPr/>
            <p:nvPr/>
          </p:nvSpPr>
          <p:spPr>
            <a:xfrm rot="5400000" flipH="1">
              <a:off x="3056895" y="1819583"/>
              <a:ext cx="108668" cy="93679"/>
            </a:xfrm>
            <a:prstGeom prst="triangl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4" name="文本框 63">
            <a:extLst>
              <a:ext uri="{FF2B5EF4-FFF2-40B4-BE49-F238E27FC236}">
                <a16:creationId xmlns:a16="http://schemas.microsoft.com/office/drawing/2014/main" id="{9E2180FE-7DFA-4CD4-8111-B52D2276A1E0}"/>
              </a:ext>
            </a:extLst>
          </p:cNvPr>
          <p:cNvSpPr txBox="1"/>
          <p:nvPr/>
        </p:nvSpPr>
        <p:spPr>
          <a:xfrm>
            <a:off x="4789549" y="3172136"/>
            <a:ext cx="16564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>
                <a:solidFill>
                  <a:schemeClr val="accent1">
                    <a:lumMod val="75000"/>
                  </a:schemeClr>
                </a:solidFill>
                <a:latin typeface="+mn-ea"/>
              </a:rPr>
              <a:t>Quick Start</a:t>
            </a:r>
          </a:p>
          <a:p>
            <a:r>
              <a:rPr lang="en-US" altLang="zh-CN" sz="1400">
                <a:solidFill>
                  <a:schemeClr val="accent1">
                    <a:lumMod val="75000"/>
                  </a:schemeClr>
                </a:solidFill>
                <a:latin typeface="+mn-ea"/>
              </a:rPr>
              <a:t>Tutorial</a:t>
            </a:r>
            <a:endParaRPr lang="zh-CN" altLang="en-US" sz="1400">
              <a:solidFill>
                <a:schemeClr val="accent1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2" name="十字形 1">
            <a:extLst>
              <a:ext uri="{FF2B5EF4-FFF2-40B4-BE49-F238E27FC236}">
                <a16:creationId xmlns:a16="http://schemas.microsoft.com/office/drawing/2014/main" id="{FE2BDD36-BE20-4E77-9154-3F63A9996517}"/>
              </a:ext>
            </a:extLst>
          </p:cNvPr>
          <p:cNvSpPr/>
          <p:nvPr/>
        </p:nvSpPr>
        <p:spPr>
          <a:xfrm rot="18900000">
            <a:off x="5702345" y="4683988"/>
            <a:ext cx="314403" cy="307777"/>
          </a:xfrm>
          <a:prstGeom prst="plus">
            <a:avLst>
              <a:gd name="adj" fmla="val 43799"/>
            </a:avLst>
          </a:prstGeom>
          <a:ln cap="rnd">
            <a:solidFill>
              <a:schemeClr val="accent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十字形 46">
            <a:extLst>
              <a:ext uri="{FF2B5EF4-FFF2-40B4-BE49-F238E27FC236}">
                <a16:creationId xmlns:a16="http://schemas.microsoft.com/office/drawing/2014/main" id="{926ED443-EA7F-4CB7-8293-18D80246E868}"/>
              </a:ext>
            </a:extLst>
          </p:cNvPr>
          <p:cNvSpPr/>
          <p:nvPr/>
        </p:nvSpPr>
        <p:spPr>
          <a:xfrm rot="18900000">
            <a:off x="6173757" y="1007222"/>
            <a:ext cx="314403" cy="307777"/>
          </a:xfrm>
          <a:prstGeom prst="plus">
            <a:avLst>
              <a:gd name="adj" fmla="val 43799"/>
            </a:avLst>
          </a:prstGeom>
          <a:solidFill>
            <a:srgbClr val="FFC000"/>
          </a:solidFill>
          <a:ln cap="rnd">
            <a:solidFill>
              <a:schemeClr val="accent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C000"/>
              </a:solidFill>
            </a:endParaRPr>
          </a:p>
        </p:txBody>
      </p:sp>
      <p:sp>
        <p:nvSpPr>
          <p:cNvPr id="4" name="圆: 空心 3">
            <a:extLst>
              <a:ext uri="{FF2B5EF4-FFF2-40B4-BE49-F238E27FC236}">
                <a16:creationId xmlns:a16="http://schemas.microsoft.com/office/drawing/2014/main" id="{A428779E-20DE-4E09-8C00-D457F637A393}"/>
              </a:ext>
            </a:extLst>
          </p:cNvPr>
          <p:cNvSpPr/>
          <p:nvPr/>
        </p:nvSpPr>
        <p:spPr>
          <a:xfrm>
            <a:off x="11923755" y="841848"/>
            <a:ext cx="567518" cy="567518"/>
          </a:xfrm>
          <a:prstGeom prst="donut">
            <a:avLst>
              <a:gd name="adj" fmla="val 10326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9" name="圆: 空心 48">
            <a:extLst>
              <a:ext uri="{FF2B5EF4-FFF2-40B4-BE49-F238E27FC236}">
                <a16:creationId xmlns:a16="http://schemas.microsoft.com/office/drawing/2014/main" id="{6960E058-3D23-42B3-8DC8-E2A77A1201EC}"/>
              </a:ext>
            </a:extLst>
          </p:cNvPr>
          <p:cNvSpPr/>
          <p:nvPr/>
        </p:nvSpPr>
        <p:spPr>
          <a:xfrm>
            <a:off x="-283759" y="5365373"/>
            <a:ext cx="567518" cy="567518"/>
          </a:xfrm>
          <a:prstGeom prst="donut">
            <a:avLst>
              <a:gd name="adj" fmla="val 10326"/>
            </a:avLst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61B43FB6-E68B-4CE2-8232-8B98B533EBBB}"/>
              </a:ext>
            </a:extLst>
          </p:cNvPr>
          <p:cNvSpPr txBox="1"/>
          <p:nvPr/>
        </p:nvSpPr>
        <p:spPr>
          <a:xfrm>
            <a:off x="1327906" y="3882335"/>
            <a:ext cx="5223027" cy="6864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3200" spc="120"/>
              <a:t>第</a:t>
            </a:r>
            <a:r>
              <a:rPr lang="en-US" altLang="zh-CN" sz="3200" spc="120"/>
              <a:t>8</a:t>
            </a:r>
            <a:r>
              <a:rPr lang="zh-CN" altLang="en-US" sz="3200" spc="120"/>
              <a:t>章 定时器</a:t>
            </a:r>
            <a:r>
              <a:rPr lang="en-US" altLang="zh-CN" sz="3200" spc="120"/>
              <a:t>/</a:t>
            </a:r>
            <a:r>
              <a:rPr lang="zh-CN" altLang="en-US" sz="3200" spc="120"/>
              <a:t>计数器</a:t>
            </a:r>
          </a:p>
        </p:txBody>
      </p: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E18F9E34-75A3-434E-94DC-4D4B7092AEA6}"/>
              </a:ext>
            </a:extLst>
          </p:cNvPr>
          <p:cNvCxnSpPr/>
          <p:nvPr/>
        </p:nvCxnSpPr>
        <p:spPr>
          <a:xfrm>
            <a:off x="1086892" y="4022351"/>
            <a:ext cx="0" cy="540084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十字形 71">
            <a:extLst>
              <a:ext uri="{FF2B5EF4-FFF2-40B4-BE49-F238E27FC236}">
                <a16:creationId xmlns:a16="http://schemas.microsoft.com/office/drawing/2014/main" id="{6C205A3E-4F3C-4DDE-BB6F-9263A683FC65}"/>
              </a:ext>
            </a:extLst>
          </p:cNvPr>
          <p:cNvSpPr/>
          <p:nvPr/>
        </p:nvSpPr>
        <p:spPr>
          <a:xfrm rot="18900000">
            <a:off x="11796210" y="3919003"/>
            <a:ext cx="314403" cy="307777"/>
          </a:xfrm>
          <a:prstGeom prst="plus">
            <a:avLst>
              <a:gd name="adj" fmla="val 43799"/>
            </a:avLst>
          </a:prstGeom>
          <a:solidFill>
            <a:srgbClr val="FFC000"/>
          </a:solidFill>
          <a:ln cap="rnd">
            <a:solidFill>
              <a:schemeClr val="accent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十字形 84">
            <a:extLst>
              <a:ext uri="{FF2B5EF4-FFF2-40B4-BE49-F238E27FC236}">
                <a16:creationId xmlns:a16="http://schemas.microsoft.com/office/drawing/2014/main" id="{32B29925-ACDF-4C95-9DF7-D34EA16A4D0C}"/>
              </a:ext>
            </a:extLst>
          </p:cNvPr>
          <p:cNvSpPr/>
          <p:nvPr/>
        </p:nvSpPr>
        <p:spPr>
          <a:xfrm rot="18900000">
            <a:off x="3558427" y="5913669"/>
            <a:ext cx="314403" cy="307777"/>
          </a:xfrm>
          <a:prstGeom prst="plus">
            <a:avLst>
              <a:gd name="adj" fmla="val 43799"/>
            </a:avLst>
          </a:prstGeom>
          <a:ln cap="rnd">
            <a:solidFill>
              <a:schemeClr val="accent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411BE95-8B2B-4FDC-A0B5-5D49431805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4137" y="1037273"/>
            <a:ext cx="3336566" cy="4202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8025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BAC8C24B-971B-46A9-BB3A-8E03D9749CB2}"/>
              </a:ext>
            </a:extLst>
          </p:cNvPr>
          <p:cNvGrpSpPr/>
          <p:nvPr/>
        </p:nvGrpSpPr>
        <p:grpSpPr>
          <a:xfrm>
            <a:off x="482600" y="439828"/>
            <a:ext cx="4480714" cy="904715"/>
            <a:chOff x="482600" y="439828"/>
            <a:chExt cx="4480714" cy="904715"/>
          </a:xfrm>
        </p:grpSpPr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D3345156-5EBA-4102-AE2A-79169B096F14}"/>
                </a:ext>
              </a:extLst>
            </p:cNvPr>
            <p:cNvSpPr txBox="1"/>
            <p:nvPr/>
          </p:nvSpPr>
          <p:spPr>
            <a:xfrm>
              <a:off x="482600" y="636657"/>
              <a:ext cx="448071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4000">
                  <a:solidFill>
                    <a:schemeClr val="accent1"/>
                  </a:solidFill>
                  <a:latin typeface="+mj-ea"/>
                  <a:ea typeface="+mj-ea"/>
                </a:rPr>
                <a:t>定时器</a:t>
              </a:r>
              <a:r>
                <a:rPr lang="en-US" altLang="zh-CN" sz="4000">
                  <a:solidFill>
                    <a:schemeClr val="accent1"/>
                  </a:solidFill>
                  <a:latin typeface="+mj-ea"/>
                  <a:ea typeface="+mj-ea"/>
                </a:rPr>
                <a:t>/</a:t>
              </a:r>
              <a:r>
                <a:rPr lang="zh-CN" altLang="en-US" sz="4000">
                  <a:solidFill>
                    <a:schemeClr val="accent1"/>
                  </a:solidFill>
                  <a:latin typeface="+mj-ea"/>
                  <a:ea typeface="+mj-ea"/>
                </a:rPr>
                <a:t>计数器框架</a:t>
              </a: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33FD2742-9550-4D58-9FBF-434D1920F8B9}"/>
                </a:ext>
              </a:extLst>
            </p:cNvPr>
            <p:cNvSpPr txBox="1"/>
            <p:nvPr/>
          </p:nvSpPr>
          <p:spPr>
            <a:xfrm>
              <a:off x="482600" y="439828"/>
              <a:ext cx="22381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>
                  <a:solidFill>
                    <a:schemeClr val="accent1">
                      <a:lumMod val="75000"/>
                    </a:schemeClr>
                  </a:solidFill>
                  <a:latin typeface="+mn-ea"/>
                </a:rPr>
                <a:t>Introduction of interrupt</a:t>
              </a:r>
              <a:endParaRPr lang="zh-CN" altLang="en-US" sz="1400">
                <a:solidFill>
                  <a:schemeClr val="accent1">
                    <a:lumMod val="75000"/>
                  </a:schemeClr>
                </a:solidFill>
                <a:latin typeface="+mn-ea"/>
              </a:endParaRPr>
            </a:p>
          </p:txBody>
        </p:sp>
      </p:grp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27F230B0-ADB3-48C0-AD34-C70C6E82B78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1442462"/>
              </p:ext>
            </p:extLst>
          </p:nvPr>
        </p:nvGraphicFramePr>
        <p:xfrm>
          <a:off x="5251616" y="185176"/>
          <a:ext cx="4914358" cy="1987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9" name="Visio" r:id="rId4" imgW="2388073" imgH="960403" progId="Visio.Drawing.11">
                  <p:embed/>
                </p:oleObj>
              </mc:Choice>
              <mc:Fallback>
                <p:oleObj name="Visio" r:id="rId4" imgW="2388073" imgH="960403" progId="Visio.Drawing.11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27F230B0-ADB3-48C0-AD34-C70C6E82B78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1616" y="185176"/>
                        <a:ext cx="4914358" cy="198765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>
            <a:extLst>
              <a:ext uri="{FF2B5EF4-FFF2-40B4-BE49-F238E27FC236}">
                <a16:creationId xmlns:a16="http://schemas.microsoft.com/office/drawing/2014/main" id="{2661068A-D95D-4D66-B685-F194D8FBA2CA}"/>
              </a:ext>
            </a:extLst>
          </p:cNvPr>
          <p:cNvSpPr/>
          <p:nvPr/>
        </p:nvSpPr>
        <p:spPr>
          <a:xfrm>
            <a:off x="5251616" y="185175"/>
            <a:ext cx="2145065" cy="955561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8292EC08-670C-462D-9351-BABCCF0750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3542344"/>
              </p:ext>
            </p:extLst>
          </p:nvPr>
        </p:nvGraphicFramePr>
        <p:xfrm>
          <a:off x="656965" y="2354067"/>
          <a:ext cx="8995232" cy="1213287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828029">
                  <a:extLst>
                    <a:ext uri="{9D8B030D-6E8A-4147-A177-3AD203B41FA5}">
                      <a16:colId xmlns:a16="http://schemas.microsoft.com/office/drawing/2014/main" val="413568925"/>
                    </a:ext>
                  </a:extLst>
                </a:gridCol>
                <a:gridCol w="2016404">
                  <a:extLst>
                    <a:ext uri="{9D8B030D-6E8A-4147-A177-3AD203B41FA5}">
                      <a16:colId xmlns:a16="http://schemas.microsoft.com/office/drawing/2014/main" val="4132591266"/>
                    </a:ext>
                  </a:extLst>
                </a:gridCol>
                <a:gridCol w="615272">
                  <a:extLst>
                    <a:ext uri="{9D8B030D-6E8A-4147-A177-3AD203B41FA5}">
                      <a16:colId xmlns:a16="http://schemas.microsoft.com/office/drawing/2014/main" val="3606928721"/>
                    </a:ext>
                  </a:extLst>
                </a:gridCol>
                <a:gridCol w="677565">
                  <a:extLst>
                    <a:ext uri="{9D8B030D-6E8A-4147-A177-3AD203B41FA5}">
                      <a16:colId xmlns:a16="http://schemas.microsoft.com/office/drawing/2014/main" val="246581218"/>
                    </a:ext>
                  </a:extLst>
                </a:gridCol>
                <a:gridCol w="667982">
                  <a:extLst>
                    <a:ext uri="{9D8B030D-6E8A-4147-A177-3AD203B41FA5}">
                      <a16:colId xmlns:a16="http://schemas.microsoft.com/office/drawing/2014/main" val="4029254387"/>
                    </a:ext>
                  </a:extLst>
                </a:gridCol>
                <a:gridCol w="667982">
                  <a:extLst>
                    <a:ext uri="{9D8B030D-6E8A-4147-A177-3AD203B41FA5}">
                      <a16:colId xmlns:a16="http://schemas.microsoft.com/office/drawing/2014/main" val="3264867368"/>
                    </a:ext>
                  </a:extLst>
                </a:gridCol>
                <a:gridCol w="773402">
                  <a:extLst>
                    <a:ext uri="{9D8B030D-6E8A-4147-A177-3AD203B41FA5}">
                      <a16:colId xmlns:a16="http://schemas.microsoft.com/office/drawing/2014/main" val="2391765539"/>
                    </a:ext>
                  </a:extLst>
                </a:gridCol>
                <a:gridCol w="773402">
                  <a:extLst>
                    <a:ext uri="{9D8B030D-6E8A-4147-A177-3AD203B41FA5}">
                      <a16:colId xmlns:a16="http://schemas.microsoft.com/office/drawing/2014/main" val="929420046"/>
                    </a:ext>
                  </a:extLst>
                </a:gridCol>
                <a:gridCol w="658398">
                  <a:extLst>
                    <a:ext uri="{9D8B030D-6E8A-4147-A177-3AD203B41FA5}">
                      <a16:colId xmlns:a16="http://schemas.microsoft.com/office/drawing/2014/main" val="685358882"/>
                    </a:ext>
                  </a:extLst>
                </a:gridCol>
                <a:gridCol w="658398">
                  <a:extLst>
                    <a:ext uri="{9D8B030D-6E8A-4147-A177-3AD203B41FA5}">
                      <a16:colId xmlns:a16="http://schemas.microsoft.com/office/drawing/2014/main" val="984282684"/>
                    </a:ext>
                  </a:extLst>
                </a:gridCol>
                <a:gridCol w="658398">
                  <a:extLst>
                    <a:ext uri="{9D8B030D-6E8A-4147-A177-3AD203B41FA5}">
                      <a16:colId xmlns:a16="http://schemas.microsoft.com/office/drawing/2014/main" val="404379897"/>
                    </a:ext>
                  </a:extLst>
                </a:gridCol>
              </a:tblGrid>
              <a:tr h="271162">
                <a:tc rowSpan="2">
                  <a:txBody>
                    <a:bodyPr/>
                    <a:lstStyle/>
                    <a:p>
                      <a:pPr algn="ctr"/>
                      <a:r>
                        <a:rPr lang="zh-CN" sz="1400">
                          <a:effectLst/>
                        </a:rPr>
                        <a:t>名称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sz="1400">
                          <a:effectLst/>
                        </a:rPr>
                        <a:t>描述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sz="1400">
                          <a:effectLst/>
                        </a:rPr>
                        <a:t>地址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zh-CN" sz="1400">
                          <a:effectLst/>
                        </a:rPr>
                        <a:t>位和名称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8804614"/>
                  </a:ext>
                </a:extLst>
              </a:tr>
              <a:tr h="27116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7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6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5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4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3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2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1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0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71501957"/>
                  </a:ext>
                </a:extLst>
              </a:tr>
              <a:tr h="399801"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TMOD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sz="1400">
                          <a:effectLst/>
                        </a:rPr>
                        <a:t>定时器模式寄存器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0x89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GATE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C/T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M1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M0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GATE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C/T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M1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M0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44809478"/>
                  </a:ext>
                </a:extLst>
              </a:tr>
              <a:tr h="27116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zh-CN" sz="1400">
                          <a:effectLst/>
                        </a:rPr>
                        <a:t>定时器</a:t>
                      </a:r>
                      <a:r>
                        <a:rPr lang="en-US" sz="1400">
                          <a:effectLst/>
                        </a:rPr>
                        <a:t>/</a:t>
                      </a:r>
                      <a:r>
                        <a:rPr lang="zh-CN" sz="1400">
                          <a:effectLst/>
                        </a:rPr>
                        <a:t>计数器</a:t>
                      </a:r>
                      <a:r>
                        <a:rPr lang="en-US" sz="1400">
                          <a:effectLst/>
                        </a:rPr>
                        <a:t>1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zh-CN" sz="1400">
                          <a:effectLst/>
                        </a:rPr>
                        <a:t>定时器</a:t>
                      </a:r>
                      <a:r>
                        <a:rPr lang="en-US" sz="1400">
                          <a:effectLst/>
                        </a:rPr>
                        <a:t>/</a:t>
                      </a:r>
                      <a:r>
                        <a:rPr lang="zh-CN" sz="1400">
                          <a:effectLst/>
                        </a:rPr>
                        <a:t>计数器</a:t>
                      </a:r>
                      <a:r>
                        <a:rPr lang="en-US" sz="1400">
                          <a:effectLst/>
                        </a:rPr>
                        <a:t>0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6624429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3E955664-749A-4B45-B711-4E689B8CCF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6614504"/>
              </p:ext>
            </p:extLst>
          </p:nvPr>
        </p:nvGraphicFramePr>
        <p:xfrm>
          <a:off x="656964" y="3942497"/>
          <a:ext cx="8995230" cy="1841371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733542">
                  <a:extLst>
                    <a:ext uri="{9D8B030D-6E8A-4147-A177-3AD203B41FA5}">
                      <a16:colId xmlns:a16="http://schemas.microsoft.com/office/drawing/2014/main" val="558545345"/>
                    </a:ext>
                  </a:extLst>
                </a:gridCol>
                <a:gridCol w="780890">
                  <a:extLst>
                    <a:ext uri="{9D8B030D-6E8A-4147-A177-3AD203B41FA5}">
                      <a16:colId xmlns:a16="http://schemas.microsoft.com/office/drawing/2014/main" val="3137627505"/>
                    </a:ext>
                  </a:extLst>
                </a:gridCol>
                <a:gridCol w="3740399">
                  <a:extLst>
                    <a:ext uri="{9D8B030D-6E8A-4147-A177-3AD203B41FA5}">
                      <a16:colId xmlns:a16="http://schemas.microsoft.com/office/drawing/2014/main" val="1708314430"/>
                    </a:ext>
                  </a:extLst>
                </a:gridCol>
                <a:gridCol w="3740399">
                  <a:extLst>
                    <a:ext uri="{9D8B030D-6E8A-4147-A177-3AD203B41FA5}">
                      <a16:colId xmlns:a16="http://schemas.microsoft.com/office/drawing/2014/main" val="2310803511"/>
                    </a:ext>
                  </a:extLst>
                </a:gridCol>
              </a:tblGrid>
              <a:tr h="460343">
                <a:tc>
                  <a:txBody>
                    <a:bodyPr/>
                    <a:lstStyle/>
                    <a:p>
                      <a:pPr algn="ctr"/>
                      <a:r>
                        <a:rPr lang="zh-CN" sz="1400">
                          <a:effectLst/>
                        </a:rPr>
                        <a:t>寄存器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400">
                          <a:effectLst/>
                        </a:rPr>
                        <a:t>位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400">
                          <a:effectLst/>
                        </a:rPr>
                        <a:t>名称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400">
                          <a:effectLst/>
                        </a:rPr>
                        <a:t>描述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19363239"/>
                  </a:ext>
                </a:extLst>
              </a:tr>
              <a:tr h="690514"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TMOD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6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C/T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400">
                          <a:effectLst/>
                        </a:rPr>
                        <a:t>定时</a:t>
                      </a:r>
                      <a:r>
                        <a:rPr lang="en-US" sz="1400">
                          <a:effectLst/>
                        </a:rPr>
                        <a:t>/</a:t>
                      </a:r>
                      <a:r>
                        <a:rPr lang="zh-CN" sz="1400">
                          <a:effectLst/>
                        </a:rPr>
                        <a:t>计数器</a:t>
                      </a:r>
                      <a:r>
                        <a:rPr lang="en-US" sz="1400">
                          <a:effectLst/>
                        </a:rPr>
                        <a:t>1</a:t>
                      </a:r>
                      <a:r>
                        <a:rPr lang="zh-CN" sz="1400">
                          <a:effectLst/>
                        </a:rPr>
                        <a:t>功能选择位。</a:t>
                      </a:r>
                    </a:p>
                    <a:p>
                      <a:pPr algn="ctr"/>
                      <a:r>
                        <a:rPr lang="en-US" sz="1400">
                          <a:effectLst/>
                        </a:rPr>
                        <a:t>0</a:t>
                      </a:r>
                      <a:r>
                        <a:rPr lang="zh-CN" sz="1400">
                          <a:effectLst/>
                        </a:rPr>
                        <a:t>：作为定时器使用；</a:t>
                      </a:r>
                    </a:p>
                    <a:p>
                      <a:pPr algn="ctr"/>
                      <a:r>
                        <a:rPr lang="en-US" sz="1400">
                          <a:effectLst/>
                        </a:rPr>
                        <a:t>1</a:t>
                      </a:r>
                      <a:r>
                        <a:rPr lang="zh-CN" sz="1400">
                          <a:effectLst/>
                        </a:rPr>
                        <a:t>：作为计数器使用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7910133"/>
                  </a:ext>
                </a:extLst>
              </a:tr>
              <a:tr h="69051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2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C/T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400">
                          <a:effectLst/>
                        </a:rPr>
                        <a:t>定时</a:t>
                      </a:r>
                      <a:r>
                        <a:rPr lang="en-US" sz="1400">
                          <a:effectLst/>
                        </a:rPr>
                        <a:t>/</a:t>
                      </a:r>
                      <a:r>
                        <a:rPr lang="zh-CN" sz="1400">
                          <a:effectLst/>
                        </a:rPr>
                        <a:t>计数器</a:t>
                      </a:r>
                      <a:r>
                        <a:rPr lang="en-US" sz="1400">
                          <a:effectLst/>
                        </a:rPr>
                        <a:t>0</a:t>
                      </a:r>
                      <a:r>
                        <a:rPr lang="zh-CN" sz="1400">
                          <a:effectLst/>
                        </a:rPr>
                        <a:t>功能选择位。</a:t>
                      </a:r>
                    </a:p>
                    <a:p>
                      <a:pPr algn="ctr"/>
                      <a:r>
                        <a:rPr lang="en-US" sz="1400">
                          <a:effectLst/>
                        </a:rPr>
                        <a:t>0</a:t>
                      </a:r>
                      <a:r>
                        <a:rPr lang="zh-CN" sz="1400">
                          <a:effectLst/>
                        </a:rPr>
                        <a:t>：作为定时器使用；</a:t>
                      </a:r>
                    </a:p>
                    <a:p>
                      <a:pPr algn="ctr"/>
                      <a:r>
                        <a:rPr lang="en-US" sz="1400">
                          <a:effectLst/>
                        </a:rPr>
                        <a:t>1</a:t>
                      </a:r>
                      <a:r>
                        <a:rPr lang="zh-CN" sz="1400">
                          <a:effectLst/>
                        </a:rPr>
                        <a:t>：作为计数器使用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49295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84131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BAC8C24B-971B-46A9-BB3A-8E03D9749CB2}"/>
              </a:ext>
            </a:extLst>
          </p:cNvPr>
          <p:cNvGrpSpPr/>
          <p:nvPr/>
        </p:nvGrpSpPr>
        <p:grpSpPr>
          <a:xfrm>
            <a:off x="482600" y="439828"/>
            <a:ext cx="4480714" cy="904715"/>
            <a:chOff x="482600" y="439828"/>
            <a:chExt cx="4480714" cy="904715"/>
          </a:xfrm>
        </p:grpSpPr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D3345156-5EBA-4102-AE2A-79169B096F14}"/>
                </a:ext>
              </a:extLst>
            </p:cNvPr>
            <p:cNvSpPr txBox="1"/>
            <p:nvPr/>
          </p:nvSpPr>
          <p:spPr>
            <a:xfrm>
              <a:off x="482600" y="636657"/>
              <a:ext cx="448071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4000">
                  <a:solidFill>
                    <a:schemeClr val="accent1"/>
                  </a:solidFill>
                  <a:latin typeface="+mj-ea"/>
                  <a:ea typeface="+mj-ea"/>
                </a:rPr>
                <a:t>定时器</a:t>
              </a:r>
              <a:r>
                <a:rPr lang="en-US" altLang="zh-CN" sz="4000">
                  <a:solidFill>
                    <a:schemeClr val="accent1"/>
                  </a:solidFill>
                  <a:latin typeface="+mj-ea"/>
                  <a:ea typeface="+mj-ea"/>
                </a:rPr>
                <a:t>/</a:t>
              </a:r>
              <a:r>
                <a:rPr lang="zh-CN" altLang="en-US" sz="4000">
                  <a:solidFill>
                    <a:schemeClr val="accent1"/>
                  </a:solidFill>
                  <a:latin typeface="+mj-ea"/>
                  <a:ea typeface="+mj-ea"/>
                </a:rPr>
                <a:t>计数器框架</a:t>
              </a: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33FD2742-9550-4D58-9FBF-434D1920F8B9}"/>
                </a:ext>
              </a:extLst>
            </p:cNvPr>
            <p:cNvSpPr txBox="1"/>
            <p:nvPr/>
          </p:nvSpPr>
          <p:spPr>
            <a:xfrm>
              <a:off x="482600" y="439828"/>
              <a:ext cx="22381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>
                  <a:solidFill>
                    <a:schemeClr val="accent1">
                      <a:lumMod val="75000"/>
                    </a:schemeClr>
                  </a:solidFill>
                  <a:latin typeface="+mn-ea"/>
                </a:rPr>
                <a:t>Introduction of interrupt</a:t>
              </a:r>
              <a:endParaRPr lang="zh-CN" altLang="en-US" sz="1400">
                <a:solidFill>
                  <a:schemeClr val="accent1">
                    <a:lumMod val="75000"/>
                  </a:schemeClr>
                </a:solidFill>
                <a:latin typeface="+mn-ea"/>
              </a:endParaRPr>
            </a:p>
          </p:txBody>
        </p:sp>
      </p:grp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27F230B0-ADB3-48C0-AD34-C70C6E82B78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51616" y="185176"/>
          <a:ext cx="4914358" cy="1987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3" name="Visio" r:id="rId4" imgW="2388073" imgH="960403" progId="Visio.Drawing.11">
                  <p:embed/>
                </p:oleObj>
              </mc:Choice>
              <mc:Fallback>
                <p:oleObj name="Visio" r:id="rId4" imgW="2388073" imgH="960403" progId="Visio.Drawing.11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27F230B0-ADB3-48C0-AD34-C70C6E82B78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1616" y="185176"/>
                        <a:ext cx="4914358" cy="198765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>
            <a:extLst>
              <a:ext uri="{FF2B5EF4-FFF2-40B4-BE49-F238E27FC236}">
                <a16:creationId xmlns:a16="http://schemas.microsoft.com/office/drawing/2014/main" id="{2661068A-D95D-4D66-B685-F194D8FBA2CA}"/>
              </a:ext>
            </a:extLst>
          </p:cNvPr>
          <p:cNvSpPr/>
          <p:nvPr/>
        </p:nvSpPr>
        <p:spPr>
          <a:xfrm>
            <a:off x="5251616" y="185175"/>
            <a:ext cx="2145065" cy="955561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3E955664-749A-4B45-B711-4E689B8CCF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9779390"/>
              </p:ext>
            </p:extLst>
          </p:nvPr>
        </p:nvGraphicFramePr>
        <p:xfrm>
          <a:off x="656964" y="2285713"/>
          <a:ext cx="8995230" cy="1876665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733542">
                  <a:extLst>
                    <a:ext uri="{9D8B030D-6E8A-4147-A177-3AD203B41FA5}">
                      <a16:colId xmlns:a16="http://schemas.microsoft.com/office/drawing/2014/main" val="558545345"/>
                    </a:ext>
                  </a:extLst>
                </a:gridCol>
                <a:gridCol w="2125580">
                  <a:extLst>
                    <a:ext uri="{9D8B030D-6E8A-4147-A177-3AD203B41FA5}">
                      <a16:colId xmlns:a16="http://schemas.microsoft.com/office/drawing/2014/main" val="3137627505"/>
                    </a:ext>
                  </a:extLst>
                </a:gridCol>
                <a:gridCol w="2395709">
                  <a:extLst>
                    <a:ext uri="{9D8B030D-6E8A-4147-A177-3AD203B41FA5}">
                      <a16:colId xmlns:a16="http://schemas.microsoft.com/office/drawing/2014/main" val="1708314430"/>
                    </a:ext>
                  </a:extLst>
                </a:gridCol>
                <a:gridCol w="3740399">
                  <a:extLst>
                    <a:ext uri="{9D8B030D-6E8A-4147-A177-3AD203B41FA5}">
                      <a16:colId xmlns:a16="http://schemas.microsoft.com/office/drawing/2014/main" val="2310803511"/>
                    </a:ext>
                  </a:extLst>
                </a:gridCol>
              </a:tblGrid>
              <a:tr h="460343">
                <a:tc>
                  <a:txBody>
                    <a:bodyPr/>
                    <a:lstStyle/>
                    <a:p>
                      <a:pPr algn="ctr"/>
                      <a:r>
                        <a:rPr lang="zh-CN" sz="1400">
                          <a:effectLst/>
                        </a:rPr>
                        <a:t>寄存器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400">
                          <a:effectLst/>
                        </a:rPr>
                        <a:t>位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400">
                          <a:effectLst/>
                        </a:rPr>
                        <a:t>名称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400">
                          <a:effectLst/>
                        </a:rPr>
                        <a:t>描述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19363239"/>
                  </a:ext>
                </a:extLst>
              </a:tr>
              <a:tr h="725808"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TMOD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6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C/T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400">
                          <a:effectLst/>
                        </a:rPr>
                        <a:t>定时</a:t>
                      </a:r>
                      <a:r>
                        <a:rPr lang="en-US" sz="1400">
                          <a:effectLst/>
                        </a:rPr>
                        <a:t>/</a:t>
                      </a:r>
                      <a:r>
                        <a:rPr lang="zh-CN" sz="1400">
                          <a:effectLst/>
                        </a:rPr>
                        <a:t>计数器</a:t>
                      </a:r>
                      <a:r>
                        <a:rPr lang="en-US" sz="1400">
                          <a:effectLst/>
                        </a:rPr>
                        <a:t>1</a:t>
                      </a:r>
                      <a:r>
                        <a:rPr lang="zh-CN" sz="1400">
                          <a:effectLst/>
                        </a:rPr>
                        <a:t>功能选择位。</a:t>
                      </a:r>
                    </a:p>
                    <a:p>
                      <a:pPr algn="ctr"/>
                      <a:r>
                        <a:rPr lang="en-US" sz="1400">
                          <a:effectLst/>
                        </a:rPr>
                        <a:t>0</a:t>
                      </a:r>
                      <a:r>
                        <a:rPr lang="zh-CN" sz="1400">
                          <a:effectLst/>
                        </a:rPr>
                        <a:t>：作为定时器使用；</a:t>
                      </a:r>
                    </a:p>
                    <a:p>
                      <a:pPr algn="ctr"/>
                      <a:r>
                        <a:rPr lang="en-US" sz="1400">
                          <a:effectLst/>
                        </a:rPr>
                        <a:t>1</a:t>
                      </a:r>
                      <a:r>
                        <a:rPr lang="zh-CN" sz="1400">
                          <a:effectLst/>
                        </a:rPr>
                        <a:t>：作为计数器使用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7910133"/>
                  </a:ext>
                </a:extLst>
              </a:tr>
              <a:tr h="69051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2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C/T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400">
                          <a:effectLst/>
                        </a:rPr>
                        <a:t>定时</a:t>
                      </a:r>
                      <a:r>
                        <a:rPr lang="en-US" sz="1400">
                          <a:effectLst/>
                        </a:rPr>
                        <a:t>/</a:t>
                      </a:r>
                      <a:r>
                        <a:rPr lang="zh-CN" sz="1400">
                          <a:effectLst/>
                        </a:rPr>
                        <a:t>计数器</a:t>
                      </a:r>
                      <a:r>
                        <a:rPr lang="en-US" sz="1400">
                          <a:effectLst/>
                        </a:rPr>
                        <a:t>0</a:t>
                      </a:r>
                      <a:r>
                        <a:rPr lang="zh-CN" sz="1400">
                          <a:effectLst/>
                        </a:rPr>
                        <a:t>功能选择位。</a:t>
                      </a:r>
                    </a:p>
                    <a:p>
                      <a:pPr algn="ctr"/>
                      <a:r>
                        <a:rPr lang="en-US" sz="1400">
                          <a:effectLst/>
                        </a:rPr>
                        <a:t>0</a:t>
                      </a:r>
                      <a:r>
                        <a:rPr lang="zh-CN" sz="1400">
                          <a:effectLst/>
                        </a:rPr>
                        <a:t>：作为定时器使用；</a:t>
                      </a:r>
                    </a:p>
                    <a:p>
                      <a:pPr algn="ctr"/>
                      <a:r>
                        <a:rPr lang="en-US" sz="1400">
                          <a:effectLst/>
                        </a:rPr>
                        <a:t>1</a:t>
                      </a:r>
                      <a:r>
                        <a:rPr lang="zh-CN" sz="1400">
                          <a:effectLst/>
                        </a:rPr>
                        <a:t>：作为计数器使用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4929579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431B88A2-9085-4159-BD62-53F2C9461D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0305848"/>
              </p:ext>
            </p:extLst>
          </p:nvPr>
        </p:nvGraphicFramePr>
        <p:xfrm>
          <a:off x="656963" y="4239965"/>
          <a:ext cx="8995229" cy="1735320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3662415">
                  <a:extLst>
                    <a:ext uri="{9D8B030D-6E8A-4147-A177-3AD203B41FA5}">
                      <a16:colId xmlns:a16="http://schemas.microsoft.com/office/drawing/2014/main" val="172683551"/>
                    </a:ext>
                  </a:extLst>
                </a:gridCol>
                <a:gridCol w="2666407">
                  <a:extLst>
                    <a:ext uri="{9D8B030D-6E8A-4147-A177-3AD203B41FA5}">
                      <a16:colId xmlns:a16="http://schemas.microsoft.com/office/drawing/2014/main" val="1402752205"/>
                    </a:ext>
                  </a:extLst>
                </a:gridCol>
                <a:gridCol w="2666407">
                  <a:extLst>
                    <a:ext uri="{9D8B030D-6E8A-4147-A177-3AD203B41FA5}">
                      <a16:colId xmlns:a16="http://schemas.microsoft.com/office/drawing/2014/main" val="3851466515"/>
                    </a:ext>
                  </a:extLst>
                </a:gridCol>
              </a:tblGrid>
              <a:tr h="347064">
                <a:tc>
                  <a:txBody>
                    <a:bodyPr/>
                    <a:lstStyle/>
                    <a:p>
                      <a:pPr algn="ctr"/>
                      <a:r>
                        <a:rPr lang="zh-CN" sz="1400">
                          <a:effectLst/>
                        </a:rPr>
                        <a:t>定时器</a:t>
                      </a:r>
                      <a:r>
                        <a:rPr lang="en-US" sz="1400">
                          <a:effectLst/>
                        </a:rPr>
                        <a:t>/</a:t>
                      </a:r>
                      <a:r>
                        <a:rPr lang="zh-CN" sz="1400">
                          <a:effectLst/>
                        </a:rPr>
                        <a:t>计数器编号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C/T</a:t>
                      </a:r>
                      <a:r>
                        <a:rPr lang="zh-CN" sz="1400">
                          <a:effectLst/>
                        </a:rPr>
                        <a:t>值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400">
                          <a:effectLst/>
                        </a:rPr>
                        <a:t>脉冲信号源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65433416"/>
                  </a:ext>
                </a:extLst>
              </a:tr>
              <a:tr h="347064">
                <a:tc rowSpan="2">
                  <a:txBody>
                    <a:bodyPr/>
                    <a:lstStyle/>
                    <a:p>
                      <a:pPr algn="ctr"/>
                      <a:r>
                        <a:rPr lang="zh-CN" sz="1400">
                          <a:effectLst/>
                        </a:rPr>
                        <a:t>定时器</a:t>
                      </a:r>
                      <a:r>
                        <a:rPr lang="en-US" sz="1400">
                          <a:effectLst/>
                        </a:rPr>
                        <a:t>/</a:t>
                      </a:r>
                      <a:r>
                        <a:rPr lang="zh-CN" sz="1400">
                          <a:effectLst/>
                        </a:rPr>
                        <a:t>计数器</a:t>
                      </a:r>
                      <a:r>
                        <a:rPr lang="en-US" sz="1400">
                          <a:effectLst/>
                        </a:rPr>
                        <a:t>0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1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P3.4</a:t>
                      </a:r>
                      <a:r>
                        <a:rPr lang="zh-CN" sz="1400">
                          <a:effectLst/>
                        </a:rPr>
                        <a:t>引脚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7227247"/>
                  </a:ext>
                </a:extLst>
              </a:tr>
              <a:tr h="34706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0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400">
                          <a:effectLst/>
                        </a:rPr>
                        <a:t>系统时钟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1285148"/>
                  </a:ext>
                </a:extLst>
              </a:tr>
              <a:tr h="347064">
                <a:tc rowSpan="2">
                  <a:txBody>
                    <a:bodyPr/>
                    <a:lstStyle/>
                    <a:p>
                      <a:pPr algn="ctr"/>
                      <a:r>
                        <a:rPr lang="zh-CN" sz="1400">
                          <a:effectLst/>
                        </a:rPr>
                        <a:t>定时器</a:t>
                      </a:r>
                      <a:r>
                        <a:rPr lang="en-US" sz="1400">
                          <a:effectLst/>
                        </a:rPr>
                        <a:t>/</a:t>
                      </a:r>
                      <a:r>
                        <a:rPr lang="zh-CN" sz="1400">
                          <a:effectLst/>
                        </a:rPr>
                        <a:t>计数器</a:t>
                      </a:r>
                      <a:r>
                        <a:rPr lang="en-US" sz="1400">
                          <a:effectLst/>
                        </a:rPr>
                        <a:t>1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1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P3.5</a:t>
                      </a:r>
                      <a:r>
                        <a:rPr lang="zh-CN" sz="1400">
                          <a:effectLst/>
                        </a:rPr>
                        <a:t>引脚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9791445"/>
                  </a:ext>
                </a:extLst>
              </a:tr>
              <a:tr h="34706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0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400">
                          <a:effectLst/>
                        </a:rPr>
                        <a:t>系统时钟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43663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79397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BAC8C24B-971B-46A9-BB3A-8E03D9749CB2}"/>
              </a:ext>
            </a:extLst>
          </p:cNvPr>
          <p:cNvGrpSpPr/>
          <p:nvPr/>
        </p:nvGrpSpPr>
        <p:grpSpPr>
          <a:xfrm>
            <a:off x="482600" y="439828"/>
            <a:ext cx="4480714" cy="904715"/>
            <a:chOff x="482600" y="439828"/>
            <a:chExt cx="4480714" cy="904715"/>
          </a:xfrm>
        </p:grpSpPr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D3345156-5EBA-4102-AE2A-79169B096F14}"/>
                </a:ext>
              </a:extLst>
            </p:cNvPr>
            <p:cNvSpPr txBox="1"/>
            <p:nvPr/>
          </p:nvSpPr>
          <p:spPr>
            <a:xfrm>
              <a:off x="482600" y="636657"/>
              <a:ext cx="448071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4000">
                  <a:solidFill>
                    <a:schemeClr val="accent1"/>
                  </a:solidFill>
                  <a:latin typeface="+mj-ea"/>
                  <a:ea typeface="+mj-ea"/>
                </a:rPr>
                <a:t>定时器</a:t>
              </a:r>
              <a:r>
                <a:rPr lang="en-US" altLang="zh-CN" sz="4000">
                  <a:solidFill>
                    <a:schemeClr val="accent1"/>
                  </a:solidFill>
                  <a:latin typeface="+mj-ea"/>
                  <a:ea typeface="+mj-ea"/>
                </a:rPr>
                <a:t>/</a:t>
              </a:r>
              <a:r>
                <a:rPr lang="zh-CN" altLang="en-US" sz="4000">
                  <a:solidFill>
                    <a:schemeClr val="accent1"/>
                  </a:solidFill>
                  <a:latin typeface="+mj-ea"/>
                  <a:ea typeface="+mj-ea"/>
                </a:rPr>
                <a:t>计数器框架</a:t>
              </a: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33FD2742-9550-4D58-9FBF-434D1920F8B9}"/>
                </a:ext>
              </a:extLst>
            </p:cNvPr>
            <p:cNvSpPr txBox="1"/>
            <p:nvPr/>
          </p:nvSpPr>
          <p:spPr>
            <a:xfrm>
              <a:off x="482600" y="439828"/>
              <a:ext cx="22381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>
                  <a:solidFill>
                    <a:schemeClr val="accent1">
                      <a:lumMod val="75000"/>
                    </a:schemeClr>
                  </a:solidFill>
                  <a:latin typeface="+mn-ea"/>
                </a:rPr>
                <a:t>Introduction of interrupt</a:t>
              </a:r>
              <a:endParaRPr lang="zh-CN" altLang="en-US" sz="1400">
                <a:solidFill>
                  <a:schemeClr val="accent1">
                    <a:lumMod val="75000"/>
                  </a:schemeClr>
                </a:solidFill>
                <a:latin typeface="+mn-ea"/>
              </a:endParaRPr>
            </a:p>
          </p:txBody>
        </p:sp>
      </p:grp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27F230B0-ADB3-48C0-AD34-C70C6E82B78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51616" y="185176"/>
          <a:ext cx="4914358" cy="1987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7" name="Visio" r:id="rId4" imgW="2388073" imgH="960403" progId="Visio.Drawing.11">
                  <p:embed/>
                </p:oleObj>
              </mc:Choice>
              <mc:Fallback>
                <p:oleObj name="Visio" r:id="rId4" imgW="2388073" imgH="960403" progId="Visio.Drawing.11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27F230B0-ADB3-48C0-AD34-C70C6E82B78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1616" y="185176"/>
                        <a:ext cx="4914358" cy="198765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>
            <a:extLst>
              <a:ext uri="{FF2B5EF4-FFF2-40B4-BE49-F238E27FC236}">
                <a16:creationId xmlns:a16="http://schemas.microsoft.com/office/drawing/2014/main" id="{2661068A-D95D-4D66-B685-F194D8FBA2CA}"/>
              </a:ext>
            </a:extLst>
          </p:cNvPr>
          <p:cNvSpPr/>
          <p:nvPr/>
        </p:nvSpPr>
        <p:spPr>
          <a:xfrm>
            <a:off x="5251616" y="1212323"/>
            <a:ext cx="2769754" cy="955561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2DE0C5F-8B15-45AD-841D-DCCEF8EAEAAD}"/>
              </a:ext>
            </a:extLst>
          </p:cNvPr>
          <p:cNvSpPr/>
          <p:nvPr/>
        </p:nvSpPr>
        <p:spPr>
          <a:xfrm>
            <a:off x="7396220" y="269824"/>
            <a:ext cx="625150" cy="955561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6EC38841-81BA-4723-BFCF-B2DA98718D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6599892"/>
              </p:ext>
            </p:extLst>
          </p:nvPr>
        </p:nvGraphicFramePr>
        <p:xfrm>
          <a:off x="601440" y="2263987"/>
          <a:ext cx="8578774" cy="1616464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789693">
                  <a:extLst>
                    <a:ext uri="{9D8B030D-6E8A-4147-A177-3AD203B41FA5}">
                      <a16:colId xmlns:a16="http://schemas.microsoft.com/office/drawing/2014/main" val="406892568"/>
                    </a:ext>
                  </a:extLst>
                </a:gridCol>
                <a:gridCol w="1923049">
                  <a:extLst>
                    <a:ext uri="{9D8B030D-6E8A-4147-A177-3AD203B41FA5}">
                      <a16:colId xmlns:a16="http://schemas.microsoft.com/office/drawing/2014/main" val="332368690"/>
                    </a:ext>
                  </a:extLst>
                </a:gridCol>
                <a:gridCol w="586786">
                  <a:extLst>
                    <a:ext uri="{9D8B030D-6E8A-4147-A177-3AD203B41FA5}">
                      <a16:colId xmlns:a16="http://schemas.microsoft.com/office/drawing/2014/main" val="4195775522"/>
                    </a:ext>
                  </a:extLst>
                </a:gridCol>
                <a:gridCol w="646196">
                  <a:extLst>
                    <a:ext uri="{9D8B030D-6E8A-4147-A177-3AD203B41FA5}">
                      <a16:colId xmlns:a16="http://schemas.microsoft.com/office/drawing/2014/main" val="3516310024"/>
                    </a:ext>
                  </a:extLst>
                </a:gridCol>
                <a:gridCol w="637056">
                  <a:extLst>
                    <a:ext uri="{9D8B030D-6E8A-4147-A177-3AD203B41FA5}">
                      <a16:colId xmlns:a16="http://schemas.microsoft.com/office/drawing/2014/main" val="2160142355"/>
                    </a:ext>
                  </a:extLst>
                </a:gridCol>
                <a:gridCol w="637056">
                  <a:extLst>
                    <a:ext uri="{9D8B030D-6E8A-4147-A177-3AD203B41FA5}">
                      <a16:colId xmlns:a16="http://schemas.microsoft.com/office/drawing/2014/main" val="1654630192"/>
                    </a:ext>
                  </a:extLst>
                </a:gridCol>
                <a:gridCol w="737595">
                  <a:extLst>
                    <a:ext uri="{9D8B030D-6E8A-4147-A177-3AD203B41FA5}">
                      <a16:colId xmlns:a16="http://schemas.microsoft.com/office/drawing/2014/main" val="2080816675"/>
                    </a:ext>
                  </a:extLst>
                </a:gridCol>
                <a:gridCol w="737595">
                  <a:extLst>
                    <a:ext uri="{9D8B030D-6E8A-4147-A177-3AD203B41FA5}">
                      <a16:colId xmlns:a16="http://schemas.microsoft.com/office/drawing/2014/main" val="2393260281"/>
                    </a:ext>
                  </a:extLst>
                </a:gridCol>
                <a:gridCol w="627916">
                  <a:extLst>
                    <a:ext uri="{9D8B030D-6E8A-4147-A177-3AD203B41FA5}">
                      <a16:colId xmlns:a16="http://schemas.microsoft.com/office/drawing/2014/main" val="916340695"/>
                    </a:ext>
                  </a:extLst>
                </a:gridCol>
                <a:gridCol w="627916">
                  <a:extLst>
                    <a:ext uri="{9D8B030D-6E8A-4147-A177-3AD203B41FA5}">
                      <a16:colId xmlns:a16="http://schemas.microsoft.com/office/drawing/2014/main" val="1250113735"/>
                    </a:ext>
                  </a:extLst>
                </a:gridCol>
                <a:gridCol w="627916">
                  <a:extLst>
                    <a:ext uri="{9D8B030D-6E8A-4147-A177-3AD203B41FA5}">
                      <a16:colId xmlns:a16="http://schemas.microsoft.com/office/drawing/2014/main" val="3484709015"/>
                    </a:ext>
                  </a:extLst>
                </a:gridCol>
              </a:tblGrid>
              <a:tr h="361269">
                <a:tc rowSpan="2">
                  <a:txBody>
                    <a:bodyPr/>
                    <a:lstStyle/>
                    <a:p>
                      <a:pPr algn="ctr"/>
                      <a:r>
                        <a:rPr lang="zh-CN" sz="1600">
                          <a:effectLst/>
                        </a:rPr>
                        <a:t>名称</a:t>
                      </a:r>
                      <a:endParaRPr lang="zh-CN" sz="16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sz="1600">
                          <a:effectLst/>
                        </a:rPr>
                        <a:t>描述</a:t>
                      </a:r>
                      <a:endParaRPr lang="zh-CN" sz="16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sz="1600">
                          <a:effectLst/>
                        </a:rPr>
                        <a:t>地址</a:t>
                      </a:r>
                      <a:endParaRPr lang="zh-CN" sz="16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zh-CN" sz="1600">
                          <a:effectLst/>
                        </a:rPr>
                        <a:t>位和名称</a:t>
                      </a:r>
                      <a:endParaRPr lang="zh-CN" sz="16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2523670"/>
                  </a:ext>
                </a:extLst>
              </a:tr>
              <a:tr h="36126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7</a:t>
                      </a:r>
                      <a:endParaRPr lang="zh-CN" sz="16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6</a:t>
                      </a:r>
                      <a:endParaRPr lang="zh-CN" sz="16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5</a:t>
                      </a:r>
                      <a:endParaRPr lang="zh-CN" sz="16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4</a:t>
                      </a:r>
                      <a:endParaRPr lang="zh-CN" sz="16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3</a:t>
                      </a:r>
                      <a:endParaRPr lang="zh-CN" sz="16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2</a:t>
                      </a:r>
                      <a:endParaRPr lang="zh-CN" sz="16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1</a:t>
                      </a:r>
                      <a:endParaRPr lang="zh-CN" sz="16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0</a:t>
                      </a:r>
                      <a:endParaRPr lang="zh-CN" sz="16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91387570"/>
                  </a:ext>
                </a:extLst>
              </a:tr>
              <a:tr h="361269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TCON</a:t>
                      </a:r>
                      <a:endParaRPr lang="zh-CN" sz="16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>
                          <a:effectLst/>
                        </a:rPr>
                        <a:t>定时器控制寄存器</a:t>
                      </a:r>
                      <a:endParaRPr lang="zh-CN" sz="16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0x88</a:t>
                      </a:r>
                      <a:endParaRPr lang="zh-CN" sz="16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TF1</a:t>
                      </a:r>
                      <a:endParaRPr lang="zh-CN" sz="16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TR1</a:t>
                      </a:r>
                      <a:endParaRPr lang="zh-CN" sz="16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TF0</a:t>
                      </a:r>
                      <a:endParaRPr lang="zh-CN" sz="16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TR0</a:t>
                      </a:r>
                      <a:endParaRPr lang="zh-CN" sz="16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IE1</a:t>
                      </a:r>
                      <a:endParaRPr lang="zh-CN" sz="16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IT0</a:t>
                      </a:r>
                      <a:endParaRPr lang="zh-CN" sz="16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IE0</a:t>
                      </a:r>
                      <a:endParaRPr lang="zh-CN" sz="16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IT0</a:t>
                      </a:r>
                      <a:endParaRPr lang="zh-CN" sz="16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91484659"/>
                  </a:ext>
                </a:extLst>
              </a:tr>
              <a:tr h="532657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TMOD</a:t>
                      </a:r>
                      <a:endParaRPr lang="zh-CN" sz="16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>
                          <a:effectLst/>
                        </a:rPr>
                        <a:t>定时器模式寄存器</a:t>
                      </a:r>
                      <a:endParaRPr lang="zh-CN" sz="16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0x89</a:t>
                      </a:r>
                      <a:endParaRPr lang="zh-CN" sz="16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GATE</a:t>
                      </a:r>
                      <a:endParaRPr lang="zh-CN" sz="16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C/T</a:t>
                      </a:r>
                      <a:endParaRPr lang="zh-CN" sz="16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M1</a:t>
                      </a:r>
                      <a:endParaRPr lang="zh-CN" sz="16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M0</a:t>
                      </a:r>
                      <a:endParaRPr lang="zh-CN" sz="16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GATE</a:t>
                      </a:r>
                      <a:endParaRPr lang="zh-CN" sz="16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C/T</a:t>
                      </a:r>
                      <a:endParaRPr lang="zh-CN" sz="16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M1</a:t>
                      </a:r>
                      <a:endParaRPr lang="zh-CN" sz="16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M0</a:t>
                      </a:r>
                      <a:endParaRPr lang="zh-CN" sz="16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72043807"/>
                  </a:ext>
                </a:extLst>
              </a:tr>
            </a:tbl>
          </a:graphicData>
        </a:graphic>
      </p:graphicFrame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56EF3FC6-4126-4383-9965-97A8AE80E1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3516740"/>
              </p:ext>
            </p:extLst>
          </p:nvPr>
        </p:nvGraphicFramePr>
        <p:xfrm>
          <a:off x="601437" y="4026782"/>
          <a:ext cx="8867026" cy="1950720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723087">
                  <a:extLst>
                    <a:ext uri="{9D8B030D-6E8A-4147-A177-3AD203B41FA5}">
                      <a16:colId xmlns:a16="http://schemas.microsoft.com/office/drawing/2014/main" val="2254925754"/>
                    </a:ext>
                  </a:extLst>
                </a:gridCol>
                <a:gridCol w="769761">
                  <a:extLst>
                    <a:ext uri="{9D8B030D-6E8A-4147-A177-3AD203B41FA5}">
                      <a16:colId xmlns:a16="http://schemas.microsoft.com/office/drawing/2014/main" val="1774886231"/>
                    </a:ext>
                  </a:extLst>
                </a:gridCol>
                <a:gridCol w="3687089">
                  <a:extLst>
                    <a:ext uri="{9D8B030D-6E8A-4147-A177-3AD203B41FA5}">
                      <a16:colId xmlns:a16="http://schemas.microsoft.com/office/drawing/2014/main" val="3845635722"/>
                    </a:ext>
                  </a:extLst>
                </a:gridCol>
                <a:gridCol w="3687089">
                  <a:extLst>
                    <a:ext uri="{9D8B030D-6E8A-4147-A177-3AD203B41FA5}">
                      <a16:colId xmlns:a16="http://schemas.microsoft.com/office/drawing/2014/main" val="3127050326"/>
                    </a:ext>
                  </a:extLst>
                </a:gridCol>
              </a:tblGrid>
              <a:tr h="213690">
                <a:tc>
                  <a:txBody>
                    <a:bodyPr/>
                    <a:lstStyle/>
                    <a:p>
                      <a:pPr algn="ctr"/>
                      <a:r>
                        <a:rPr lang="zh-CN" sz="1600">
                          <a:effectLst/>
                        </a:rPr>
                        <a:t>寄存器</a:t>
                      </a:r>
                      <a:endParaRPr lang="zh-CN" sz="16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>
                          <a:effectLst/>
                        </a:rPr>
                        <a:t>位</a:t>
                      </a:r>
                      <a:endParaRPr lang="zh-CN" sz="16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>
                          <a:effectLst/>
                        </a:rPr>
                        <a:t>名称</a:t>
                      </a:r>
                      <a:endParaRPr lang="zh-CN" sz="16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>
                          <a:effectLst/>
                        </a:rPr>
                        <a:t>描述</a:t>
                      </a:r>
                      <a:endParaRPr lang="zh-CN" sz="16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76441971"/>
                  </a:ext>
                </a:extLst>
              </a:tr>
              <a:tr h="641070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TCON</a:t>
                      </a:r>
                      <a:endParaRPr lang="zh-CN" sz="16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4</a:t>
                      </a:r>
                      <a:endParaRPr lang="zh-CN" sz="16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TR0</a:t>
                      </a:r>
                      <a:endParaRPr lang="zh-CN" sz="16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zh-CN" sz="1600">
                          <a:effectLst/>
                        </a:rPr>
                        <a:t>定时</a:t>
                      </a:r>
                      <a:r>
                        <a:rPr lang="en-US" sz="1600">
                          <a:effectLst/>
                        </a:rPr>
                        <a:t>/</a:t>
                      </a:r>
                      <a:r>
                        <a:rPr lang="zh-CN" sz="1600">
                          <a:effectLst/>
                        </a:rPr>
                        <a:t>计数器</a:t>
                      </a:r>
                      <a:r>
                        <a:rPr lang="en-US" sz="1600">
                          <a:effectLst/>
                        </a:rPr>
                        <a:t>0</a:t>
                      </a:r>
                      <a:r>
                        <a:rPr lang="zh-CN" sz="1600">
                          <a:effectLst/>
                        </a:rPr>
                        <a:t>运行控制位</a:t>
                      </a:r>
                    </a:p>
                    <a:p>
                      <a:r>
                        <a:rPr lang="en-US" sz="1600">
                          <a:effectLst/>
                        </a:rPr>
                        <a:t>0</a:t>
                      </a:r>
                      <a:r>
                        <a:rPr lang="zh-CN" sz="1600">
                          <a:effectLst/>
                        </a:rPr>
                        <a:t>：禁止定时</a:t>
                      </a:r>
                      <a:r>
                        <a:rPr lang="en-US" sz="1600">
                          <a:effectLst/>
                        </a:rPr>
                        <a:t>/</a:t>
                      </a:r>
                      <a:r>
                        <a:rPr lang="zh-CN" sz="1600">
                          <a:effectLst/>
                        </a:rPr>
                        <a:t>计数器</a:t>
                      </a:r>
                      <a:r>
                        <a:rPr lang="en-US" sz="1600">
                          <a:effectLst/>
                        </a:rPr>
                        <a:t>0</a:t>
                      </a:r>
                      <a:r>
                        <a:rPr lang="zh-CN" sz="1600">
                          <a:effectLst/>
                        </a:rPr>
                        <a:t>计数；</a:t>
                      </a:r>
                    </a:p>
                    <a:p>
                      <a:r>
                        <a:rPr lang="en-US" sz="1600">
                          <a:effectLst/>
                        </a:rPr>
                        <a:t>1</a:t>
                      </a:r>
                      <a:r>
                        <a:rPr lang="zh-CN" sz="1600">
                          <a:effectLst/>
                        </a:rPr>
                        <a:t>：允许定时</a:t>
                      </a:r>
                      <a:r>
                        <a:rPr lang="en-US" sz="1600">
                          <a:effectLst/>
                        </a:rPr>
                        <a:t>/</a:t>
                      </a:r>
                      <a:r>
                        <a:rPr lang="zh-CN" sz="1600">
                          <a:effectLst/>
                        </a:rPr>
                        <a:t>计数器</a:t>
                      </a:r>
                      <a:r>
                        <a:rPr lang="en-US" sz="1600">
                          <a:effectLst/>
                        </a:rPr>
                        <a:t>0</a:t>
                      </a:r>
                      <a:r>
                        <a:rPr lang="zh-CN" sz="1600">
                          <a:effectLst/>
                        </a:rPr>
                        <a:t>计数</a:t>
                      </a:r>
                      <a:endParaRPr lang="zh-CN" sz="16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4019726"/>
                  </a:ext>
                </a:extLst>
              </a:tr>
              <a:tr h="641070">
                <a:tc>
                  <a:txBody>
                    <a:bodyPr/>
                    <a:lstStyle/>
                    <a:p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6</a:t>
                      </a:r>
                      <a:endParaRPr lang="zh-CN" sz="16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TR1</a:t>
                      </a:r>
                      <a:endParaRPr lang="zh-CN" sz="16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zh-CN" sz="1600">
                          <a:effectLst/>
                        </a:rPr>
                        <a:t>定时</a:t>
                      </a:r>
                      <a:r>
                        <a:rPr lang="en-US" sz="1600">
                          <a:effectLst/>
                        </a:rPr>
                        <a:t>/</a:t>
                      </a:r>
                      <a:r>
                        <a:rPr lang="zh-CN" sz="1600">
                          <a:effectLst/>
                        </a:rPr>
                        <a:t>计数器</a:t>
                      </a:r>
                      <a:r>
                        <a:rPr lang="en-US" sz="1600">
                          <a:effectLst/>
                        </a:rPr>
                        <a:t>1</a:t>
                      </a:r>
                      <a:r>
                        <a:rPr lang="zh-CN" sz="1600">
                          <a:effectLst/>
                        </a:rPr>
                        <a:t>运行控制位</a:t>
                      </a:r>
                    </a:p>
                    <a:p>
                      <a:r>
                        <a:rPr lang="en-US" sz="1600">
                          <a:effectLst/>
                        </a:rPr>
                        <a:t>0</a:t>
                      </a:r>
                      <a:r>
                        <a:rPr lang="zh-CN" sz="1600">
                          <a:effectLst/>
                        </a:rPr>
                        <a:t>：禁止定时</a:t>
                      </a:r>
                      <a:r>
                        <a:rPr lang="en-US" sz="1600">
                          <a:effectLst/>
                        </a:rPr>
                        <a:t>/</a:t>
                      </a:r>
                      <a:r>
                        <a:rPr lang="zh-CN" sz="1600">
                          <a:effectLst/>
                        </a:rPr>
                        <a:t>计数器</a:t>
                      </a:r>
                      <a:r>
                        <a:rPr lang="en-US" sz="1600">
                          <a:effectLst/>
                        </a:rPr>
                        <a:t>1</a:t>
                      </a:r>
                      <a:r>
                        <a:rPr lang="zh-CN" sz="1600">
                          <a:effectLst/>
                        </a:rPr>
                        <a:t>计数；</a:t>
                      </a:r>
                    </a:p>
                    <a:p>
                      <a:r>
                        <a:rPr lang="en-US" sz="1600">
                          <a:effectLst/>
                        </a:rPr>
                        <a:t>1</a:t>
                      </a:r>
                      <a:r>
                        <a:rPr lang="zh-CN" sz="1600">
                          <a:effectLst/>
                        </a:rPr>
                        <a:t>：允许定时</a:t>
                      </a:r>
                      <a:r>
                        <a:rPr lang="en-US" sz="1600">
                          <a:effectLst/>
                        </a:rPr>
                        <a:t>/</a:t>
                      </a:r>
                      <a:r>
                        <a:rPr lang="zh-CN" sz="1600">
                          <a:effectLst/>
                        </a:rPr>
                        <a:t>计数器</a:t>
                      </a:r>
                      <a:r>
                        <a:rPr lang="en-US" sz="1600">
                          <a:effectLst/>
                        </a:rPr>
                        <a:t>1</a:t>
                      </a:r>
                      <a:r>
                        <a:rPr lang="zh-CN" sz="1600">
                          <a:effectLst/>
                        </a:rPr>
                        <a:t>计数</a:t>
                      </a:r>
                      <a:endParaRPr lang="zh-CN" sz="16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956086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92589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BAC8C24B-971B-46A9-BB3A-8E03D9749CB2}"/>
              </a:ext>
            </a:extLst>
          </p:cNvPr>
          <p:cNvGrpSpPr/>
          <p:nvPr/>
        </p:nvGrpSpPr>
        <p:grpSpPr>
          <a:xfrm>
            <a:off x="482600" y="439828"/>
            <a:ext cx="4480714" cy="904715"/>
            <a:chOff x="482600" y="439828"/>
            <a:chExt cx="4480714" cy="904715"/>
          </a:xfrm>
        </p:grpSpPr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D3345156-5EBA-4102-AE2A-79169B096F14}"/>
                </a:ext>
              </a:extLst>
            </p:cNvPr>
            <p:cNvSpPr txBox="1"/>
            <p:nvPr/>
          </p:nvSpPr>
          <p:spPr>
            <a:xfrm>
              <a:off x="482600" y="636657"/>
              <a:ext cx="448071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4000">
                  <a:solidFill>
                    <a:schemeClr val="accent1"/>
                  </a:solidFill>
                  <a:latin typeface="+mj-ea"/>
                  <a:ea typeface="+mj-ea"/>
                </a:rPr>
                <a:t>定时器</a:t>
              </a:r>
              <a:r>
                <a:rPr lang="en-US" altLang="zh-CN" sz="4000">
                  <a:solidFill>
                    <a:schemeClr val="accent1"/>
                  </a:solidFill>
                  <a:latin typeface="+mj-ea"/>
                  <a:ea typeface="+mj-ea"/>
                </a:rPr>
                <a:t>/</a:t>
              </a:r>
              <a:r>
                <a:rPr lang="zh-CN" altLang="en-US" sz="4000">
                  <a:solidFill>
                    <a:schemeClr val="accent1"/>
                  </a:solidFill>
                  <a:latin typeface="+mj-ea"/>
                  <a:ea typeface="+mj-ea"/>
                </a:rPr>
                <a:t>计数器框架</a:t>
              </a: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33FD2742-9550-4D58-9FBF-434D1920F8B9}"/>
                </a:ext>
              </a:extLst>
            </p:cNvPr>
            <p:cNvSpPr txBox="1"/>
            <p:nvPr/>
          </p:nvSpPr>
          <p:spPr>
            <a:xfrm>
              <a:off x="482600" y="439828"/>
              <a:ext cx="22381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>
                  <a:solidFill>
                    <a:schemeClr val="accent1">
                      <a:lumMod val="75000"/>
                    </a:schemeClr>
                  </a:solidFill>
                  <a:latin typeface="+mn-ea"/>
                </a:rPr>
                <a:t>Introduction of interrupt</a:t>
              </a:r>
              <a:endParaRPr lang="zh-CN" altLang="en-US" sz="1400">
                <a:solidFill>
                  <a:schemeClr val="accent1">
                    <a:lumMod val="75000"/>
                  </a:schemeClr>
                </a:solidFill>
                <a:latin typeface="+mn-ea"/>
              </a:endParaRPr>
            </a:p>
          </p:txBody>
        </p:sp>
      </p:grp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27F230B0-ADB3-48C0-AD34-C70C6E82B78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1578828"/>
              </p:ext>
            </p:extLst>
          </p:nvPr>
        </p:nvGraphicFramePr>
        <p:xfrm>
          <a:off x="482600" y="1389308"/>
          <a:ext cx="9242425" cy="37381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1" name="Visio" r:id="rId4" imgW="2388073" imgH="960403" progId="Visio.Drawing.11">
                  <p:embed/>
                </p:oleObj>
              </mc:Choice>
              <mc:Fallback>
                <p:oleObj name="Visio" r:id="rId4" imgW="2388073" imgH="960403" progId="Visio.Drawing.11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27F230B0-ADB3-48C0-AD34-C70C6E82B78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600" y="1389308"/>
                        <a:ext cx="9242425" cy="373817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矩形 9">
            <a:extLst>
              <a:ext uri="{FF2B5EF4-FFF2-40B4-BE49-F238E27FC236}">
                <a16:creationId xmlns:a16="http://schemas.microsoft.com/office/drawing/2014/main" id="{BB4FA7FD-8B2B-427B-A280-9EABDE6F1404}"/>
              </a:ext>
            </a:extLst>
          </p:cNvPr>
          <p:cNvSpPr/>
          <p:nvPr/>
        </p:nvSpPr>
        <p:spPr>
          <a:xfrm>
            <a:off x="482599" y="3257550"/>
            <a:ext cx="4079876" cy="1869937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957DF4E7-0F13-484F-9514-AC3F42BCC9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5557969"/>
              </p:ext>
            </p:extLst>
          </p:nvPr>
        </p:nvGraphicFramePr>
        <p:xfrm>
          <a:off x="6084372" y="3257550"/>
          <a:ext cx="3640653" cy="2332290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543627">
                  <a:extLst>
                    <a:ext uri="{9D8B030D-6E8A-4147-A177-3AD203B41FA5}">
                      <a16:colId xmlns:a16="http://schemas.microsoft.com/office/drawing/2014/main" val="3137955409"/>
                    </a:ext>
                  </a:extLst>
                </a:gridCol>
                <a:gridCol w="543627">
                  <a:extLst>
                    <a:ext uri="{9D8B030D-6E8A-4147-A177-3AD203B41FA5}">
                      <a16:colId xmlns:a16="http://schemas.microsoft.com/office/drawing/2014/main" val="3964143068"/>
                    </a:ext>
                  </a:extLst>
                </a:gridCol>
                <a:gridCol w="543627">
                  <a:extLst>
                    <a:ext uri="{9D8B030D-6E8A-4147-A177-3AD203B41FA5}">
                      <a16:colId xmlns:a16="http://schemas.microsoft.com/office/drawing/2014/main" val="419666256"/>
                    </a:ext>
                  </a:extLst>
                </a:gridCol>
                <a:gridCol w="2009772">
                  <a:extLst>
                    <a:ext uri="{9D8B030D-6E8A-4147-A177-3AD203B41FA5}">
                      <a16:colId xmlns:a16="http://schemas.microsoft.com/office/drawing/2014/main" val="3035840002"/>
                    </a:ext>
                  </a:extLst>
                </a:gridCol>
              </a:tblGrid>
              <a:tr h="388715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GATE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INTx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TRx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400">
                          <a:effectLst/>
                        </a:rPr>
                        <a:t>定时器</a:t>
                      </a:r>
                      <a:r>
                        <a:rPr lang="en-US" sz="1400">
                          <a:effectLst/>
                        </a:rPr>
                        <a:t>/</a:t>
                      </a:r>
                      <a:r>
                        <a:rPr lang="zh-CN" sz="1400">
                          <a:effectLst/>
                        </a:rPr>
                        <a:t>计数器运行信号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54408727"/>
                  </a:ext>
                </a:extLst>
              </a:tr>
              <a:tr h="388715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0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1/0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1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400">
                          <a:effectLst/>
                        </a:rPr>
                        <a:t>运行（</a:t>
                      </a:r>
                      <a:r>
                        <a:rPr lang="en-US" sz="1400">
                          <a:effectLst/>
                        </a:rPr>
                        <a:t>1</a:t>
                      </a:r>
                      <a:r>
                        <a:rPr lang="zh-CN" sz="1400">
                          <a:effectLst/>
                        </a:rPr>
                        <a:t>）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69648630"/>
                  </a:ext>
                </a:extLst>
              </a:tr>
              <a:tr h="388715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0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1/0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0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400">
                          <a:effectLst/>
                        </a:rPr>
                        <a:t>不运行（</a:t>
                      </a:r>
                      <a:r>
                        <a:rPr lang="en-US" sz="1400">
                          <a:effectLst/>
                        </a:rPr>
                        <a:t>0</a:t>
                      </a:r>
                      <a:r>
                        <a:rPr lang="zh-CN" sz="1400">
                          <a:effectLst/>
                        </a:rPr>
                        <a:t>）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41891860"/>
                  </a:ext>
                </a:extLst>
              </a:tr>
              <a:tr h="388715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1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1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1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400">
                          <a:effectLst/>
                        </a:rPr>
                        <a:t>运行（</a:t>
                      </a:r>
                      <a:r>
                        <a:rPr lang="en-US" sz="1400">
                          <a:effectLst/>
                        </a:rPr>
                        <a:t>1</a:t>
                      </a:r>
                      <a:r>
                        <a:rPr lang="zh-CN" sz="1400">
                          <a:effectLst/>
                        </a:rPr>
                        <a:t>）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37697516"/>
                  </a:ext>
                </a:extLst>
              </a:tr>
              <a:tr h="38871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4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40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400">
                          <a:effectLst/>
                        </a:rPr>
                        <a:t>不运行（</a:t>
                      </a:r>
                      <a:r>
                        <a:rPr lang="en-US" altLang="zh-CN" sz="1400">
                          <a:effectLst/>
                        </a:rPr>
                        <a:t>0</a:t>
                      </a:r>
                      <a:r>
                        <a:rPr lang="zh-CN" altLang="zh-CN" sz="1400">
                          <a:effectLst/>
                        </a:rPr>
                        <a:t>）</a:t>
                      </a:r>
                      <a:endParaRPr lang="zh-CN" alt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79884701"/>
                  </a:ext>
                </a:extLst>
              </a:tr>
              <a:tr h="388715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1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0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1/0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400">
                          <a:effectLst/>
                        </a:rPr>
                        <a:t>不运行（</a:t>
                      </a:r>
                      <a:r>
                        <a:rPr lang="en-US" sz="1400">
                          <a:effectLst/>
                        </a:rPr>
                        <a:t>0</a:t>
                      </a:r>
                      <a:r>
                        <a:rPr lang="zh-CN" sz="1400">
                          <a:effectLst/>
                        </a:rPr>
                        <a:t>）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62968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75719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BAC8C24B-971B-46A9-BB3A-8E03D9749CB2}"/>
              </a:ext>
            </a:extLst>
          </p:cNvPr>
          <p:cNvGrpSpPr/>
          <p:nvPr/>
        </p:nvGrpSpPr>
        <p:grpSpPr>
          <a:xfrm>
            <a:off x="482600" y="439828"/>
            <a:ext cx="4729180" cy="904715"/>
            <a:chOff x="482600" y="439828"/>
            <a:chExt cx="4729180" cy="904715"/>
          </a:xfrm>
        </p:grpSpPr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D3345156-5EBA-4102-AE2A-79169B096F14}"/>
                </a:ext>
              </a:extLst>
            </p:cNvPr>
            <p:cNvSpPr txBox="1"/>
            <p:nvPr/>
          </p:nvSpPr>
          <p:spPr>
            <a:xfrm>
              <a:off x="482600" y="636657"/>
              <a:ext cx="472918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4000">
                  <a:solidFill>
                    <a:schemeClr val="accent1"/>
                  </a:solidFill>
                  <a:latin typeface="+mj-ea"/>
                  <a:ea typeface="+mj-ea"/>
                </a:rPr>
                <a:t>工作模式与计数初值</a:t>
              </a: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33FD2742-9550-4D58-9FBF-434D1920F8B9}"/>
                </a:ext>
              </a:extLst>
            </p:cNvPr>
            <p:cNvSpPr txBox="1"/>
            <p:nvPr/>
          </p:nvSpPr>
          <p:spPr>
            <a:xfrm>
              <a:off x="482600" y="439828"/>
              <a:ext cx="22381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>
                  <a:solidFill>
                    <a:schemeClr val="accent1">
                      <a:lumMod val="75000"/>
                    </a:schemeClr>
                  </a:solidFill>
                  <a:latin typeface="+mn-ea"/>
                </a:rPr>
                <a:t>Introduction of interrupt</a:t>
              </a:r>
              <a:endParaRPr lang="zh-CN" altLang="en-US" sz="1400">
                <a:solidFill>
                  <a:schemeClr val="accent1">
                    <a:lumMod val="75000"/>
                  </a:schemeClr>
                </a:solidFill>
                <a:latin typeface="+mn-ea"/>
              </a:endParaRPr>
            </a:p>
          </p:txBody>
        </p:sp>
      </p:grp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27F230B0-ADB3-48C0-AD34-C70C6E82B78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14974" y="138076"/>
          <a:ext cx="6370365" cy="25765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5" name="Visio" r:id="rId4" imgW="2388073" imgH="960403" progId="Visio.Drawing.11">
                  <p:embed/>
                </p:oleObj>
              </mc:Choice>
              <mc:Fallback>
                <p:oleObj name="Visio" r:id="rId4" imgW="2388073" imgH="960403" progId="Visio.Drawing.11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27F230B0-ADB3-48C0-AD34-C70C6E82B78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4974" y="138076"/>
                        <a:ext cx="6370365" cy="257654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矩形 9">
            <a:extLst>
              <a:ext uri="{FF2B5EF4-FFF2-40B4-BE49-F238E27FC236}">
                <a16:creationId xmlns:a16="http://schemas.microsoft.com/office/drawing/2014/main" id="{BB4FA7FD-8B2B-427B-A280-9EABDE6F1404}"/>
              </a:ext>
            </a:extLst>
          </p:cNvPr>
          <p:cNvSpPr/>
          <p:nvPr/>
        </p:nvSpPr>
        <p:spPr>
          <a:xfrm>
            <a:off x="9210674" y="747605"/>
            <a:ext cx="968899" cy="571500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A241144A-C758-4892-B1F5-0CD95AD003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4513834"/>
              </p:ext>
            </p:extLst>
          </p:nvPr>
        </p:nvGraphicFramePr>
        <p:xfrm>
          <a:off x="613720" y="2714625"/>
          <a:ext cx="4598060" cy="2828926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914660">
                  <a:extLst>
                    <a:ext uri="{9D8B030D-6E8A-4147-A177-3AD203B41FA5}">
                      <a16:colId xmlns:a16="http://schemas.microsoft.com/office/drawing/2014/main" val="3643896032"/>
                    </a:ext>
                  </a:extLst>
                </a:gridCol>
                <a:gridCol w="914660">
                  <a:extLst>
                    <a:ext uri="{9D8B030D-6E8A-4147-A177-3AD203B41FA5}">
                      <a16:colId xmlns:a16="http://schemas.microsoft.com/office/drawing/2014/main" val="3306983703"/>
                    </a:ext>
                  </a:extLst>
                </a:gridCol>
                <a:gridCol w="1384370">
                  <a:extLst>
                    <a:ext uri="{9D8B030D-6E8A-4147-A177-3AD203B41FA5}">
                      <a16:colId xmlns:a16="http://schemas.microsoft.com/office/drawing/2014/main" val="1195831721"/>
                    </a:ext>
                  </a:extLst>
                </a:gridCol>
                <a:gridCol w="1384370">
                  <a:extLst>
                    <a:ext uri="{9D8B030D-6E8A-4147-A177-3AD203B41FA5}">
                      <a16:colId xmlns:a16="http://schemas.microsoft.com/office/drawing/2014/main" val="4250851031"/>
                    </a:ext>
                  </a:extLst>
                </a:gridCol>
              </a:tblGrid>
              <a:tr h="483078">
                <a:tc>
                  <a:txBody>
                    <a:bodyPr/>
                    <a:lstStyle/>
                    <a:p>
                      <a:pPr algn="ctr"/>
                      <a:r>
                        <a:rPr lang="zh-CN" sz="1400">
                          <a:effectLst/>
                        </a:rPr>
                        <a:t>定时器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400">
                          <a:effectLst/>
                        </a:rPr>
                        <a:t>名称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400">
                          <a:effectLst/>
                        </a:rPr>
                        <a:t>地址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400">
                          <a:effectLst/>
                        </a:rPr>
                        <a:t>描述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42084912"/>
                  </a:ext>
                </a:extLst>
              </a:tr>
              <a:tr h="586462">
                <a:tc rowSpan="2">
                  <a:txBody>
                    <a:bodyPr/>
                    <a:lstStyle/>
                    <a:p>
                      <a:pPr algn="ctr"/>
                      <a:r>
                        <a:rPr lang="zh-CN" sz="1400">
                          <a:effectLst/>
                        </a:rPr>
                        <a:t>定时器</a:t>
                      </a:r>
                      <a:r>
                        <a:rPr lang="en-US" sz="1400">
                          <a:effectLst/>
                        </a:rPr>
                        <a:t>0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TL0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0x8A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400">
                          <a:effectLst/>
                        </a:rPr>
                        <a:t>计数值低位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91263082"/>
                  </a:ext>
                </a:extLst>
              </a:tr>
              <a:tr h="58646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TH0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0x8C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400">
                          <a:effectLst/>
                        </a:rPr>
                        <a:t>计数值高位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38376468"/>
                  </a:ext>
                </a:extLst>
              </a:tr>
              <a:tr h="586462">
                <a:tc rowSpan="2">
                  <a:txBody>
                    <a:bodyPr/>
                    <a:lstStyle/>
                    <a:p>
                      <a:pPr algn="ctr"/>
                      <a:r>
                        <a:rPr lang="zh-CN" sz="1400">
                          <a:effectLst/>
                        </a:rPr>
                        <a:t>定时器</a:t>
                      </a:r>
                      <a:r>
                        <a:rPr lang="en-US" sz="1400">
                          <a:effectLst/>
                        </a:rPr>
                        <a:t>1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TL1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0x8B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400">
                          <a:effectLst/>
                        </a:rPr>
                        <a:t>计数值低位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64669305"/>
                  </a:ext>
                </a:extLst>
              </a:tr>
              <a:tr h="58646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TH1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0x8D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400">
                          <a:effectLst/>
                        </a:rPr>
                        <a:t>计数值高位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532647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3808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BAC8C24B-971B-46A9-BB3A-8E03D9749CB2}"/>
              </a:ext>
            </a:extLst>
          </p:cNvPr>
          <p:cNvGrpSpPr/>
          <p:nvPr/>
        </p:nvGrpSpPr>
        <p:grpSpPr>
          <a:xfrm>
            <a:off x="482600" y="439828"/>
            <a:ext cx="4729180" cy="904715"/>
            <a:chOff x="482600" y="439828"/>
            <a:chExt cx="4729180" cy="904715"/>
          </a:xfrm>
        </p:grpSpPr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D3345156-5EBA-4102-AE2A-79169B096F14}"/>
                </a:ext>
              </a:extLst>
            </p:cNvPr>
            <p:cNvSpPr txBox="1"/>
            <p:nvPr/>
          </p:nvSpPr>
          <p:spPr>
            <a:xfrm>
              <a:off x="482600" y="636657"/>
              <a:ext cx="472918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4000">
                  <a:solidFill>
                    <a:schemeClr val="accent1"/>
                  </a:solidFill>
                  <a:latin typeface="+mj-ea"/>
                  <a:ea typeface="+mj-ea"/>
                </a:rPr>
                <a:t>工作模式与计数初值</a:t>
              </a: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33FD2742-9550-4D58-9FBF-434D1920F8B9}"/>
                </a:ext>
              </a:extLst>
            </p:cNvPr>
            <p:cNvSpPr txBox="1"/>
            <p:nvPr/>
          </p:nvSpPr>
          <p:spPr>
            <a:xfrm>
              <a:off x="482600" y="439828"/>
              <a:ext cx="22381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>
                  <a:solidFill>
                    <a:schemeClr val="accent1">
                      <a:lumMod val="75000"/>
                    </a:schemeClr>
                  </a:solidFill>
                  <a:latin typeface="+mn-ea"/>
                </a:rPr>
                <a:t>Introduction of interrupt</a:t>
              </a:r>
              <a:endParaRPr lang="zh-CN" altLang="en-US" sz="1400">
                <a:solidFill>
                  <a:schemeClr val="accent1">
                    <a:lumMod val="75000"/>
                  </a:schemeClr>
                </a:solidFill>
                <a:latin typeface="+mn-ea"/>
              </a:endParaRPr>
            </a:p>
          </p:txBody>
        </p:sp>
      </p:grp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27F230B0-ADB3-48C0-AD34-C70C6E82B78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3949984"/>
              </p:ext>
            </p:extLst>
          </p:nvPr>
        </p:nvGraphicFramePr>
        <p:xfrm>
          <a:off x="5514974" y="138076"/>
          <a:ext cx="6370365" cy="25765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9" name="Visio" r:id="rId4" imgW="2388073" imgH="960403" progId="Visio.Drawing.11">
                  <p:embed/>
                </p:oleObj>
              </mc:Choice>
              <mc:Fallback>
                <p:oleObj name="Visio" r:id="rId4" imgW="2388073" imgH="960403" progId="Visio.Drawing.11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27F230B0-ADB3-48C0-AD34-C70C6E82B78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4974" y="138076"/>
                        <a:ext cx="6370365" cy="257654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矩形 9">
            <a:extLst>
              <a:ext uri="{FF2B5EF4-FFF2-40B4-BE49-F238E27FC236}">
                <a16:creationId xmlns:a16="http://schemas.microsoft.com/office/drawing/2014/main" id="{BB4FA7FD-8B2B-427B-A280-9EABDE6F1404}"/>
              </a:ext>
            </a:extLst>
          </p:cNvPr>
          <p:cNvSpPr/>
          <p:nvPr/>
        </p:nvSpPr>
        <p:spPr>
          <a:xfrm>
            <a:off x="9210674" y="747605"/>
            <a:ext cx="968899" cy="571500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8ED976E1-0E87-47D1-9320-D157C07B5F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3486834"/>
              </p:ext>
            </p:extLst>
          </p:nvPr>
        </p:nvGraphicFramePr>
        <p:xfrm>
          <a:off x="482599" y="2832576"/>
          <a:ext cx="7127875" cy="1101249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656136">
                  <a:extLst>
                    <a:ext uri="{9D8B030D-6E8A-4147-A177-3AD203B41FA5}">
                      <a16:colId xmlns:a16="http://schemas.microsoft.com/office/drawing/2014/main" val="3076844213"/>
                    </a:ext>
                  </a:extLst>
                </a:gridCol>
                <a:gridCol w="1597811">
                  <a:extLst>
                    <a:ext uri="{9D8B030D-6E8A-4147-A177-3AD203B41FA5}">
                      <a16:colId xmlns:a16="http://schemas.microsoft.com/office/drawing/2014/main" val="3964675494"/>
                    </a:ext>
                  </a:extLst>
                </a:gridCol>
                <a:gridCol w="487545">
                  <a:extLst>
                    <a:ext uri="{9D8B030D-6E8A-4147-A177-3AD203B41FA5}">
                      <a16:colId xmlns:a16="http://schemas.microsoft.com/office/drawing/2014/main" val="1090993241"/>
                    </a:ext>
                  </a:extLst>
                </a:gridCol>
                <a:gridCol w="536907">
                  <a:extLst>
                    <a:ext uri="{9D8B030D-6E8A-4147-A177-3AD203B41FA5}">
                      <a16:colId xmlns:a16="http://schemas.microsoft.com/office/drawing/2014/main" val="1456631680"/>
                    </a:ext>
                  </a:extLst>
                </a:gridCol>
                <a:gridCol w="529313">
                  <a:extLst>
                    <a:ext uri="{9D8B030D-6E8A-4147-A177-3AD203B41FA5}">
                      <a16:colId xmlns:a16="http://schemas.microsoft.com/office/drawing/2014/main" val="1773585924"/>
                    </a:ext>
                  </a:extLst>
                </a:gridCol>
                <a:gridCol w="529313">
                  <a:extLst>
                    <a:ext uri="{9D8B030D-6E8A-4147-A177-3AD203B41FA5}">
                      <a16:colId xmlns:a16="http://schemas.microsoft.com/office/drawing/2014/main" val="482348996"/>
                    </a:ext>
                  </a:extLst>
                </a:gridCol>
                <a:gridCol w="612848">
                  <a:extLst>
                    <a:ext uri="{9D8B030D-6E8A-4147-A177-3AD203B41FA5}">
                      <a16:colId xmlns:a16="http://schemas.microsoft.com/office/drawing/2014/main" val="2273879208"/>
                    </a:ext>
                  </a:extLst>
                </a:gridCol>
                <a:gridCol w="612848">
                  <a:extLst>
                    <a:ext uri="{9D8B030D-6E8A-4147-A177-3AD203B41FA5}">
                      <a16:colId xmlns:a16="http://schemas.microsoft.com/office/drawing/2014/main" val="3553876538"/>
                    </a:ext>
                  </a:extLst>
                </a:gridCol>
                <a:gridCol w="521718">
                  <a:extLst>
                    <a:ext uri="{9D8B030D-6E8A-4147-A177-3AD203B41FA5}">
                      <a16:colId xmlns:a16="http://schemas.microsoft.com/office/drawing/2014/main" val="1857602041"/>
                    </a:ext>
                  </a:extLst>
                </a:gridCol>
                <a:gridCol w="521718">
                  <a:extLst>
                    <a:ext uri="{9D8B030D-6E8A-4147-A177-3AD203B41FA5}">
                      <a16:colId xmlns:a16="http://schemas.microsoft.com/office/drawing/2014/main" val="1768164273"/>
                    </a:ext>
                  </a:extLst>
                </a:gridCol>
                <a:gridCol w="521718">
                  <a:extLst>
                    <a:ext uri="{9D8B030D-6E8A-4147-A177-3AD203B41FA5}">
                      <a16:colId xmlns:a16="http://schemas.microsoft.com/office/drawing/2014/main" val="2481203314"/>
                    </a:ext>
                  </a:extLst>
                </a:gridCol>
              </a:tblGrid>
              <a:tr h="246122">
                <a:tc rowSpan="2">
                  <a:txBody>
                    <a:bodyPr/>
                    <a:lstStyle/>
                    <a:p>
                      <a:pPr algn="ctr"/>
                      <a:r>
                        <a:rPr lang="zh-CN" sz="1400">
                          <a:effectLst/>
                        </a:rPr>
                        <a:t>名称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sz="1400">
                          <a:effectLst/>
                        </a:rPr>
                        <a:t>描述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sz="1400">
                          <a:effectLst/>
                        </a:rPr>
                        <a:t>地址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zh-CN" sz="1400">
                          <a:effectLst/>
                        </a:rPr>
                        <a:t>位和名称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5505736"/>
                  </a:ext>
                </a:extLst>
              </a:tr>
              <a:tr h="24612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7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6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5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4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3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2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1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0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0983418"/>
                  </a:ext>
                </a:extLst>
              </a:tr>
              <a:tr h="362883"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TMOD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sz="1400">
                          <a:effectLst/>
                        </a:rPr>
                        <a:t>定时器模式寄存器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0x89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GATE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C/T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M1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M0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GATE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C/T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M1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M0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26093228"/>
                  </a:ext>
                </a:extLst>
              </a:tr>
              <a:tr h="24612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zh-CN" sz="1400">
                          <a:effectLst/>
                        </a:rPr>
                        <a:t>定时器</a:t>
                      </a:r>
                      <a:r>
                        <a:rPr lang="en-US" sz="1400">
                          <a:effectLst/>
                        </a:rPr>
                        <a:t>/</a:t>
                      </a:r>
                      <a:r>
                        <a:rPr lang="zh-CN" sz="1400">
                          <a:effectLst/>
                        </a:rPr>
                        <a:t>计数器</a:t>
                      </a:r>
                      <a:r>
                        <a:rPr lang="en-US" sz="1400">
                          <a:effectLst/>
                        </a:rPr>
                        <a:t>1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zh-CN" sz="1400">
                          <a:effectLst/>
                        </a:rPr>
                        <a:t>定时器</a:t>
                      </a:r>
                      <a:r>
                        <a:rPr lang="en-US" sz="1400">
                          <a:effectLst/>
                        </a:rPr>
                        <a:t>/</a:t>
                      </a:r>
                      <a:r>
                        <a:rPr lang="zh-CN" sz="1400">
                          <a:effectLst/>
                        </a:rPr>
                        <a:t>计数器</a:t>
                      </a:r>
                      <a:r>
                        <a:rPr lang="en-US" sz="1400">
                          <a:effectLst/>
                        </a:rPr>
                        <a:t>0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1740112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91187CC1-4282-448F-BBE8-0F21ECD303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6185352"/>
              </p:ext>
            </p:extLst>
          </p:nvPr>
        </p:nvGraphicFramePr>
        <p:xfrm>
          <a:off x="487418" y="4202658"/>
          <a:ext cx="7123057" cy="1717465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1436966">
                  <a:extLst>
                    <a:ext uri="{9D8B030D-6E8A-4147-A177-3AD203B41FA5}">
                      <a16:colId xmlns:a16="http://schemas.microsoft.com/office/drawing/2014/main" val="2770927981"/>
                    </a:ext>
                  </a:extLst>
                </a:gridCol>
                <a:gridCol w="1436966">
                  <a:extLst>
                    <a:ext uri="{9D8B030D-6E8A-4147-A177-3AD203B41FA5}">
                      <a16:colId xmlns:a16="http://schemas.microsoft.com/office/drawing/2014/main" val="2822784480"/>
                    </a:ext>
                  </a:extLst>
                </a:gridCol>
                <a:gridCol w="1436966">
                  <a:extLst>
                    <a:ext uri="{9D8B030D-6E8A-4147-A177-3AD203B41FA5}">
                      <a16:colId xmlns:a16="http://schemas.microsoft.com/office/drawing/2014/main" val="261873018"/>
                    </a:ext>
                  </a:extLst>
                </a:gridCol>
                <a:gridCol w="2812159">
                  <a:extLst>
                    <a:ext uri="{9D8B030D-6E8A-4147-A177-3AD203B41FA5}">
                      <a16:colId xmlns:a16="http://schemas.microsoft.com/office/drawing/2014/main" val="4230614600"/>
                    </a:ext>
                  </a:extLst>
                </a:gridCol>
              </a:tblGrid>
              <a:tr h="343493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M1</a:t>
                      </a:r>
                      <a:endParaRPr lang="zh-CN" sz="12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M0</a:t>
                      </a:r>
                      <a:endParaRPr lang="zh-CN" sz="12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>
                          <a:effectLst/>
                        </a:rPr>
                        <a:t>工作模式</a:t>
                      </a:r>
                      <a:endParaRPr lang="zh-CN" sz="12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>
                          <a:effectLst/>
                        </a:rPr>
                        <a:t>说明</a:t>
                      </a:r>
                      <a:endParaRPr lang="zh-CN" sz="12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90578261"/>
                  </a:ext>
                </a:extLst>
              </a:tr>
              <a:tr h="343493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0</a:t>
                      </a:r>
                      <a:endParaRPr lang="zh-CN" sz="12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0</a:t>
                      </a:r>
                      <a:endParaRPr lang="zh-CN" sz="12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>
                          <a:effectLst/>
                        </a:rPr>
                        <a:t>模式</a:t>
                      </a:r>
                      <a:r>
                        <a:rPr lang="en-US" sz="1200">
                          <a:effectLst/>
                        </a:rPr>
                        <a:t>0</a:t>
                      </a:r>
                      <a:endParaRPr lang="zh-CN" sz="12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13</a:t>
                      </a:r>
                      <a:r>
                        <a:rPr lang="zh-CN" sz="1200">
                          <a:effectLst/>
                        </a:rPr>
                        <a:t>位定时器</a:t>
                      </a:r>
                      <a:r>
                        <a:rPr lang="en-US" sz="1200">
                          <a:effectLst/>
                        </a:rPr>
                        <a:t>/</a:t>
                      </a:r>
                      <a:r>
                        <a:rPr lang="zh-CN" sz="1200">
                          <a:effectLst/>
                        </a:rPr>
                        <a:t>计数器</a:t>
                      </a:r>
                      <a:endParaRPr lang="zh-CN" sz="12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97261903"/>
                  </a:ext>
                </a:extLst>
              </a:tr>
              <a:tr h="343493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0</a:t>
                      </a:r>
                      <a:endParaRPr lang="zh-CN" sz="12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1</a:t>
                      </a:r>
                      <a:endParaRPr lang="zh-CN" sz="12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>
                          <a:effectLst/>
                        </a:rPr>
                        <a:t>模式</a:t>
                      </a:r>
                      <a:r>
                        <a:rPr lang="en-US" sz="1200">
                          <a:effectLst/>
                        </a:rPr>
                        <a:t>1</a:t>
                      </a:r>
                      <a:endParaRPr lang="zh-CN" sz="12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16</a:t>
                      </a:r>
                      <a:r>
                        <a:rPr lang="zh-CN" sz="1200">
                          <a:effectLst/>
                        </a:rPr>
                        <a:t>位定时器</a:t>
                      </a:r>
                      <a:r>
                        <a:rPr lang="en-US" sz="1200">
                          <a:effectLst/>
                        </a:rPr>
                        <a:t>/</a:t>
                      </a:r>
                      <a:r>
                        <a:rPr lang="zh-CN" sz="1200">
                          <a:effectLst/>
                        </a:rPr>
                        <a:t>计数器</a:t>
                      </a:r>
                      <a:endParaRPr lang="zh-CN" sz="12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47397077"/>
                  </a:ext>
                </a:extLst>
              </a:tr>
              <a:tr h="343493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1</a:t>
                      </a:r>
                      <a:endParaRPr lang="zh-CN" sz="12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0</a:t>
                      </a:r>
                      <a:endParaRPr lang="zh-CN" sz="12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>
                          <a:effectLst/>
                        </a:rPr>
                        <a:t>模式</a:t>
                      </a:r>
                      <a:r>
                        <a:rPr lang="en-US" sz="1200">
                          <a:effectLst/>
                        </a:rPr>
                        <a:t>2</a:t>
                      </a:r>
                      <a:endParaRPr lang="zh-CN" sz="12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8</a:t>
                      </a:r>
                      <a:r>
                        <a:rPr lang="zh-CN" sz="1200">
                          <a:effectLst/>
                        </a:rPr>
                        <a:t>位定时器</a:t>
                      </a:r>
                      <a:r>
                        <a:rPr lang="en-US" sz="1200">
                          <a:effectLst/>
                        </a:rPr>
                        <a:t>/</a:t>
                      </a:r>
                      <a:r>
                        <a:rPr lang="zh-CN" sz="1200">
                          <a:effectLst/>
                        </a:rPr>
                        <a:t>计数器，可自动重载</a:t>
                      </a:r>
                      <a:endParaRPr lang="zh-CN" sz="12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24221907"/>
                  </a:ext>
                </a:extLst>
              </a:tr>
              <a:tr h="343493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1</a:t>
                      </a:r>
                      <a:endParaRPr lang="zh-CN" sz="12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1</a:t>
                      </a:r>
                      <a:endParaRPr lang="zh-CN" sz="12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>
                          <a:effectLst/>
                        </a:rPr>
                        <a:t>模式</a:t>
                      </a:r>
                      <a:r>
                        <a:rPr lang="en-US" sz="1200">
                          <a:effectLst/>
                        </a:rPr>
                        <a:t>3</a:t>
                      </a:r>
                      <a:endParaRPr lang="zh-CN" sz="12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>
                          <a:effectLst/>
                        </a:rPr>
                        <a:t>两组独立的</a:t>
                      </a:r>
                      <a:r>
                        <a:rPr lang="en-US" sz="1200">
                          <a:effectLst/>
                        </a:rPr>
                        <a:t>8</a:t>
                      </a:r>
                      <a:r>
                        <a:rPr lang="zh-CN" sz="1200">
                          <a:effectLst/>
                        </a:rPr>
                        <a:t>位定时器</a:t>
                      </a:r>
                      <a:endParaRPr lang="zh-CN" sz="12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001116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8386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BAC8C24B-971B-46A9-BB3A-8E03D9749CB2}"/>
              </a:ext>
            </a:extLst>
          </p:cNvPr>
          <p:cNvGrpSpPr/>
          <p:nvPr/>
        </p:nvGrpSpPr>
        <p:grpSpPr>
          <a:xfrm>
            <a:off x="482600" y="439828"/>
            <a:ext cx="2507418" cy="904715"/>
            <a:chOff x="482600" y="439828"/>
            <a:chExt cx="2507418" cy="904715"/>
          </a:xfrm>
        </p:grpSpPr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D3345156-5EBA-4102-AE2A-79169B096F14}"/>
                </a:ext>
              </a:extLst>
            </p:cNvPr>
            <p:cNvSpPr txBox="1"/>
            <p:nvPr/>
          </p:nvSpPr>
          <p:spPr>
            <a:xfrm>
              <a:off x="482600" y="636657"/>
              <a:ext cx="250741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4000">
                  <a:solidFill>
                    <a:schemeClr val="accent1"/>
                  </a:solidFill>
                  <a:latin typeface="+mj-ea"/>
                  <a:ea typeface="+mj-ea"/>
                </a:rPr>
                <a:t>工作模式</a:t>
              </a:r>
              <a:r>
                <a:rPr lang="en-US" altLang="zh-CN" sz="4000">
                  <a:solidFill>
                    <a:schemeClr val="accent1"/>
                  </a:solidFill>
                  <a:latin typeface="+mj-ea"/>
                  <a:ea typeface="+mj-ea"/>
                </a:rPr>
                <a:t>1</a:t>
              </a:r>
              <a:endParaRPr lang="zh-CN" altLang="en-US" sz="4000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33FD2742-9550-4D58-9FBF-434D1920F8B9}"/>
                </a:ext>
              </a:extLst>
            </p:cNvPr>
            <p:cNvSpPr txBox="1"/>
            <p:nvPr/>
          </p:nvSpPr>
          <p:spPr>
            <a:xfrm>
              <a:off x="482600" y="439828"/>
              <a:ext cx="8114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>
                  <a:solidFill>
                    <a:schemeClr val="accent1">
                      <a:lumMod val="75000"/>
                    </a:schemeClr>
                  </a:solidFill>
                  <a:latin typeface="+mn-ea"/>
                </a:rPr>
                <a:t>Mode 1</a:t>
              </a:r>
              <a:endParaRPr lang="zh-CN" altLang="en-US" sz="1400">
                <a:solidFill>
                  <a:schemeClr val="accent1">
                    <a:lumMod val="75000"/>
                  </a:schemeClr>
                </a:solidFill>
                <a:latin typeface="+mn-ea"/>
              </a:endParaRPr>
            </a:p>
          </p:txBody>
        </p:sp>
      </p:grp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AE094532-D45E-4BB2-8F52-B6F0FC4A129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7149322"/>
              </p:ext>
            </p:extLst>
          </p:nvPr>
        </p:nvGraphicFramePr>
        <p:xfrm>
          <a:off x="704002" y="2527270"/>
          <a:ext cx="1250812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3" name="Equation" r:id="rId11" imgW="390629" imgH="219248" progId="Equation.DSMT4">
                  <p:embed/>
                </p:oleObj>
              </mc:Choice>
              <mc:Fallback>
                <p:oleObj name="Equation" r:id="rId11" imgW="390629" imgH="219248" progId="Equation.DSMT4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AE094532-D45E-4BB2-8F52-B6F0FC4A129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04002" y="2527270"/>
                        <a:ext cx="1250812" cy="701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PA-文本框 5">
            <a:extLst>
              <a:ext uri="{FF2B5EF4-FFF2-40B4-BE49-F238E27FC236}">
                <a16:creationId xmlns:a16="http://schemas.microsoft.com/office/drawing/2014/main" id="{DEF812D2-D3AB-4DBD-9002-F14781AC1E6C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652463" y="1616228"/>
            <a:ext cx="6042775" cy="62985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400" spc="120"/>
            </a:lvl1pPr>
          </a:lstStyle>
          <a:p>
            <a:r>
              <a:rPr lang="en-US" altLang="zh-CN"/>
              <a:t>16</a:t>
            </a:r>
            <a:r>
              <a:rPr lang="zh-CN" altLang="en-US"/>
              <a:t>位的定时</a:t>
            </a:r>
            <a:r>
              <a:rPr lang="en-US" altLang="zh-CN"/>
              <a:t>/</a:t>
            </a:r>
            <a:r>
              <a:rPr lang="zh-CN" altLang="en-US"/>
              <a:t>计数器，由</a:t>
            </a:r>
            <a:r>
              <a:rPr lang="en-US" altLang="zh-CN"/>
              <a:t>TLx</a:t>
            </a:r>
            <a:r>
              <a:rPr lang="zh-CN" altLang="en-US"/>
              <a:t>的</a:t>
            </a:r>
            <a:r>
              <a:rPr lang="en-US" altLang="zh-CN"/>
              <a:t>8</a:t>
            </a:r>
            <a:r>
              <a:rPr lang="zh-CN" altLang="en-US"/>
              <a:t>位和</a:t>
            </a:r>
            <a:r>
              <a:rPr lang="en-US" altLang="zh-CN"/>
              <a:t>THx</a:t>
            </a:r>
            <a:r>
              <a:rPr lang="zh-CN" altLang="en-US"/>
              <a:t>的</a:t>
            </a:r>
            <a:r>
              <a:rPr lang="en-US" altLang="zh-CN"/>
              <a:t>8</a:t>
            </a:r>
            <a:r>
              <a:rPr lang="zh-CN" altLang="en-US"/>
              <a:t>位构成。当</a:t>
            </a:r>
            <a:r>
              <a:rPr lang="en-US" altLang="zh-CN"/>
              <a:t>TLx</a:t>
            </a:r>
            <a:r>
              <a:rPr lang="zh-CN" altLang="en-US"/>
              <a:t>溢出时，向</a:t>
            </a:r>
            <a:r>
              <a:rPr lang="en-US" altLang="zh-CN"/>
              <a:t>THx</a:t>
            </a:r>
            <a:r>
              <a:rPr lang="zh-CN" altLang="en-US"/>
              <a:t>进位。</a:t>
            </a:r>
            <a:r>
              <a:rPr lang="en-US" altLang="zh-CN"/>
              <a:t>THx</a:t>
            </a:r>
            <a:r>
              <a:rPr lang="zh-CN" altLang="en-US"/>
              <a:t>溢出时，将会产生溢出中断。</a:t>
            </a:r>
            <a:endParaRPr lang="zh-CN" altLang="zh-CN"/>
          </a:p>
        </p:txBody>
      </p:sp>
      <p:sp>
        <p:nvSpPr>
          <p:cNvPr id="14" name="PA-文本框 4">
            <a:extLst>
              <a:ext uri="{FF2B5EF4-FFF2-40B4-BE49-F238E27FC236}">
                <a16:creationId xmlns:a16="http://schemas.microsoft.com/office/drawing/2014/main" id="{15B315F2-A711-4363-A2BB-FE30CFD3E5A4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682193" y="2327215"/>
            <a:ext cx="1191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sz="2000"/>
              <a:t>初值计算</a:t>
            </a:r>
          </a:p>
        </p:txBody>
      </p:sp>
      <p:sp>
        <p:nvSpPr>
          <p:cNvPr id="15" name="PA-文本框 4">
            <a:extLst>
              <a:ext uri="{FF2B5EF4-FFF2-40B4-BE49-F238E27FC236}">
                <a16:creationId xmlns:a16="http://schemas.microsoft.com/office/drawing/2014/main" id="{6F0E4AEF-0D6A-478B-9508-946FD365E9EB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7714780" y="1547533"/>
            <a:ext cx="1191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sz="2000"/>
              <a:t>编程方法</a:t>
            </a:r>
          </a:p>
        </p:txBody>
      </p:sp>
      <p:sp>
        <p:nvSpPr>
          <p:cNvPr id="17" name="PA-文本框 5">
            <a:extLst>
              <a:ext uri="{FF2B5EF4-FFF2-40B4-BE49-F238E27FC236}">
                <a16:creationId xmlns:a16="http://schemas.microsoft.com/office/drawing/2014/main" id="{6F269067-9B09-4373-8D57-B506DB5D5434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2243505" y="2698728"/>
            <a:ext cx="6042775" cy="35221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400" spc="120"/>
            </a:lvl1pPr>
          </a:lstStyle>
          <a:p>
            <a:r>
              <a:rPr lang="zh-CN" altLang="en-US"/>
              <a:t>其中，</a:t>
            </a:r>
            <a:r>
              <a:rPr lang="en-US" altLang="zh-CN"/>
              <a:t>n</a:t>
            </a:r>
            <a:r>
              <a:rPr lang="zh-CN" altLang="en-US"/>
              <a:t>为定时器</a:t>
            </a:r>
            <a:r>
              <a:rPr lang="en-US" altLang="zh-CN"/>
              <a:t>/</a:t>
            </a:r>
            <a:r>
              <a:rPr lang="zh-CN" altLang="en-US"/>
              <a:t>计数器的长度，</a:t>
            </a:r>
            <a:r>
              <a:rPr lang="en-US" altLang="zh-CN"/>
              <a:t>X</a:t>
            </a:r>
            <a:r>
              <a:rPr lang="zh-CN" altLang="en-US"/>
              <a:t>为需要计数的值</a:t>
            </a:r>
            <a:endParaRPr lang="zh-CN" altLang="zh-CN"/>
          </a:p>
        </p:txBody>
      </p:sp>
      <p:sp>
        <p:nvSpPr>
          <p:cNvPr id="18" name="PA-文本框 5">
            <a:extLst>
              <a:ext uri="{FF2B5EF4-FFF2-40B4-BE49-F238E27FC236}">
                <a16:creationId xmlns:a16="http://schemas.microsoft.com/office/drawing/2014/main" id="{3D73F94E-1A3D-439A-92F0-AD1F7448489D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682193" y="3324125"/>
            <a:ext cx="6042775" cy="34977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400" spc="120"/>
            </a:lvl1pPr>
          </a:lstStyle>
          <a:p>
            <a:r>
              <a:rPr lang="zh-CN" altLang="en-US"/>
              <a:t>使用</a:t>
            </a:r>
            <a:r>
              <a:rPr lang="en-US" altLang="zh-CN"/>
              <a:t>T1</a:t>
            </a:r>
            <a:r>
              <a:rPr lang="zh-CN" altLang="en-US"/>
              <a:t>在工作模式</a:t>
            </a:r>
            <a:r>
              <a:rPr lang="en-US" altLang="zh-CN"/>
              <a:t>0</a:t>
            </a:r>
            <a:r>
              <a:rPr lang="zh-CN" altLang="en-US"/>
              <a:t>下定时</a:t>
            </a:r>
            <a:r>
              <a:rPr lang="en-US" altLang="zh-CN"/>
              <a:t>1ms</a:t>
            </a:r>
            <a:r>
              <a:rPr lang="zh-CN" altLang="en-US"/>
              <a:t>（计数值为</a:t>
            </a:r>
            <a:r>
              <a:rPr lang="en-US" altLang="zh-CN"/>
              <a:t>1000</a:t>
            </a:r>
            <a:r>
              <a:rPr lang="zh-CN" altLang="en-US"/>
              <a:t>）后溢出</a:t>
            </a:r>
            <a:endParaRPr lang="zh-CN" altLang="zh-CN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61D14E6B-0121-4F7C-964F-E44DD7AEE3B1}"/>
              </a:ext>
            </a:extLst>
          </p:cNvPr>
          <p:cNvSpPr/>
          <p:nvPr/>
        </p:nvSpPr>
        <p:spPr>
          <a:xfrm>
            <a:off x="7744510" y="2152884"/>
            <a:ext cx="3143030" cy="7487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361950"/>
            <a:r>
              <a:rPr lang="en-US" altLang="zh-CN" sz="1400">
                <a:solidFill>
                  <a:schemeClr val="accent1">
                    <a:lumMod val="75000"/>
                  </a:schemeClr>
                </a:solidFill>
              </a:rPr>
              <a:t>TMOD=0x01;</a:t>
            </a:r>
          </a:p>
          <a:p>
            <a:pPr indent="361950"/>
            <a:r>
              <a:rPr lang="en-US" altLang="zh-CN" sz="1400">
                <a:solidFill>
                  <a:schemeClr val="accent1">
                    <a:lumMod val="75000"/>
                  </a:schemeClr>
                </a:solidFill>
              </a:rPr>
              <a:t>TH0=0xFC;</a:t>
            </a:r>
          </a:p>
          <a:p>
            <a:pPr indent="361950"/>
            <a:r>
              <a:rPr lang="en-US" altLang="zh-CN" sz="1400">
                <a:solidFill>
                  <a:schemeClr val="accent1">
                    <a:lumMod val="75000"/>
                  </a:schemeClr>
                </a:solidFill>
              </a:rPr>
              <a:t>TL0=0x18;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4A3EB903-0190-407E-A654-E89109CDA266}"/>
              </a:ext>
            </a:extLst>
          </p:cNvPr>
          <p:cNvSpPr/>
          <p:nvPr/>
        </p:nvSpPr>
        <p:spPr>
          <a:xfrm>
            <a:off x="7766319" y="3098729"/>
            <a:ext cx="3143030" cy="37438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361950"/>
            <a:r>
              <a:rPr lang="en-US" altLang="zh-CN" sz="1400">
                <a:solidFill>
                  <a:schemeClr val="accent1">
                    <a:lumMod val="75000"/>
                  </a:schemeClr>
                </a:solidFill>
              </a:rPr>
              <a:t>TR0=1;</a:t>
            </a:r>
          </a:p>
        </p:txBody>
      </p:sp>
      <p:sp>
        <p:nvSpPr>
          <p:cNvPr id="23" name="PA-文本框 5">
            <a:extLst>
              <a:ext uri="{FF2B5EF4-FFF2-40B4-BE49-F238E27FC236}">
                <a16:creationId xmlns:a16="http://schemas.microsoft.com/office/drawing/2014/main" id="{C95AFADD-E345-41C0-A797-2CB2EAC8EAC8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652463" y="4348222"/>
            <a:ext cx="3400257" cy="119244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400" spc="120"/>
            </a:lvl1pPr>
          </a:lstStyle>
          <a:p>
            <a:r>
              <a:rPr lang="zh-CN" altLang="en-US"/>
              <a:t>工作模式</a:t>
            </a:r>
            <a:r>
              <a:rPr lang="en-US" altLang="zh-CN"/>
              <a:t>0</a:t>
            </a:r>
            <a:r>
              <a:rPr lang="zh-CN" altLang="en-US"/>
              <a:t>与工作模式</a:t>
            </a:r>
            <a:r>
              <a:rPr lang="en-US" altLang="zh-CN"/>
              <a:t>1</a:t>
            </a:r>
            <a:r>
              <a:rPr lang="zh-CN" altLang="en-US"/>
              <a:t>的不同之处在于计数器长度。前者为</a:t>
            </a:r>
            <a:r>
              <a:rPr lang="en-US" altLang="zh-CN"/>
              <a:t>13</a:t>
            </a:r>
            <a:r>
              <a:rPr lang="zh-CN" altLang="en-US"/>
              <a:t>位，而后者为</a:t>
            </a:r>
            <a:r>
              <a:rPr lang="en-US" altLang="zh-CN"/>
              <a:t>16</a:t>
            </a:r>
            <a:r>
              <a:rPr lang="zh-CN" altLang="en-US"/>
              <a:t>位，对应的最大计数值分别为</a:t>
            </a:r>
            <a:r>
              <a:rPr lang="en-US" altLang="zh-CN"/>
              <a:t>8191</a:t>
            </a:r>
            <a:r>
              <a:rPr lang="zh-CN" altLang="en-US"/>
              <a:t>和</a:t>
            </a:r>
            <a:r>
              <a:rPr lang="en-US" altLang="zh-CN"/>
              <a:t>65535</a:t>
            </a:r>
            <a:r>
              <a:rPr lang="zh-CN" altLang="en-US"/>
              <a:t>。</a:t>
            </a:r>
            <a:endParaRPr lang="zh-CN" altLang="zh-CN"/>
          </a:p>
        </p:txBody>
      </p:sp>
      <p:sp>
        <p:nvSpPr>
          <p:cNvPr id="24" name="PA-文本框 4">
            <a:extLst>
              <a:ext uri="{FF2B5EF4-FFF2-40B4-BE49-F238E27FC236}">
                <a16:creationId xmlns:a16="http://schemas.microsoft.com/office/drawing/2014/main" id="{7D885F7B-A6A9-407C-9AF1-DEEC7BF628A5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652463" y="3867197"/>
            <a:ext cx="15937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sz="2000"/>
              <a:t>与工作模式</a:t>
            </a:r>
            <a:r>
              <a:rPr lang="en-US" altLang="zh-CN" sz="2000"/>
              <a:t>0</a:t>
            </a:r>
            <a:endParaRPr lang="zh-CN" altLang="en-US" sz="2000"/>
          </a:p>
        </p:txBody>
      </p:sp>
    </p:spTree>
    <p:extLst>
      <p:ext uri="{BB962C8B-B14F-4D97-AF65-F5344CB8AC3E}">
        <p14:creationId xmlns:p14="http://schemas.microsoft.com/office/powerpoint/2010/main" val="40631565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BAC8C24B-971B-46A9-BB3A-8E03D9749CB2}"/>
              </a:ext>
            </a:extLst>
          </p:cNvPr>
          <p:cNvGrpSpPr/>
          <p:nvPr/>
        </p:nvGrpSpPr>
        <p:grpSpPr>
          <a:xfrm>
            <a:off x="482600" y="439828"/>
            <a:ext cx="2507418" cy="904715"/>
            <a:chOff x="482600" y="439828"/>
            <a:chExt cx="2507418" cy="904715"/>
          </a:xfrm>
        </p:grpSpPr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D3345156-5EBA-4102-AE2A-79169B096F14}"/>
                </a:ext>
              </a:extLst>
            </p:cNvPr>
            <p:cNvSpPr txBox="1"/>
            <p:nvPr/>
          </p:nvSpPr>
          <p:spPr>
            <a:xfrm>
              <a:off x="482600" y="636657"/>
              <a:ext cx="250741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4000">
                  <a:solidFill>
                    <a:schemeClr val="accent1"/>
                  </a:solidFill>
                  <a:latin typeface="+mj-ea"/>
                  <a:ea typeface="+mj-ea"/>
                </a:rPr>
                <a:t>工作模式</a:t>
              </a:r>
              <a:r>
                <a:rPr lang="en-US" altLang="zh-CN" sz="4000">
                  <a:solidFill>
                    <a:schemeClr val="accent1"/>
                  </a:solidFill>
                  <a:latin typeface="+mj-ea"/>
                  <a:ea typeface="+mj-ea"/>
                </a:rPr>
                <a:t>2</a:t>
              </a:r>
              <a:endParaRPr lang="zh-CN" altLang="en-US" sz="4000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33FD2742-9550-4D58-9FBF-434D1920F8B9}"/>
                </a:ext>
              </a:extLst>
            </p:cNvPr>
            <p:cNvSpPr txBox="1"/>
            <p:nvPr/>
          </p:nvSpPr>
          <p:spPr>
            <a:xfrm>
              <a:off x="482600" y="439828"/>
              <a:ext cx="8114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>
                  <a:solidFill>
                    <a:schemeClr val="accent1">
                      <a:lumMod val="75000"/>
                    </a:schemeClr>
                  </a:solidFill>
                  <a:latin typeface="+mn-ea"/>
                </a:rPr>
                <a:t>Mode 2</a:t>
              </a:r>
              <a:endParaRPr lang="zh-CN" altLang="en-US" sz="1400">
                <a:solidFill>
                  <a:schemeClr val="accent1">
                    <a:lumMod val="75000"/>
                  </a:schemeClr>
                </a:solidFill>
                <a:latin typeface="+mn-ea"/>
              </a:endParaRPr>
            </a:p>
          </p:txBody>
        </p:sp>
      </p:grp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641D7322-D287-4D2E-B84D-D85E693F1D0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7919788"/>
              </p:ext>
            </p:extLst>
          </p:nvPr>
        </p:nvGraphicFramePr>
        <p:xfrm>
          <a:off x="407406" y="2100402"/>
          <a:ext cx="6751944" cy="35670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7" name="Visio" r:id="rId8" imgW="1630609" imgH="856472" progId="Visio.Drawing.11">
                  <p:embed/>
                </p:oleObj>
              </mc:Choice>
              <mc:Fallback>
                <p:oleObj name="Visio" r:id="rId8" imgW="1630609" imgH="856472" progId="Visio.Drawing.11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641D7322-D287-4D2E-B84D-D85E693F1D0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406" y="2100402"/>
                        <a:ext cx="6751944" cy="356706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PA-文本框 5">
            <a:extLst>
              <a:ext uri="{FF2B5EF4-FFF2-40B4-BE49-F238E27FC236}">
                <a16:creationId xmlns:a16="http://schemas.microsoft.com/office/drawing/2014/main" id="{A603974F-3A4C-40F0-858E-2729BF45F7B6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389636" y="1351306"/>
            <a:ext cx="6957659" cy="86023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400" spc="120"/>
            </a:lvl1pPr>
          </a:lstStyle>
          <a:p>
            <a:r>
              <a:rPr lang="zh-CN" altLang="en-US">
                <a:solidFill>
                  <a:srgbClr val="FF0000"/>
                </a:solidFill>
              </a:rPr>
              <a:t>计数值</a:t>
            </a:r>
            <a:r>
              <a:rPr lang="zh-CN" altLang="en-US"/>
              <a:t>由</a:t>
            </a:r>
            <a:r>
              <a:rPr lang="en-US" altLang="zh-CN" sz="2000">
                <a:solidFill>
                  <a:srgbClr val="FF0000"/>
                </a:solidFill>
              </a:rPr>
              <a:t>TLx</a:t>
            </a:r>
            <a:r>
              <a:rPr lang="zh-CN" altLang="en-US"/>
              <a:t>构成，</a:t>
            </a:r>
            <a:r>
              <a:rPr lang="zh-CN" altLang="en-US">
                <a:solidFill>
                  <a:srgbClr val="FF0000"/>
                </a:solidFill>
              </a:rPr>
              <a:t>自动重装值</a:t>
            </a:r>
            <a:r>
              <a:rPr lang="zh-CN" altLang="en-US"/>
              <a:t>由</a:t>
            </a:r>
            <a:r>
              <a:rPr lang="en-US" altLang="zh-CN" sz="2000">
                <a:solidFill>
                  <a:srgbClr val="FF0000"/>
                </a:solidFill>
              </a:rPr>
              <a:t>THx</a:t>
            </a:r>
            <a:r>
              <a:rPr lang="zh-CN" altLang="en-US"/>
              <a:t>构成。</a:t>
            </a:r>
            <a:endParaRPr lang="en-US" altLang="zh-CN"/>
          </a:p>
          <a:p>
            <a:r>
              <a:rPr lang="zh-CN" altLang="en-US"/>
              <a:t>当</a:t>
            </a:r>
            <a:r>
              <a:rPr lang="en-US" altLang="zh-CN" sz="2000">
                <a:solidFill>
                  <a:srgbClr val="FF0000"/>
                </a:solidFill>
              </a:rPr>
              <a:t>TLx</a:t>
            </a:r>
            <a:r>
              <a:rPr lang="zh-CN" altLang="en-US"/>
              <a:t>溢出时，将会自动读取</a:t>
            </a:r>
            <a:r>
              <a:rPr lang="en-US" altLang="zh-CN" sz="2000">
                <a:solidFill>
                  <a:srgbClr val="FF0000"/>
                </a:solidFill>
              </a:rPr>
              <a:t>THx</a:t>
            </a:r>
            <a:r>
              <a:rPr lang="zh-CN" altLang="en-US"/>
              <a:t>中的值作为新的计数初值。</a:t>
            </a:r>
            <a:endParaRPr lang="zh-CN" altLang="zh-CN"/>
          </a:p>
        </p:txBody>
      </p:sp>
      <p:sp>
        <p:nvSpPr>
          <p:cNvPr id="22" name="PA-文本框 4">
            <a:extLst>
              <a:ext uri="{FF2B5EF4-FFF2-40B4-BE49-F238E27FC236}">
                <a16:creationId xmlns:a16="http://schemas.microsoft.com/office/drawing/2014/main" id="{80074807-C6FD-4811-AC63-DB00F9AF4CEB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7687006" y="1746002"/>
            <a:ext cx="1191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sz="2000"/>
              <a:t>编程方法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EE69AA94-3960-4978-8518-09C997BE205E}"/>
              </a:ext>
            </a:extLst>
          </p:cNvPr>
          <p:cNvSpPr/>
          <p:nvPr/>
        </p:nvSpPr>
        <p:spPr>
          <a:xfrm>
            <a:off x="7795647" y="2606237"/>
            <a:ext cx="3143030" cy="7487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361950"/>
            <a:r>
              <a:rPr lang="en-US" altLang="zh-CN" sz="1400">
                <a:solidFill>
                  <a:schemeClr val="accent1">
                    <a:lumMod val="75000"/>
                  </a:schemeClr>
                </a:solidFill>
              </a:rPr>
              <a:t>TMOD=0x02;</a:t>
            </a:r>
          </a:p>
          <a:p>
            <a:pPr indent="361950"/>
            <a:r>
              <a:rPr lang="en-US" altLang="zh-CN" sz="1400">
                <a:solidFill>
                  <a:schemeClr val="accent1">
                    <a:lumMod val="75000"/>
                  </a:schemeClr>
                </a:solidFill>
              </a:rPr>
              <a:t>TL0=0x9C;</a:t>
            </a:r>
          </a:p>
          <a:p>
            <a:pPr indent="361950"/>
            <a:r>
              <a:rPr lang="en-US" altLang="zh-CN" sz="1400">
                <a:solidFill>
                  <a:schemeClr val="accent1">
                    <a:lumMod val="75000"/>
                  </a:schemeClr>
                </a:solidFill>
              </a:rPr>
              <a:t>TH0=TL0;</a:t>
            </a:r>
          </a:p>
        </p:txBody>
      </p:sp>
      <p:sp>
        <p:nvSpPr>
          <p:cNvPr id="26" name="PA-文本框 5">
            <a:extLst>
              <a:ext uri="{FF2B5EF4-FFF2-40B4-BE49-F238E27FC236}">
                <a16:creationId xmlns:a16="http://schemas.microsoft.com/office/drawing/2014/main" id="{5BA3BAFF-706E-46CF-B109-61689EB5106F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7696059" y="2133849"/>
            <a:ext cx="3536722" cy="35221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400" spc="120"/>
            </a:lvl1pPr>
          </a:lstStyle>
          <a:p>
            <a:r>
              <a:rPr lang="zh-CN" altLang="en-US"/>
              <a:t>使用</a:t>
            </a:r>
            <a:r>
              <a:rPr lang="en-US" altLang="zh-CN"/>
              <a:t>T0</a:t>
            </a:r>
            <a:r>
              <a:rPr lang="zh-CN" altLang="en-US"/>
              <a:t>在工作模式</a:t>
            </a:r>
            <a:r>
              <a:rPr lang="en-US" altLang="zh-CN"/>
              <a:t>2</a:t>
            </a:r>
            <a:r>
              <a:rPr lang="zh-CN" altLang="en-US"/>
              <a:t>下定时</a:t>
            </a:r>
            <a:r>
              <a:rPr lang="en-US" altLang="zh-CN"/>
              <a:t>100μs</a:t>
            </a:r>
            <a:r>
              <a:rPr lang="zh-CN" altLang="en-US"/>
              <a:t>后溢出</a:t>
            </a:r>
            <a:endParaRPr lang="zh-CN" altLang="zh-CN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00C4E93C-EE31-41B4-AB8C-3F11FE2909D5}"/>
              </a:ext>
            </a:extLst>
          </p:cNvPr>
          <p:cNvSpPr/>
          <p:nvPr/>
        </p:nvSpPr>
        <p:spPr>
          <a:xfrm>
            <a:off x="7795647" y="3565118"/>
            <a:ext cx="3143030" cy="37438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361950"/>
            <a:r>
              <a:rPr lang="en-US" altLang="zh-CN" sz="1400">
                <a:solidFill>
                  <a:schemeClr val="accent1">
                    <a:lumMod val="75000"/>
                  </a:schemeClr>
                </a:solidFill>
              </a:rPr>
              <a:t>TR0=1;</a:t>
            </a:r>
          </a:p>
        </p:txBody>
      </p:sp>
      <p:sp>
        <p:nvSpPr>
          <p:cNvPr id="28" name="PA-文本框 5">
            <a:extLst>
              <a:ext uri="{FF2B5EF4-FFF2-40B4-BE49-F238E27FC236}">
                <a16:creationId xmlns:a16="http://schemas.microsoft.com/office/drawing/2014/main" id="{75865F21-521E-4F5D-B066-EBF380F9081F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7687006" y="4055058"/>
            <a:ext cx="3536722" cy="119244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400" spc="120"/>
            </a:lvl1pPr>
          </a:lstStyle>
          <a:p>
            <a:r>
              <a:rPr lang="zh-CN" altLang="en-US"/>
              <a:t>在其他工作模式中，在软件中手动装载定时器初值会消耗一定的时间，影响定时精度。因此，工作模式</a:t>
            </a:r>
            <a:r>
              <a:rPr lang="en-US" altLang="zh-CN"/>
              <a:t>2</a:t>
            </a:r>
            <a:r>
              <a:rPr lang="zh-CN" altLang="en-US"/>
              <a:t>适用于对定时精度要求较高的场合。</a:t>
            </a: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6087105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BAC8C24B-971B-46A9-BB3A-8E03D9749CB2}"/>
              </a:ext>
            </a:extLst>
          </p:cNvPr>
          <p:cNvGrpSpPr/>
          <p:nvPr/>
        </p:nvGrpSpPr>
        <p:grpSpPr>
          <a:xfrm>
            <a:off x="482600" y="439828"/>
            <a:ext cx="4480714" cy="904715"/>
            <a:chOff x="482600" y="439828"/>
            <a:chExt cx="4480714" cy="904715"/>
          </a:xfrm>
        </p:grpSpPr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D3345156-5EBA-4102-AE2A-79169B096F14}"/>
                </a:ext>
              </a:extLst>
            </p:cNvPr>
            <p:cNvSpPr txBox="1"/>
            <p:nvPr/>
          </p:nvSpPr>
          <p:spPr>
            <a:xfrm>
              <a:off x="482600" y="636657"/>
              <a:ext cx="448071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4000">
                  <a:solidFill>
                    <a:schemeClr val="accent1"/>
                  </a:solidFill>
                  <a:latin typeface="+mj-ea"/>
                  <a:ea typeface="+mj-ea"/>
                </a:rPr>
                <a:t>定时器</a:t>
              </a:r>
              <a:r>
                <a:rPr lang="en-US" altLang="zh-CN" sz="4000">
                  <a:solidFill>
                    <a:schemeClr val="accent1"/>
                  </a:solidFill>
                  <a:latin typeface="+mj-ea"/>
                  <a:ea typeface="+mj-ea"/>
                </a:rPr>
                <a:t>/</a:t>
              </a:r>
              <a:r>
                <a:rPr lang="zh-CN" altLang="en-US" sz="4000">
                  <a:solidFill>
                    <a:schemeClr val="accent1"/>
                  </a:solidFill>
                  <a:latin typeface="+mj-ea"/>
                  <a:ea typeface="+mj-ea"/>
                </a:rPr>
                <a:t>计数器中断</a:t>
              </a: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33FD2742-9550-4D58-9FBF-434D1920F8B9}"/>
                </a:ext>
              </a:extLst>
            </p:cNvPr>
            <p:cNvSpPr txBox="1"/>
            <p:nvPr/>
          </p:nvSpPr>
          <p:spPr>
            <a:xfrm>
              <a:off x="482600" y="439828"/>
              <a:ext cx="93006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>
                  <a:solidFill>
                    <a:schemeClr val="accent1">
                      <a:lumMod val="75000"/>
                    </a:schemeClr>
                  </a:solidFill>
                  <a:latin typeface="+mn-ea"/>
                </a:rPr>
                <a:t>Interrupt</a:t>
              </a:r>
              <a:endParaRPr lang="zh-CN" altLang="en-US" sz="1400">
                <a:solidFill>
                  <a:schemeClr val="accent1">
                    <a:lumMod val="75000"/>
                  </a:schemeClr>
                </a:solidFill>
                <a:latin typeface="+mn-ea"/>
              </a:endParaRPr>
            </a:p>
          </p:txBody>
        </p:sp>
      </p:grpSp>
      <p:sp>
        <p:nvSpPr>
          <p:cNvPr id="26" name="PA-文本框 5">
            <a:extLst>
              <a:ext uri="{FF2B5EF4-FFF2-40B4-BE49-F238E27FC236}">
                <a16:creationId xmlns:a16="http://schemas.microsoft.com/office/drawing/2014/main" id="{5BA3BAFF-706E-46CF-B109-61689EB5106F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555027" y="1429857"/>
            <a:ext cx="5338778" cy="63228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400" spc="120"/>
            </a:lvl1pPr>
          </a:lstStyle>
          <a:p>
            <a:r>
              <a:rPr lang="zh-CN" altLang="en-US"/>
              <a:t>定时器</a:t>
            </a:r>
            <a:r>
              <a:rPr lang="en-US" altLang="zh-CN"/>
              <a:t>/</a:t>
            </a:r>
            <a:r>
              <a:rPr lang="zh-CN" altLang="en-US"/>
              <a:t>计数器</a:t>
            </a:r>
            <a:r>
              <a:rPr lang="en-US" altLang="zh-CN"/>
              <a:t>0</a:t>
            </a:r>
            <a:r>
              <a:rPr lang="zh-CN" altLang="en-US"/>
              <a:t>和</a:t>
            </a:r>
            <a:r>
              <a:rPr lang="en-US" altLang="zh-CN"/>
              <a:t>1</a:t>
            </a:r>
            <a:r>
              <a:rPr lang="zh-CN" altLang="en-US"/>
              <a:t>的中断编号分别为</a:t>
            </a:r>
            <a:r>
              <a:rPr lang="en-US" altLang="zh-CN"/>
              <a:t>1</a:t>
            </a:r>
            <a:r>
              <a:rPr lang="zh-CN" altLang="en-US"/>
              <a:t>和</a:t>
            </a:r>
            <a:r>
              <a:rPr lang="en-US" altLang="zh-CN"/>
              <a:t>3</a:t>
            </a:r>
            <a:r>
              <a:rPr lang="zh-CN" altLang="en-US"/>
              <a:t>。</a:t>
            </a:r>
            <a:endParaRPr lang="en-US" altLang="zh-CN"/>
          </a:p>
          <a:p>
            <a:r>
              <a:rPr lang="zh-CN" altLang="en-US"/>
              <a:t>在定时器中断中，常处理定时器重装等。</a:t>
            </a:r>
            <a:endParaRPr lang="zh-CN" altLang="zh-CN"/>
          </a:p>
        </p:txBody>
      </p:sp>
      <p:sp>
        <p:nvSpPr>
          <p:cNvPr id="12" name="PA-文本框 4">
            <a:extLst>
              <a:ext uri="{FF2B5EF4-FFF2-40B4-BE49-F238E27FC236}">
                <a16:creationId xmlns:a16="http://schemas.microsoft.com/office/drawing/2014/main" id="{7B4C724F-858E-47DE-B863-81A7C7B964FB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542401" y="2118613"/>
            <a:ext cx="14430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sz="2000"/>
              <a:t>中断标志位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A1DB05A1-6BA3-415D-8AE1-F37FBE42A4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4326478"/>
              </p:ext>
            </p:extLst>
          </p:nvPr>
        </p:nvGraphicFramePr>
        <p:xfrm>
          <a:off x="555027" y="2575190"/>
          <a:ext cx="8733829" cy="1032894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803966">
                  <a:extLst>
                    <a:ext uri="{9D8B030D-6E8A-4147-A177-3AD203B41FA5}">
                      <a16:colId xmlns:a16="http://schemas.microsoft.com/office/drawing/2014/main" val="2216029104"/>
                    </a:ext>
                  </a:extLst>
                </a:gridCol>
                <a:gridCol w="1957807">
                  <a:extLst>
                    <a:ext uri="{9D8B030D-6E8A-4147-A177-3AD203B41FA5}">
                      <a16:colId xmlns:a16="http://schemas.microsoft.com/office/drawing/2014/main" val="2800053415"/>
                    </a:ext>
                  </a:extLst>
                </a:gridCol>
                <a:gridCol w="597392">
                  <a:extLst>
                    <a:ext uri="{9D8B030D-6E8A-4147-A177-3AD203B41FA5}">
                      <a16:colId xmlns:a16="http://schemas.microsoft.com/office/drawing/2014/main" val="1733581139"/>
                    </a:ext>
                  </a:extLst>
                </a:gridCol>
                <a:gridCol w="657875">
                  <a:extLst>
                    <a:ext uri="{9D8B030D-6E8A-4147-A177-3AD203B41FA5}">
                      <a16:colId xmlns:a16="http://schemas.microsoft.com/office/drawing/2014/main" val="2619970225"/>
                    </a:ext>
                  </a:extLst>
                </a:gridCol>
                <a:gridCol w="648571">
                  <a:extLst>
                    <a:ext uri="{9D8B030D-6E8A-4147-A177-3AD203B41FA5}">
                      <a16:colId xmlns:a16="http://schemas.microsoft.com/office/drawing/2014/main" val="2398672131"/>
                    </a:ext>
                  </a:extLst>
                </a:gridCol>
                <a:gridCol w="648571">
                  <a:extLst>
                    <a:ext uri="{9D8B030D-6E8A-4147-A177-3AD203B41FA5}">
                      <a16:colId xmlns:a16="http://schemas.microsoft.com/office/drawing/2014/main" val="3186783437"/>
                    </a:ext>
                  </a:extLst>
                </a:gridCol>
                <a:gridCol w="750926">
                  <a:extLst>
                    <a:ext uri="{9D8B030D-6E8A-4147-A177-3AD203B41FA5}">
                      <a16:colId xmlns:a16="http://schemas.microsoft.com/office/drawing/2014/main" val="1978102091"/>
                    </a:ext>
                  </a:extLst>
                </a:gridCol>
                <a:gridCol w="750926">
                  <a:extLst>
                    <a:ext uri="{9D8B030D-6E8A-4147-A177-3AD203B41FA5}">
                      <a16:colId xmlns:a16="http://schemas.microsoft.com/office/drawing/2014/main" val="2763187756"/>
                    </a:ext>
                  </a:extLst>
                </a:gridCol>
                <a:gridCol w="639265">
                  <a:extLst>
                    <a:ext uri="{9D8B030D-6E8A-4147-A177-3AD203B41FA5}">
                      <a16:colId xmlns:a16="http://schemas.microsoft.com/office/drawing/2014/main" val="3795033911"/>
                    </a:ext>
                  </a:extLst>
                </a:gridCol>
                <a:gridCol w="639265">
                  <a:extLst>
                    <a:ext uri="{9D8B030D-6E8A-4147-A177-3AD203B41FA5}">
                      <a16:colId xmlns:a16="http://schemas.microsoft.com/office/drawing/2014/main" val="1056745"/>
                    </a:ext>
                  </a:extLst>
                </a:gridCol>
                <a:gridCol w="639265">
                  <a:extLst>
                    <a:ext uri="{9D8B030D-6E8A-4147-A177-3AD203B41FA5}">
                      <a16:colId xmlns:a16="http://schemas.microsoft.com/office/drawing/2014/main" val="2281347556"/>
                    </a:ext>
                  </a:extLst>
                </a:gridCol>
              </a:tblGrid>
              <a:tr h="344298">
                <a:tc rowSpan="2">
                  <a:txBody>
                    <a:bodyPr/>
                    <a:lstStyle/>
                    <a:p>
                      <a:pPr algn="ctr"/>
                      <a:r>
                        <a:rPr lang="zh-CN" sz="1200">
                          <a:effectLst/>
                        </a:rPr>
                        <a:t>名称</a:t>
                      </a:r>
                      <a:endParaRPr lang="zh-CN" sz="12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sz="1200">
                          <a:effectLst/>
                        </a:rPr>
                        <a:t>描述</a:t>
                      </a:r>
                      <a:endParaRPr lang="zh-CN" sz="12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sz="1200">
                          <a:effectLst/>
                        </a:rPr>
                        <a:t>地址</a:t>
                      </a:r>
                      <a:endParaRPr lang="zh-CN" sz="12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zh-CN" sz="1200">
                          <a:effectLst/>
                        </a:rPr>
                        <a:t>位和名称</a:t>
                      </a:r>
                      <a:endParaRPr lang="zh-CN" sz="12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5744756"/>
                  </a:ext>
                </a:extLst>
              </a:tr>
              <a:tr h="34429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7</a:t>
                      </a:r>
                      <a:endParaRPr lang="zh-CN" sz="12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6</a:t>
                      </a:r>
                      <a:endParaRPr lang="zh-CN" sz="12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5</a:t>
                      </a:r>
                      <a:endParaRPr lang="zh-CN" sz="12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4</a:t>
                      </a:r>
                      <a:endParaRPr lang="zh-CN" sz="12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3</a:t>
                      </a:r>
                      <a:endParaRPr lang="zh-CN" sz="12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2</a:t>
                      </a:r>
                      <a:endParaRPr lang="zh-CN" sz="12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1</a:t>
                      </a:r>
                      <a:endParaRPr lang="zh-CN" sz="12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0</a:t>
                      </a:r>
                      <a:endParaRPr lang="zh-CN" sz="12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58643822"/>
                  </a:ext>
                </a:extLst>
              </a:tr>
              <a:tr h="344298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TCON</a:t>
                      </a:r>
                      <a:endParaRPr lang="zh-CN" sz="12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>
                          <a:effectLst/>
                        </a:rPr>
                        <a:t>定时器控制寄存器</a:t>
                      </a:r>
                      <a:endParaRPr lang="zh-CN" sz="12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0x88</a:t>
                      </a:r>
                      <a:endParaRPr lang="zh-CN" sz="12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TF1</a:t>
                      </a:r>
                      <a:endParaRPr lang="zh-CN" sz="12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TR1</a:t>
                      </a:r>
                      <a:endParaRPr lang="zh-CN" sz="12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TF0</a:t>
                      </a:r>
                      <a:endParaRPr lang="zh-CN" sz="12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TR0</a:t>
                      </a:r>
                      <a:endParaRPr lang="zh-CN" sz="12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IE1</a:t>
                      </a:r>
                      <a:endParaRPr lang="zh-CN" sz="12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IT0</a:t>
                      </a:r>
                      <a:endParaRPr lang="zh-CN" sz="12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IE0</a:t>
                      </a:r>
                      <a:endParaRPr lang="zh-CN" sz="12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IT0</a:t>
                      </a:r>
                      <a:endParaRPr lang="zh-CN" sz="12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42922317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0D9BC633-88A8-451E-958F-6E42993B11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8274473"/>
              </p:ext>
            </p:extLst>
          </p:nvPr>
        </p:nvGraphicFramePr>
        <p:xfrm>
          <a:off x="542401" y="3784914"/>
          <a:ext cx="8733829" cy="2208480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712226">
                  <a:extLst>
                    <a:ext uri="{9D8B030D-6E8A-4147-A177-3AD203B41FA5}">
                      <a16:colId xmlns:a16="http://schemas.microsoft.com/office/drawing/2014/main" val="3756064904"/>
                    </a:ext>
                  </a:extLst>
                </a:gridCol>
                <a:gridCol w="758197">
                  <a:extLst>
                    <a:ext uri="{9D8B030D-6E8A-4147-A177-3AD203B41FA5}">
                      <a16:colId xmlns:a16="http://schemas.microsoft.com/office/drawing/2014/main" val="3077325340"/>
                    </a:ext>
                  </a:extLst>
                </a:gridCol>
                <a:gridCol w="3631703">
                  <a:extLst>
                    <a:ext uri="{9D8B030D-6E8A-4147-A177-3AD203B41FA5}">
                      <a16:colId xmlns:a16="http://schemas.microsoft.com/office/drawing/2014/main" val="2914360631"/>
                    </a:ext>
                  </a:extLst>
                </a:gridCol>
                <a:gridCol w="3631703">
                  <a:extLst>
                    <a:ext uri="{9D8B030D-6E8A-4147-A177-3AD203B41FA5}">
                      <a16:colId xmlns:a16="http://schemas.microsoft.com/office/drawing/2014/main" val="723756653"/>
                    </a:ext>
                  </a:extLst>
                </a:gridCol>
              </a:tblGrid>
              <a:tr h="379680">
                <a:tc>
                  <a:txBody>
                    <a:bodyPr/>
                    <a:lstStyle/>
                    <a:p>
                      <a:pPr algn="ctr"/>
                      <a:r>
                        <a:rPr lang="zh-CN" sz="1200">
                          <a:effectLst/>
                        </a:rPr>
                        <a:t>寄存器</a:t>
                      </a:r>
                      <a:endParaRPr lang="zh-CN" sz="12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>
                          <a:effectLst/>
                        </a:rPr>
                        <a:t>位</a:t>
                      </a:r>
                      <a:endParaRPr lang="zh-CN" sz="12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>
                          <a:effectLst/>
                        </a:rPr>
                        <a:t>名称</a:t>
                      </a:r>
                      <a:endParaRPr lang="zh-CN" sz="12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>
                          <a:effectLst/>
                        </a:rPr>
                        <a:t>描述</a:t>
                      </a:r>
                      <a:endParaRPr lang="zh-CN" sz="12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52993620"/>
                  </a:ext>
                </a:extLst>
              </a:tr>
              <a:tr h="808524"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TCON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5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TF0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zh-CN" sz="1200">
                          <a:effectLst/>
                        </a:rPr>
                        <a:t>定时器</a:t>
                      </a:r>
                      <a:r>
                        <a:rPr lang="en-US" sz="1200">
                          <a:effectLst/>
                        </a:rPr>
                        <a:t>/</a:t>
                      </a:r>
                      <a:r>
                        <a:rPr lang="zh-CN" sz="1200">
                          <a:effectLst/>
                        </a:rPr>
                        <a:t>计数器</a:t>
                      </a:r>
                      <a:r>
                        <a:rPr lang="en-US" sz="1200">
                          <a:effectLst/>
                        </a:rPr>
                        <a:t>0</a:t>
                      </a:r>
                      <a:r>
                        <a:rPr lang="zh-CN" sz="1200">
                          <a:effectLst/>
                        </a:rPr>
                        <a:t>溢出中断请求标志位。</a:t>
                      </a:r>
                    </a:p>
                    <a:p>
                      <a:r>
                        <a:rPr lang="zh-CN" sz="1200">
                          <a:effectLst/>
                        </a:rPr>
                        <a:t>初始值为</a:t>
                      </a:r>
                      <a:r>
                        <a:rPr lang="en-US" sz="1200">
                          <a:effectLst/>
                        </a:rPr>
                        <a:t>0</a:t>
                      </a:r>
                      <a:r>
                        <a:rPr lang="zh-CN" sz="1200">
                          <a:effectLst/>
                        </a:rPr>
                        <a:t>，发生溢出时硬件置</a:t>
                      </a:r>
                      <a:r>
                        <a:rPr lang="en-US" sz="1200">
                          <a:effectLst/>
                        </a:rPr>
                        <a:t>1</a:t>
                      </a:r>
                      <a:r>
                        <a:rPr lang="zh-CN" sz="1200">
                          <a:effectLst/>
                        </a:rPr>
                        <a:t>，执行中断服务函数时硬件清零。</a:t>
                      </a:r>
                    </a:p>
                    <a:p>
                      <a:r>
                        <a:rPr lang="en-US" sz="1200">
                          <a:effectLst/>
                        </a:rPr>
                        <a:t>0</a:t>
                      </a:r>
                      <a:r>
                        <a:rPr lang="zh-CN" sz="1200">
                          <a:effectLst/>
                        </a:rPr>
                        <a:t>：定时器</a:t>
                      </a:r>
                      <a:r>
                        <a:rPr lang="en-US" sz="1200">
                          <a:effectLst/>
                        </a:rPr>
                        <a:t>/</a:t>
                      </a:r>
                      <a:r>
                        <a:rPr lang="zh-CN" sz="1200">
                          <a:effectLst/>
                        </a:rPr>
                        <a:t>计数器</a:t>
                      </a:r>
                      <a:r>
                        <a:rPr lang="en-US" sz="1200">
                          <a:effectLst/>
                        </a:rPr>
                        <a:t>0</a:t>
                      </a:r>
                      <a:r>
                        <a:rPr lang="zh-CN" sz="1200">
                          <a:effectLst/>
                        </a:rPr>
                        <a:t>溢出无中断请求；</a:t>
                      </a:r>
                    </a:p>
                    <a:p>
                      <a:r>
                        <a:rPr lang="en-US" sz="1200">
                          <a:effectLst/>
                        </a:rPr>
                        <a:t>1</a:t>
                      </a:r>
                      <a:r>
                        <a:rPr lang="zh-CN" sz="1200">
                          <a:effectLst/>
                        </a:rPr>
                        <a:t>：定时器</a:t>
                      </a:r>
                      <a:r>
                        <a:rPr lang="en-US" sz="1200">
                          <a:effectLst/>
                        </a:rPr>
                        <a:t>/</a:t>
                      </a:r>
                      <a:r>
                        <a:rPr lang="zh-CN" sz="1200">
                          <a:effectLst/>
                        </a:rPr>
                        <a:t>计数器</a:t>
                      </a:r>
                      <a:r>
                        <a:rPr lang="en-US" sz="1200">
                          <a:effectLst/>
                        </a:rPr>
                        <a:t>0</a:t>
                      </a:r>
                      <a:r>
                        <a:rPr lang="zh-CN" sz="1200">
                          <a:effectLst/>
                        </a:rPr>
                        <a:t>溢出有中断请求</a:t>
                      </a:r>
                      <a:endParaRPr lang="zh-CN" sz="12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68810587"/>
                  </a:ext>
                </a:extLst>
              </a:tr>
              <a:tr h="80852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7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TF1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zh-CN" sz="1200">
                          <a:effectLst/>
                        </a:rPr>
                        <a:t>定时器</a:t>
                      </a:r>
                      <a:r>
                        <a:rPr lang="en-US" sz="1200">
                          <a:effectLst/>
                        </a:rPr>
                        <a:t>/</a:t>
                      </a:r>
                      <a:r>
                        <a:rPr lang="zh-CN" sz="1200">
                          <a:effectLst/>
                        </a:rPr>
                        <a:t>计数器</a:t>
                      </a:r>
                      <a:r>
                        <a:rPr lang="en-US" sz="1200">
                          <a:effectLst/>
                        </a:rPr>
                        <a:t>1</a:t>
                      </a:r>
                      <a:r>
                        <a:rPr lang="zh-CN" sz="1200">
                          <a:effectLst/>
                        </a:rPr>
                        <a:t>溢出中断请求标志位。</a:t>
                      </a:r>
                    </a:p>
                    <a:p>
                      <a:r>
                        <a:rPr lang="zh-CN" sz="1200">
                          <a:effectLst/>
                        </a:rPr>
                        <a:t>初始值为</a:t>
                      </a:r>
                      <a:r>
                        <a:rPr lang="en-US" sz="1200">
                          <a:effectLst/>
                        </a:rPr>
                        <a:t>0</a:t>
                      </a:r>
                      <a:r>
                        <a:rPr lang="zh-CN" sz="1200">
                          <a:effectLst/>
                        </a:rPr>
                        <a:t>，发生溢出时硬件置</a:t>
                      </a:r>
                      <a:r>
                        <a:rPr lang="en-US" sz="1200">
                          <a:effectLst/>
                        </a:rPr>
                        <a:t>1</a:t>
                      </a:r>
                      <a:r>
                        <a:rPr lang="zh-CN" sz="1200">
                          <a:effectLst/>
                        </a:rPr>
                        <a:t>，执行中断服务函数时硬件清零。</a:t>
                      </a:r>
                    </a:p>
                    <a:p>
                      <a:r>
                        <a:rPr lang="en-US" sz="1200">
                          <a:effectLst/>
                        </a:rPr>
                        <a:t>0</a:t>
                      </a:r>
                      <a:r>
                        <a:rPr lang="zh-CN" sz="1200">
                          <a:effectLst/>
                        </a:rPr>
                        <a:t>：定时器</a:t>
                      </a:r>
                      <a:r>
                        <a:rPr lang="en-US" sz="1200">
                          <a:effectLst/>
                        </a:rPr>
                        <a:t>/</a:t>
                      </a:r>
                      <a:r>
                        <a:rPr lang="zh-CN" sz="1200">
                          <a:effectLst/>
                        </a:rPr>
                        <a:t>计数器</a:t>
                      </a:r>
                      <a:r>
                        <a:rPr lang="en-US" sz="1200">
                          <a:effectLst/>
                        </a:rPr>
                        <a:t>1</a:t>
                      </a:r>
                      <a:r>
                        <a:rPr lang="zh-CN" sz="1200">
                          <a:effectLst/>
                        </a:rPr>
                        <a:t>溢出无中断请求；</a:t>
                      </a:r>
                    </a:p>
                    <a:p>
                      <a:r>
                        <a:rPr lang="en-US" sz="1200">
                          <a:effectLst/>
                        </a:rPr>
                        <a:t>1</a:t>
                      </a:r>
                      <a:r>
                        <a:rPr lang="zh-CN" sz="1200">
                          <a:effectLst/>
                        </a:rPr>
                        <a:t>：定时器</a:t>
                      </a:r>
                      <a:r>
                        <a:rPr lang="en-US" sz="1200">
                          <a:effectLst/>
                        </a:rPr>
                        <a:t>/</a:t>
                      </a:r>
                      <a:r>
                        <a:rPr lang="zh-CN" sz="1200">
                          <a:effectLst/>
                        </a:rPr>
                        <a:t>计数器</a:t>
                      </a:r>
                      <a:r>
                        <a:rPr lang="en-US" sz="1200">
                          <a:effectLst/>
                        </a:rPr>
                        <a:t>1</a:t>
                      </a:r>
                      <a:r>
                        <a:rPr lang="zh-CN" sz="1200">
                          <a:effectLst/>
                        </a:rPr>
                        <a:t>溢出有中断请求</a:t>
                      </a:r>
                      <a:endParaRPr lang="zh-CN" sz="12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681917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33172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BAC8C24B-971B-46A9-BB3A-8E03D9749CB2}"/>
              </a:ext>
            </a:extLst>
          </p:cNvPr>
          <p:cNvGrpSpPr/>
          <p:nvPr/>
        </p:nvGrpSpPr>
        <p:grpSpPr>
          <a:xfrm>
            <a:off x="482600" y="439828"/>
            <a:ext cx="4480714" cy="904715"/>
            <a:chOff x="482600" y="439828"/>
            <a:chExt cx="4480714" cy="904715"/>
          </a:xfrm>
        </p:grpSpPr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D3345156-5EBA-4102-AE2A-79169B096F14}"/>
                </a:ext>
              </a:extLst>
            </p:cNvPr>
            <p:cNvSpPr txBox="1"/>
            <p:nvPr/>
          </p:nvSpPr>
          <p:spPr>
            <a:xfrm>
              <a:off x="482600" y="636657"/>
              <a:ext cx="448071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4000">
                  <a:solidFill>
                    <a:schemeClr val="accent1"/>
                  </a:solidFill>
                  <a:latin typeface="+mj-ea"/>
                  <a:ea typeface="+mj-ea"/>
                </a:rPr>
                <a:t>定时器</a:t>
              </a:r>
              <a:r>
                <a:rPr lang="en-US" altLang="zh-CN" sz="4000">
                  <a:solidFill>
                    <a:schemeClr val="accent1"/>
                  </a:solidFill>
                  <a:latin typeface="+mj-ea"/>
                  <a:ea typeface="+mj-ea"/>
                </a:rPr>
                <a:t>/</a:t>
              </a:r>
              <a:r>
                <a:rPr lang="zh-CN" altLang="en-US" sz="4000">
                  <a:solidFill>
                    <a:schemeClr val="accent1"/>
                  </a:solidFill>
                  <a:latin typeface="+mj-ea"/>
                  <a:ea typeface="+mj-ea"/>
                </a:rPr>
                <a:t>计数器中断</a:t>
              </a: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33FD2742-9550-4D58-9FBF-434D1920F8B9}"/>
                </a:ext>
              </a:extLst>
            </p:cNvPr>
            <p:cNvSpPr txBox="1"/>
            <p:nvPr/>
          </p:nvSpPr>
          <p:spPr>
            <a:xfrm>
              <a:off x="482600" y="439828"/>
              <a:ext cx="93006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>
                  <a:solidFill>
                    <a:schemeClr val="accent1">
                      <a:lumMod val="75000"/>
                    </a:schemeClr>
                  </a:solidFill>
                  <a:latin typeface="+mn-ea"/>
                </a:rPr>
                <a:t>Interrupt</a:t>
              </a:r>
              <a:endParaRPr lang="zh-CN" altLang="en-US" sz="1400">
                <a:solidFill>
                  <a:schemeClr val="accent1">
                    <a:lumMod val="75000"/>
                  </a:schemeClr>
                </a:solidFill>
                <a:latin typeface="+mn-ea"/>
              </a:endParaRPr>
            </a:p>
          </p:txBody>
        </p:sp>
      </p:grpSp>
      <p:sp>
        <p:nvSpPr>
          <p:cNvPr id="12" name="PA-文本框 4">
            <a:extLst>
              <a:ext uri="{FF2B5EF4-FFF2-40B4-BE49-F238E27FC236}">
                <a16:creationId xmlns:a16="http://schemas.microsoft.com/office/drawing/2014/main" id="{7B4C724F-858E-47DE-B863-81A7C7B964FB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564079" y="1608883"/>
            <a:ext cx="19463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sz="2000"/>
              <a:t>中断允许控制位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6DFBEE2-9DF7-46F2-AB79-350E6FF58A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8374974"/>
              </p:ext>
            </p:extLst>
          </p:nvPr>
        </p:nvGraphicFramePr>
        <p:xfrm>
          <a:off x="596399" y="2051660"/>
          <a:ext cx="8733829" cy="1037142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838820">
                  <a:extLst>
                    <a:ext uri="{9D8B030D-6E8A-4147-A177-3AD203B41FA5}">
                      <a16:colId xmlns:a16="http://schemas.microsoft.com/office/drawing/2014/main" val="3616663463"/>
                    </a:ext>
                  </a:extLst>
                </a:gridCol>
                <a:gridCol w="2042683">
                  <a:extLst>
                    <a:ext uri="{9D8B030D-6E8A-4147-A177-3AD203B41FA5}">
                      <a16:colId xmlns:a16="http://schemas.microsoft.com/office/drawing/2014/main" val="2857651501"/>
                    </a:ext>
                  </a:extLst>
                </a:gridCol>
                <a:gridCol w="623289">
                  <a:extLst>
                    <a:ext uri="{9D8B030D-6E8A-4147-A177-3AD203B41FA5}">
                      <a16:colId xmlns:a16="http://schemas.microsoft.com/office/drawing/2014/main" val="1633714927"/>
                    </a:ext>
                  </a:extLst>
                </a:gridCol>
                <a:gridCol w="666979">
                  <a:extLst>
                    <a:ext uri="{9D8B030D-6E8A-4147-A177-3AD203B41FA5}">
                      <a16:colId xmlns:a16="http://schemas.microsoft.com/office/drawing/2014/main" val="1951683354"/>
                    </a:ext>
                  </a:extLst>
                </a:gridCol>
                <a:gridCol w="666979">
                  <a:extLst>
                    <a:ext uri="{9D8B030D-6E8A-4147-A177-3AD203B41FA5}">
                      <a16:colId xmlns:a16="http://schemas.microsoft.com/office/drawing/2014/main" val="120815756"/>
                    </a:ext>
                  </a:extLst>
                </a:gridCol>
                <a:gridCol w="569893">
                  <a:extLst>
                    <a:ext uri="{9D8B030D-6E8A-4147-A177-3AD203B41FA5}">
                      <a16:colId xmlns:a16="http://schemas.microsoft.com/office/drawing/2014/main" val="1257310999"/>
                    </a:ext>
                  </a:extLst>
                </a:gridCol>
                <a:gridCol w="657270">
                  <a:extLst>
                    <a:ext uri="{9D8B030D-6E8A-4147-A177-3AD203B41FA5}">
                      <a16:colId xmlns:a16="http://schemas.microsoft.com/office/drawing/2014/main" val="4291974734"/>
                    </a:ext>
                  </a:extLst>
                </a:gridCol>
                <a:gridCol w="666979">
                  <a:extLst>
                    <a:ext uri="{9D8B030D-6E8A-4147-A177-3AD203B41FA5}">
                      <a16:colId xmlns:a16="http://schemas.microsoft.com/office/drawing/2014/main" val="713276549"/>
                    </a:ext>
                  </a:extLst>
                </a:gridCol>
                <a:gridCol w="666979">
                  <a:extLst>
                    <a:ext uri="{9D8B030D-6E8A-4147-A177-3AD203B41FA5}">
                      <a16:colId xmlns:a16="http://schemas.microsoft.com/office/drawing/2014/main" val="1903815236"/>
                    </a:ext>
                  </a:extLst>
                </a:gridCol>
                <a:gridCol w="666979">
                  <a:extLst>
                    <a:ext uri="{9D8B030D-6E8A-4147-A177-3AD203B41FA5}">
                      <a16:colId xmlns:a16="http://schemas.microsoft.com/office/drawing/2014/main" val="268396063"/>
                    </a:ext>
                  </a:extLst>
                </a:gridCol>
                <a:gridCol w="666979">
                  <a:extLst>
                    <a:ext uri="{9D8B030D-6E8A-4147-A177-3AD203B41FA5}">
                      <a16:colId xmlns:a16="http://schemas.microsoft.com/office/drawing/2014/main" val="121852372"/>
                    </a:ext>
                  </a:extLst>
                </a:gridCol>
              </a:tblGrid>
              <a:tr h="345714">
                <a:tc rowSpan="2">
                  <a:txBody>
                    <a:bodyPr/>
                    <a:lstStyle/>
                    <a:p>
                      <a:pPr algn="ctr"/>
                      <a:r>
                        <a:rPr lang="zh-CN" sz="1400">
                          <a:effectLst/>
                        </a:rPr>
                        <a:t>名称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sz="1400">
                          <a:effectLst/>
                        </a:rPr>
                        <a:t>描述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sz="1400">
                          <a:effectLst/>
                        </a:rPr>
                        <a:t>地址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zh-CN" sz="1400">
                          <a:effectLst/>
                        </a:rPr>
                        <a:t>位和符号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5202113"/>
                  </a:ext>
                </a:extLst>
              </a:tr>
              <a:tr h="34571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7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6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5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4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3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2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1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0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8472392"/>
                  </a:ext>
                </a:extLst>
              </a:tr>
              <a:tr h="345714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IE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400">
                          <a:effectLst/>
                        </a:rPr>
                        <a:t>中断允许寄存器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0xA8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EA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-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ET2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ES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ET1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EX1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ET0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EX0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8103752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CE444E45-74C2-4C27-BC47-8F3BF02E72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1133643"/>
              </p:ext>
            </p:extLst>
          </p:nvPr>
        </p:nvGraphicFramePr>
        <p:xfrm>
          <a:off x="596399" y="3312777"/>
          <a:ext cx="8733829" cy="2520598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712226">
                  <a:extLst>
                    <a:ext uri="{9D8B030D-6E8A-4147-A177-3AD203B41FA5}">
                      <a16:colId xmlns:a16="http://schemas.microsoft.com/office/drawing/2014/main" val="3341285214"/>
                    </a:ext>
                  </a:extLst>
                </a:gridCol>
                <a:gridCol w="758197">
                  <a:extLst>
                    <a:ext uri="{9D8B030D-6E8A-4147-A177-3AD203B41FA5}">
                      <a16:colId xmlns:a16="http://schemas.microsoft.com/office/drawing/2014/main" val="2308975817"/>
                    </a:ext>
                  </a:extLst>
                </a:gridCol>
                <a:gridCol w="3631703">
                  <a:extLst>
                    <a:ext uri="{9D8B030D-6E8A-4147-A177-3AD203B41FA5}">
                      <a16:colId xmlns:a16="http://schemas.microsoft.com/office/drawing/2014/main" val="3102561272"/>
                    </a:ext>
                  </a:extLst>
                </a:gridCol>
                <a:gridCol w="3631703">
                  <a:extLst>
                    <a:ext uri="{9D8B030D-6E8A-4147-A177-3AD203B41FA5}">
                      <a16:colId xmlns:a16="http://schemas.microsoft.com/office/drawing/2014/main" val="2760028305"/>
                    </a:ext>
                  </a:extLst>
                </a:gridCol>
              </a:tblGrid>
              <a:tr h="326038">
                <a:tc>
                  <a:txBody>
                    <a:bodyPr/>
                    <a:lstStyle/>
                    <a:p>
                      <a:pPr algn="ctr"/>
                      <a:r>
                        <a:rPr lang="zh-CN" sz="1200">
                          <a:effectLst/>
                        </a:rPr>
                        <a:t>寄存器</a:t>
                      </a:r>
                      <a:endParaRPr lang="zh-CN" sz="12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>
                          <a:effectLst/>
                        </a:rPr>
                        <a:t>位</a:t>
                      </a:r>
                      <a:endParaRPr lang="zh-CN" sz="12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>
                          <a:effectLst/>
                        </a:rPr>
                        <a:t>名称</a:t>
                      </a:r>
                      <a:endParaRPr lang="zh-CN" sz="12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200">
                          <a:effectLst/>
                        </a:rPr>
                        <a:t>描述</a:t>
                      </a:r>
                      <a:endParaRPr lang="zh-CN" sz="12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88106505"/>
                  </a:ext>
                </a:extLst>
              </a:tr>
              <a:tr h="652075">
                <a:tc rowSpan="3"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IE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7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EA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CPU</a:t>
                      </a:r>
                      <a:r>
                        <a:rPr lang="zh-CN" sz="1200">
                          <a:effectLst/>
                        </a:rPr>
                        <a:t>总中断允许控制位。</a:t>
                      </a:r>
                    </a:p>
                    <a:p>
                      <a:r>
                        <a:rPr lang="zh-CN" sz="1200">
                          <a:effectLst/>
                        </a:rPr>
                        <a:t>初始值为</a:t>
                      </a:r>
                      <a:r>
                        <a:rPr lang="en-US" sz="1200">
                          <a:effectLst/>
                        </a:rPr>
                        <a:t>0</a:t>
                      </a:r>
                      <a:r>
                        <a:rPr lang="zh-CN" sz="1200">
                          <a:effectLst/>
                        </a:rPr>
                        <a:t>，由软件置</a:t>
                      </a:r>
                      <a:r>
                        <a:rPr lang="en-US" sz="1200">
                          <a:effectLst/>
                        </a:rPr>
                        <a:t>1</a:t>
                      </a:r>
                      <a:r>
                        <a:rPr lang="zh-CN" sz="1200">
                          <a:effectLst/>
                        </a:rPr>
                        <a:t>或清零。</a:t>
                      </a:r>
                    </a:p>
                    <a:p>
                      <a:r>
                        <a:rPr lang="en-US" sz="1200">
                          <a:effectLst/>
                        </a:rPr>
                        <a:t>0</a:t>
                      </a:r>
                      <a:r>
                        <a:rPr lang="zh-CN" sz="1200">
                          <a:effectLst/>
                        </a:rPr>
                        <a:t>：屏蔽所有中断；</a:t>
                      </a:r>
                    </a:p>
                    <a:p>
                      <a:r>
                        <a:rPr lang="en-US" sz="1200">
                          <a:effectLst/>
                        </a:rPr>
                        <a:t>1</a:t>
                      </a:r>
                      <a:r>
                        <a:rPr lang="zh-CN" sz="1200">
                          <a:effectLst/>
                        </a:rPr>
                        <a:t>：允许中断</a:t>
                      </a:r>
                      <a:endParaRPr lang="zh-CN" sz="12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06582249"/>
                  </a:ext>
                </a:extLst>
              </a:tr>
              <a:tr h="6520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3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ET1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zh-CN" sz="1200">
                          <a:effectLst/>
                        </a:rPr>
                        <a:t>定时器</a:t>
                      </a:r>
                      <a:r>
                        <a:rPr lang="en-US" sz="1200">
                          <a:effectLst/>
                        </a:rPr>
                        <a:t>/</a:t>
                      </a:r>
                      <a:r>
                        <a:rPr lang="zh-CN" sz="1200">
                          <a:effectLst/>
                        </a:rPr>
                        <a:t>计数器</a:t>
                      </a:r>
                      <a:r>
                        <a:rPr lang="en-US" sz="1200">
                          <a:effectLst/>
                        </a:rPr>
                        <a:t>1</a:t>
                      </a:r>
                      <a:r>
                        <a:rPr lang="zh-CN" sz="1200">
                          <a:effectLst/>
                        </a:rPr>
                        <a:t>中断允许位。</a:t>
                      </a:r>
                    </a:p>
                    <a:p>
                      <a:r>
                        <a:rPr lang="zh-CN" sz="1200">
                          <a:effectLst/>
                        </a:rPr>
                        <a:t>初始值为</a:t>
                      </a:r>
                      <a:r>
                        <a:rPr lang="en-US" sz="1200">
                          <a:effectLst/>
                        </a:rPr>
                        <a:t>0</a:t>
                      </a:r>
                      <a:r>
                        <a:rPr lang="zh-CN" sz="1200">
                          <a:effectLst/>
                        </a:rPr>
                        <a:t>，由软件置</a:t>
                      </a:r>
                      <a:r>
                        <a:rPr lang="en-US" sz="1200">
                          <a:effectLst/>
                        </a:rPr>
                        <a:t>1</a:t>
                      </a:r>
                      <a:r>
                        <a:rPr lang="zh-CN" sz="1200">
                          <a:effectLst/>
                        </a:rPr>
                        <a:t>或清零。</a:t>
                      </a:r>
                    </a:p>
                    <a:p>
                      <a:r>
                        <a:rPr lang="en-US" sz="1200">
                          <a:effectLst/>
                        </a:rPr>
                        <a:t>0</a:t>
                      </a:r>
                      <a:r>
                        <a:rPr lang="zh-CN" sz="1200">
                          <a:effectLst/>
                        </a:rPr>
                        <a:t>：禁止定时器</a:t>
                      </a:r>
                      <a:r>
                        <a:rPr lang="en-US" sz="1200">
                          <a:effectLst/>
                        </a:rPr>
                        <a:t>/</a:t>
                      </a:r>
                      <a:r>
                        <a:rPr lang="zh-CN" sz="1200">
                          <a:effectLst/>
                        </a:rPr>
                        <a:t>计数器</a:t>
                      </a:r>
                      <a:r>
                        <a:rPr lang="en-US" sz="1200">
                          <a:effectLst/>
                        </a:rPr>
                        <a:t>1</a:t>
                      </a:r>
                      <a:r>
                        <a:rPr lang="zh-CN" sz="1200">
                          <a:effectLst/>
                        </a:rPr>
                        <a:t>中断；</a:t>
                      </a:r>
                    </a:p>
                    <a:p>
                      <a:r>
                        <a:rPr lang="en-US" sz="1200">
                          <a:effectLst/>
                        </a:rPr>
                        <a:t>1</a:t>
                      </a:r>
                      <a:r>
                        <a:rPr lang="zh-CN" sz="1200">
                          <a:effectLst/>
                        </a:rPr>
                        <a:t>：允许定时器</a:t>
                      </a:r>
                      <a:r>
                        <a:rPr lang="en-US" sz="1200">
                          <a:effectLst/>
                        </a:rPr>
                        <a:t>/</a:t>
                      </a:r>
                      <a:r>
                        <a:rPr lang="zh-CN" sz="1200">
                          <a:effectLst/>
                        </a:rPr>
                        <a:t>计数器</a:t>
                      </a:r>
                      <a:r>
                        <a:rPr lang="en-US" sz="1200">
                          <a:effectLst/>
                        </a:rPr>
                        <a:t>1</a:t>
                      </a:r>
                      <a:r>
                        <a:rPr lang="zh-CN" sz="1200">
                          <a:effectLst/>
                        </a:rPr>
                        <a:t>中断</a:t>
                      </a:r>
                      <a:endParaRPr lang="zh-CN" sz="12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48295750"/>
                  </a:ext>
                </a:extLst>
              </a:tr>
              <a:tr h="6520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1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ET0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zh-CN" sz="1200">
                          <a:effectLst/>
                        </a:rPr>
                        <a:t>定时器</a:t>
                      </a:r>
                      <a:r>
                        <a:rPr lang="en-US" sz="1200">
                          <a:effectLst/>
                        </a:rPr>
                        <a:t>/</a:t>
                      </a:r>
                      <a:r>
                        <a:rPr lang="zh-CN" sz="1200">
                          <a:effectLst/>
                        </a:rPr>
                        <a:t>计数器</a:t>
                      </a:r>
                      <a:r>
                        <a:rPr lang="en-US" sz="1200">
                          <a:effectLst/>
                        </a:rPr>
                        <a:t>0</a:t>
                      </a:r>
                      <a:r>
                        <a:rPr lang="zh-CN" sz="1200">
                          <a:effectLst/>
                        </a:rPr>
                        <a:t>中断允许位。</a:t>
                      </a:r>
                    </a:p>
                    <a:p>
                      <a:r>
                        <a:rPr lang="zh-CN" sz="1200">
                          <a:effectLst/>
                        </a:rPr>
                        <a:t>初始值为</a:t>
                      </a:r>
                      <a:r>
                        <a:rPr lang="en-US" sz="1200">
                          <a:effectLst/>
                        </a:rPr>
                        <a:t>0</a:t>
                      </a:r>
                      <a:r>
                        <a:rPr lang="zh-CN" sz="1200">
                          <a:effectLst/>
                        </a:rPr>
                        <a:t>，由软件置</a:t>
                      </a:r>
                      <a:r>
                        <a:rPr lang="en-US" sz="1200">
                          <a:effectLst/>
                        </a:rPr>
                        <a:t>1</a:t>
                      </a:r>
                      <a:r>
                        <a:rPr lang="zh-CN" sz="1200">
                          <a:effectLst/>
                        </a:rPr>
                        <a:t>或清零。</a:t>
                      </a:r>
                    </a:p>
                    <a:p>
                      <a:r>
                        <a:rPr lang="en-US" sz="1200">
                          <a:effectLst/>
                        </a:rPr>
                        <a:t>0</a:t>
                      </a:r>
                      <a:r>
                        <a:rPr lang="zh-CN" sz="1200">
                          <a:effectLst/>
                        </a:rPr>
                        <a:t>：禁止定时器</a:t>
                      </a:r>
                      <a:r>
                        <a:rPr lang="en-US" sz="1200">
                          <a:effectLst/>
                        </a:rPr>
                        <a:t>/</a:t>
                      </a:r>
                      <a:r>
                        <a:rPr lang="zh-CN" sz="1200">
                          <a:effectLst/>
                        </a:rPr>
                        <a:t>计数器</a:t>
                      </a:r>
                      <a:r>
                        <a:rPr lang="en-US" sz="1200">
                          <a:effectLst/>
                        </a:rPr>
                        <a:t>0</a:t>
                      </a:r>
                      <a:r>
                        <a:rPr lang="zh-CN" sz="1200">
                          <a:effectLst/>
                        </a:rPr>
                        <a:t>中断；</a:t>
                      </a:r>
                    </a:p>
                    <a:p>
                      <a:r>
                        <a:rPr lang="en-US" sz="1200">
                          <a:effectLst/>
                        </a:rPr>
                        <a:t>1</a:t>
                      </a:r>
                      <a:r>
                        <a:rPr lang="zh-CN" sz="1200">
                          <a:effectLst/>
                        </a:rPr>
                        <a:t>：允许定时器</a:t>
                      </a:r>
                      <a:r>
                        <a:rPr lang="en-US" sz="1200">
                          <a:effectLst/>
                        </a:rPr>
                        <a:t>/</a:t>
                      </a:r>
                      <a:r>
                        <a:rPr lang="zh-CN" sz="1200">
                          <a:effectLst/>
                        </a:rPr>
                        <a:t>计数器</a:t>
                      </a:r>
                      <a:r>
                        <a:rPr lang="en-US" sz="1200">
                          <a:effectLst/>
                        </a:rPr>
                        <a:t>0</a:t>
                      </a:r>
                      <a:r>
                        <a:rPr lang="zh-CN" sz="1200">
                          <a:effectLst/>
                        </a:rPr>
                        <a:t>中断</a:t>
                      </a:r>
                      <a:endParaRPr lang="zh-CN" sz="12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529510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92923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8825557E-601A-41F5-BDB7-613F85FA87E2}"/>
              </a:ext>
            </a:extLst>
          </p:cNvPr>
          <p:cNvGrpSpPr/>
          <p:nvPr/>
        </p:nvGrpSpPr>
        <p:grpSpPr>
          <a:xfrm>
            <a:off x="482600" y="1543767"/>
            <a:ext cx="11226800" cy="3770466"/>
            <a:chOff x="482600" y="981075"/>
            <a:chExt cx="11226800" cy="3770466"/>
          </a:xfrm>
        </p:grpSpPr>
        <p:sp>
          <p:nvSpPr>
            <p:cNvPr id="2" name="矩形: 对角圆角 1">
              <a:extLst>
                <a:ext uri="{FF2B5EF4-FFF2-40B4-BE49-F238E27FC236}">
                  <a16:creationId xmlns:a16="http://schemas.microsoft.com/office/drawing/2014/main" id="{10B588B5-A5A0-428D-9822-DA726FB33C99}"/>
                </a:ext>
              </a:extLst>
            </p:cNvPr>
            <p:cNvSpPr/>
            <p:nvPr/>
          </p:nvSpPr>
          <p:spPr>
            <a:xfrm>
              <a:off x="482600" y="981075"/>
              <a:ext cx="11226800" cy="3691072"/>
            </a:xfrm>
            <a:prstGeom prst="round2DiagRect">
              <a:avLst/>
            </a:prstGeom>
            <a:solidFill>
              <a:schemeClr val="bg1"/>
            </a:solidFill>
            <a:ln>
              <a:gradFill>
                <a:gsLst>
                  <a:gs pos="45000">
                    <a:schemeClr val="accent2"/>
                  </a:gs>
                  <a:gs pos="100000">
                    <a:schemeClr val="accent1">
                      <a:lumMod val="30000"/>
                      <a:lumOff val="70000"/>
                      <a:alpha val="0"/>
                    </a:schemeClr>
                  </a:gs>
                </a:gsLst>
                <a:lin ang="5400000" scaled="1"/>
              </a:gradFill>
            </a:ln>
            <a:effectLst>
              <a:outerShdw blurRad="127000" dist="63500" dir="2700000" algn="tl" rotWithShape="0">
                <a:schemeClr val="accent2"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0DD4C794-7A83-4673-A011-F182F8491995}"/>
                </a:ext>
              </a:extLst>
            </p:cNvPr>
            <p:cNvGrpSpPr/>
            <p:nvPr/>
          </p:nvGrpSpPr>
          <p:grpSpPr>
            <a:xfrm>
              <a:off x="507793" y="1280160"/>
              <a:ext cx="10860738" cy="3471381"/>
              <a:chOff x="443388" y="1280160"/>
              <a:chExt cx="10860738" cy="3471381"/>
            </a:xfrm>
          </p:grpSpPr>
          <p:grpSp>
            <p:nvGrpSpPr>
              <p:cNvPr id="24" name="组合 23">
                <a:extLst>
                  <a:ext uri="{FF2B5EF4-FFF2-40B4-BE49-F238E27FC236}">
                    <a16:creationId xmlns:a16="http://schemas.microsoft.com/office/drawing/2014/main" id="{F7861F16-9885-4D93-8329-EF04DC49B9D7}"/>
                  </a:ext>
                </a:extLst>
              </p:cNvPr>
              <p:cNvGrpSpPr/>
              <p:nvPr/>
            </p:nvGrpSpPr>
            <p:grpSpPr>
              <a:xfrm>
                <a:off x="443388" y="1370293"/>
                <a:ext cx="8717901" cy="1739256"/>
                <a:chOff x="-15896" y="866380"/>
                <a:chExt cx="8717901" cy="1739256"/>
              </a:xfrm>
            </p:grpSpPr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11A3B8B6-46FC-4E85-9FBF-535782AF2AE4}"/>
                    </a:ext>
                  </a:extLst>
                </p:cNvPr>
                <p:cNvSpPr txBox="1"/>
                <p:nvPr/>
              </p:nvSpPr>
              <p:spPr>
                <a:xfrm>
                  <a:off x="337215" y="1405307"/>
                  <a:ext cx="8364790" cy="120032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7200">
                      <a:solidFill>
                        <a:schemeClr val="accent1"/>
                      </a:solidFill>
                      <a:latin typeface="+mj-ea"/>
                      <a:ea typeface="+mj-ea"/>
                    </a:rPr>
                    <a:t>机器周期和时钟周期</a:t>
                  </a:r>
                </a:p>
              </p:txBody>
            </p:sp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B10E2737-D3EA-4121-98D2-DDEDE22C7214}"/>
                    </a:ext>
                  </a:extLst>
                </p:cNvPr>
                <p:cNvSpPr txBox="1"/>
                <p:nvPr/>
              </p:nvSpPr>
              <p:spPr>
                <a:xfrm>
                  <a:off x="-15896" y="866380"/>
                  <a:ext cx="1093569" cy="120032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7200">
                      <a:ln>
                        <a:solidFill>
                          <a:schemeClr val="accent1"/>
                        </a:solidFill>
                      </a:ln>
                      <a:noFill/>
                      <a:latin typeface="+mj-ea"/>
                      <a:ea typeface="+mj-ea"/>
                    </a:rPr>
                    <a:t>“</a:t>
                  </a:r>
                </a:p>
              </p:txBody>
            </p:sp>
          </p:grpSp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9A342D13-453A-4B14-BAAD-97B4A2AA40D0}"/>
                  </a:ext>
                </a:extLst>
              </p:cNvPr>
              <p:cNvSpPr txBox="1"/>
              <p:nvPr/>
            </p:nvSpPr>
            <p:spPr>
              <a:xfrm>
                <a:off x="719441" y="3551212"/>
                <a:ext cx="1579278" cy="12003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7200">
                    <a:ln w="3175">
                      <a:solidFill>
                        <a:schemeClr val="accent1"/>
                      </a:solidFill>
                    </a:ln>
                    <a:blipFill>
                      <a:blip r:embed="rId3"/>
                      <a:stretch>
                        <a:fillRect/>
                      </a:stretch>
                    </a:blipFill>
                    <a:latin typeface="+mj-ea"/>
                    <a:ea typeface="+mj-ea"/>
                  </a:rPr>
                  <a:t>8.1</a:t>
                </a:r>
                <a:endParaRPr lang="zh-CN" altLang="en-US" sz="7200">
                  <a:ln w="3175">
                    <a:solidFill>
                      <a:schemeClr val="accent1"/>
                    </a:solidFill>
                  </a:ln>
                  <a:blipFill>
                    <a:blip r:embed="rId3"/>
                    <a:stretch>
                      <a:fillRect/>
                    </a:stretch>
                  </a:blipFill>
                  <a:latin typeface="+mj-ea"/>
                  <a:ea typeface="+mj-ea"/>
                </a:endParaRPr>
              </a:p>
            </p:txBody>
          </p:sp>
          <p:cxnSp>
            <p:nvCxnSpPr>
              <p:cNvPr id="26" name="直接连接符 25">
                <a:extLst>
                  <a:ext uri="{FF2B5EF4-FFF2-40B4-BE49-F238E27FC236}">
                    <a16:creationId xmlns:a16="http://schemas.microsoft.com/office/drawing/2014/main" id="{79BCB92C-26C8-47AE-83C4-E0E6001359C6}"/>
                  </a:ext>
                </a:extLst>
              </p:cNvPr>
              <p:cNvCxnSpPr>
                <a:cxnSpLocks/>
                <a:endCxn id="35" idx="1"/>
              </p:cNvCxnSpPr>
              <p:nvPr/>
            </p:nvCxnSpPr>
            <p:spPr>
              <a:xfrm flipV="1">
                <a:off x="2863479" y="4429529"/>
                <a:ext cx="6652087" cy="7777"/>
              </a:xfrm>
              <a:prstGeom prst="line">
                <a:avLst/>
              </a:prstGeom>
              <a:ln w="6350" cap="rnd">
                <a:solidFill>
                  <a:schemeClr val="accent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7" name="组合 26">
                <a:extLst>
                  <a:ext uri="{FF2B5EF4-FFF2-40B4-BE49-F238E27FC236}">
                    <a16:creationId xmlns:a16="http://schemas.microsoft.com/office/drawing/2014/main" id="{F3BDCD70-4ED7-4B58-B4EA-97B5766A2ED8}"/>
                  </a:ext>
                </a:extLst>
              </p:cNvPr>
              <p:cNvGrpSpPr/>
              <p:nvPr/>
            </p:nvGrpSpPr>
            <p:grpSpPr>
              <a:xfrm>
                <a:off x="2863479" y="4125108"/>
                <a:ext cx="1685737" cy="192317"/>
                <a:chOff x="2205551" y="1812089"/>
                <a:chExt cx="952517" cy="108668"/>
              </a:xfrm>
            </p:grpSpPr>
            <p:sp>
              <p:nvSpPr>
                <p:cNvPr id="28" name="等腰三角形 27">
                  <a:extLst>
                    <a:ext uri="{FF2B5EF4-FFF2-40B4-BE49-F238E27FC236}">
                      <a16:creationId xmlns:a16="http://schemas.microsoft.com/office/drawing/2014/main" id="{1716C571-C917-4278-9C5E-B42CBAA662AC}"/>
                    </a:ext>
                  </a:extLst>
                </p:cNvPr>
                <p:cNvSpPr/>
                <p:nvPr/>
              </p:nvSpPr>
              <p:spPr>
                <a:xfrm rot="5400000" flipH="1">
                  <a:off x="2198057" y="1819583"/>
                  <a:ext cx="108668" cy="93679"/>
                </a:xfrm>
                <a:prstGeom prst="triangle">
                  <a:avLst/>
                </a:prstGeom>
                <a:solidFill>
                  <a:schemeClr val="accent1">
                    <a:alpha val="3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9" name="等腰三角形 28">
                  <a:extLst>
                    <a:ext uri="{FF2B5EF4-FFF2-40B4-BE49-F238E27FC236}">
                      <a16:creationId xmlns:a16="http://schemas.microsoft.com/office/drawing/2014/main" id="{84945E56-71FD-4574-B8AF-0AB9430B87F1}"/>
                    </a:ext>
                  </a:extLst>
                </p:cNvPr>
                <p:cNvSpPr/>
                <p:nvPr/>
              </p:nvSpPr>
              <p:spPr>
                <a:xfrm rot="5400000" flipH="1">
                  <a:off x="2369825" y="1819583"/>
                  <a:ext cx="108668" cy="93679"/>
                </a:xfrm>
                <a:prstGeom prst="triangle">
                  <a:avLst/>
                </a:prstGeom>
                <a:solidFill>
                  <a:schemeClr val="accent1">
                    <a:alpha val="3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0" name="等腰三角形 29">
                  <a:extLst>
                    <a:ext uri="{FF2B5EF4-FFF2-40B4-BE49-F238E27FC236}">
                      <a16:creationId xmlns:a16="http://schemas.microsoft.com/office/drawing/2014/main" id="{DB47E230-B6F4-445D-83D6-319866970D69}"/>
                    </a:ext>
                  </a:extLst>
                </p:cNvPr>
                <p:cNvSpPr/>
                <p:nvPr/>
              </p:nvSpPr>
              <p:spPr>
                <a:xfrm rot="5400000" flipH="1">
                  <a:off x="2541593" y="1819583"/>
                  <a:ext cx="108668" cy="93679"/>
                </a:xfrm>
                <a:prstGeom prst="triangle">
                  <a:avLst/>
                </a:prstGeom>
                <a:solidFill>
                  <a:schemeClr val="accent1">
                    <a:alpha val="3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1" name="等腰三角形 30">
                  <a:extLst>
                    <a:ext uri="{FF2B5EF4-FFF2-40B4-BE49-F238E27FC236}">
                      <a16:creationId xmlns:a16="http://schemas.microsoft.com/office/drawing/2014/main" id="{0AE4CDED-8F3C-41C3-A316-F899AB2117F2}"/>
                    </a:ext>
                  </a:extLst>
                </p:cNvPr>
                <p:cNvSpPr/>
                <p:nvPr/>
              </p:nvSpPr>
              <p:spPr>
                <a:xfrm rot="5400000" flipH="1">
                  <a:off x="2713361" y="1819583"/>
                  <a:ext cx="108668" cy="93679"/>
                </a:xfrm>
                <a:prstGeom prst="triangle">
                  <a:avLst/>
                </a:prstGeom>
                <a:solidFill>
                  <a:schemeClr val="accent1">
                    <a:alpha val="3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2" name="等腰三角形 31">
                  <a:extLst>
                    <a:ext uri="{FF2B5EF4-FFF2-40B4-BE49-F238E27FC236}">
                      <a16:creationId xmlns:a16="http://schemas.microsoft.com/office/drawing/2014/main" id="{9379EE45-C7FC-47D7-A570-2F20CBDCD51F}"/>
                    </a:ext>
                  </a:extLst>
                </p:cNvPr>
                <p:cNvSpPr/>
                <p:nvPr/>
              </p:nvSpPr>
              <p:spPr>
                <a:xfrm rot="5400000" flipH="1">
                  <a:off x="2885129" y="1819583"/>
                  <a:ext cx="108668" cy="93679"/>
                </a:xfrm>
                <a:prstGeom prst="triangle">
                  <a:avLst/>
                </a:prstGeom>
                <a:solidFill>
                  <a:schemeClr val="accent1">
                    <a:alpha val="3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3" name="等腰三角形 32">
                  <a:extLst>
                    <a:ext uri="{FF2B5EF4-FFF2-40B4-BE49-F238E27FC236}">
                      <a16:creationId xmlns:a16="http://schemas.microsoft.com/office/drawing/2014/main" id="{8B93F476-0A58-4409-BDB9-B42AC0947C35}"/>
                    </a:ext>
                  </a:extLst>
                </p:cNvPr>
                <p:cNvSpPr/>
                <p:nvPr/>
              </p:nvSpPr>
              <p:spPr>
                <a:xfrm rot="5400000" flipH="1">
                  <a:off x="3056895" y="1819583"/>
                  <a:ext cx="108668" cy="93679"/>
                </a:xfrm>
                <a:prstGeom prst="triangle">
                  <a:avLst/>
                </a:prstGeom>
                <a:solidFill>
                  <a:schemeClr val="accent1">
                    <a:alpha val="3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53D456A9-D5DA-4A6D-A38F-2A29E2192823}"/>
                  </a:ext>
                </a:extLst>
              </p:cNvPr>
              <p:cNvSpPr txBox="1"/>
              <p:nvPr/>
            </p:nvSpPr>
            <p:spPr>
              <a:xfrm>
                <a:off x="9515566" y="4275640"/>
                <a:ext cx="17885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en-US" altLang="zh-CN" sz="1400">
                    <a:solidFill>
                      <a:schemeClr val="accent1">
                        <a:lumMod val="75000"/>
                      </a:schemeClr>
                    </a:solidFill>
                    <a:latin typeface="+mn-ea"/>
                  </a:rPr>
                  <a:t> </a:t>
                </a:r>
                <a:endParaRPr lang="zh-CN" altLang="en-US" sz="1400">
                  <a:solidFill>
                    <a:schemeClr val="accent1">
                      <a:lumMod val="75000"/>
                    </a:schemeClr>
                  </a:solidFill>
                  <a:latin typeface="+mn-ea"/>
                </a:endParaRPr>
              </a:p>
            </p:txBody>
          </p:sp>
          <p:cxnSp>
            <p:nvCxnSpPr>
              <p:cNvPr id="36" name="直接连接符 35">
                <a:extLst>
                  <a:ext uri="{FF2B5EF4-FFF2-40B4-BE49-F238E27FC236}">
                    <a16:creationId xmlns:a16="http://schemas.microsoft.com/office/drawing/2014/main" id="{CA1FE248-5B87-4FEC-A06B-8EC2FA06E27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199027" y="1280160"/>
                <a:ext cx="0" cy="2961161"/>
              </a:xfrm>
              <a:prstGeom prst="line">
                <a:avLst/>
              </a:prstGeom>
              <a:ln w="9525" cap="rnd">
                <a:solidFill>
                  <a:schemeClr val="accent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60060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8825557E-601A-41F5-BDB7-613F85FA87E2}"/>
              </a:ext>
            </a:extLst>
          </p:cNvPr>
          <p:cNvGrpSpPr/>
          <p:nvPr/>
        </p:nvGrpSpPr>
        <p:grpSpPr>
          <a:xfrm>
            <a:off x="482600" y="1543767"/>
            <a:ext cx="11226800" cy="3770466"/>
            <a:chOff x="482600" y="981075"/>
            <a:chExt cx="11226800" cy="3770466"/>
          </a:xfrm>
        </p:grpSpPr>
        <p:sp>
          <p:nvSpPr>
            <p:cNvPr id="2" name="矩形: 对角圆角 1">
              <a:extLst>
                <a:ext uri="{FF2B5EF4-FFF2-40B4-BE49-F238E27FC236}">
                  <a16:creationId xmlns:a16="http://schemas.microsoft.com/office/drawing/2014/main" id="{10B588B5-A5A0-428D-9822-DA726FB33C99}"/>
                </a:ext>
              </a:extLst>
            </p:cNvPr>
            <p:cNvSpPr/>
            <p:nvPr/>
          </p:nvSpPr>
          <p:spPr>
            <a:xfrm>
              <a:off x="482600" y="981075"/>
              <a:ext cx="11226800" cy="3691072"/>
            </a:xfrm>
            <a:prstGeom prst="round2DiagRect">
              <a:avLst/>
            </a:prstGeom>
            <a:solidFill>
              <a:schemeClr val="bg1"/>
            </a:solidFill>
            <a:ln>
              <a:gradFill>
                <a:gsLst>
                  <a:gs pos="45000">
                    <a:schemeClr val="accent2"/>
                  </a:gs>
                  <a:gs pos="100000">
                    <a:schemeClr val="accent1">
                      <a:lumMod val="30000"/>
                      <a:lumOff val="70000"/>
                      <a:alpha val="0"/>
                    </a:schemeClr>
                  </a:gs>
                </a:gsLst>
                <a:lin ang="5400000" scaled="1"/>
              </a:gradFill>
            </a:ln>
            <a:effectLst>
              <a:outerShdw blurRad="127000" dist="63500" dir="2700000" algn="tl" rotWithShape="0">
                <a:schemeClr val="accent2"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0DD4C794-7A83-4673-A011-F182F8491995}"/>
                </a:ext>
              </a:extLst>
            </p:cNvPr>
            <p:cNvGrpSpPr/>
            <p:nvPr/>
          </p:nvGrpSpPr>
          <p:grpSpPr>
            <a:xfrm>
              <a:off x="507793" y="1280160"/>
              <a:ext cx="10860738" cy="3471381"/>
              <a:chOff x="443388" y="1280160"/>
              <a:chExt cx="10860738" cy="3471381"/>
            </a:xfrm>
          </p:grpSpPr>
          <p:grpSp>
            <p:nvGrpSpPr>
              <p:cNvPr id="24" name="组合 23">
                <a:extLst>
                  <a:ext uri="{FF2B5EF4-FFF2-40B4-BE49-F238E27FC236}">
                    <a16:creationId xmlns:a16="http://schemas.microsoft.com/office/drawing/2014/main" id="{F7861F16-9885-4D93-8329-EF04DC49B9D7}"/>
                  </a:ext>
                </a:extLst>
              </p:cNvPr>
              <p:cNvGrpSpPr/>
              <p:nvPr/>
            </p:nvGrpSpPr>
            <p:grpSpPr>
              <a:xfrm>
                <a:off x="443388" y="1370293"/>
                <a:ext cx="5239271" cy="1777737"/>
                <a:chOff x="-15896" y="866380"/>
                <a:chExt cx="5239271" cy="1777737"/>
              </a:xfrm>
            </p:grpSpPr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11A3B8B6-46FC-4E85-9FBF-535782AF2AE4}"/>
                    </a:ext>
                  </a:extLst>
                </p:cNvPr>
                <p:cNvSpPr txBox="1"/>
                <p:nvPr/>
              </p:nvSpPr>
              <p:spPr>
                <a:xfrm>
                  <a:off x="260157" y="1720787"/>
                  <a:ext cx="4963218" cy="9233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5400">
                      <a:solidFill>
                        <a:schemeClr val="accent1"/>
                      </a:solidFill>
                      <a:latin typeface="+mj-ea"/>
                      <a:ea typeface="+mj-ea"/>
                    </a:rPr>
                    <a:t>实例与代码解析</a:t>
                  </a:r>
                </a:p>
              </p:txBody>
            </p:sp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B10E2737-D3EA-4121-98D2-DDEDE22C7214}"/>
                    </a:ext>
                  </a:extLst>
                </p:cNvPr>
                <p:cNvSpPr txBox="1"/>
                <p:nvPr/>
              </p:nvSpPr>
              <p:spPr>
                <a:xfrm>
                  <a:off x="-15896" y="866380"/>
                  <a:ext cx="1093569" cy="120032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7200">
                      <a:ln>
                        <a:solidFill>
                          <a:schemeClr val="accent1"/>
                        </a:solidFill>
                      </a:ln>
                      <a:noFill/>
                      <a:latin typeface="+mj-ea"/>
                      <a:ea typeface="+mj-ea"/>
                    </a:rPr>
                    <a:t>“</a:t>
                  </a:r>
                </a:p>
              </p:txBody>
            </p:sp>
          </p:grpSp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9A342D13-453A-4B14-BAAD-97B4A2AA40D0}"/>
                  </a:ext>
                </a:extLst>
              </p:cNvPr>
              <p:cNvSpPr txBox="1"/>
              <p:nvPr/>
            </p:nvSpPr>
            <p:spPr>
              <a:xfrm>
                <a:off x="719441" y="3551212"/>
                <a:ext cx="1579278" cy="12003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7200">
                    <a:ln w="3175">
                      <a:solidFill>
                        <a:schemeClr val="accent1"/>
                      </a:solidFill>
                    </a:ln>
                    <a:blipFill>
                      <a:blip r:embed="rId4"/>
                      <a:stretch>
                        <a:fillRect/>
                      </a:stretch>
                    </a:blipFill>
                    <a:latin typeface="+mj-ea"/>
                    <a:ea typeface="+mj-ea"/>
                  </a:rPr>
                  <a:t>8.4</a:t>
                </a:r>
                <a:endParaRPr lang="zh-CN" altLang="en-US" sz="7200">
                  <a:ln w="3175">
                    <a:solidFill>
                      <a:schemeClr val="accent1"/>
                    </a:solidFill>
                  </a:ln>
                  <a:blipFill>
                    <a:blip r:embed="rId4"/>
                    <a:stretch>
                      <a:fillRect/>
                    </a:stretch>
                  </a:blipFill>
                  <a:latin typeface="+mj-ea"/>
                  <a:ea typeface="+mj-ea"/>
                </a:endParaRPr>
              </a:p>
            </p:txBody>
          </p:sp>
          <p:cxnSp>
            <p:nvCxnSpPr>
              <p:cNvPr id="26" name="直接连接符 25">
                <a:extLst>
                  <a:ext uri="{FF2B5EF4-FFF2-40B4-BE49-F238E27FC236}">
                    <a16:creationId xmlns:a16="http://schemas.microsoft.com/office/drawing/2014/main" id="{79BCB92C-26C8-47AE-83C4-E0E6001359C6}"/>
                  </a:ext>
                </a:extLst>
              </p:cNvPr>
              <p:cNvCxnSpPr>
                <a:cxnSpLocks/>
                <a:endCxn id="35" idx="1"/>
              </p:cNvCxnSpPr>
              <p:nvPr/>
            </p:nvCxnSpPr>
            <p:spPr>
              <a:xfrm flipV="1">
                <a:off x="2863479" y="4429529"/>
                <a:ext cx="6652087" cy="7777"/>
              </a:xfrm>
              <a:prstGeom prst="line">
                <a:avLst/>
              </a:prstGeom>
              <a:ln w="6350" cap="rnd">
                <a:solidFill>
                  <a:schemeClr val="accent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7" name="组合 26">
                <a:extLst>
                  <a:ext uri="{FF2B5EF4-FFF2-40B4-BE49-F238E27FC236}">
                    <a16:creationId xmlns:a16="http://schemas.microsoft.com/office/drawing/2014/main" id="{F3BDCD70-4ED7-4B58-B4EA-97B5766A2ED8}"/>
                  </a:ext>
                </a:extLst>
              </p:cNvPr>
              <p:cNvGrpSpPr/>
              <p:nvPr/>
            </p:nvGrpSpPr>
            <p:grpSpPr>
              <a:xfrm>
                <a:off x="2863479" y="4125108"/>
                <a:ext cx="1685737" cy="192317"/>
                <a:chOff x="2205551" y="1812089"/>
                <a:chExt cx="952517" cy="108668"/>
              </a:xfrm>
            </p:grpSpPr>
            <p:sp>
              <p:nvSpPr>
                <p:cNvPr id="28" name="等腰三角形 27">
                  <a:extLst>
                    <a:ext uri="{FF2B5EF4-FFF2-40B4-BE49-F238E27FC236}">
                      <a16:creationId xmlns:a16="http://schemas.microsoft.com/office/drawing/2014/main" id="{1716C571-C917-4278-9C5E-B42CBAA662AC}"/>
                    </a:ext>
                  </a:extLst>
                </p:cNvPr>
                <p:cNvSpPr/>
                <p:nvPr/>
              </p:nvSpPr>
              <p:spPr>
                <a:xfrm rot="5400000" flipH="1">
                  <a:off x="2198057" y="1819583"/>
                  <a:ext cx="108668" cy="93679"/>
                </a:xfrm>
                <a:prstGeom prst="triangle">
                  <a:avLst/>
                </a:prstGeom>
                <a:solidFill>
                  <a:schemeClr val="accent1">
                    <a:alpha val="3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9" name="等腰三角形 28">
                  <a:extLst>
                    <a:ext uri="{FF2B5EF4-FFF2-40B4-BE49-F238E27FC236}">
                      <a16:creationId xmlns:a16="http://schemas.microsoft.com/office/drawing/2014/main" id="{84945E56-71FD-4574-B8AF-0AB9430B87F1}"/>
                    </a:ext>
                  </a:extLst>
                </p:cNvPr>
                <p:cNvSpPr/>
                <p:nvPr/>
              </p:nvSpPr>
              <p:spPr>
                <a:xfrm rot="5400000" flipH="1">
                  <a:off x="2369825" y="1819583"/>
                  <a:ext cx="108668" cy="93679"/>
                </a:xfrm>
                <a:prstGeom prst="triangle">
                  <a:avLst/>
                </a:prstGeom>
                <a:solidFill>
                  <a:schemeClr val="accent1">
                    <a:alpha val="3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0" name="等腰三角形 29">
                  <a:extLst>
                    <a:ext uri="{FF2B5EF4-FFF2-40B4-BE49-F238E27FC236}">
                      <a16:creationId xmlns:a16="http://schemas.microsoft.com/office/drawing/2014/main" id="{DB47E230-B6F4-445D-83D6-319866970D69}"/>
                    </a:ext>
                  </a:extLst>
                </p:cNvPr>
                <p:cNvSpPr/>
                <p:nvPr/>
              </p:nvSpPr>
              <p:spPr>
                <a:xfrm rot="5400000" flipH="1">
                  <a:off x="2541593" y="1819583"/>
                  <a:ext cx="108668" cy="93679"/>
                </a:xfrm>
                <a:prstGeom prst="triangle">
                  <a:avLst/>
                </a:prstGeom>
                <a:solidFill>
                  <a:schemeClr val="accent1">
                    <a:alpha val="3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1" name="等腰三角形 30">
                  <a:extLst>
                    <a:ext uri="{FF2B5EF4-FFF2-40B4-BE49-F238E27FC236}">
                      <a16:creationId xmlns:a16="http://schemas.microsoft.com/office/drawing/2014/main" id="{0AE4CDED-8F3C-41C3-A316-F899AB2117F2}"/>
                    </a:ext>
                  </a:extLst>
                </p:cNvPr>
                <p:cNvSpPr/>
                <p:nvPr/>
              </p:nvSpPr>
              <p:spPr>
                <a:xfrm rot="5400000" flipH="1">
                  <a:off x="2713361" y="1819583"/>
                  <a:ext cx="108668" cy="93679"/>
                </a:xfrm>
                <a:prstGeom prst="triangle">
                  <a:avLst/>
                </a:prstGeom>
                <a:solidFill>
                  <a:schemeClr val="accent1">
                    <a:alpha val="3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2" name="等腰三角形 31">
                  <a:extLst>
                    <a:ext uri="{FF2B5EF4-FFF2-40B4-BE49-F238E27FC236}">
                      <a16:creationId xmlns:a16="http://schemas.microsoft.com/office/drawing/2014/main" id="{9379EE45-C7FC-47D7-A570-2F20CBDCD51F}"/>
                    </a:ext>
                  </a:extLst>
                </p:cNvPr>
                <p:cNvSpPr/>
                <p:nvPr/>
              </p:nvSpPr>
              <p:spPr>
                <a:xfrm rot="5400000" flipH="1">
                  <a:off x="2885129" y="1819583"/>
                  <a:ext cx="108668" cy="93679"/>
                </a:xfrm>
                <a:prstGeom prst="triangle">
                  <a:avLst/>
                </a:prstGeom>
                <a:solidFill>
                  <a:schemeClr val="accent1">
                    <a:alpha val="3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3" name="等腰三角形 32">
                  <a:extLst>
                    <a:ext uri="{FF2B5EF4-FFF2-40B4-BE49-F238E27FC236}">
                      <a16:creationId xmlns:a16="http://schemas.microsoft.com/office/drawing/2014/main" id="{8B93F476-0A58-4409-BDB9-B42AC0947C35}"/>
                    </a:ext>
                  </a:extLst>
                </p:cNvPr>
                <p:cNvSpPr/>
                <p:nvPr/>
              </p:nvSpPr>
              <p:spPr>
                <a:xfrm rot="5400000" flipH="1">
                  <a:off x="3056895" y="1819583"/>
                  <a:ext cx="108668" cy="93679"/>
                </a:xfrm>
                <a:prstGeom prst="triangle">
                  <a:avLst/>
                </a:prstGeom>
                <a:solidFill>
                  <a:schemeClr val="accent1">
                    <a:alpha val="3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53D456A9-D5DA-4A6D-A38F-2A29E2192823}"/>
                  </a:ext>
                </a:extLst>
              </p:cNvPr>
              <p:cNvSpPr txBox="1"/>
              <p:nvPr/>
            </p:nvSpPr>
            <p:spPr>
              <a:xfrm>
                <a:off x="9515566" y="4275640"/>
                <a:ext cx="17885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en-US" altLang="zh-CN" sz="1400">
                    <a:solidFill>
                      <a:schemeClr val="accent1">
                        <a:lumMod val="75000"/>
                      </a:schemeClr>
                    </a:solidFill>
                    <a:latin typeface="+mn-ea"/>
                  </a:rPr>
                  <a:t> </a:t>
                </a:r>
                <a:endParaRPr lang="zh-CN" altLang="en-US" sz="1400">
                  <a:solidFill>
                    <a:schemeClr val="accent1">
                      <a:lumMod val="75000"/>
                    </a:schemeClr>
                  </a:solidFill>
                  <a:latin typeface="+mn-ea"/>
                </a:endParaRPr>
              </a:p>
            </p:txBody>
          </p:sp>
          <p:cxnSp>
            <p:nvCxnSpPr>
              <p:cNvPr id="36" name="直接连接符 35">
                <a:extLst>
                  <a:ext uri="{FF2B5EF4-FFF2-40B4-BE49-F238E27FC236}">
                    <a16:creationId xmlns:a16="http://schemas.microsoft.com/office/drawing/2014/main" id="{CA1FE248-5B87-4FEC-A06B-8EC2FA06E27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199027" y="1280160"/>
                <a:ext cx="0" cy="2961161"/>
              </a:xfrm>
              <a:prstGeom prst="line">
                <a:avLst/>
              </a:prstGeom>
              <a:ln w="9525" cap="rnd">
                <a:solidFill>
                  <a:schemeClr val="accent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9" name="PA-文本框 5">
            <a:extLst>
              <a:ext uri="{FF2B5EF4-FFF2-40B4-BE49-F238E27FC236}">
                <a16:creationId xmlns:a16="http://schemas.microsoft.com/office/drawing/2014/main" id="{4147C439-7AF1-4D24-A67A-E09E2194CA6C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6253927" y="2837748"/>
            <a:ext cx="2685861" cy="70660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400" spc="120"/>
            </a:lvl1pPr>
          </a:lstStyle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1600"/>
              <a:t>计数器控制</a:t>
            </a:r>
            <a:r>
              <a:rPr lang="en-US" altLang="zh-CN" sz="1600"/>
              <a:t>LED</a:t>
            </a:r>
            <a:r>
              <a:rPr lang="zh-CN" altLang="en-US" sz="1600"/>
              <a:t>灯</a:t>
            </a:r>
            <a:endParaRPr lang="en-US" altLang="zh-CN" sz="1600"/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1600"/>
              <a:t>定时器控制</a:t>
            </a:r>
            <a:r>
              <a:rPr lang="en-US" altLang="zh-CN" sz="1600"/>
              <a:t>LED</a:t>
            </a:r>
            <a:r>
              <a:rPr lang="zh-CN" altLang="en-US" sz="1600"/>
              <a:t>灯</a:t>
            </a:r>
            <a:endParaRPr lang="zh-CN" altLang="zh-CN" sz="1600"/>
          </a:p>
        </p:txBody>
      </p:sp>
    </p:spTree>
    <p:extLst>
      <p:ext uri="{BB962C8B-B14F-4D97-AF65-F5344CB8AC3E}">
        <p14:creationId xmlns:p14="http://schemas.microsoft.com/office/powerpoint/2010/main" val="28647591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BAC8C24B-971B-46A9-BB3A-8E03D9749CB2}"/>
              </a:ext>
            </a:extLst>
          </p:cNvPr>
          <p:cNvGrpSpPr/>
          <p:nvPr/>
        </p:nvGrpSpPr>
        <p:grpSpPr>
          <a:xfrm>
            <a:off x="482600" y="439828"/>
            <a:ext cx="4480714" cy="904715"/>
            <a:chOff x="482600" y="439828"/>
            <a:chExt cx="4480714" cy="904715"/>
          </a:xfrm>
        </p:grpSpPr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D3345156-5EBA-4102-AE2A-79169B096F14}"/>
                </a:ext>
              </a:extLst>
            </p:cNvPr>
            <p:cNvSpPr txBox="1"/>
            <p:nvPr/>
          </p:nvSpPr>
          <p:spPr>
            <a:xfrm>
              <a:off x="482600" y="636657"/>
              <a:ext cx="448071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4000">
                  <a:solidFill>
                    <a:schemeClr val="accent1"/>
                  </a:solidFill>
                  <a:latin typeface="+mj-ea"/>
                  <a:ea typeface="+mj-ea"/>
                </a:rPr>
                <a:t>定时器</a:t>
              </a:r>
              <a:r>
                <a:rPr lang="en-US" altLang="zh-CN" sz="4000">
                  <a:solidFill>
                    <a:schemeClr val="accent1"/>
                  </a:solidFill>
                  <a:latin typeface="+mj-ea"/>
                  <a:ea typeface="+mj-ea"/>
                </a:rPr>
                <a:t>/</a:t>
              </a:r>
              <a:r>
                <a:rPr lang="zh-CN" altLang="en-US" sz="4000">
                  <a:solidFill>
                    <a:schemeClr val="accent1"/>
                  </a:solidFill>
                  <a:latin typeface="+mj-ea"/>
                  <a:ea typeface="+mj-ea"/>
                </a:rPr>
                <a:t>计数器中断</a:t>
              </a: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33FD2742-9550-4D58-9FBF-434D1920F8B9}"/>
                </a:ext>
              </a:extLst>
            </p:cNvPr>
            <p:cNvSpPr txBox="1"/>
            <p:nvPr/>
          </p:nvSpPr>
          <p:spPr>
            <a:xfrm>
              <a:off x="482600" y="439828"/>
              <a:ext cx="93006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>
                  <a:solidFill>
                    <a:schemeClr val="accent1">
                      <a:lumMod val="75000"/>
                    </a:schemeClr>
                  </a:solidFill>
                  <a:latin typeface="+mn-ea"/>
                </a:rPr>
                <a:t>Interrupt</a:t>
              </a:r>
              <a:endParaRPr lang="zh-CN" altLang="en-US" sz="1400">
                <a:solidFill>
                  <a:schemeClr val="accent1">
                    <a:lumMod val="75000"/>
                  </a:schemeClr>
                </a:solidFill>
                <a:latin typeface="+mn-ea"/>
              </a:endParaRPr>
            </a:p>
          </p:txBody>
        </p:sp>
      </p:grpSp>
      <p:sp>
        <p:nvSpPr>
          <p:cNvPr id="12" name="PA-文本框 4">
            <a:extLst>
              <a:ext uri="{FF2B5EF4-FFF2-40B4-BE49-F238E27FC236}">
                <a16:creationId xmlns:a16="http://schemas.microsoft.com/office/drawing/2014/main" id="{7B4C724F-858E-47DE-B863-81A7C7B964FB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596399" y="1368463"/>
            <a:ext cx="16946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sz="2000"/>
              <a:t>重装定时器值</a:t>
            </a:r>
          </a:p>
        </p:txBody>
      </p:sp>
      <p:sp>
        <p:nvSpPr>
          <p:cNvPr id="11" name="PA-文本框 4">
            <a:extLst>
              <a:ext uri="{FF2B5EF4-FFF2-40B4-BE49-F238E27FC236}">
                <a16:creationId xmlns:a16="http://schemas.microsoft.com/office/drawing/2014/main" id="{FD38989F-7647-40F0-AC0A-1F470F67801A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596399" y="3410671"/>
            <a:ext cx="1191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sz="2000"/>
              <a:t>编程方法</a:t>
            </a:r>
          </a:p>
        </p:txBody>
      </p:sp>
      <p:sp>
        <p:nvSpPr>
          <p:cNvPr id="13" name="PA-文本框 5">
            <a:extLst>
              <a:ext uri="{FF2B5EF4-FFF2-40B4-BE49-F238E27FC236}">
                <a16:creationId xmlns:a16="http://schemas.microsoft.com/office/drawing/2014/main" id="{8BAB2500-5CEC-428C-B01B-42E98EFDBFA6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596398" y="2757942"/>
            <a:ext cx="6042775" cy="38933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400" spc="120"/>
            </a:lvl1pPr>
          </a:lstStyle>
          <a:p>
            <a:r>
              <a:rPr lang="zh-CN" altLang="en-US" sz="1600"/>
              <a:t>使用</a:t>
            </a:r>
            <a:r>
              <a:rPr lang="en-US" altLang="zh-CN" sz="1600"/>
              <a:t>T0</a:t>
            </a:r>
            <a:r>
              <a:rPr lang="zh-CN" altLang="en-US" sz="1600"/>
              <a:t>在工作模式</a:t>
            </a:r>
            <a:r>
              <a:rPr lang="en-US" altLang="zh-CN" sz="1600"/>
              <a:t>0</a:t>
            </a:r>
            <a:r>
              <a:rPr lang="zh-CN" altLang="en-US" sz="1600"/>
              <a:t>下定时</a:t>
            </a:r>
            <a:r>
              <a:rPr lang="en-US" altLang="zh-CN" sz="1600"/>
              <a:t>1ms</a:t>
            </a:r>
            <a:r>
              <a:rPr lang="zh-CN" altLang="en-US" sz="1600"/>
              <a:t>后溢出</a:t>
            </a:r>
            <a:endParaRPr lang="zh-CN" altLang="zh-CN" sz="160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44A533C-8AE1-4A6D-8277-1A50465738C2}"/>
              </a:ext>
            </a:extLst>
          </p:cNvPr>
          <p:cNvSpPr/>
          <p:nvPr/>
        </p:nvSpPr>
        <p:spPr>
          <a:xfrm>
            <a:off x="596398" y="3987425"/>
            <a:ext cx="3143030" cy="7487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361950"/>
            <a:r>
              <a:rPr lang="en-US" altLang="zh-CN" sz="1400">
                <a:solidFill>
                  <a:schemeClr val="accent1">
                    <a:lumMod val="75000"/>
                  </a:schemeClr>
                </a:solidFill>
              </a:rPr>
              <a:t>TMOD=0x01;</a:t>
            </a:r>
          </a:p>
          <a:p>
            <a:pPr indent="361950"/>
            <a:r>
              <a:rPr lang="en-US" altLang="zh-CN" sz="1400">
                <a:solidFill>
                  <a:schemeClr val="accent1">
                    <a:lumMod val="75000"/>
                  </a:schemeClr>
                </a:solidFill>
              </a:rPr>
              <a:t>TH0=0xFC;</a:t>
            </a:r>
          </a:p>
          <a:p>
            <a:pPr indent="361950"/>
            <a:r>
              <a:rPr lang="en-US" altLang="zh-CN" sz="1400">
                <a:solidFill>
                  <a:schemeClr val="accent1">
                    <a:lumMod val="75000"/>
                  </a:schemeClr>
                </a:solidFill>
              </a:rPr>
              <a:t>TL0=0x18;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082133D-9887-4FDE-8158-1D3205B50AA7}"/>
              </a:ext>
            </a:extLst>
          </p:cNvPr>
          <p:cNvSpPr/>
          <p:nvPr/>
        </p:nvSpPr>
        <p:spPr>
          <a:xfrm>
            <a:off x="618207" y="4933270"/>
            <a:ext cx="3143030" cy="37438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361950"/>
            <a:r>
              <a:rPr lang="en-US" altLang="zh-CN" sz="1400">
                <a:solidFill>
                  <a:schemeClr val="accent1">
                    <a:lumMod val="75000"/>
                  </a:schemeClr>
                </a:solidFill>
              </a:rPr>
              <a:t>TR0=1;</a:t>
            </a:r>
          </a:p>
        </p:txBody>
      </p:sp>
      <p:sp>
        <p:nvSpPr>
          <p:cNvPr id="16" name="PA-文本框 4">
            <a:extLst>
              <a:ext uri="{FF2B5EF4-FFF2-40B4-BE49-F238E27FC236}">
                <a16:creationId xmlns:a16="http://schemas.microsoft.com/office/drawing/2014/main" id="{A594E3FA-1473-4E23-A9E9-EE66F8835F93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4735780" y="3410671"/>
            <a:ext cx="14430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sz="2000"/>
              <a:t>定时器中断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B920D67-5F5D-488E-92BD-F9A95DC53627}"/>
              </a:ext>
            </a:extLst>
          </p:cNvPr>
          <p:cNvSpPr/>
          <p:nvPr/>
        </p:nvSpPr>
        <p:spPr>
          <a:xfrm>
            <a:off x="4735780" y="3941597"/>
            <a:ext cx="3143030" cy="149681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361950"/>
            <a:r>
              <a:rPr lang="en-US" altLang="zh-CN" sz="1400">
                <a:solidFill>
                  <a:schemeClr val="accent1">
                    <a:lumMod val="75000"/>
                  </a:schemeClr>
                </a:solidFill>
              </a:rPr>
              <a:t>void Timer0_Handler() interrupt 1</a:t>
            </a:r>
          </a:p>
          <a:p>
            <a:pPr indent="361950"/>
            <a:r>
              <a:rPr lang="en-US" altLang="zh-CN" sz="1400">
                <a:solidFill>
                  <a:schemeClr val="accent1">
                    <a:lumMod val="75000"/>
                  </a:schemeClr>
                </a:solidFill>
              </a:rPr>
              <a:t>{</a:t>
            </a:r>
          </a:p>
          <a:p>
            <a:pPr indent="361950"/>
            <a:r>
              <a:rPr lang="en-US" altLang="zh-CN" sz="1400">
                <a:solidFill>
                  <a:schemeClr val="accent1">
                    <a:lumMod val="75000"/>
                  </a:schemeClr>
                </a:solidFill>
              </a:rPr>
              <a:t>  TH0=0xFC;</a:t>
            </a:r>
          </a:p>
          <a:p>
            <a:pPr indent="361950"/>
            <a:r>
              <a:rPr lang="en-US" altLang="zh-CN" sz="1400">
                <a:solidFill>
                  <a:schemeClr val="accent1">
                    <a:lumMod val="75000"/>
                  </a:schemeClr>
                </a:solidFill>
              </a:rPr>
              <a:t>   TL0=0x18;</a:t>
            </a:r>
          </a:p>
          <a:p>
            <a:pPr indent="361950"/>
            <a:r>
              <a:rPr lang="en-US" altLang="zh-CN" sz="1400">
                <a:solidFill>
                  <a:schemeClr val="accent1">
                    <a:lumMod val="75000"/>
                  </a:schemeClr>
                </a:solidFill>
              </a:rPr>
              <a:t>   ……  //</a:t>
            </a:r>
            <a:r>
              <a:rPr lang="zh-CN" altLang="en-US" sz="1400">
                <a:solidFill>
                  <a:schemeClr val="accent1">
                    <a:lumMod val="75000"/>
                  </a:schemeClr>
                </a:solidFill>
              </a:rPr>
              <a:t>其他处理</a:t>
            </a:r>
            <a:endParaRPr lang="en-US" altLang="zh-CN" sz="1400">
              <a:solidFill>
                <a:schemeClr val="accent1">
                  <a:lumMod val="75000"/>
                </a:schemeClr>
              </a:solidFill>
            </a:endParaRPr>
          </a:p>
          <a:p>
            <a:pPr indent="361950"/>
            <a:r>
              <a:rPr lang="en-US" altLang="zh-CN" sz="1400">
                <a:solidFill>
                  <a:schemeClr val="accent1">
                    <a:lumMod val="75000"/>
                  </a:schemeClr>
                </a:solidFill>
              </a:rPr>
              <a:t>}</a:t>
            </a:r>
          </a:p>
        </p:txBody>
      </p:sp>
      <p:sp>
        <p:nvSpPr>
          <p:cNvPr id="18" name="PA-文本框 5">
            <a:extLst>
              <a:ext uri="{FF2B5EF4-FFF2-40B4-BE49-F238E27FC236}">
                <a16:creationId xmlns:a16="http://schemas.microsoft.com/office/drawing/2014/main" id="{902602A4-C75C-42C0-A9B1-E8AA187E2B16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596399" y="1774307"/>
            <a:ext cx="6042775" cy="7865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400" spc="120"/>
            </a:lvl1pPr>
          </a:lstStyle>
          <a:p>
            <a:r>
              <a:rPr lang="zh-CN" altLang="en-US" sz="1800"/>
              <a:t>在模式</a:t>
            </a:r>
            <a:r>
              <a:rPr lang="en-US" altLang="zh-CN" sz="1800"/>
              <a:t>0</a:t>
            </a:r>
            <a:r>
              <a:rPr lang="zh-CN" altLang="en-US" sz="1800"/>
              <a:t>和模式</a:t>
            </a:r>
            <a:r>
              <a:rPr lang="en-US" altLang="zh-CN" sz="1800"/>
              <a:t>1</a:t>
            </a:r>
            <a:r>
              <a:rPr lang="zh-CN" altLang="en-US" sz="1800"/>
              <a:t>下，</a:t>
            </a:r>
            <a:r>
              <a:rPr lang="zh-CN" altLang="en-US" sz="1800">
                <a:solidFill>
                  <a:srgbClr val="FF0000"/>
                </a:solidFill>
              </a:rPr>
              <a:t>必须手动重装载定时器计数值</a:t>
            </a:r>
            <a:endParaRPr lang="en-US" altLang="zh-CN" sz="1800">
              <a:solidFill>
                <a:srgbClr val="FF0000"/>
              </a:solidFill>
            </a:endParaRPr>
          </a:p>
          <a:p>
            <a:r>
              <a:rPr lang="zh-CN" altLang="en-US" sz="1800"/>
              <a:t>否则，定时器将从</a:t>
            </a:r>
            <a:r>
              <a:rPr lang="en-US" altLang="zh-CN" sz="1800"/>
              <a:t>0x0000</a:t>
            </a:r>
            <a:r>
              <a:rPr lang="zh-CN" altLang="en-US" sz="1800"/>
              <a:t>开始计数</a:t>
            </a:r>
            <a:endParaRPr lang="zh-CN" altLang="zh-CN" sz="1800"/>
          </a:p>
        </p:txBody>
      </p:sp>
    </p:spTree>
    <p:extLst>
      <p:ext uri="{BB962C8B-B14F-4D97-AF65-F5344CB8AC3E}">
        <p14:creationId xmlns:p14="http://schemas.microsoft.com/office/powerpoint/2010/main" val="38724943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BAC8C24B-971B-46A9-BB3A-8E03D9749CB2}"/>
              </a:ext>
            </a:extLst>
          </p:cNvPr>
          <p:cNvGrpSpPr/>
          <p:nvPr/>
        </p:nvGrpSpPr>
        <p:grpSpPr>
          <a:xfrm>
            <a:off x="482600" y="439828"/>
            <a:ext cx="4870244" cy="904715"/>
            <a:chOff x="482600" y="439828"/>
            <a:chExt cx="4870244" cy="904715"/>
          </a:xfrm>
        </p:grpSpPr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D3345156-5EBA-4102-AE2A-79169B096F14}"/>
                </a:ext>
              </a:extLst>
            </p:cNvPr>
            <p:cNvSpPr txBox="1"/>
            <p:nvPr/>
          </p:nvSpPr>
          <p:spPr>
            <a:xfrm>
              <a:off x="482600" y="636657"/>
              <a:ext cx="487024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4000">
                  <a:solidFill>
                    <a:schemeClr val="accent1"/>
                  </a:solidFill>
                  <a:latin typeface="+mj-ea"/>
                  <a:ea typeface="+mj-ea"/>
                </a:rPr>
                <a:t>实例</a:t>
              </a:r>
              <a:r>
                <a:rPr lang="en-US" altLang="zh-CN" sz="4000">
                  <a:solidFill>
                    <a:schemeClr val="accent1"/>
                  </a:solidFill>
                  <a:latin typeface="+mj-ea"/>
                  <a:ea typeface="+mj-ea"/>
                </a:rPr>
                <a:t>-</a:t>
              </a:r>
              <a:r>
                <a:rPr lang="zh-CN" altLang="en-US" sz="4000">
                  <a:solidFill>
                    <a:schemeClr val="accent1"/>
                  </a:solidFill>
                  <a:latin typeface="+mj-ea"/>
                  <a:ea typeface="+mj-ea"/>
                </a:rPr>
                <a:t>计数器控制</a:t>
              </a:r>
              <a:r>
                <a:rPr lang="en-US" altLang="zh-CN" sz="4000">
                  <a:solidFill>
                    <a:schemeClr val="accent1"/>
                  </a:solidFill>
                  <a:latin typeface="+mj-ea"/>
                  <a:ea typeface="+mj-ea"/>
                </a:rPr>
                <a:t>LED</a:t>
              </a:r>
              <a:endParaRPr lang="zh-CN" altLang="en-US" sz="4000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33FD2742-9550-4D58-9FBF-434D1920F8B9}"/>
                </a:ext>
              </a:extLst>
            </p:cNvPr>
            <p:cNvSpPr txBox="1"/>
            <p:nvPr/>
          </p:nvSpPr>
          <p:spPr>
            <a:xfrm>
              <a:off x="482600" y="439828"/>
              <a:ext cx="9220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>
                  <a:solidFill>
                    <a:schemeClr val="accent1">
                      <a:lumMod val="75000"/>
                    </a:schemeClr>
                  </a:solidFill>
                  <a:latin typeface="+mn-ea"/>
                </a:rPr>
                <a:t>Example</a:t>
              </a:r>
              <a:endParaRPr lang="zh-CN" altLang="en-US" sz="1400">
                <a:solidFill>
                  <a:schemeClr val="accent1">
                    <a:lumMod val="75000"/>
                  </a:schemeClr>
                </a:solidFill>
                <a:latin typeface="+mn-ea"/>
              </a:endParaRPr>
            </a:p>
          </p:txBody>
        </p:sp>
      </p:grpSp>
      <p:sp>
        <p:nvSpPr>
          <p:cNvPr id="10" name="PA-文本框 5">
            <a:extLst>
              <a:ext uri="{FF2B5EF4-FFF2-40B4-BE49-F238E27FC236}">
                <a16:creationId xmlns:a16="http://schemas.microsoft.com/office/drawing/2014/main" id="{F30F2B45-C872-4B36-AA3D-54EDD20580D2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482600" y="4285947"/>
            <a:ext cx="9012382" cy="12990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400" spc="120"/>
            </a:lvl1pPr>
          </a:lstStyle>
          <a:p>
            <a:pPr>
              <a:lnSpc>
                <a:spcPct val="150000"/>
              </a:lnSpc>
            </a:pPr>
            <a:r>
              <a:rPr lang="zh-CN" altLang="en-US" sz="1800"/>
              <a:t>（</a:t>
            </a:r>
            <a:r>
              <a:rPr lang="en-US" altLang="zh-CN" sz="1800"/>
              <a:t>1</a:t>
            </a:r>
            <a:r>
              <a:rPr lang="zh-CN" altLang="en-US" sz="1800"/>
              <a:t>）配置中断相关控制位。</a:t>
            </a:r>
          </a:p>
          <a:p>
            <a:pPr>
              <a:lnSpc>
                <a:spcPct val="150000"/>
              </a:lnSpc>
            </a:pPr>
            <a:r>
              <a:rPr lang="zh-CN" altLang="en-US" sz="1800"/>
              <a:t>（</a:t>
            </a:r>
            <a:r>
              <a:rPr lang="en-US" altLang="zh-CN" sz="1800"/>
              <a:t>2</a:t>
            </a:r>
            <a:r>
              <a:rPr lang="zh-CN" altLang="en-US" sz="1800"/>
              <a:t>）配置计数器，包括设置工作模式、设置计数初值以及打开计数器运行控制位。</a:t>
            </a:r>
          </a:p>
          <a:p>
            <a:pPr>
              <a:lnSpc>
                <a:spcPct val="150000"/>
              </a:lnSpc>
            </a:pPr>
            <a:r>
              <a:rPr lang="zh-CN" altLang="en-US" sz="1800"/>
              <a:t>（</a:t>
            </a:r>
            <a:r>
              <a:rPr lang="en-US" altLang="zh-CN" sz="1800"/>
              <a:t>3</a:t>
            </a:r>
            <a:r>
              <a:rPr lang="zh-CN" altLang="en-US" sz="1800"/>
              <a:t>）编写中断服务函数，执行计数器重装以及</a:t>
            </a:r>
            <a:r>
              <a:rPr lang="en-US" altLang="zh-CN" sz="1800"/>
              <a:t>LED1</a:t>
            </a:r>
            <a:r>
              <a:rPr lang="zh-CN" altLang="en-US" sz="1800"/>
              <a:t>开关状态翻转操作。</a:t>
            </a:r>
          </a:p>
        </p:txBody>
      </p:sp>
      <p:sp>
        <p:nvSpPr>
          <p:cNvPr id="11" name="PA-文本框 4">
            <a:extLst>
              <a:ext uri="{FF2B5EF4-FFF2-40B4-BE49-F238E27FC236}">
                <a16:creationId xmlns:a16="http://schemas.microsoft.com/office/drawing/2014/main" id="{877E1089-34A3-48A6-B278-56FBAA1936B7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572406" y="3885837"/>
            <a:ext cx="1191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sz="2000"/>
              <a:t>编程要点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FEED647-3040-4136-95E4-EE310973BC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6550" y="190499"/>
            <a:ext cx="936759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D0EBB765-4408-490F-A4FD-B34191050C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6020168"/>
              </p:ext>
            </p:extLst>
          </p:nvPr>
        </p:nvGraphicFramePr>
        <p:xfrm>
          <a:off x="6839158" y="1503711"/>
          <a:ext cx="5107708" cy="34317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1" name="Visio" r:id="rId7" imgW="2944368" imgH="1990375" progId="Visio.Drawing.11">
                  <p:embed/>
                </p:oleObj>
              </mc:Choice>
              <mc:Fallback>
                <p:oleObj name="Visio" r:id="rId7" imgW="2944368" imgH="1990375" progId="Visio.Drawing.11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D0EBB765-4408-490F-A4FD-B34191050C3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9158" y="1503711"/>
                        <a:ext cx="5107708" cy="343174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PA-文本框 5">
            <a:extLst>
              <a:ext uri="{FF2B5EF4-FFF2-40B4-BE49-F238E27FC236}">
                <a16:creationId xmlns:a16="http://schemas.microsoft.com/office/drawing/2014/main" id="{413350AD-770D-41C2-9F32-35397F5DA300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482600" y="1688541"/>
            <a:ext cx="5251450" cy="88351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400" spc="120"/>
            </a:lvl1pPr>
          </a:lstStyle>
          <a:p>
            <a:pPr>
              <a:lnSpc>
                <a:spcPct val="150000"/>
              </a:lnSpc>
            </a:pPr>
            <a:r>
              <a:rPr lang="zh-CN" altLang="en-US" sz="1800"/>
              <a:t>基于</a:t>
            </a:r>
            <a:r>
              <a:rPr lang="en-US" altLang="zh-CN" sz="1800"/>
              <a:t>51</a:t>
            </a:r>
            <a:r>
              <a:rPr lang="zh-CN" altLang="en-US" sz="1800"/>
              <a:t>核心板，当</a:t>
            </a:r>
            <a:r>
              <a:rPr lang="en-US" altLang="zh-CN" sz="1800"/>
              <a:t>KEY3</a:t>
            </a:r>
            <a:r>
              <a:rPr lang="zh-CN" altLang="en-US" sz="1800"/>
              <a:t>按下次数达到</a:t>
            </a:r>
            <a:r>
              <a:rPr lang="en-US" altLang="zh-CN" sz="1800"/>
              <a:t>3</a:t>
            </a:r>
            <a:r>
              <a:rPr lang="zh-CN" altLang="en-US" sz="1800"/>
              <a:t>次之后，</a:t>
            </a:r>
            <a:r>
              <a:rPr lang="en-US" altLang="zh-CN" sz="1800"/>
              <a:t>LED1</a:t>
            </a:r>
            <a:r>
              <a:rPr lang="zh-CN" altLang="en-US" sz="1800"/>
              <a:t>亮灭状态翻转。</a:t>
            </a:r>
          </a:p>
        </p:txBody>
      </p:sp>
    </p:spTree>
    <p:extLst>
      <p:ext uri="{BB962C8B-B14F-4D97-AF65-F5344CB8AC3E}">
        <p14:creationId xmlns:p14="http://schemas.microsoft.com/office/powerpoint/2010/main" val="4385901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BAC8C24B-971B-46A9-BB3A-8E03D9749CB2}"/>
              </a:ext>
            </a:extLst>
          </p:cNvPr>
          <p:cNvGrpSpPr/>
          <p:nvPr/>
        </p:nvGrpSpPr>
        <p:grpSpPr>
          <a:xfrm>
            <a:off x="482600" y="439828"/>
            <a:ext cx="4870244" cy="904715"/>
            <a:chOff x="482600" y="439828"/>
            <a:chExt cx="4870244" cy="904715"/>
          </a:xfrm>
        </p:grpSpPr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D3345156-5EBA-4102-AE2A-79169B096F14}"/>
                </a:ext>
              </a:extLst>
            </p:cNvPr>
            <p:cNvSpPr txBox="1"/>
            <p:nvPr/>
          </p:nvSpPr>
          <p:spPr>
            <a:xfrm>
              <a:off x="482600" y="636657"/>
              <a:ext cx="487024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4000">
                  <a:solidFill>
                    <a:schemeClr val="accent1"/>
                  </a:solidFill>
                  <a:latin typeface="+mj-ea"/>
                  <a:ea typeface="+mj-ea"/>
                </a:rPr>
                <a:t>实例</a:t>
              </a:r>
              <a:r>
                <a:rPr lang="en-US" altLang="zh-CN" sz="4000">
                  <a:solidFill>
                    <a:schemeClr val="accent1"/>
                  </a:solidFill>
                  <a:latin typeface="+mj-ea"/>
                  <a:ea typeface="+mj-ea"/>
                </a:rPr>
                <a:t>-</a:t>
              </a:r>
              <a:r>
                <a:rPr lang="zh-CN" altLang="en-US" sz="4000">
                  <a:solidFill>
                    <a:schemeClr val="accent1"/>
                  </a:solidFill>
                  <a:latin typeface="+mj-ea"/>
                  <a:ea typeface="+mj-ea"/>
                </a:rPr>
                <a:t>定时器控制</a:t>
              </a:r>
              <a:r>
                <a:rPr lang="en-US" altLang="zh-CN" sz="4000">
                  <a:solidFill>
                    <a:schemeClr val="accent1"/>
                  </a:solidFill>
                  <a:latin typeface="+mj-ea"/>
                  <a:ea typeface="+mj-ea"/>
                </a:rPr>
                <a:t>LED</a:t>
              </a:r>
              <a:endParaRPr lang="zh-CN" altLang="en-US" sz="4000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33FD2742-9550-4D58-9FBF-434D1920F8B9}"/>
                </a:ext>
              </a:extLst>
            </p:cNvPr>
            <p:cNvSpPr txBox="1"/>
            <p:nvPr/>
          </p:nvSpPr>
          <p:spPr>
            <a:xfrm>
              <a:off x="482600" y="439828"/>
              <a:ext cx="9220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>
                  <a:solidFill>
                    <a:schemeClr val="accent1">
                      <a:lumMod val="75000"/>
                    </a:schemeClr>
                  </a:solidFill>
                  <a:latin typeface="+mn-ea"/>
                </a:rPr>
                <a:t>Example</a:t>
              </a:r>
              <a:endParaRPr lang="zh-CN" altLang="en-US" sz="1400">
                <a:solidFill>
                  <a:schemeClr val="accent1">
                    <a:lumMod val="75000"/>
                  </a:schemeClr>
                </a:solidFill>
                <a:latin typeface="+mn-ea"/>
              </a:endParaRPr>
            </a:p>
          </p:txBody>
        </p:sp>
      </p:grpSp>
      <p:sp>
        <p:nvSpPr>
          <p:cNvPr id="10" name="PA-文本框 5">
            <a:extLst>
              <a:ext uri="{FF2B5EF4-FFF2-40B4-BE49-F238E27FC236}">
                <a16:creationId xmlns:a16="http://schemas.microsoft.com/office/drawing/2014/main" id="{F30F2B45-C872-4B36-AA3D-54EDD20580D2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572406" y="3626400"/>
            <a:ext cx="6552294" cy="213000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400" spc="120"/>
            </a:lvl1pPr>
          </a:lstStyle>
          <a:p>
            <a:pPr>
              <a:lnSpc>
                <a:spcPct val="150000"/>
              </a:lnSpc>
            </a:pPr>
            <a:r>
              <a:rPr lang="zh-CN" altLang="en-US" sz="1800"/>
              <a:t>（</a:t>
            </a:r>
            <a:r>
              <a:rPr lang="en-US" altLang="zh-CN" sz="1800"/>
              <a:t>1</a:t>
            </a:r>
            <a:r>
              <a:rPr lang="zh-CN" altLang="en-US" sz="1800"/>
              <a:t>）配置相关中断控制位。</a:t>
            </a:r>
          </a:p>
          <a:p>
            <a:pPr>
              <a:lnSpc>
                <a:spcPct val="150000"/>
              </a:lnSpc>
            </a:pPr>
            <a:r>
              <a:rPr lang="zh-CN" altLang="en-US" sz="1800"/>
              <a:t>（</a:t>
            </a:r>
            <a:r>
              <a:rPr lang="en-US" altLang="zh-CN" sz="1800"/>
              <a:t>2</a:t>
            </a:r>
            <a:r>
              <a:rPr lang="zh-CN" altLang="en-US" sz="1800"/>
              <a:t>）配置定时器，包括设置工作模式、设置计数初值以及打开定时器运行控制位。</a:t>
            </a:r>
          </a:p>
          <a:p>
            <a:pPr>
              <a:lnSpc>
                <a:spcPct val="150000"/>
              </a:lnSpc>
            </a:pPr>
            <a:r>
              <a:rPr lang="zh-CN" altLang="en-US" sz="1800"/>
              <a:t>（</a:t>
            </a:r>
            <a:r>
              <a:rPr lang="en-US" altLang="zh-CN" sz="1800"/>
              <a:t>3</a:t>
            </a:r>
            <a:r>
              <a:rPr lang="zh-CN" altLang="en-US" sz="1800"/>
              <a:t>）编写中断服务函数，执行定时器重装以及</a:t>
            </a:r>
            <a:r>
              <a:rPr lang="en-US" altLang="zh-CN" sz="1800"/>
              <a:t>LED1</a:t>
            </a:r>
            <a:r>
              <a:rPr lang="zh-CN" altLang="en-US" sz="1800"/>
              <a:t>开关状态翻转操作。</a:t>
            </a:r>
          </a:p>
        </p:txBody>
      </p:sp>
      <p:sp>
        <p:nvSpPr>
          <p:cNvPr id="11" name="PA-文本框 4">
            <a:extLst>
              <a:ext uri="{FF2B5EF4-FFF2-40B4-BE49-F238E27FC236}">
                <a16:creationId xmlns:a16="http://schemas.microsoft.com/office/drawing/2014/main" id="{877E1089-34A3-48A6-B278-56FBAA1936B7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572406" y="3226290"/>
            <a:ext cx="1191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sz="2000"/>
              <a:t>编程要点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FEED647-3040-4136-95E4-EE310973BC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6550" y="190499"/>
            <a:ext cx="936759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3A7DBCA7-3FD4-42E5-965F-E15392522EA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2869304"/>
              </p:ext>
            </p:extLst>
          </p:nvPr>
        </p:nvGraphicFramePr>
        <p:xfrm>
          <a:off x="5617955" y="846580"/>
          <a:ext cx="5752394" cy="51595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5" name="Visio" r:id="rId7" imgW="2998381" imgH="2674620" progId="Visio.Drawing.11">
                  <p:embed/>
                </p:oleObj>
              </mc:Choice>
              <mc:Fallback>
                <p:oleObj name="Visio" r:id="rId7" imgW="2998381" imgH="2674620" progId="Visio.Drawing.11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3A7DBCA7-3FD4-42E5-965F-E15392522EA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7955" y="846580"/>
                        <a:ext cx="5752394" cy="515952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PA-文本框 5">
            <a:extLst>
              <a:ext uri="{FF2B5EF4-FFF2-40B4-BE49-F238E27FC236}">
                <a16:creationId xmlns:a16="http://schemas.microsoft.com/office/drawing/2014/main" id="{4908C553-CB98-4845-95F8-46D4EB54C464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482600" y="1688541"/>
            <a:ext cx="5135355" cy="88351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400" spc="120"/>
            </a:lvl1pPr>
          </a:lstStyle>
          <a:p>
            <a:pPr>
              <a:lnSpc>
                <a:spcPct val="150000"/>
              </a:lnSpc>
            </a:pPr>
            <a:r>
              <a:rPr lang="zh-CN" altLang="en-US" sz="1800"/>
              <a:t>基于</a:t>
            </a:r>
            <a:r>
              <a:rPr lang="en-US" altLang="zh-CN" sz="1800"/>
              <a:t>51</a:t>
            </a:r>
            <a:r>
              <a:rPr lang="zh-CN" altLang="en-US" sz="1800"/>
              <a:t>核心板，当定时时间达到</a:t>
            </a:r>
            <a:r>
              <a:rPr lang="en-US" altLang="zh-CN" sz="1800"/>
              <a:t>1</a:t>
            </a:r>
            <a:r>
              <a:rPr lang="zh-CN" altLang="en-US" sz="1800"/>
              <a:t>秒时，令</a:t>
            </a:r>
            <a:r>
              <a:rPr lang="en-US" altLang="zh-CN" sz="1800"/>
              <a:t>LED1</a:t>
            </a:r>
            <a:r>
              <a:rPr lang="zh-CN" altLang="en-US" sz="1800"/>
              <a:t>亮灭状态翻转。</a:t>
            </a:r>
          </a:p>
        </p:txBody>
      </p:sp>
    </p:spTree>
    <p:extLst>
      <p:ext uri="{BB962C8B-B14F-4D97-AF65-F5344CB8AC3E}">
        <p14:creationId xmlns:p14="http://schemas.microsoft.com/office/powerpoint/2010/main" val="2027583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BAC8C24B-971B-46A9-BB3A-8E03D9749CB2}"/>
              </a:ext>
            </a:extLst>
          </p:cNvPr>
          <p:cNvGrpSpPr/>
          <p:nvPr/>
        </p:nvGrpSpPr>
        <p:grpSpPr>
          <a:xfrm>
            <a:off x="482600" y="439828"/>
            <a:ext cx="2204450" cy="904715"/>
            <a:chOff x="482600" y="439828"/>
            <a:chExt cx="2204450" cy="904715"/>
          </a:xfrm>
        </p:grpSpPr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D3345156-5EBA-4102-AE2A-79169B096F14}"/>
                </a:ext>
              </a:extLst>
            </p:cNvPr>
            <p:cNvSpPr txBox="1"/>
            <p:nvPr/>
          </p:nvSpPr>
          <p:spPr>
            <a:xfrm>
              <a:off x="482600" y="636657"/>
              <a:ext cx="220445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4000">
                  <a:solidFill>
                    <a:schemeClr val="accent1"/>
                  </a:solidFill>
                  <a:latin typeface="+mj-ea"/>
                  <a:ea typeface="+mj-ea"/>
                </a:rPr>
                <a:t>应用实践</a:t>
              </a: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33FD2742-9550-4D58-9FBF-434D1920F8B9}"/>
                </a:ext>
              </a:extLst>
            </p:cNvPr>
            <p:cNvSpPr txBox="1"/>
            <p:nvPr/>
          </p:nvSpPr>
          <p:spPr>
            <a:xfrm>
              <a:off x="482600" y="439828"/>
              <a:ext cx="6559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>
                  <a:solidFill>
                    <a:schemeClr val="accent1">
                      <a:lumMod val="75000"/>
                    </a:schemeClr>
                  </a:solidFill>
                  <a:latin typeface="+mn-ea"/>
                </a:rPr>
                <a:t>Tasks</a:t>
              </a:r>
              <a:endParaRPr lang="zh-CN" altLang="en-US" sz="1400">
                <a:solidFill>
                  <a:schemeClr val="accent1">
                    <a:lumMod val="75000"/>
                  </a:schemeClr>
                </a:solidFill>
                <a:latin typeface="+mn-ea"/>
              </a:endParaRPr>
            </a:p>
          </p:txBody>
        </p:sp>
      </p:grpSp>
      <p:sp>
        <p:nvSpPr>
          <p:cNvPr id="6" name="PA-文本框 5">
            <a:extLst>
              <a:ext uri="{FF2B5EF4-FFF2-40B4-BE49-F238E27FC236}">
                <a16:creationId xmlns:a16="http://schemas.microsoft.com/office/drawing/2014/main" id="{358038A7-8707-4C25-B76A-317163DDDEA3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575184" y="1835883"/>
            <a:ext cx="10250764" cy="278787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400" spc="120"/>
            </a:lvl1pPr>
          </a:lstStyle>
          <a:p>
            <a:pPr>
              <a:lnSpc>
                <a:spcPct val="200000"/>
              </a:lnSpc>
            </a:pPr>
            <a:r>
              <a:rPr lang="en-US" altLang="zh-CN" sz="1800"/>
              <a:t>1</a:t>
            </a:r>
            <a:r>
              <a:rPr lang="zh-CN" altLang="en-US" sz="1800"/>
              <a:t>．结合前面所学知识，设计一个</a:t>
            </a:r>
            <a:r>
              <a:rPr lang="en-US" altLang="zh-CN" sz="1800"/>
              <a:t>60</a:t>
            </a:r>
            <a:r>
              <a:rPr lang="zh-CN" altLang="en-US" sz="1800"/>
              <a:t>秒倒计时程序。要求：能够在数码管上显示倒计时，并且在倒计时为</a:t>
            </a:r>
            <a:r>
              <a:rPr lang="en-US" altLang="zh-CN" sz="1800"/>
              <a:t>0</a:t>
            </a:r>
            <a:r>
              <a:rPr lang="zh-CN" altLang="en-US" sz="1800"/>
              <a:t>时蜂鸣器鸣叫，按下</a:t>
            </a:r>
            <a:r>
              <a:rPr lang="en-US" altLang="zh-CN" sz="1800"/>
              <a:t>KEY1</a:t>
            </a:r>
            <a:r>
              <a:rPr lang="zh-CN" altLang="en-US" sz="1800"/>
              <a:t>时能够重新开始计时。</a:t>
            </a:r>
          </a:p>
          <a:p>
            <a:pPr>
              <a:lnSpc>
                <a:spcPct val="200000"/>
              </a:lnSpc>
            </a:pPr>
            <a:r>
              <a:rPr lang="en-US" altLang="zh-CN" sz="1800"/>
              <a:t>2</a:t>
            </a:r>
            <a:r>
              <a:rPr lang="zh-CN" altLang="en-US" sz="1800"/>
              <a:t>．利用定时器</a:t>
            </a:r>
            <a:r>
              <a:rPr lang="en-US" altLang="zh-CN" sz="1800"/>
              <a:t>/</a:t>
            </a:r>
            <a:r>
              <a:rPr lang="zh-CN" altLang="en-US" sz="1800"/>
              <a:t>计数器实现按键按下时间测量。要求：能够在数码管上显示</a:t>
            </a:r>
            <a:r>
              <a:rPr lang="en-US" altLang="zh-CN" sz="1800"/>
              <a:t>KEY1</a:t>
            </a:r>
            <a:r>
              <a:rPr lang="zh-CN" altLang="en-US" sz="1800"/>
              <a:t>按下的时间，单位为</a:t>
            </a:r>
            <a:r>
              <a:rPr lang="en-US" altLang="zh-CN" sz="1800"/>
              <a:t>ms</a:t>
            </a:r>
            <a:r>
              <a:rPr lang="zh-CN" altLang="en-US" sz="1800"/>
              <a:t>。（任务提示：利用</a:t>
            </a:r>
            <a:r>
              <a:rPr lang="en-US" altLang="zh-CN" sz="1800"/>
              <a:t>TR0</a:t>
            </a:r>
            <a:r>
              <a:rPr lang="zh-CN" altLang="en-US" sz="1800"/>
              <a:t>位控制定时器</a:t>
            </a:r>
            <a:r>
              <a:rPr lang="en-US" altLang="zh-CN" sz="1800"/>
              <a:t>0</a:t>
            </a:r>
            <a:r>
              <a:rPr lang="zh-CN" altLang="en-US" sz="1800"/>
              <a:t>的运行，当</a:t>
            </a:r>
            <a:r>
              <a:rPr lang="en-US" altLang="zh-CN" sz="1800"/>
              <a:t>KEY1</a:t>
            </a:r>
            <a:r>
              <a:rPr lang="zh-CN" altLang="en-US" sz="1800"/>
              <a:t>按下时定时器</a:t>
            </a:r>
            <a:r>
              <a:rPr lang="en-US" altLang="zh-CN" sz="1800"/>
              <a:t>0</a:t>
            </a:r>
            <a:r>
              <a:rPr lang="zh-CN" altLang="en-US" sz="1800"/>
              <a:t>开始运行，</a:t>
            </a:r>
            <a:r>
              <a:rPr lang="en-US" altLang="zh-CN" sz="1800"/>
              <a:t>KEY1</a:t>
            </a:r>
            <a:r>
              <a:rPr lang="zh-CN" altLang="en-US" sz="1800"/>
              <a:t>弹起时停止，计算其中的时间间隔）</a:t>
            </a:r>
          </a:p>
        </p:txBody>
      </p:sp>
    </p:spTree>
    <p:extLst>
      <p:ext uri="{BB962C8B-B14F-4D97-AF65-F5344CB8AC3E}">
        <p14:creationId xmlns:p14="http://schemas.microsoft.com/office/powerpoint/2010/main" val="595848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D3345156-5EBA-4102-AE2A-79169B096F14}"/>
              </a:ext>
            </a:extLst>
          </p:cNvPr>
          <p:cNvSpPr txBox="1"/>
          <p:nvPr/>
        </p:nvSpPr>
        <p:spPr>
          <a:xfrm>
            <a:off x="555030" y="466088"/>
            <a:ext cx="47291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>
                <a:solidFill>
                  <a:schemeClr val="accent1"/>
                </a:solidFill>
                <a:latin typeface="+mj-ea"/>
                <a:ea typeface="+mj-ea"/>
              </a:rPr>
              <a:t>时钟周期和机器周期</a:t>
            </a:r>
          </a:p>
        </p:txBody>
      </p:sp>
      <p:sp>
        <p:nvSpPr>
          <p:cNvPr id="10" name="PA-文本框 4">
            <a:extLst>
              <a:ext uri="{FF2B5EF4-FFF2-40B4-BE49-F238E27FC236}">
                <a16:creationId xmlns:a16="http://schemas.microsoft.com/office/drawing/2014/main" id="{51D88D4E-10F6-4B69-B01D-AE326DD38549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555030" y="1344543"/>
            <a:ext cx="1191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sz="2000"/>
              <a:t>时钟周期</a:t>
            </a:r>
          </a:p>
        </p:txBody>
      </p:sp>
      <p:sp>
        <p:nvSpPr>
          <p:cNvPr id="12" name="PA-文本框 5">
            <a:extLst>
              <a:ext uri="{FF2B5EF4-FFF2-40B4-BE49-F238E27FC236}">
                <a16:creationId xmlns:a16="http://schemas.microsoft.com/office/drawing/2014/main" id="{FA25109B-45E8-4F41-AE85-D516C75B27E1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564999" y="1781685"/>
            <a:ext cx="10653161" cy="38933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400" spc="120"/>
            </a:lvl1pPr>
          </a:lstStyle>
          <a:p>
            <a:r>
              <a:rPr lang="zh-CN" altLang="en-US" sz="1600"/>
              <a:t>晶振的震荡周期，计算方法为晶振频率的倒数。</a:t>
            </a:r>
            <a:r>
              <a:rPr lang="en-US" altLang="zh-CN" sz="1600"/>
              <a:t>51</a:t>
            </a:r>
            <a:r>
              <a:rPr lang="zh-CN" altLang="en-US" sz="1600"/>
              <a:t>核心板上采用的是</a:t>
            </a:r>
            <a:r>
              <a:rPr lang="en-US" altLang="zh-CN" sz="1600"/>
              <a:t>12MHz</a:t>
            </a:r>
            <a:r>
              <a:rPr lang="zh-CN" altLang="en-US" sz="1600"/>
              <a:t>晶振，因此一个时钟周期为</a:t>
            </a:r>
          </a:p>
        </p:txBody>
      </p: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00611ECB-7A8E-469B-B8E4-728984B5175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1838330"/>
              </p:ext>
            </p:extLst>
          </p:nvPr>
        </p:nvGraphicFramePr>
        <p:xfrm>
          <a:off x="3483823" y="2264184"/>
          <a:ext cx="4650715" cy="716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" name="Equation" r:id="rId9" imgW="2540000" imgH="393700" progId="Equation.DSMT4">
                  <p:embed/>
                </p:oleObj>
              </mc:Choice>
              <mc:Fallback>
                <p:oleObj name="Equation" r:id="rId9" imgW="2540000" imgH="393700" progId="Equation.DSMT4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00611ECB-7A8E-469B-B8E4-728984B5175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3823" y="2264184"/>
                        <a:ext cx="4650715" cy="71684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PA-文本框 4">
            <a:extLst>
              <a:ext uri="{FF2B5EF4-FFF2-40B4-BE49-F238E27FC236}">
                <a16:creationId xmlns:a16="http://schemas.microsoft.com/office/drawing/2014/main" id="{85AC1F28-EB2C-443A-B531-E970B8A30FD9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555030" y="2778733"/>
            <a:ext cx="1191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sz="2000"/>
              <a:t>机器周期</a:t>
            </a:r>
          </a:p>
        </p:txBody>
      </p:sp>
      <p:sp>
        <p:nvSpPr>
          <p:cNvPr id="14" name="PA-文本框 5">
            <a:extLst>
              <a:ext uri="{FF2B5EF4-FFF2-40B4-BE49-F238E27FC236}">
                <a16:creationId xmlns:a16="http://schemas.microsoft.com/office/drawing/2014/main" id="{BF943377-F54F-4204-98C1-9B33E15DFBEA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564999" y="3215875"/>
            <a:ext cx="10653161" cy="70942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400" spc="120"/>
            </a:lvl1pPr>
          </a:lstStyle>
          <a:p>
            <a:r>
              <a:rPr lang="zh-CN" altLang="en-US" sz="1600"/>
              <a:t>指单片机执行一个操作所需的最短时间。在汇编语言中，执行一条指令所需的时间为机器周期的整数倍。在</a:t>
            </a:r>
            <a:r>
              <a:rPr lang="en-US" altLang="zh-CN" sz="1600"/>
              <a:t>C</a:t>
            </a:r>
            <a:r>
              <a:rPr lang="zh-CN" altLang="en-US" sz="1600"/>
              <a:t>语言中，执行一行代码所需的时间是不确定的，因此造成了前面所提到的软件延时函数不精准的问题。</a:t>
            </a:r>
          </a:p>
        </p:txBody>
      </p:sp>
      <p:sp>
        <p:nvSpPr>
          <p:cNvPr id="16" name="PA-文本框 5">
            <a:extLst>
              <a:ext uri="{FF2B5EF4-FFF2-40B4-BE49-F238E27FC236}">
                <a16:creationId xmlns:a16="http://schemas.microsoft.com/office/drawing/2014/main" id="{CA75A0D3-993B-4D1B-8320-70FB59EA622D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564999" y="4015104"/>
            <a:ext cx="10653161" cy="78021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400" spc="120"/>
            </a:lvl1pPr>
          </a:lstStyle>
          <a:p>
            <a:r>
              <a:rPr lang="zh-CN" altLang="en-US" sz="1600"/>
              <a:t>传统的</a:t>
            </a:r>
            <a:r>
              <a:rPr lang="en-US" altLang="zh-CN" sz="1600"/>
              <a:t>51</a:t>
            </a:r>
            <a:r>
              <a:rPr lang="zh-CN" altLang="en-US" sz="1600"/>
              <a:t>单片机</a:t>
            </a:r>
            <a:r>
              <a:rPr lang="en-US" altLang="zh-CN" sz="1600"/>
              <a:t>1</a:t>
            </a:r>
            <a:r>
              <a:rPr lang="zh-CN" altLang="en-US" sz="1600"/>
              <a:t>个机器周期等于</a:t>
            </a:r>
            <a:r>
              <a:rPr lang="en-US" altLang="zh-CN" sz="1600"/>
              <a:t>12</a:t>
            </a:r>
            <a:r>
              <a:rPr lang="zh-CN" altLang="en-US" sz="1600"/>
              <a:t>个时钟周期，而</a:t>
            </a:r>
            <a:r>
              <a:rPr lang="en-US" altLang="zh-CN" sz="1600"/>
              <a:t>STC89C52RC</a:t>
            </a:r>
            <a:r>
              <a:rPr lang="zh-CN" altLang="en-US" sz="1600"/>
              <a:t>单片机的机器周期是可变的，为</a:t>
            </a:r>
            <a:r>
              <a:rPr lang="en-US" altLang="zh-CN" sz="1600"/>
              <a:t>6</a:t>
            </a:r>
            <a:r>
              <a:rPr lang="zh-CN" altLang="en-US" sz="1600"/>
              <a:t>或</a:t>
            </a:r>
            <a:r>
              <a:rPr lang="en-US" altLang="zh-CN" sz="1600"/>
              <a:t>12</a:t>
            </a:r>
            <a:r>
              <a:rPr lang="zh-CN" altLang="en-US" sz="1600"/>
              <a:t>个时钟周期，简称为</a:t>
            </a:r>
            <a:r>
              <a:rPr lang="en-US" altLang="zh-CN" sz="1600"/>
              <a:t>6T</a:t>
            </a:r>
            <a:r>
              <a:rPr lang="zh-CN" altLang="en-US" sz="1600"/>
              <a:t>或</a:t>
            </a:r>
            <a:r>
              <a:rPr lang="en-US" altLang="zh-CN" sz="1600"/>
              <a:t>12T</a:t>
            </a:r>
            <a:r>
              <a:rPr lang="zh-CN" altLang="en-US" sz="1600"/>
              <a:t>。在</a:t>
            </a:r>
            <a:r>
              <a:rPr lang="en-US" altLang="zh-CN" sz="1600"/>
              <a:t>12MHz</a:t>
            </a:r>
            <a:r>
              <a:rPr lang="zh-CN" altLang="en-US" sz="1600"/>
              <a:t>晶振下，机器周期分别为</a:t>
            </a:r>
            <a:r>
              <a:rPr lang="en-US" altLang="zh-CN" sz="2000">
                <a:solidFill>
                  <a:srgbClr val="FF0000"/>
                </a:solidFill>
              </a:rPr>
              <a:t>0.5μs</a:t>
            </a:r>
            <a:r>
              <a:rPr lang="zh-CN" altLang="en-US" sz="1600"/>
              <a:t>和</a:t>
            </a:r>
            <a:r>
              <a:rPr lang="en-US" altLang="zh-CN" sz="2000">
                <a:solidFill>
                  <a:srgbClr val="FF0000"/>
                </a:solidFill>
              </a:rPr>
              <a:t>1μs</a:t>
            </a:r>
            <a:r>
              <a:rPr lang="zh-CN" altLang="en-US" sz="1600"/>
              <a:t>。</a:t>
            </a:r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8F74F552-9A56-4A86-9907-51F90F9901D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7084169"/>
              </p:ext>
            </p:extLst>
          </p:nvPr>
        </p:nvGraphicFramePr>
        <p:xfrm>
          <a:off x="4407136" y="4885121"/>
          <a:ext cx="2228850" cy="690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" name="Equation" r:id="rId11" imgW="1269720" imgH="393480" progId="Equation.DSMT4">
                  <p:embed/>
                </p:oleObj>
              </mc:Choice>
              <mc:Fallback>
                <p:oleObj name="Equation" r:id="rId11" imgW="1269720" imgH="393480" progId="Equation.DSMT4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8F74F552-9A56-4A86-9907-51F90F9901D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407136" y="4885121"/>
                        <a:ext cx="2228850" cy="6905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22F0030E-A5D0-4A27-BC21-D76890EE849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020645"/>
              </p:ext>
            </p:extLst>
          </p:nvPr>
        </p:nvGraphicFramePr>
        <p:xfrm>
          <a:off x="7216022" y="4885122"/>
          <a:ext cx="2093959" cy="6905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" name="Equation" r:id="rId13" imgW="1193760" imgH="393480" progId="Equation.DSMT4">
                  <p:embed/>
                </p:oleObj>
              </mc:Choice>
              <mc:Fallback>
                <p:oleObj name="Equation" r:id="rId13" imgW="1193760" imgH="393480" progId="Equation.DSMT4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22F0030E-A5D0-4A27-BC21-D76890EE849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7216022" y="4885122"/>
                        <a:ext cx="2093959" cy="6905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892899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>
            <a:extLst>
              <a:ext uri="{FF2B5EF4-FFF2-40B4-BE49-F238E27FC236}">
                <a16:creationId xmlns:a16="http://schemas.microsoft.com/office/drawing/2014/main" id="{4A0A06C1-6618-4D14-8A00-9A540CA348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616" y="1814602"/>
            <a:ext cx="3967506" cy="3514482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9416DCBE-63DC-4441-AF1F-B43999C9D17B}"/>
              </a:ext>
            </a:extLst>
          </p:cNvPr>
          <p:cNvSpPr txBox="1"/>
          <p:nvPr/>
        </p:nvSpPr>
        <p:spPr>
          <a:xfrm>
            <a:off x="555030" y="466088"/>
            <a:ext cx="47291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>
                <a:solidFill>
                  <a:schemeClr val="accent1"/>
                </a:solidFill>
                <a:latin typeface="+mj-ea"/>
                <a:ea typeface="+mj-ea"/>
              </a:rPr>
              <a:t>时钟周期和机器周期</a:t>
            </a:r>
          </a:p>
        </p:txBody>
      </p:sp>
    </p:spTree>
    <p:extLst>
      <p:ext uri="{BB962C8B-B14F-4D97-AF65-F5344CB8AC3E}">
        <p14:creationId xmlns:p14="http://schemas.microsoft.com/office/powerpoint/2010/main" val="38735603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8825557E-601A-41F5-BDB7-613F85FA87E2}"/>
              </a:ext>
            </a:extLst>
          </p:cNvPr>
          <p:cNvGrpSpPr/>
          <p:nvPr/>
        </p:nvGrpSpPr>
        <p:grpSpPr>
          <a:xfrm>
            <a:off x="482600" y="1543767"/>
            <a:ext cx="11226800" cy="3770466"/>
            <a:chOff x="482600" y="981075"/>
            <a:chExt cx="11226800" cy="3770466"/>
          </a:xfrm>
        </p:grpSpPr>
        <p:sp>
          <p:nvSpPr>
            <p:cNvPr id="2" name="矩形: 对角圆角 1">
              <a:extLst>
                <a:ext uri="{FF2B5EF4-FFF2-40B4-BE49-F238E27FC236}">
                  <a16:creationId xmlns:a16="http://schemas.microsoft.com/office/drawing/2014/main" id="{10B588B5-A5A0-428D-9822-DA726FB33C99}"/>
                </a:ext>
              </a:extLst>
            </p:cNvPr>
            <p:cNvSpPr/>
            <p:nvPr/>
          </p:nvSpPr>
          <p:spPr>
            <a:xfrm>
              <a:off x="482600" y="981075"/>
              <a:ext cx="11226800" cy="3691072"/>
            </a:xfrm>
            <a:prstGeom prst="round2DiagRect">
              <a:avLst/>
            </a:prstGeom>
            <a:solidFill>
              <a:schemeClr val="bg1"/>
            </a:solidFill>
            <a:ln>
              <a:gradFill>
                <a:gsLst>
                  <a:gs pos="45000">
                    <a:schemeClr val="accent2"/>
                  </a:gs>
                  <a:gs pos="100000">
                    <a:schemeClr val="accent1">
                      <a:lumMod val="30000"/>
                      <a:lumOff val="70000"/>
                      <a:alpha val="0"/>
                    </a:schemeClr>
                  </a:gs>
                </a:gsLst>
                <a:lin ang="5400000" scaled="1"/>
              </a:gradFill>
            </a:ln>
            <a:effectLst>
              <a:outerShdw blurRad="127000" dist="63500" dir="2700000" algn="tl" rotWithShape="0">
                <a:schemeClr val="accent2"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0DD4C794-7A83-4673-A011-F182F8491995}"/>
                </a:ext>
              </a:extLst>
            </p:cNvPr>
            <p:cNvGrpSpPr/>
            <p:nvPr/>
          </p:nvGrpSpPr>
          <p:grpSpPr>
            <a:xfrm>
              <a:off x="507793" y="1280160"/>
              <a:ext cx="10860738" cy="3471381"/>
              <a:chOff x="443388" y="1280160"/>
              <a:chExt cx="10860738" cy="3471381"/>
            </a:xfrm>
          </p:grpSpPr>
          <p:grpSp>
            <p:nvGrpSpPr>
              <p:cNvPr id="24" name="组合 23">
                <a:extLst>
                  <a:ext uri="{FF2B5EF4-FFF2-40B4-BE49-F238E27FC236}">
                    <a16:creationId xmlns:a16="http://schemas.microsoft.com/office/drawing/2014/main" id="{F7861F16-9885-4D93-8329-EF04DC49B9D7}"/>
                  </a:ext>
                </a:extLst>
              </p:cNvPr>
              <p:cNvGrpSpPr/>
              <p:nvPr/>
            </p:nvGrpSpPr>
            <p:grpSpPr>
              <a:xfrm>
                <a:off x="443388" y="1370293"/>
                <a:ext cx="4894625" cy="2373178"/>
                <a:chOff x="-15896" y="866380"/>
                <a:chExt cx="4894625" cy="2373178"/>
              </a:xfrm>
            </p:grpSpPr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11A3B8B6-46FC-4E85-9FBF-535782AF2AE4}"/>
                    </a:ext>
                  </a:extLst>
                </p:cNvPr>
                <p:cNvSpPr txBox="1"/>
                <p:nvPr/>
              </p:nvSpPr>
              <p:spPr>
                <a:xfrm>
                  <a:off x="260157" y="1485232"/>
                  <a:ext cx="4618572" cy="175432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5400">
                      <a:solidFill>
                        <a:schemeClr val="accent1"/>
                      </a:solidFill>
                      <a:latin typeface="+mj-ea"/>
                      <a:ea typeface="+mj-ea"/>
                    </a:rPr>
                    <a:t>定时器</a:t>
                  </a:r>
                  <a:r>
                    <a:rPr lang="en-US" altLang="zh-CN" sz="5400">
                      <a:solidFill>
                        <a:schemeClr val="accent1"/>
                      </a:solidFill>
                      <a:latin typeface="+mj-ea"/>
                      <a:ea typeface="+mj-ea"/>
                    </a:rPr>
                    <a:t>/</a:t>
                  </a:r>
                  <a:r>
                    <a:rPr lang="zh-CN" altLang="en-US" sz="5400">
                      <a:solidFill>
                        <a:schemeClr val="accent1"/>
                      </a:solidFill>
                      <a:latin typeface="+mj-ea"/>
                      <a:ea typeface="+mj-ea"/>
                    </a:rPr>
                    <a:t>计数器</a:t>
                  </a:r>
                  <a:endParaRPr lang="en-US" altLang="zh-CN" sz="5400">
                    <a:solidFill>
                      <a:schemeClr val="accent1"/>
                    </a:solidFill>
                    <a:latin typeface="+mj-ea"/>
                    <a:ea typeface="+mj-ea"/>
                  </a:endParaRPr>
                </a:p>
                <a:p>
                  <a:r>
                    <a:rPr lang="zh-CN" altLang="en-US" sz="5400">
                      <a:solidFill>
                        <a:schemeClr val="accent1"/>
                      </a:solidFill>
                      <a:latin typeface="+mj-ea"/>
                      <a:ea typeface="+mj-ea"/>
                    </a:rPr>
                    <a:t>工作原理</a:t>
                  </a:r>
                </a:p>
              </p:txBody>
            </p:sp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B10E2737-D3EA-4121-98D2-DDEDE22C7214}"/>
                    </a:ext>
                  </a:extLst>
                </p:cNvPr>
                <p:cNvSpPr txBox="1"/>
                <p:nvPr/>
              </p:nvSpPr>
              <p:spPr>
                <a:xfrm>
                  <a:off x="-15896" y="866380"/>
                  <a:ext cx="1093569" cy="120032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7200">
                      <a:ln>
                        <a:solidFill>
                          <a:schemeClr val="accent1"/>
                        </a:solidFill>
                      </a:ln>
                      <a:noFill/>
                      <a:latin typeface="+mj-ea"/>
                      <a:ea typeface="+mj-ea"/>
                    </a:rPr>
                    <a:t>“</a:t>
                  </a:r>
                </a:p>
              </p:txBody>
            </p:sp>
          </p:grpSp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9A342D13-453A-4B14-BAAD-97B4A2AA40D0}"/>
                  </a:ext>
                </a:extLst>
              </p:cNvPr>
              <p:cNvSpPr txBox="1"/>
              <p:nvPr/>
            </p:nvSpPr>
            <p:spPr>
              <a:xfrm>
                <a:off x="719441" y="3551212"/>
                <a:ext cx="1579278" cy="12003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7200">
                    <a:ln w="3175">
                      <a:solidFill>
                        <a:schemeClr val="accent1"/>
                      </a:solidFill>
                    </a:ln>
                    <a:blipFill>
                      <a:blip r:embed="rId3"/>
                      <a:stretch>
                        <a:fillRect/>
                      </a:stretch>
                    </a:blipFill>
                    <a:latin typeface="+mj-ea"/>
                    <a:ea typeface="+mj-ea"/>
                  </a:rPr>
                  <a:t>8.2</a:t>
                </a:r>
                <a:endParaRPr lang="zh-CN" altLang="en-US" sz="7200">
                  <a:ln w="3175">
                    <a:solidFill>
                      <a:schemeClr val="accent1"/>
                    </a:solidFill>
                  </a:ln>
                  <a:blipFill>
                    <a:blip r:embed="rId3"/>
                    <a:stretch>
                      <a:fillRect/>
                    </a:stretch>
                  </a:blipFill>
                  <a:latin typeface="+mj-ea"/>
                  <a:ea typeface="+mj-ea"/>
                </a:endParaRPr>
              </a:p>
            </p:txBody>
          </p:sp>
          <p:cxnSp>
            <p:nvCxnSpPr>
              <p:cNvPr id="26" name="直接连接符 25">
                <a:extLst>
                  <a:ext uri="{FF2B5EF4-FFF2-40B4-BE49-F238E27FC236}">
                    <a16:creationId xmlns:a16="http://schemas.microsoft.com/office/drawing/2014/main" id="{79BCB92C-26C8-47AE-83C4-E0E6001359C6}"/>
                  </a:ext>
                </a:extLst>
              </p:cNvPr>
              <p:cNvCxnSpPr>
                <a:cxnSpLocks/>
                <a:endCxn id="35" idx="1"/>
              </p:cNvCxnSpPr>
              <p:nvPr/>
            </p:nvCxnSpPr>
            <p:spPr>
              <a:xfrm flipV="1">
                <a:off x="2863479" y="4429529"/>
                <a:ext cx="6652087" cy="7777"/>
              </a:xfrm>
              <a:prstGeom prst="line">
                <a:avLst/>
              </a:prstGeom>
              <a:ln w="6350" cap="rnd">
                <a:solidFill>
                  <a:schemeClr val="accent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7" name="组合 26">
                <a:extLst>
                  <a:ext uri="{FF2B5EF4-FFF2-40B4-BE49-F238E27FC236}">
                    <a16:creationId xmlns:a16="http://schemas.microsoft.com/office/drawing/2014/main" id="{F3BDCD70-4ED7-4B58-B4EA-97B5766A2ED8}"/>
                  </a:ext>
                </a:extLst>
              </p:cNvPr>
              <p:cNvGrpSpPr/>
              <p:nvPr/>
            </p:nvGrpSpPr>
            <p:grpSpPr>
              <a:xfrm>
                <a:off x="2863479" y="4125108"/>
                <a:ext cx="1685737" cy="192317"/>
                <a:chOff x="2205551" y="1812089"/>
                <a:chExt cx="952517" cy="108668"/>
              </a:xfrm>
            </p:grpSpPr>
            <p:sp>
              <p:nvSpPr>
                <p:cNvPr id="28" name="等腰三角形 27">
                  <a:extLst>
                    <a:ext uri="{FF2B5EF4-FFF2-40B4-BE49-F238E27FC236}">
                      <a16:creationId xmlns:a16="http://schemas.microsoft.com/office/drawing/2014/main" id="{1716C571-C917-4278-9C5E-B42CBAA662AC}"/>
                    </a:ext>
                  </a:extLst>
                </p:cNvPr>
                <p:cNvSpPr/>
                <p:nvPr/>
              </p:nvSpPr>
              <p:spPr>
                <a:xfrm rot="5400000" flipH="1">
                  <a:off x="2198057" y="1819583"/>
                  <a:ext cx="108668" cy="93679"/>
                </a:xfrm>
                <a:prstGeom prst="triangle">
                  <a:avLst/>
                </a:prstGeom>
                <a:solidFill>
                  <a:schemeClr val="accent1">
                    <a:alpha val="3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9" name="等腰三角形 28">
                  <a:extLst>
                    <a:ext uri="{FF2B5EF4-FFF2-40B4-BE49-F238E27FC236}">
                      <a16:creationId xmlns:a16="http://schemas.microsoft.com/office/drawing/2014/main" id="{84945E56-71FD-4574-B8AF-0AB9430B87F1}"/>
                    </a:ext>
                  </a:extLst>
                </p:cNvPr>
                <p:cNvSpPr/>
                <p:nvPr/>
              </p:nvSpPr>
              <p:spPr>
                <a:xfrm rot="5400000" flipH="1">
                  <a:off x="2369825" y="1819583"/>
                  <a:ext cx="108668" cy="93679"/>
                </a:xfrm>
                <a:prstGeom prst="triangle">
                  <a:avLst/>
                </a:prstGeom>
                <a:solidFill>
                  <a:schemeClr val="accent1">
                    <a:alpha val="3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0" name="等腰三角形 29">
                  <a:extLst>
                    <a:ext uri="{FF2B5EF4-FFF2-40B4-BE49-F238E27FC236}">
                      <a16:creationId xmlns:a16="http://schemas.microsoft.com/office/drawing/2014/main" id="{DB47E230-B6F4-445D-83D6-319866970D69}"/>
                    </a:ext>
                  </a:extLst>
                </p:cNvPr>
                <p:cNvSpPr/>
                <p:nvPr/>
              </p:nvSpPr>
              <p:spPr>
                <a:xfrm rot="5400000" flipH="1">
                  <a:off x="2541593" y="1819583"/>
                  <a:ext cx="108668" cy="93679"/>
                </a:xfrm>
                <a:prstGeom prst="triangle">
                  <a:avLst/>
                </a:prstGeom>
                <a:solidFill>
                  <a:schemeClr val="accent1">
                    <a:alpha val="3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1" name="等腰三角形 30">
                  <a:extLst>
                    <a:ext uri="{FF2B5EF4-FFF2-40B4-BE49-F238E27FC236}">
                      <a16:creationId xmlns:a16="http://schemas.microsoft.com/office/drawing/2014/main" id="{0AE4CDED-8F3C-41C3-A316-F899AB2117F2}"/>
                    </a:ext>
                  </a:extLst>
                </p:cNvPr>
                <p:cNvSpPr/>
                <p:nvPr/>
              </p:nvSpPr>
              <p:spPr>
                <a:xfrm rot="5400000" flipH="1">
                  <a:off x="2713361" y="1819583"/>
                  <a:ext cx="108668" cy="93679"/>
                </a:xfrm>
                <a:prstGeom prst="triangle">
                  <a:avLst/>
                </a:prstGeom>
                <a:solidFill>
                  <a:schemeClr val="accent1">
                    <a:alpha val="3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2" name="等腰三角形 31">
                  <a:extLst>
                    <a:ext uri="{FF2B5EF4-FFF2-40B4-BE49-F238E27FC236}">
                      <a16:creationId xmlns:a16="http://schemas.microsoft.com/office/drawing/2014/main" id="{9379EE45-C7FC-47D7-A570-2F20CBDCD51F}"/>
                    </a:ext>
                  </a:extLst>
                </p:cNvPr>
                <p:cNvSpPr/>
                <p:nvPr/>
              </p:nvSpPr>
              <p:spPr>
                <a:xfrm rot="5400000" flipH="1">
                  <a:off x="2885129" y="1819583"/>
                  <a:ext cx="108668" cy="93679"/>
                </a:xfrm>
                <a:prstGeom prst="triangle">
                  <a:avLst/>
                </a:prstGeom>
                <a:solidFill>
                  <a:schemeClr val="accent1">
                    <a:alpha val="3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3" name="等腰三角形 32">
                  <a:extLst>
                    <a:ext uri="{FF2B5EF4-FFF2-40B4-BE49-F238E27FC236}">
                      <a16:creationId xmlns:a16="http://schemas.microsoft.com/office/drawing/2014/main" id="{8B93F476-0A58-4409-BDB9-B42AC0947C35}"/>
                    </a:ext>
                  </a:extLst>
                </p:cNvPr>
                <p:cNvSpPr/>
                <p:nvPr/>
              </p:nvSpPr>
              <p:spPr>
                <a:xfrm rot="5400000" flipH="1">
                  <a:off x="3056895" y="1819583"/>
                  <a:ext cx="108668" cy="93679"/>
                </a:xfrm>
                <a:prstGeom prst="triangle">
                  <a:avLst/>
                </a:prstGeom>
                <a:solidFill>
                  <a:schemeClr val="accent1">
                    <a:alpha val="3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53D456A9-D5DA-4A6D-A38F-2A29E2192823}"/>
                  </a:ext>
                </a:extLst>
              </p:cNvPr>
              <p:cNvSpPr txBox="1"/>
              <p:nvPr/>
            </p:nvSpPr>
            <p:spPr>
              <a:xfrm>
                <a:off x="9515566" y="4275640"/>
                <a:ext cx="17885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en-US" altLang="zh-CN" sz="1400">
                    <a:solidFill>
                      <a:schemeClr val="accent1">
                        <a:lumMod val="75000"/>
                      </a:schemeClr>
                    </a:solidFill>
                    <a:latin typeface="+mn-ea"/>
                  </a:rPr>
                  <a:t> </a:t>
                </a:r>
                <a:endParaRPr lang="zh-CN" altLang="en-US" sz="1400">
                  <a:solidFill>
                    <a:schemeClr val="accent1">
                      <a:lumMod val="75000"/>
                    </a:schemeClr>
                  </a:solidFill>
                  <a:latin typeface="+mn-ea"/>
                </a:endParaRPr>
              </a:p>
            </p:txBody>
          </p:sp>
          <p:cxnSp>
            <p:nvCxnSpPr>
              <p:cNvPr id="36" name="直接连接符 35">
                <a:extLst>
                  <a:ext uri="{FF2B5EF4-FFF2-40B4-BE49-F238E27FC236}">
                    <a16:creationId xmlns:a16="http://schemas.microsoft.com/office/drawing/2014/main" id="{CA1FE248-5B87-4FEC-A06B-8EC2FA06E27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199027" y="1280160"/>
                <a:ext cx="0" cy="2961161"/>
              </a:xfrm>
              <a:prstGeom prst="line">
                <a:avLst/>
              </a:prstGeom>
              <a:ln w="9525" cap="rnd">
                <a:solidFill>
                  <a:schemeClr val="accent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8908031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BAC8C24B-971B-46A9-BB3A-8E03D9749CB2}"/>
              </a:ext>
            </a:extLst>
          </p:cNvPr>
          <p:cNvGrpSpPr/>
          <p:nvPr/>
        </p:nvGrpSpPr>
        <p:grpSpPr>
          <a:xfrm>
            <a:off x="482600" y="439828"/>
            <a:ext cx="5490606" cy="904715"/>
            <a:chOff x="482600" y="439828"/>
            <a:chExt cx="5490606" cy="904715"/>
          </a:xfrm>
        </p:grpSpPr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D3345156-5EBA-4102-AE2A-79169B096F14}"/>
                </a:ext>
              </a:extLst>
            </p:cNvPr>
            <p:cNvSpPr txBox="1"/>
            <p:nvPr/>
          </p:nvSpPr>
          <p:spPr>
            <a:xfrm>
              <a:off x="482600" y="636657"/>
              <a:ext cx="549060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4000">
                  <a:solidFill>
                    <a:schemeClr val="accent1"/>
                  </a:solidFill>
                  <a:latin typeface="+mj-ea"/>
                  <a:ea typeface="+mj-ea"/>
                </a:rPr>
                <a:t>定时器</a:t>
              </a:r>
              <a:r>
                <a:rPr lang="en-US" altLang="zh-CN" sz="4000">
                  <a:solidFill>
                    <a:schemeClr val="accent1"/>
                  </a:solidFill>
                  <a:latin typeface="+mj-ea"/>
                  <a:ea typeface="+mj-ea"/>
                </a:rPr>
                <a:t>/</a:t>
              </a:r>
              <a:r>
                <a:rPr lang="zh-CN" altLang="en-US" sz="4000">
                  <a:solidFill>
                    <a:schemeClr val="accent1"/>
                  </a:solidFill>
                  <a:latin typeface="+mj-ea"/>
                  <a:ea typeface="+mj-ea"/>
                </a:rPr>
                <a:t>计数器工作原理</a:t>
              </a: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33FD2742-9550-4D58-9FBF-434D1920F8B9}"/>
                </a:ext>
              </a:extLst>
            </p:cNvPr>
            <p:cNvSpPr txBox="1"/>
            <p:nvPr/>
          </p:nvSpPr>
          <p:spPr>
            <a:xfrm>
              <a:off x="482600" y="439828"/>
              <a:ext cx="22381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>
                  <a:solidFill>
                    <a:schemeClr val="accent1">
                      <a:lumMod val="75000"/>
                    </a:schemeClr>
                  </a:solidFill>
                  <a:latin typeface="+mn-ea"/>
                </a:rPr>
                <a:t>Introduction of interrupt</a:t>
              </a:r>
              <a:endParaRPr lang="zh-CN" altLang="en-US" sz="1400">
                <a:solidFill>
                  <a:schemeClr val="accent1">
                    <a:lumMod val="75000"/>
                  </a:schemeClr>
                </a:solidFill>
                <a:latin typeface="+mn-ea"/>
              </a:endParaRPr>
            </a:p>
          </p:txBody>
        </p:sp>
      </p:grpSp>
      <p:sp>
        <p:nvSpPr>
          <p:cNvPr id="12" name="PA-文本框 5">
            <a:extLst>
              <a:ext uri="{FF2B5EF4-FFF2-40B4-BE49-F238E27FC236}">
                <a16:creationId xmlns:a16="http://schemas.microsoft.com/office/drawing/2014/main" id="{FA25109B-45E8-4F41-AE85-D516C75B27E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505111" y="1479110"/>
            <a:ext cx="10653161" cy="358739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400" spc="120"/>
            </a:lvl1pPr>
          </a:lstStyle>
          <a:p>
            <a:r>
              <a:rPr lang="zh-CN" altLang="en-US" sz="1600"/>
              <a:t>定时器</a:t>
            </a:r>
            <a:r>
              <a:rPr lang="en-US" altLang="zh-CN" sz="1600"/>
              <a:t>/</a:t>
            </a:r>
            <a:r>
              <a:rPr lang="zh-CN" altLang="en-US" sz="1600"/>
              <a:t>计数器所有累加的操作是通过计数寄存器实现的。</a:t>
            </a:r>
            <a:endParaRPr lang="en-US" altLang="zh-CN" sz="1600"/>
          </a:p>
          <a:p>
            <a:r>
              <a:rPr lang="zh-CN" altLang="en-US" sz="1600"/>
              <a:t>这些寄存器都属于特殊功能寄存器，单片机上电复位后其初值均为</a:t>
            </a:r>
            <a:r>
              <a:rPr lang="en-US" altLang="zh-CN" sz="1600"/>
              <a:t>0</a:t>
            </a:r>
            <a:r>
              <a:rPr lang="zh-CN" altLang="en-US" sz="1600"/>
              <a:t>。</a:t>
            </a:r>
            <a:endParaRPr lang="en-US" altLang="zh-CN" sz="1600"/>
          </a:p>
          <a:p>
            <a:r>
              <a:rPr lang="zh-CN" altLang="en-US" sz="1600"/>
              <a:t>一旦定时器</a:t>
            </a:r>
            <a:r>
              <a:rPr lang="en-US" altLang="zh-CN" sz="1600"/>
              <a:t>/</a:t>
            </a:r>
            <a:r>
              <a:rPr lang="zh-CN" altLang="en-US" sz="1600"/>
              <a:t>计数器</a:t>
            </a:r>
            <a:r>
              <a:rPr lang="en-US" altLang="zh-CN" sz="1600"/>
              <a:t>0</a:t>
            </a:r>
            <a:r>
              <a:rPr lang="zh-CN" altLang="en-US" sz="1600"/>
              <a:t>开始工作，则从设定的计数初值开始，每接收到</a:t>
            </a:r>
            <a:r>
              <a:rPr lang="en-US" altLang="zh-CN" sz="1600"/>
              <a:t>1</a:t>
            </a:r>
            <a:r>
              <a:rPr lang="zh-CN" altLang="en-US" sz="1600"/>
              <a:t>个脉冲时计数值加</a:t>
            </a:r>
            <a:r>
              <a:rPr lang="en-US" altLang="zh-CN" sz="1600"/>
              <a:t>1</a:t>
            </a:r>
            <a:endParaRPr lang="zh-CN" altLang="en-US" sz="1600"/>
          </a:p>
          <a:p>
            <a:endParaRPr lang="en-US" altLang="zh-CN" sz="1600"/>
          </a:p>
          <a:p>
            <a:endParaRPr lang="en-US" altLang="zh-CN" sz="1600"/>
          </a:p>
          <a:p>
            <a:endParaRPr lang="en-US" altLang="zh-CN" sz="1600"/>
          </a:p>
          <a:p>
            <a:endParaRPr lang="en-US" altLang="zh-CN" sz="1600"/>
          </a:p>
          <a:p>
            <a:endParaRPr lang="en-US" altLang="zh-CN" sz="1600"/>
          </a:p>
          <a:p>
            <a:endParaRPr lang="en-US" altLang="zh-CN" sz="1600"/>
          </a:p>
          <a:p>
            <a:endParaRPr lang="en-US" altLang="zh-CN" sz="1600"/>
          </a:p>
          <a:p>
            <a:endParaRPr lang="en-US" altLang="zh-CN" sz="160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736BCBD2-0404-446C-AD3A-083266AF20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7772824"/>
              </p:ext>
            </p:extLst>
          </p:nvPr>
        </p:nvGraphicFramePr>
        <p:xfrm>
          <a:off x="6837565" y="2697709"/>
          <a:ext cx="4466940" cy="2294203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888577">
                  <a:extLst>
                    <a:ext uri="{9D8B030D-6E8A-4147-A177-3AD203B41FA5}">
                      <a16:colId xmlns:a16="http://schemas.microsoft.com/office/drawing/2014/main" val="3643896032"/>
                    </a:ext>
                  </a:extLst>
                </a:gridCol>
                <a:gridCol w="888577">
                  <a:extLst>
                    <a:ext uri="{9D8B030D-6E8A-4147-A177-3AD203B41FA5}">
                      <a16:colId xmlns:a16="http://schemas.microsoft.com/office/drawing/2014/main" val="3306983703"/>
                    </a:ext>
                  </a:extLst>
                </a:gridCol>
                <a:gridCol w="1344893">
                  <a:extLst>
                    <a:ext uri="{9D8B030D-6E8A-4147-A177-3AD203B41FA5}">
                      <a16:colId xmlns:a16="http://schemas.microsoft.com/office/drawing/2014/main" val="1195831721"/>
                    </a:ext>
                  </a:extLst>
                </a:gridCol>
                <a:gridCol w="1344893">
                  <a:extLst>
                    <a:ext uri="{9D8B030D-6E8A-4147-A177-3AD203B41FA5}">
                      <a16:colId xmlns:a16="http://schemas.microsoft.com/office/drawing/2014/main" val="4250851031"/>
                    </a:ext>
                  </a:extLst>
                </a:gridCol>
              </a:tblGrid>
              <a:tr h="391767">
                <a:tc>
                  <a:txBody>
                    <a:bodyPr/>
                    <a:lstStyle/>
                    <a:p>
                      <a:pPr algn="ctr"/>
                      <a:r>
                        <a:rPr lang="zh-CN" sz="1400">
                          <a:effectLst/>
                        </a:rPr>
                        <a:t>定时器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400">
                          <a:effectLst/>
                        </a:rPr>
                        <a:t>名称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400">
                          <a:effectLst/>
                        </a:rPr>
                        <a:t>地址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400">
                          <a:effectLst/>
                        </a:rPr>
                        <a:t>描述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42084912"/>
                  </a:ext>
                </a:extLst>
              </a:tr>
              <a:tr h="475609">
                <a:tc rowSpan="2">
                  <a:txBody>
                    <a:bodyPr/>
                    <a:lstStyle/>
                    <a:p>
                      <a:pPr algn="ctr"/>
                      <a:r>
                        <a:rPr lang="zh-CN" sz="1400">
                          <a:effectLst/>
                        </a:rPr>
                        <a:t>定时器</a:t>
                      </a:r>
                      <a:r>
                        <a:rPr lang="en-US" sz="1400">
                          <a:effectLst/>
                        </a:rPr>
                        <a:t>0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TL0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0x8A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400">
                          <a:effectLst/>
                        </a:rPr>
                        <a:t>计数值低位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91263082"/>
                  </a:ext>
                </a:extLst>
              </a:tr>
              <a:tr h="47560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TH0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0x8C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400">
                          <a:effectLst/>
                        </a:rPr>
                        <a:t>计数值高位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38376468"/>
                  </a:ext>
                </a:extLst>
              </a:tr>
              <a:tr h="475609">
                <a:tc rowSpan="2">
                  <a:txBody>
                    <a:bodyPr/>
                    <a:lstStyle/>
                    <a:p>
                      <a:pPr algn="ctr"/>
                      <a:r>
                        <a:rPr lang="zh-CN" sz="1400">
                          <a:effectLst/>
                        </a:rPr>
                        <a:t>定时器</a:t>
                      </a:r>
                      <a:r>
                        <a:rPr lang="en-US" sz="1400">
                          <a:effectLst/>
                        </a:rPr>
                        <a:t>1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TL1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0x8B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400">
                          <a:effectLst/>
                        </a:rPr>
                        <a:t>计数值低位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64669305"/>
                  </a:ext>
                </a:extLst>
              </a:tr>
              <a:tr h="47560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TH1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0x8D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400">
                          <a:effectLst/>
                        </a:rPr>
                        <a:t>计数值高位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53264749"/>
                  </a:ext>
                </a:extLst>
              </a:tr>
            </a:tbl>
          </a:graphicData>
        </a:graphic>
      </p:graphicFrame>
      <p:sp>
        <p:nvSpPr>
          <p:cNvPr id="19" name="PA-文本框 5">
            <a:extLst>
              <a:ext uri="{FF2B5EF4-FFF2-40B4-BE49-F238E27FC236}">
                <a16:creationId xmlns:a16="http://schemas.microsoft.com/office/drawing/2014/main" id="{3F186B1F-5BC7-47BD-B499-76E2BEF747B0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6761325" y="5084754"/>
            <a:ext cx="5118061" cy="102951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400" spc="120"/>
            </a:lvl1pPr>
          </a:lstStyle>
          <a:p>
            <a:r>
              <a:rPr lang="zh-CN" altLang="en-US" sz="1600"/>
              <a:t>其中</a:t>
            </a:r>
            <a:r>
              <a:rPr lang="en-US" altLang="zh-CN" sz="1600"/>
              <a:t>TH0</a:t>
            </a:r>
            <a:r>
              <a:rPr lang="zh-CN" altLang="en-US" sz="1600"/>
              <a:t>与</a:t>
            </a:r>
            <a:r>
              <a:rPr lang="en-US" altLang="zh-CN" sz="1600"/>
              <a:t>TL0</a:t>
            </a:r>
            <a:r>
              <a:rPr lang="zh-CN" altLang="en-US" sz="1600"/>
              <a:t>分别为定时器</a:t>
            </a:r>
            <a:r>
              <a:rPr lang="en-US" altLang="zh-CN" sz="1600"/>
              <a:t>0</a:t>
            </a:r>
            <a:r>
              <a:rPr lang="zh-CN" altLang="en-US" sz="1600"/>
              <a:t>计数值的高位与低位，</a:t>
            </a:r>
            <a:r>
              <a:rPr lang="en-US" altLang="zh-CN" sz="1600"/>
              <a:t>TH1</a:t>
            </a:r>
            <a:r>
              <a:rPr lang="zh-CN" altLang="en-US" sz="1600"/>
              <a:t>与</a:t>
            </a:r>
            <a:r>
              <a:rPr lang="en-US" altLang="zh-CN" sz="1600"/>
              <a:t>TL1</a:t>
            </a:r>
            <a:r>
              <a:rPr lang="zh-CN" altLang="en-US" sz="1600"/>
              <a:t>则分别为定时器</a:t>
            </a:r>
            <a:r>
              <a:rPr lang="en-US" altLang="zh-CN" sz="1600"/>
              <a:t>/</a:t>
            </a:r>
            <a:r>
              <a:rPr lang="zh-CN" altLang="en-US" sz="1600"/>
              <a:t>计数器</a:t>
            </a:r>
            <a:r>
              <a:rPr lang="en-US" altLang="zh-CN" sz="1600"/>
              <a:t>1</a:t>
            </a:r>
            <a:r>
              <a:rPr lang="zh-CN" altLang="en-US" sz="1600"/>
              <a:t>计数值的高位与低位。当低位的数值计满后，则会向高位进位。</a:t>
            </a:r>
          </a:p>
        </p:txBody>
      </p:sp>
      <p:graphicFrame>
        <p:nvGraphicFramePr>
          <p:cNvPr id="20" name="对象 19">
            <a:extLst>
              <a:ext uri="{FF2B5EF4-FFF2-40B4-BE49-F238E27FC236}">
                <a16:creationId xmlns:a16="http://schemas.microsoft.com/office/drawing/2014/main" id="{74212167-F46B-4248-9059-C73307077FE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9216016"/>
              </p:ext>
            </p:extLst>
          </p:nvPr>
        </p:nvGraphicFramePr>
        <p:xfrm>
          <a:off x="505111" y="2697709"/>
          <a:ext cx="5741354" cy="288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Visio" r:id="rId6" imgW="1720773" imgH="856472" progId="Visio.Drawing.11">
                  <p:embed/>
                </p:oleObj>
              </mc:Choice>
              <mc:Fallback>
                <p:oleObj name="Visio" r:id="rId6" imgW="1720773" imgH="856472" progId="Visio.Drawing.11">
                  <p:embed/>
                  <p:pic>
                    <p:nvPicPr>
                      <p:cNvPr id="20" name="对象 19">
                        <a:extLst>
                          <a:ext uri="{FF2B5EF4-FFF2-40B4-BE49-F238E27FC236}">
                            <a16:creationId xmlns:a16="http://schemas.microsoft.com/office/drawing/2014/main" id="{74212167-F46B-4248-9059-C73307077FE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5111" y="2697709"/>
                        <a:ext cx="5741354" cy="28835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27202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BAC8C24B-971B-46A9-BB3A-8E03D9749CB2}"/>
              </a:ext>
            </a:extLst>
          </p:cNvPr>
          <p:cNvGrpSpPr/>
          <p:nvPr/>
        </p:nvGrpSpPr>
        <p:grpSpPr>
          <a:xfrm>
            <a:off x="482600" y="439828"/>
            <a:ext cx="5490606" cy="904715"/>
            <a:chOff x="482600" y="439828"/>
            <a:chExt cx="5490606" cy="904715"/>
          </a:xfrm>
        </p:grpSpPr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D3345156-5EBA-4102-AE2A-79169B096F14}"/>
                </a:ext>
              </a:extLst>
            </p:cNvPr>
            <p:cNvSpPr txBox="1"/>
            <p:nvPr/>
          </p:nvSpPr>
          <p:spPr>
            <a:xfrm>
              <a:off x="482600" y="636657"/>
              <a:ext cx="549060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4000">
                  <a:solidFill>
                    <a:schemeClr val="accent1"/>
                  </a:solidFill>
                  <a:latin typeface="+mj-ea"/>
                  <a:ea typeface="+mj-ea"/>
                </a:rPr>
                <a:t>定时器</a:t>
              </a:r>
              <a:r>
                <a:rPr lang="en-US" altLang="zh-CN" sz="4000">
                  <a:solidFill>
                    <a:schemeClr val="accent1"/>
                  </a:solidFill>
                  <a:latin typeface="+mj-ea"/>
                  <a:ea typeface="+mj-ea"/>
                </a:rPr>
                <a:t>/</a:t>
              </a:r>
              <a:r>
                <a:rPr lang="zh-CN" altLang="en-US" sz="4000">
                  <a:solidFill>
                    <a:schemeClr val="accent1"/>
                  </a:solidFill>
                  <a:latin typeface="+mj-ea"/>
                  <a:ea typeface="+mj-ea"/>
                </a:rPr>
                <a:t>计数器工作原理</a:t>
              </a: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33FD2742-9550-4D58-9FBF-434D1920F8B9}"/>
                </a:ext>
              </a:extLst>
            </p:cNvPr>
            <p:cNvSpPr txBox="1"/>
            <p:nvPr/>
          </p:nvSpPr>
          <p:spPr>
            <a:xfrm>
              <a:off x="482600" y="439828"/>
              <a:ext cx="22381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>
                  <a:solidFill>
                    <a:schemeClr val="accent1">
                      <a:lumMod val="75000"/>
                    </a:schemeClr>
                  </a:solidFill>
                  <a:latin typeface="+mn-ea"/>
                </a:rPr>
                <a:t>Introduction of interrupt</a:t>
              </a:r>
              <a:endParaRPr lang="zh-CN" altLang="en-US" sz="1400">
                <a:solidFill>
                  <a:schemeClr val="accent1">
                    <a:lumMod val="75000"/>
                  </a:schemeClr>
                </a:solidFill>
                <a:latin typeface="+mn-ea"/>
              </a:endParaRPr>
            </a:p>
          </p:txBody>
        </p:sp>
      </p:grpSp>
      <p:sp>
        <p:nvSpPr>
          <p:cNvPr id="12" name="PA-文本框 5">
            <a:extLst>
              <a:ext uri="{FF2B5EF4-FFF2-40B4-BE49-F238E27FC236}">
                <a16:creationId xmlns:a16="http://schemas.microsoft.com/office/drawing/2014/main" id="{FA25109B-45E8-4F41-AE85-D516C75B27E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482600" y="1585688"/>
            <a:ext cx="10653161" cy="70942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400" spc="120"/>
            </a:lvl1pPr>
          </a:lstStyle>
          <a:p>
            <a:r>
              <a:rPr lang="zh-CN" altLang="en-US" sz="1600"/>
              <a:t>当计数寄存器的高位与低位都计满至</a:t>
            </a:r>
            <a:r>
              <a:rPr lang="en-US" altLang="zh-CN" sz="1600"/>
              <a:t>0xFFFF</a:t>
            </a:r>
            <a:r>
              <a:rPr lang="zh-CN" altLang="en-US" sz="1600"/>
              <a:t>时，再接收</a:t>
            </a:r>
            <a:r>
              <a:rPr lang="en-US" altLang="zh-CN" sz="1600"/>
              <a:t>1</a:t>
            </a:r>
            <a:r>
              <a:rPr lang="zh-CN" altLang="en-US" sz="1600"/>
              <a:t>个脉冲后定时器溢出，产生中断请求，并且自动清零。清零后，需要再次设置计数初值，使定时器</a:t>
            </a:r>
            <a:r>
              <a:rPr lang="en-US" altLang="zh-CN" sz="1600"/>
              <a:t>/</a:t>
            </a:r>
            <a:r>
              <a:rPr lang="zh-CN" altLang="en-US" sz="1600"/>
              <a:t>计数器能在下一次计数周期中计算相同数量的脉冲信号。</a:t>
            </a: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93362577-252C-4D15-80DB-44AA9A38172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0796675"/>
              </p:ext>
            </p:extLst>
          </p:nvPr>
        </p:nvGraphicFramePr>
        <p:xfrm>
          <a:off x="2404401" y="2770360"/>
          <a:ext cx="6809558" cy="25019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Visio" r:id="rId5" imgW="2188606" imgH="802598" progId="Visio.Drawing.11">
                  <p:embed/>
                </p:oleObj>
              </mc:Choice>
              <mc:Fallback>
                <p:oleObj name="Visio" r:id="rId5" imgW="2188606" imgH="802598" progId="Visio.Drawing.11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93362577-252C-4D15-80DB-44AA9A38172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4401" y="2770360"/>
                        <a:ext cx="6809558" cy="250195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936681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8825557E-601A-41F5-BDB7-613F85FA87E2}"/>
              </a:ext>
            </a:extLst>
          </p:cNvPr>
          <p:cNvGrpSpPr/>
          <p:nvPr/>
        </p:nvGrpSpPr>
        <p:grpSpPr>
          <a:xfrm>
            <a:off x="482600" y="1543767"/>
            <a:ext cx="11226800" cy="3770466"/>
            <a:chOff x="482600" y="981075"/>
            <a:chExt cx="11226800" cy="3770466"/>
          </a:xfrm>
        </p:grpSpPr>
        <p:sp>
          <p:nvSpPr>
            <p:cNvPr id="2" name="矩形: 对角圆角 1">
              <a:extLst>
                <a:ext uri="{FF2B5EF4-FFF2-40B4-BE49-F238E27FC236}">
                  <a16:creationId xmlns:a16="http://schemas.microsoft.com/office/drawing/2014/main" id="{10B588B5-A5A0-428D-9822-DA726FB33C99}"/>
                </a:ext>
              </a:extLst>
            </p:cNvPr>
            <p:cNvSpPr/>
            <p:nvPr/>
          </p:nvSpPr>
          <p:spPr>
            <a:xfrm>
              <a:off x="482600" y="981075"/>
              <a:ext cx="11226800" cy="3691072"/>
            </a:xfrm>
            <a:prstGeom prst="round2DiagRect">
              <a:avLst/>
            </a:prstGeom>
            <a:solidFill>
              <a:schemeClr val="bg1"/>
            </a:solidFill>
            <a:ln>
              <a:gradFill>
                <a:gsLst>
                  <a:gs pos="45000">
                    <a:schemeClr val="accent2"/>
                  </a:gs>
                  <a:gs pos="100000">
                    <a:schemeClr val="accent1">
                      <a:lumMod val="30000"/>
                      <a:lumOff val="70000"/>
                      <a:alpha val="0"/>
                    </a:schemeClr>
                  </a:gs>
                </a:gsLst>
                <a:lin ang="5400000" scaled="1"/>
              </a:gradFill>
            </a:ln>
            <a:effectLst>
              <a:outerShdw blurRad="127000" dist="63500" dir="2700000" algn="tl" rotWithShape="0">
                <a:schemeClr val="accent2"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0DD4C794-7A83-4673-A011-F182F8491995}"/>
                </a:ext>
              </a:extLst>
            </p:cNvPr>
            <p:cNvGrpSpPr/>
            <p:nvPr/>
          </p:nvGrpSpPr>
          <p:grpSpPr>
            <a:xfrm>
              <a:off x="507793" y="1280160"/>
              <a:ext cx="10860738" cy="3471381"/>
              <a:chOff x="443388" y="1280160"/>
              <a:chExt cx="10860738" cy="3471381"/>
            </a:xfrm>
          </p:grpSpPr>
          <p:grpSp>
            <p:nvGrpSpPr>
              <p:cNvPr id="24" name="组合 23">
                <a:extLst>
                  <a:ext uri="{FF2B5EF4-FFF2-40B4-BE49-F238E27FC236}">
                    <a16:creationId xmlns:a16="http://schemas.microsoft.com/office/drawing/2014/main" id="{F7861F16-9885-4D93-8329-EF04DC49B9D7}"/>
                  </a:ext>
                </a:extLst>
              </p:cNvPr>
              <p:cNvGrpSpPr/>
              <p:nvPr/>
            </p:nvGrpSpPr>
            <p:grpSpPr>
              <a:xfrm>
                <a:off x="443388" y="1370293"/>
                <a:ext cx="4953937" cy="2373178"/>
                <a:chOff x="-15896" y="866380"/>
                <a:chExt cx="4953937" cy="2373178"/>
              </a:xfrm>
            </p:grpSpPr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11A3B8B6-46FC-4E85-9FBF-535782AF2AE4}"/>
                    </a:ext>
                  </a:extLst>
                </p:cNvPr>
                <p:cNvSpPr txBox="1"/>
                <p:nvPr/>
              </p:nvSpPr>
              <p:spPr>
                <a:xfrm>
                  <a:off x="260157" y="1485232"/>
                  <a:ext cx="4677884" cy="175432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5400">
                      <a:solidFill>
                        <a:schemeClr val="accent1"/>
                      </a:solidFill>
                      <a:latin typeface="+mj-ea"/>
                      <a:ea typeface="+mj-ea"/>
                    </a:rPr>
                    <a:t>定时器</a:t>
                  </a:r>
                  <a:r>
                    <a:rPr lang="en-US" altLang="zh-CN" sz="5400">
                      <a:solidFill>
                        <a:schemeClr val="accent1"/>
                      </a:solidFill>
                      <a:latin typeface="+mj-ea"/>
                      <a:ea typeface="+mj-ea"/>
                    </a:rPr>
                    <a:t>/</a:t>
                  </a:r>
                  <a:r>
                    <a:rPr lang="zh-CN" altLang="en-US" sz="5400">
                      <a:solidFill>
                        <a:schemeClr val="accent1"/>
                      </a:solidFill>
                      <a:latin typeface="+mj-ea"/>
                      <a:ea typeface="+mj-ea"/>
                    </a:rPr>
                    <a:t>计数器</a:t>
                  </a:r>
                  <a:endParaRPr lang="en-US" altLang="zh-CN" sz="5400">
                    <a:solidFill>
                      <a:schemeClr val="accent1"/>
                    </a:solidFill>
                    <a:latin typeface="+mj-ea"/>
                    <a:ea typeface="+mj-ea"/>
                  </a:endParaRPr>
                </a:p>
                <a:p>
                  <a:r>
                    <a:rPr lang="zh-CN" altLang="en-US" sz="5400">
                      <a:solidFill>
                        <a:schemeClr val="accent1"/>
                      </a:solidFill>
                      <a:latin typeface="+mj-ea"/>
                      <a:ea typeface="+mj-ea"/>
                    </a:rPr>
                    <a:t>系统框架</a:t>
                  </a:r>
                </a:p>
              </p:txBody>
            </p:sp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B10E2737-D3EA-4121-98D2-DDEDE22C7214}"/>
                    </a:ext>
                  </a:extLst>
                </p:cNvPr>
                <p:cNvSpPr txBox="1"/>
                <p:nvPr/>
              </p:nvSpPr>
              <p:spPr>
                <a:xfrm>
                  <a:off x="-15896" y="866380"/>
                  <a:ext cx="1093569" cy="120032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7200">
                      <a:ln>
                        <a:solidFill>
                          <a:schemeClr val="accent1"/>
                        </a:solidFill>
                      </a:ln>
                      <a:noFill/>
                      <a:latin typeface="+mj-ea"/>
                      <a:ea typeface="+mj-ea"/>
                    </a:rPr>
                    <a:t>“</a:t>
                  </a:r>
                </a:p>
              </p:txBody>
            </p:sp>
          </p:grpSp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9A342D13-453A-4B14-BAAD-97B4A2AA40D0}"/>
                  </a:ext>
                </a:extLst>
              </p:cNvPr>
              <p:cNvSpPr txBox="1"/>
              <p:nvPr/>
            </p:nvSpPr>
            <p:spPr>
              <a:xfrm>
                <a:off x="719441" y="3551212"/>
                <a:ext cx="1579278" cy="12003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7200">
                    <a:ln w="3175">
                      <a:solidFill>
                        <a:schemeClr val="accent1"/>
                      </a:solidFill>
                    </a:ln>
                    <a:blipFill>
                      <a:blip r:embed="rId3"/>
                      <a:stretch>
                        <a:fillRect/>
                      </a:stretch>
                    </a:blipFill>
                    <a:latin typeface="+mj-ea"/>
                    <a:ea typeface="+mj-ea"/>
                  </a:rPr>
                  <a:t>8.3</a:t>
                </a:r>
                <a:endParaRPr lang="zh-CN" altLang="en-US" sz="7200">
                  <a:ln w="3175">
                    <a:solidFill>
                      <a:schemeClr val="accent1"/>
                    </a:solidFill>
                  </a:ln>
                  <a:blipFill>
                    <a:blip r:embed="rId3"/>
                    <a:stretch>
                      <a:fillRect/>
                    </a:stretch>
                  </a:blipFill>
                  <a:latin typeface="+mj-ea"/>
                  <a:ea typeface="+mj-ea"/>
                </a:endParaRPr>
              </a:p>
            </p:txBody>
          </p:sp>
          <p:cxnSp>
            <p:nvCxnSpPr>
              <p:cNvPr id="26" name="直接连接符 25">
                <a:extLst>
                  <a:ext uri="{FF2B5EF4-FFF2-40B4-BE49-F238E27FC236}">
                    <a16:creationId xmlns:a16="http://schemas.microsoft.com/office/drawing/2014/main" id="{79BCB92C-26C8-47AE-83C4-E0E6001359C6}"/>
                  </a:ext>
                </a:extLst>
              </p:cNvPr>
              <p:cNvCxnSpPr>
                <a:cxnSpLocks/>
                <a:endCxn id="35" idx="1"/>
              </p:cNvCxnSpPr>
              <p:nvPr/>
            </p:nvCxnSpPr>
            <p:spPr>
              <a:xfrm flipV="1">
                <a:off x="2863479" y="4429529"/>
                <a:ext cx="6652087" cy="7777"/>
              </a:xfrm>
              <a:prstGeom prst="line">
                <a:avLst/>
              </a:prstGeom>
              <a:ln w="6350" cap="rnd">
                <a:solidFill>
                  <a:schemeClr val="accent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7" name="组合 26">
                <a:extLst>
                  <a:ext uri="{FF2B5EF4-FFF2-40B4-BE49-F238E27FC236}">
                    <a16:creationId xmlns:a16="http://schemas.microsoft.com/office/drawing/2014/main" id="{F3BDCD70-4ED7-4B58-B4EA-97B5766A2ED8}"/>
                  </a:ext>
                </a:extLst>
              </p:cNvPr>
              <p:cNvGrpSpPr/>
              <p:nvPr/>
            </p:nvGrpSpPr>
            <p:grpSpPr>
              <a:xfrm>
                <a:off x="2863479" y="4125108"/>
                <a:ext cx="1685737" cy="192317"/>
                <a:chOff x="2205551" y="1812089"/>
                <a:chExt cx="952517" cy="108668"/>
              </a:xfrm>
            </p:grpSpPr>
            <p:sp>
              <p:nvSpPr>
                <p:cNvPr id="28" name="等腰三角形 27">
                  <a:extLst>
                    <a:ext uri="{FF2B5EF4-FFF2-40B4-BE49-F238E27FC236}">
                      <a16:creationId xmlns:a16="http://schemas.microsoft.com/office/drawing/2014/main" id="{1716C571-C917-4278-9C5E-B42CBAA662AC}"/>
                    </a:ext>
                  </a:extLst>
                </p:cNvPr>
                <p:cNvSpPr/>
                <p:nvPr/>
              </p:nvSpPr>
              <p:spPr>
                <a:xfrm rot="5400000" flipH="1">
                  <a:off x="2198057" y="1819583"/>
                  <a:ext cx="108668" cy="93679"/>
                </a:xfrm>
                <a:prstGeom prst="triangle">
                  <a:avLst/>
                </a:prstGeom>
                <a:solidFill>
                  <a:schemeClr val="accent1">
                    <a:alpha val="3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9" name="等腰三角形 28">
                  <a:extLst>
                    <a:ext uri="{FF2B5EF4-FFF2-40B4-BE49-F238E27FC236}">
                      <a16:creationId xmlns:a16="http://schemas.microsoft.com/office/drawing/2014/main" id="{84945E56-71FD-4574-B8AF-0AB9430B87F1}"/>
                    </a:ext>
                  </a:extLst>
                </p:cNvPr>
                <p:cNvSpPr/>
                <p:nvPr/>
              </p:nvSpPr>
              <p:spPr>
                <a:xfrm rot="5400000" flipH="1">
                  <a:off x="2369825" y="1819583"/>
                  <a:ext cx="108668" cy="93679"/>
                </a:xfrm>
                <a:prstGeom prst="triangle">
                  <a:avLst/>
                </a:prstGeom>
                <a:solidFill>
                  <a:schemeClr val="accent1">
                    <a:alpha val="3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0" name="等腰三角形 29">
                  <a:extLst>
                    <a:ext uri="{FF2B5EF4-FFF2-40B4-BE49-F238E27FC236}">
                      <a16:creationId xmlns:a16="http://schemas.microsoft.com/office/drawing/2014/main" id="{DB47E230-B6F4-445D-83D6-319866970D69}"/>
                    </a:ext>
                  </a:extLst>
                </p:cNvPr>
                <p:cNvSpPr/>
                <p:nvPr/>
              </p:nvSpPr>
              <p:spPr>
                <a:xfrm rot="5400000" flipH="1">
                  <a:off x="2541593" y="1819583"/>
                  <a:ext cx="108668" cy="93679"/>
                </a:xfrm>
                <a:prstGeom prst="triangle">
                  <a:avLst/>
                </a:prstGeom>
                <a:solidFill>
                  <a:schemeClr val="accent1">
                    <a:alpha val="3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1" name="等腰三角形 30">
                  <a:extLst>
                    <a:ext uri="{FF2B5EF4-FFF2-40B4-BE49-F238E27FC236}">
                      <a16:creationId xmlns:a16="http://schemas.microsoft.com/office/drawing/2014/main" id="{0AE4CDED-8F3C-41C3-A316-F899AB2117F2}"/>
                    </a:ext>
                  </a:extLst>
                </p:cNvPr>
                <p:cNvSpPr/>
                <p:nvPr/>
              </p:nvSpPr>
              <p:spPr>
                <a:xfrm rot="5400000" flipH="1">
                  <a:off x="2713361" y="1819583"/>
                  <a:ext cx="108668" cy="93679"/>
                </a:xfrm>
                <a:prstGeom prst="triangle">
                  <a:avLst/>
                </a:prstGeom>
                <a:solidFill>
                  <a:schemeClr val="accent1">
                    <a:alpha val="3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2" name="等腰三角形 31">
                  <a:extLst>
                    <a:ext uri="{FF2B5EF4-FFF2-40B4-BE49-F238E27FC236}">
                      <a16:creationId xmlns:a16="http://schemas.microsoft.com/office/drawing/2014/main" id="{9379EE45-C7FC-47D7-A570-2F20CBDCD51F}"/>
                    </a:ext>
                  </a:extLst>
                </p:cNvPr>
                <p:cNvSpPr/>
                <p:nvPr/>
              </p:nvSpPr>
              <p:spPr>
                <a:xfrm rot="5400000" flipH="1">
                  <a:off x="2885129" y="1819583"/>
                  <a:ext cx="108668" cy="93679"/>
                </a:xfrm>
                <a:prstGeom prst="triangle">
                  <a:avLst/>
                </a:prstGeom>
                <a:solidFill>
                  <a:schemeClr val="accent1">
                    <a:alpha val="3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3" name="等腰三角形 32">
                  <a:extLst>
                    <a:ext uri="{FF2B5EF4-FFF2-40B4-BE49-F238E27FC236}">
                      <a16:creationId xmlns:a16="http://schemas.microsoft.com/office/drawing/2014/main" id="{8B93F476-0A58-4409-BDB9-B42AC0947C35}"/>
                    </a:ext>
                  </a:extLst>
                </p:cNvPr>
                <p:cNvSpPr/>
                <p:nvPr/>
              </p:nvSpPr>
              <p:spPr>
                <a:xfrm rot="5400000" flipH="1">
                  <a:off x="3056895" y="1819583"/>
                  <a:ext cx="108668" cy="93679"/>
                </a:xfrm>
                <a:prstGeom prst="triangle">
                  <a:avLst/>
                </a:prstGeom>
                <a:solidFill>
                  <a:schemeClr val="accent1">
                    <a:alpha val="3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53D456A9-D5DA-4A6D-A38F-2A29E2192823}"/>
                  </a:ext>
                </a:extLst>
              </p:cNvPr>
              <p:cNvSpPr txBox="1"/>
              <p:nvPr/>
            </p:nvSpPr>
            <p:spPr>
              <a:xfrm>
                <a:off x="9515566" y="4275640"/>
                <a:ext cx="17885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en-US" altLang="zh-CN" sz="1400">
                    <a:solidFill>
                      <a:schemeClr val="accent1">
                        <a:lumMod val="75000"/>
                      </a:schemeClr>
                    </a:solidFill>
                    <a:latin typeface="+mn-ea"/>
                  </a:rPr>
                  <a:t> </a:t>
                </a:r>
                <a:endParaRPr lang="zh-CN" altLang="en-US" sz="1400">
                  <a:solidFill>
                    <a:schemeClr val="accent1">
                      <a:lumMod val="75000"/>
                    </a:schemeClr>
                  </a:solidFill>
                  <a:latin typeface="+mn-ea"/>
                </a:endParaRPr>
              </a:p>
            </p:txBody>
          </p:sp>
          <p:cxnSp>
            <p:nvCxnSpPr>
              <p:cNvPr id="36" name="直接连接符 35">
                <a:extLst>
                  <a:ext uri="{FF2B5EF4-FFF2-40B4-BE49-F238E27FC236}">
                    <a16:creationId xmlns:a16="http://schemas.microsoft.com/office/drawing/2014/main" id="{CA1FE248-5B87-4FEC-A06B-8EC2FA06E27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199027" y="1280160"/>
                <a:ext cx="0" cy="2961161"/>
              </a:xfrm>
              <a:prstGeom prst="line">
                <a:avLst/>
              </a:prstGeom>
              <a:ln w="9525" cap="rnd">
                <a:solidFill>
                  <a:schemeClr val="accent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4581706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BAC8C24B-971B-46A9-BB3A-8E03D9749CB2}"/>
              </a:ext>
            </a:extLst>
          </p:cNvPr>
          <p:cNvGrpSpPr/>
          <p:nvPr/>
        </p:nvGrpSpPr>
        <p:grpSpPr>
          <a:xfrm>
            <a:off x="482600" y="439828"/>
            <a:ext cx="4480714" cy="904715"/>
            <a:chOff x="482600" y="439828"/>
            <a:chExt cx="4480714" cy="904715"/>
          </a:xfrm>
        </p:grpSpPr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D3345156-5EBA-4102-AE2A-79169B096F14}"/>
                </a:ext>
              </a:extLst>
            </p:cNvPr>
            <p:cNvSpPr txBox="1"/>
            <p:nvPr/>
          </p:nvSpPr>
          <p:spPr>
            <a:xfrm>
              <a:off x="482600" y="636657"/>
              <a:ext cx="448071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4000">
                  <a:solidFill>
                    <a:schemeClr val="accent1"/>
                  </a:solidFill>
                  <a:latin typeface="+mj-ea"/>
                  <a:ea typeface="+mj-ea"/>
                </a:rPr>
                <a:t>定时器</a:t>
              </a:r>
              <a:r>
                <a:rPr lang="en-US" altLang="zh-CN" sz="4000">
                  <a:solidFill>
                    <a:schemeClr val="accent1"/>
                  </a:solidFill>
                  <a:latin typeface="+mj-ea"/>
                  <a:ea typeface="+mj-ea"/>
                </a:rPr>
                <a:t>/</a:t>
              </a:r>
              <a:r>
                <a:rPr lang="zh-CN" altLang="en-US" sz="4000">
                  <a:solidFill>
                    <a:schemeClr val="accent1"/>
                  </a:solidFill>
                  <a:latin typeface="+mj-ea"/>
                  <a:ea typeface="+mj-ea"/>
                </a:rPr>
                <a:t>计数器框架</a:t>
              </a: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33FD2742-9550-4D58-9FBF-434D1920F8B9}"/>
                </a:ext>
              </a:extLst>
            </p:cNvPr>
            <p:cNvSpPr txBox="1"/>
            <p:nvPr/>
          </p:nvSpPr>
          <p:spPr>
            <a:xfrm>
              <a:off x="482600" y="439828"/>
              <a:ext cx="22381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>
                  <a:solidFill>
                    <a:schemeClr val="accent1">
                      <a:lumMod val="75000"/>
                    </a:schemeClr>
                  </a:solidFill>
                  <a:latin typeface="+mn-ea"/>
                </a:rPr>
                <a:t>Introduction of interrupt</a:t>
              </a:r>
              <a:endParaRPr lang="zh-CN" altLang="en-US" sz="1400">
                <a:solidFill>
                  <a:schemeClr val="accent1">
                    <a:lumMod val="75000"/>
                  </a:schemeClr>
                </a:solidFill>
                <a:latin typeface="+mn-ea"/>
              </a:endParaRPr>
            </a:p>
          </p:txBody>
        </p:sp>
      </p:grp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27F230B0-ADB3-48C0-AD34-C70C6E82B78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6633682"/>
              </p:ext>
            </p:extLst>
          </p:nvPr>
        </p:nvGraphicFramePr>
        <p:xfrm>
          <a:off x="787651" y="1875293"/>
          <a:ext cx="8950632" cy="3620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" name="Visio" r:id="rId4" imgW="2388073" imgH="960403" progId="Visio.Drawing.11">
                  <p:embed/>
                </p:oleObj>
              </mc:Choice>
              <mc:Fallback>
                <p:oleObj name="Visio" r:id="rId4" imgW="2388073" imgH="960403" progId="Visio.Drawing.11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27F230B0-ADB3-48C0-AD34-C70C6E82B78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7651" y="1875293"/>
                        <a:ext cx="8950632" cy="362016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699591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&quot;GuidesStyle_Moderate&quot;,&quot;Name&quot;:&quot;适中&quot;,&quot;Kind&quot;:&quot;System&quot;,&quot;OldGuidesSetting&quot;:{&quot;HeaderHeight&quot;:13.0,&quot;FooterHeight&quot;:6.0,&quot;SideMargin&quot;:4.0,&quot;TopMargin&quot;:0.0,&quot;BottomMargin&quot;:0.0,&quot;IntervalMargin&quot;:1.5}}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heme/theme1.xml><?xml version="1.0" encoding="utf-8"?>
<a:theme xmlns:a="http://schemas.openxmlformats.org/drawingml/2006/main" name="Office 主题​​">
  <a:themeElements>
    <a:clrScheme name="替换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303B8F"/>
      </a:accent1>
      <a:accent2>
        <a:srgbClr val="FE7F6E"/>
      </a:accent2>
      <a:accent3>
        <a:srgbClr val="CCD1E4"/>
      </a:accent3>
      <a:accent4>
        <a:srgbClr val="FEECE9"/>
      </a:accent4>
      <a:accent5>
        <a:srgbClr val="FFF4EF"/>
      </a:accent5>
      <a:accent6>
        <a:srgbClr val="62A39F"/>
      </a:accent6>
      <a:hlink>
        <a:srgbClr val="6EAC1C"/>
      </a:hlink>
      <a:folHlink>
        <a:srgbClr val="B26B02"/>
      </a:folHlink>
    </a:clrScheme>
    <a:fontScheme name="Ali">
      <a:majorFont>
        <a:latin typeface="优设好身体"/>
        <a:ea typeface="阿里巴巴普惠体 B"/>
        <a:cs typeface=""/>
      </a:majorFont>
      <a:minorFont>
        <a:latin typeface="优设好身体"/>
        <a:ea typeface="阿里巴巴普惠体 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第5讲-外部中断实验</Template>
  <TotalTime>2744</TotalTime>
  <Words>1816</Words>
  <Application>Microsoft Office PowerPoint</Application>
  <PresentationFormat>宽屏</PresentationFormat>
  <Paragraphs>462</Paragraphs>
  <Slides>24</Slides>
  <Notes>24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24</vt:i4>
      </vt:variant>
    </vt:vector>
  </HeadingPairs>
  <TitlesOfParts>
    <vt:vector size="33" baseType="lpstr">
      <vt:lpstr>阿里巴巴普惠体 B</vt:lpstr>
      <vt:lpstr>阿里巴巴普惠体 R</vt:lpstr>
      <vt:lpstr>等线</vt:lpstr>
      <vt:lpstr>优设好身体</vt:lpstr>
      <vt:lpstr>Arial</vt:lpstr>
      <vt:lpstr>Wingdings</vt:lpstr>
      <vt:lpstr>Office 主题​​</vt:lpstr>
      <vt:lpstr>Equation</vt:lpstr>
      <vt:lpstr>Visio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健辉 李</dc:creator>
  <cp:lastModifiedBy>健辉 李</cp:lastModifiedBy>
  <cp:revision>19</cp:revision>
  <dcterms:created xsi:type="dcterms:W3CDTF">2022-07-22T11:22:29Z</dcterms:created>
  <dcterms:modified xsi:type="dcterms:W3CDTF">2023-04-06T03:13:06Z</dcterms:modified>
</cp:coreProperties>
</file>