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jpMG80eAF87WRONjyLVAfIPEa5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DB820F-FC91-428B-8AB4-2400B2B86B5C}">
  <a:tblStyle styleId="{B8DB820F-FC91-428B-8AB4-2400B2B86B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afb69e00e_2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bafb69e00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afb69e00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2bafb69e00e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afb69e00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2bafb69e00e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afb69e00e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2bafb69e00e_2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afb69e0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bafb69e00e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12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1467800" y="4244975"/>
            <a:ext cx="7454100" cy="16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Project name: Benchtop Environment Sensor Tester (BEST)</a:t>
            </a:r>
            <a:br>
              <a:rPr lang="en-US"/>
            </a:br>
            <a:r>
              <a:rPr lang="en-US"/>
              <a:t>Team members: Binkley, Weston; Livingston, Tyler; Pahwa, Samarth</a:t>
            </a:r>
            <a:endParaRPr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Looking Forward</a:t>
            </a:r>
            <a:endParaRPr/>
          </a:p>
        </p:txBody>
      </p:sp>
      <p:sp>
        <p:nvSpPr>
          <p:cNvPr id="116" name="Google Shape;116;p6"/>
          <p:cNvSpPr txBox="1"/>
          <p:nvPr>
            <p:ph idx="1" type="body"/>
          </p:nvPr>
        </p:nvSpPr>
        <p:spPr>
          <a:xfrm>
            <a:off x="457200" y="2049270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Focus on individual subsystems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Confirm Design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Simulate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Assemble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Test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afb69e00e_2_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Execution and Validation</a:t>
            </a:r>
            <a:endParaRPr/>
          </a:p>
        </p:txBody>
      </p:sp>
      <p:graphicFrame>
        <p:nvGraphicFramePr>
          <p:cNvPr id="122" name="Google Shape;122;g2bafb69e00e_2_7"/>
          <p:cNvGraphicFramePr/>
          <p:nvPr/>
        </p:nvGraphicFramePr>
        <p:xfrm>
          <a:off x="952500" y="26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{B8DB820F-FC91-428B-8AB4-2400B2B86B5C}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February 28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March 13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March 27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April 10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April 24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Firmware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MCU “hello world”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Read sensor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Send control signals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Control signal logic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Final Demos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Power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Complete Designs and Order Parts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PCB Designs and Preliminary Testing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Assembly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Testing and Validation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Final Demos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General Electronics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Order benchtop sensor parts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Basic part integration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MCU interface integration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Testing and validation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Final Demos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description</a:t>
            </a:r>
            <a:endParaRPr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457200" y="2049270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Problem statement: “</a:t>
            </a:r>
            <a:r>
              <a:rPr lang="en-US"/>
              <a:t>Sandia National Laboratories would like a consistent, reliable way to ensure that environmental sensors are working. These sensors measure temperature, air pressure, and acceleration.</a:t>
            </a:r>
            <a:r>
              <a:rPr lang="en-US" sz="3200"/>
              <a:t>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description</a:t>
            </a:r>
            <a:endParaRPr/>
          </a:p>
        </p:txBody>
      </p:sp>
      <p:sp>
        <p:nvSpPr>
          <p:cNvPr id="68" name="Google Shape;68;p3"/>
          <p:cNvSpPr txBox="1"/>
          <p:nvPr>
            <p:ph idx="1" type="body"/>
          </p:nvPr>
        </p:nvSpPr>
        <p:spPr>
          <a:xfrm>
            <a:off x="457200" y="2049270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Solution proposal: “Create three electronically controlled environments to </a:t>
            </a:r>
            <a:r>
              <a:rPr lang="en-US"/>
              <a:t>separately</a:t>
            </a:r>
            <a:r>
              <a:rPr lang="en-US"/>
              <a:t> test accelerometers, thermocouples, and pressure sensors by comparing data against the actual conditions of the environment.”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System Overview</a:t>
            </a:r>
            <a:endParaRPr/>
          </a:p>
        </p:txBody>
      </p:sp>
      <p:pic>
        <p:nvPicPr>
          <p:cNvPr id="74" name="Google Shape;7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525" y="2225538"/>
            <a:ext cx="8058958" cy="37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Task partition</a:t>
            </a:r>
            <a:endParaRPr/>
          </a:p>
        </p:txBody>
      </p:sp>
      <p:sp>
        <p:nvSpPr>
          <p:cNvPr id="80" name="Google Shape;80;p5"/>
          <p:cNvSpPr txBox="1"/>
          <p:nvPr>
            <p:ph idx="1" type="body"/>
          </p:nvPr>
        </p:nvSpPr>
        <p:spPr>
          <a:xfrm>
            <a:off x="457200" y="2049270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Tyler</a:t>
            </a:r>
            <a:r>
              <a:rPr lang="en-US" sz="3200"/>
              <a:t>: “</a:t>
            </a:r>
            <a:r>
              <a:rPr lang="en-US"/>
              <a:t>Power the three stimuli modules and all other electrical components in the system.</a:t>
            </a:r>
            <a:r>
              <a:rPr lang="en-US" sz="3200"/>
              <a:t>”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Samarth: “Design general hardware including MCU, communication, and control circuits.”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Weston: “Write MCU and PC application firmware to read sensor data and send control signals to the environments, as well as read the DUT data.”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afb69e00e_0_9"/>
          <p:cNvSpPr txBox="1"/>
          <p:nvPr>
            <p:ph type="title"/>
          </p:nvPr>
        </p:nvSpPr>
        <p:spPr>
          <a:xfrm>
            <a:off x="457200" y="75680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Subsystem Overview</a:t>
            </a:r>
            <a:endParaRPr/>
          </a:p>
        </p:txBody>
      </p:sp>
      <p:pic>
        <p:nvPicPr>
          <p:cNvPr id="86" name="Google Shape;86;g2bafb69e00e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251" y="1408550"/>
            <a:ext cx="7567500" cy="53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afb69e00e_2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Hot Plate</a:t>
            </a:r>
            <a:endParaRPr/>
          </a:p>
        </p:txBody>
      </p:sp>
      <p:sp>
        <p:nvSpPr>
          <p:cNvPr id="92" name="Google Shape;92;g2bafb69e00e_2_0"/>
          <p:cNvSpPr txBox="1"/>
          <p:nvPr/>
        </p:nvSpPr>
        <p:spPr>
          <a:xfrm>
            <a:off x="4423200" y="2227300"/>
            <a:ext cx="3802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24V DC 220W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235x235x3mm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Max Temp ~110C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93" name="Google Shape;93;g2bafb69e00e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300" y="2580177"/>
            <a:ext cx="3446487" cy="30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afb69e00e_2_1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Stepper Motor</a:t>
            </a:r>
            <a:endParaRPr/>
          </a:p>
        </p:txBody>
      </p:sp>
      <p:sp>
        <p:nvSpPr>
          <p:cNvPr id="99" name="Google Shape;99;g2bafb69e00e_2_12"/>
          <p:cNvSpPr txBox="1"/>
          <p:nvPr>
            <p:ph idx="1" type="body"/>
          </p:nvPr>
        </p:nvSpPr>
        <p:spPr>
          <a:xfrm>
            <a:off x="576300" y="1664550"/>
            <a:ext cx="39333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bafb69e00e_2_12"/>
          <p:cNvSpPr txBox="1"/>
          <p:nvPr/>
        </p:nvSpPr>
        <p:spPr>
          <a:xfrm>
            <a:off x="868375" y="2795575"/>
            <a:ext cx="22764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id="101" name="Google Shape;101;g2bafb69e00e_2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392651"/>
            <a:ext cx="3675474" cy="31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2bafb69e00e_2_12"/>
          <p:cNvSpPr txBox="1"/>
          <p:nvPr/>
        </p:nvSpPr>
        <p:spPr>
          <a:xfrm>
            <a:off x="5748625" y="2809475"/>
            <a:ext cx="3429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03" name="Google Shape;103;g2bafb69e00e_2_12"/>
          <p:cNvSpPr txBox="1"/>
          <p:nvPr/>
        </p:nvSpPr>
        <p:spPr>
          <a:xfrm>
            <a:off x="5366900" y="3025600"/>
            <a:ext cx="3810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12 Volts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Up to 1000 rpm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48 mm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afb69e00e_0_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Vacuum Pump</a:t>
            </a:r>
            <a:endParaRPr/>
          </a:p>
        </p:txBody>
      </p:sp>
      <p:pic>
        <p:nvPicPr>
          <p:cNvPr id="109" name="Google Shape;109;g2bafb69e00e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825" y="2221600"/>
            <a:ext cx="3820976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2bafb69e00e_0_1"/>
          <p:cNvSpPr txBox="1"/>
          <p:nvPr>
            <p:ph idx="1" type="body"/>
          </p:nvPr>
        </p:nvSpPr>
        <p:spPr>
          <a:xfrm>
            <a:off x="588625" y="1960575"/>
            <a:ext cx="41562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lang="en-US" sz="2800"/>
              <a:t>120V AC</a:t>
            </a:r>
            <a:endParaRPr sz="2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800"/>
              <a:t>Maximum Vacuum 0.04 mmhg</a:t>
            </a:r>
            <a:endParaRPr sz="2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800"/>
              <a:t>11.9 lbs</a:t>
            </a:r>
            <a:endParaRPr sz="2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800"/>
              <a:t>11.4 x 4.7 x 8.66 in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