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Yw6dkxL89AJRKwrSxLGwQNLdD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ffdf3bcd2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ffdf3bcd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ffdf3bcd2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ffdf3bc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ffdf3bc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bffdf3bcd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ffdf3bcd2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ffdf3bc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0024d2cb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0024d2c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02177661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0217766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02177661a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02177661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02177661a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02177661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02177661a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02177661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0217766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021776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afb69e00e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bafb69e00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afb69e0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2bafb69e00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ffdf3bc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ffdf3bc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02177661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0217766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ffdf3bc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2bffdf3bcd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467800" y="4244975"/>
            <a:ext cx="74541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Project name: Benchtop Environment Sensor Tester (BEST)</a:t>
            </a:r>
            <a:br>
              <a:rPr lang="en-US"/>
            </a:br>
            <a:r>
              <a:rPr lang="en-US"/>
              <a:t>Team members: Binkley, Weston; Livingston, Tyler; Pahwa, Samarth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ffdf3bcd2_0_1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Altium Schematic: </a:t>
            </a:r>
            <a:r>
              <a:rPr lang="en-US"/>
              <a:t>36V to 12V Buck Converter</a:t>
            </a:r>
            <a:endParaRPr/>
          </a:p>
        </p:txBody>
      </p:sp>
      <p:sp>
        <p:nvSpPr>
          <p:cNvPr id="111" name="Google Shape;111;g2bffdf3bcd2_0_19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g2bffdf3bcd2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2879"/>
            <a:ext cx="9144000" cy="3710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ffdf3bcd2_0_2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</a:t>
            </a:r>
            <a:endParaRPr/>
          </a:p>
        </p:txBody>
      </p:sp>
      <p:pic>
        <p:nvPicPr>
          <p:cNvPr id="118" name="Google Shape;118;g2bffdf3bcd2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049275"/>
            <a:ext cx="6667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ffdf3bcd2_0_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Altium Schematic: 12V to 5V Buck Converter</a:t>
            </a:r>
            <a:endParaRPr/>
          </a:p>
        </p:txBody>
      </p:sp>
      <p:pic>
        <p:nvPicPr>
          <p:cNvPr id="124" name="Google Shape;124;g2bffdf3bcd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86709"/>
            <a:ext cx="9144000" cy="299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ffdf3bcd2_0_3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</a:t>
            </a:r>
            <a:endParaRPr/>
          </a:p>
        </p:txBody>
      </p:sp>
      <p:pic>
        <p:nvPicPr>
          <p:cNvPr id="130" name="Google Shape;130;g2bffdf3bcd2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049275"/>
            <a:ext cx="6667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0024d2cb9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Firmware Subsystem</a:t>
            </a:r>
            <a:endParaRPr/>
          </a:p>
        </p:txBody>
      </p:sp>
      <p:sp>
        <p:nvSpPr>
          <p:cNvPr id="136" name="Google Shape;136;g2c0024d2cb9_0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b="1" lang="en-US" sz="2800"/>
              <a:t>Completed:</a:t>
            </a:r>
            <a:endParaRPr b="1"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IDE installed on machine for simulation (MPLAB X IDE)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Began reviewing code for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To Do: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Write C code for MCU to 3 different environments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Write PC application code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02177661a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schematic motor driver to PIC18F MCU</a:t>
            </a:r>
            <a:endParaRPr/>
          </a:p>
        </p:txBody>
      </p:sp>
      <p:sp>
        <p:nvSpPr>
          <p:cNvPr id="142" name="Google Shape;142;g2c02177661a_1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g2c02177661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75" y="2049275"/>
            <a:ext cx="4766050" cy="44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02177661a_1_6"/>
          <p:cNvSpPr txBox="1"/>
          <p:nvPr>
            <p:ph type="title"/>
          </p:nvPr>
        </p:nvSpPr>
        <p:spPr>
          <a:xfrm>
            <a:off x="457200" y="700302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code of stepper motor control </a:t>
            </a:r>
            <a:endParaRPr/>
          </a:p>
        </p:txBody>
      </p:sp>
      <p:sp>
        <p:nvSpPr>
          <p:cNvPr id="149" name="Google Shape;149;g2c02177661a_1_6"/>
          <p:cNvSpPr txBox="1"/>
          <p:nvPr>
            <p:ph idx="1" type="body"/>
          </p:nvPr>
        </p:nvSpPr>
        <p:spPr>
          <a:xfrm>
            <a:off x="457200" y="1291701"/>
            <a:ext cx="8229600" cy="516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57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/* </a:t>
            </a:r>
            <a:endParaRPr sz="2557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57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 * Stepper Motor Control using PIC</a:t>
            </a:r>
            <a:endParaRPr sz="2557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57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 * http://www.electronicwings.com</a:t>
            </a:r>
            <a:endParaRPr sz="2557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57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 */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57">
                <a:solidFill>
                  <a:srgbClr val="2B91AF"/>
                </a:solidFill>
                <a:latin typeface="Roboto"/>
                <a:ea typeface="Roboto"/>
                <a:cs typeface="Roboto"/>
                <a:sym typeface="Roboto"/>
              </a:rPr>
              <a:t>#include &lt;pic18f4550.h&gt;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57">
                <a:solidFill>
                  <a:srgbClr val="2B91AF"/>
                </a:solidFill>
                <a:latin typeface="Roboto"/>
                <a:ea typeface="Roboto"/>
                <a:cs typeface="Roboto"/>
                <a:sym typeface="Roboto"/>
              </a:rPr>
              <a:t>#include "Configuration_header_file.h"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57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-US" sz="2557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57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rPr>
              <a:t>MSdelay</a:t>
            </a:r>
            <a:r>
              <a:rPr lang="en-US" sz="2557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557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unsigned</a:t>
            </a:r>
            <a:r>
              <a:rPr lang="en-US" sz="2557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57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557">
                <a:latin typeface="Roboto"/>
                <a:ea typeface="Roboto"/>
                <a:cs typeface="Roboto"/>
                <a:sym typeface="Roboto"/>
              </a:rPr>
              <a:t> val)</a:t>
            </a:r>
            <a:endParaRPr sz="2557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557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unsigned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57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i,j;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557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;i&lt;val;i++)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2557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(j=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;j&lt;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165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;j++);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57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-US" sz="2557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57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-US" sz="2557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557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-US" sz="2557">
                <a:latin typeface="Roboto"/>
                <a:ea typeface="Roboto"/>
                <a:cs typeface="Roboto"/>
                <a:sym typeface="Roboto"/>
              </a:rPr>
              <a:t>)</a:t>
            </a:r>
            <a:endParaRPr sz="2557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557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period;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	OSCCON = 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0x72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		</a:t>
            </a:r>
            <a:r>
              <a:rPr lang="en-US" sz="2557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/* Use Internal Oscillator 8MHz */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TRISD = 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0x00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		</a:t>
            </a:r>
            <a:r>
              <a:rPr lang="en-US" sz="2557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/* Make PORTD as output */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period = 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		</a:t>
            </a:r>
            <a:r>
              <a:rPr lang="en-US" sz="2557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/* Set period in between two steps */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557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557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/* Rotate Stepper Motor clockwise with Half step sequence */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557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57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i=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;i&lt;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;i++)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LATD = 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0x09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MSdelay(period);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LATD = 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0x08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MSdelay(period);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LATD = 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0x0C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MSdelay(period);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LATD = 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0x04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MSdelay(period);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LATD = 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0x06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MSdelay(period);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LATD = 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0x02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MSdelay(period);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LATD = 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0x03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MSdelay(period);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LATD = </a:t>
            </a:r>
            <a:r>
              <a:rPr lang="en-US" sz="2557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0x01</a:t>
            </a: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	MSdelay(period);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7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2507"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50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02177661a_1_12"/>
          <p:cNvSpPr txBox="1"/>
          <p:nvPr>
            <p:ph type="title"/>
          </p:nvPr>
        </p:nvSpPr>
        <p:spPr>
          <a:xfrm>
            <a:off x="457200" y="700302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code of stepper motor control </a:t>
            </a:r>
            <a:endParaRPr/>
          </a:p>
        </p:txBody>
      </p:sp>
      <p:sp>
        <p:nvSpPr>
          <p:cNvPr id="155" name="Google Shape;155;g2c02177661a_1_12"/>
          <p:cNvSpPr txBox="1"/>
          <p:nvPr>
            <p:ph idx="1" type="body"/>
          </p:nvPr>
        </p:nvSpPr>
        <p:spPr>
          <a:xfrm>
            <a:off x="457200" y="1550876"/>
            <a:ext cx="8229600" cy="516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LATD = </a:t>
            </a:r>
            <a:r>
              <a:rPr lang="en-US" sz="1200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0x09</a:t>
            </a: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;	    </a:t>
            </a:r>
            <a:r>
              <a:rPr lang="en-US" sz="12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/* Last step to initial position */</a:t>
            </a: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MSdelay(period);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MSdelay(</a:t>
            </a:r>
            <a:r>
              <a:rPr lang="en-US" sz="1200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1000</a:t>
            </a: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2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/* Rotate Stepper Motor Anticlockwise with Full step sequence */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 i=</a:t>
            </a:r>
            <a:r>
              <a:rPr lang="en-US" sz="1200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;i&lt;</a:t>
            </a:r>
            <a:r>
              <a:rPr lang="en-US" sz="1200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;i++)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	LATD = </a:t>
            </a:r>
            <a:r>
              <a:rPr lang="en-US" sz="1200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0x09</a:t>
            </a: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	MSdelay(period);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	LATD = </a:t>
            </a:r>
            <a:r>
              <a:rPr lang="en-US" sz="1200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0x03</a:t>
            </a: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	MSdelay(period);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	LATD = </a:t>
            </a:r>
            <a:r>
              <a:rPr lang="en-US" sz="1200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0x06</a:t>
            </a: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	MSdelay(period);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	LATD = </a:t>
            </a:r>
            <a:r>
              <a:rPr lang="en-US" sz="1200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0x0C</a:t>
            </a: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	MSdelay(period);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LATD = </a:t>
            </a:r>
            <a:r>
              <a:rPr lang="en-US" sz="1200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0x09</a:t>
            </a: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MSdelay(period);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	MSdelay(</a:t>
            </a:r>
            <a:r>
              <a:rPr lang="en-US" sz="1200">
                <a:solidFill>
                  <a:srgbClr val="AD009E"/>
                </a:solidFill>
                <a:latin typeface="Roboto"/>
                <a:ea typeface="Roboto"/>
                <a:cs typeface="Roboto"/>
                <a:sym typeface="Roboto"/>
              </a:rPr>
              <a:t>1000</a:t>
            </a: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57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50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02177661a_0_2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Electronics</a:t>
            </a:r>
            <a:r>
              <a:rPr lang="en-US"/>
              <a:t> Subsystem</a:t>
            </a:r>
            <a:endParaRPr/>
          </a:p>
        </p:txBody>
      </p:sp>
      <p:sp>
        <p:nvSpPr>
          <p:cNvPr id="161" name="Google Shape;161;g2c02177661a_0_27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b="1" lang="en-US" sz="2800"/>
              <a:t>Completed: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Selected and ordered microprocessor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Began reviewing documentation and datasheets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Outlined all the components that the MCU needs to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To Do: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Finalize feedback sensors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Generate a list of MCU pin assignments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Design and order PCB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02177661a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Electronics</a:t>
            </a:r>
            <a:r>
              <a:rPr lang="en-US"/>
              <a:t> Subsystem</a:t>
            </a:r>
            <a:endParaRPr/>
          </a:p>
        </p:txBody>
      </p:sp>
      <p:pic>
        <p:nvPicPr>
          <p:cNvPr id="167" name="Google Shape;167;g2c02177661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175" y="3182300"/>
            <a:ext cx="1915660" cy="16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c02177661a_0_0"/>
          <p:cNvSpPr txBox="1"/>
          <p:nvPr/>
        </p:nvSpPr>
        <p:spPr>
          <a:xfrm>
            <a:off x="2886275" y="1985850"/>
            <a:ext cx="1578900" cy="738900"/>
          </a:xfrm>
          <a:prstGeom prst="rect">
            <a:avLst/>
          </a:prstGeom>
          <a:solidFill>
            <a:srgbClr val="6FA8D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Air pressure sensor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9" name="Google Shape;169;g2c02177661a_0_0"/>
          <p:cNvSpPr txBox="1"/>
          <p:nvPr/>
        </p:nvSpPr>
        <p:spPr>
          <a:xfrm>
            <a:off x="4666850" y="1985850"/>
            <a:ext cx="1414200" cy="738900"/>
          </a:xfrm>
          <a:prstGeom prst="rect">
            <a:avLst/>
          </a:prstGeom>
          <a:solidFill>
            <a:srgbClr val="6FA8D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120V AC Relay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0" name="Google Shape;170;g2c02177661a_0_0"/>
          <p:cNvSpPr txBox="1"/>
          <p:nvPr/>
        </p:nvSpPr>
        <p:spPr>
          <a:xfrm>
            <a:off x="6829800" y="3121225"/>
            <a:ext cx="1656300" cy="738900"/>
          </a:xfrm>
          <a:prstGeom prst="rect">
            <a:avLst/>
          </a:prstGeom>
          <a:solidFill>
            <a:srgbClr val="8E7CC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Stepper Motor Driver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1" name="Google Shape;171;g2c02177661a_0_0"/>
          <p:cNvSpPr txBox="1"/>
          <p:nvPr/>
        </p:nvSpPr>
        <p:spPr>
          <a:xfrm>
            <a:off x="6729450" y="4042150"/>
            <a:ext cx="1857000" cy="461700"/>
          </a:xfrm>
          <a:prstGeom prst="rect">
            <a:avLst/>
          </a:prstGeom>
          <a:solidFill>
            <a:srgbClr val="8E7CC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Accelerometer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2" name="Google Shape;172;g2c02177661a_0_0"/>
          <p:cNvSpPr txBox="1"/>
          <p:nvPr/>
        </p:nvSpPr>
        <p:spPr>
          <a:xfrm>
            <a:off x="3864900" y="5576025"/>
            <a:ext cx="1414200" cy="7389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Hot Plate Driver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3" name="Google Shape;173;g2c02177661a_0_0"/>
          <p:cNvSpPr txBox="1"/>
          <p:nvPr/>
        </p:nvSpPr>
        <p:spPr>
          <a:xfrm>
            <a:off x="589325" y="3661725"/>
            <a:ext cx="1414200" cy="7389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PC Application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74" name="Google Shape;174;g2c02177661a_0_0"/>
          <p:cNvCxnSpPr/>
          <p:nvPr/>
        </p:nvCxnSpPr>
        <p:spPr>
          <a:xfrm>
            <a:off x="3934725" y="2750600"/>
            <a:ext cx="0" cy="39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2c02177661a_0_0"/>
          <p:cNvCxnSpPr/>
          <p:nvPr/>
        </p:nvCxnSpPr>
        <p:spPr>
          <a:xfrm rot="10800000">
            <a:off x="5094050" y="2750550"/>
            <a:ext cx="0" cy="33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g2c02177661a_0_0"/>
          <p:cNvCxnSpPr>
            <a:endCxn id="170" idx="1"/>
          </p:cNvCxnSpPr>
          <p:nvPr/>
        </p:nvCxnSpPr>
        <p:spPr>
          <a:xfrm>
            <a:off x="5637000" y="3490675"/>
            <a:ext cx="1192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2c02177661a_0_0"/>
          <p:cNvCxnSpPr>
            <a:stCxn id="171" idx="1"/>
          </p:cNvCxnSpPr>
          <p:nvPr/>
        </p:nvCxnSpPr>
        <p:spPr>
          <a:xfrm rot="10800000">
            <a:off x="5698650" y="4267900"/>
            <a:ext cx="1030800" cy="5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2c02177661a_0_0"/>
          <p:cNvCxnSpPr>
            <a:endCxn id="167" idx="1"/>
          </p:cNvCxnSpPr>
          <p:nvPr/>
        </p:nvCxnSpPr>
        <p:spPr>
          <a:xfrm flipH="1" rot="10800000">
            <a:off x="2294175" y="4031175"/>
            <a:ext cx="1320000" cy="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2c02177661a_0_0"/>
          <p:cNvCxnSpPr>
            <a:endCxn id="167" idx="2"/>
          </p:cNvCxnSpPr>
          <p:nvPr/>
        </p:nvCxnSpPr>
        <p:spPr>
          <a:xfrm rot="10800000">
            <a:off x="4572005" y="4880050"/>
            <a:ext cx="3900" cy="48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2c02177661a_0_0"/>
          <p:cNvCxnSpPr>
            <a:endCxn id="172" idx="0"/>
          </p:cNvCxnSpPr>
          <p:nvPr/>
        </p:nvCxnSpPr>
        <p:spPr>
          <a:xfrm>
            <a:off x="4572000" y="5099325"/>
            <a:ext cx="0" cy="47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2c02177661a_0_0"/>
          <p:cNvCxnSpPr>
            <a:endCxn id="173" idx="3"/>
          </p:cNvCxnSpPr>
          <p:nvPr/>
        </p:nvCxnSpPr>
        <p:spPr>
          <a:xfrm rot="10800000">
            <a:off x="2003525" y="4031175"/>
            <a:ext cx="919800" cy="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Problem statement: “</a:t>
            </a:r>
            <a:r>
              <a:rPr lang="en-US"/>
              <a:t>Sandia National Laboratories would like a consistent, reliable way to ensure that environmental sensors are working. These sensors measure temperature, air pressure, and acceleration.</a:t>
            </a:r>
            <a:r>
              <a:rPr lang="en-US" sz="3200"/>
              <a:t>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fb69e00e_2_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87" name="Google Shape;187;g2bafb69e00e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65477"/>
            <a:ext cx="8839204" cy="3185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Solution proposal: “Create three electronically controlled environments to separately test accelerometers, thermocouples, and pressure sensors by comparing data against the actual conditions of the environment.”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Overview</a:t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525" y="2225538"/>
            <a:ext cx="8058958" cy="37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afb69e00e_0_9"/>
          <p:cNvSpPr txBox="1"/>
          <p:nvPr>
            <p:ph type="title"/>
          </p:nvPr>
        </p:nvSpPr>
        <p:spPr>
          <a:xfrm>
            <a:off x="457200" y="7568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 Overview</a:t>
            </a:r>
            <a:endParaRPr/>
          </a:p>
        </p:txBody>
      </p:sp>
      <p:pic>
        <p:nvPicPr>
          <p:cNvPr id="80" name="Google Shape;80;g2bafb69e00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625" y="1560502"/>
            <a:ext cx="7100726" cy="499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ffdf3bcd2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System Progress</a:t>
            </a:r>
            <a:endParaRPr/>
          </a:p>
        </p:txBody>
      </p:sp>
      <p:sp>
        <p:nvSpPr>
          <p:cNvPr id="86" name="Google Shape;86;g2bffdf3bcd2_0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/>
              <a:t>The following system parts have been ordered: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Microchip PIC18F24Q10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Microchip Curiosity Development Board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Adafruit Stepper Motor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Vevor Vacuum Pump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Creality Hot Plate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02177661a_0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Subsystem</a:t>
            </a:r>
            <a:endParaRPr/>
          </a:p>
        </p:txBody>
      </p:sp>
      <p:sp>
        <p:nvSpPr>
          <p:cNvPr id="92" name="Google Shape;92;g2c02177661a_0_5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b="1" lang="en-US" sz="2800"/>
              <a:t>Completed:</a:t>
            </a:r>
            <a:endParaRPr b="1" sz="28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AC-DC Power Supply ordered</a:t>
            </a:r>
            <a:endParaRPr sz="28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</a:t>
            </a:r>
            <a:r>
              <a:rPr lang="en-US" sz="2800"/>
              <a:t>esign of 3 DC-DC Buck Converters</a:t>
            </a:r>
            <a:endParaRPr sz="2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36V to 24V 9.2A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36V to 12V 0.33A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12V to 5V 0.5A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Simulated designs</a:t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To Do: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Design FET Driver to power Hot Plate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PCB design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Altium Schematic: 36V to 24V Buck Converter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49265"/>
            <a:ext cx="8229601" cy="4564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ffdf3bcd2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Simulation</a:t>
            </a:r>
            <a:endParaRPr/>
          </a:p>
        </p:txBody>
      </p:sp>
      <p:pic>
        <p:nvPicPr>
          <p:cNvPr id="105" name="Google Shape;105;g2bffdf3bcd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049275"/>
            <a:ext cx="6667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