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01250" cy="190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156" y="311768"/>
            <a:ext cx="7500938" cy="663222"/>
          </a:xfrm>
        </p:spPr>
        <p:txBody>
          <a:bodyPr anchor="b"/>
          <a:lstStyle>
            <a:lvl1pPr algn="ctr">
              <a:defRPr sz="16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156" y="1000566"/>
            <a:ext cx="7500938" cy="459934"/>
          </a:xfrm>
        </p:spPr>
        <p:txBody>
          <a:bodyPr/>
          <a:lstStyle>
            <a:lvl1pPr marL="0" indent="0" algn="ctr">
              <a:buNone/>
              <a:defRPr sz="667"/>
            </a:lvl1pPr>
            <a:lvl2pPr marL="127010" indent="0" algn="ctr">
              <a:buNone/>
              <a:defRPr sz="556"/>
            </a:lvl2pPr>
            <a:lvl3pPr marL="254020" indent="0" algn="ctr">
              <a:buNone/>
              <a:defRPr sz="500"/>
            </a:lvl3pPr>
            <a:lvl4pPr marL="381030" indent="0" algn="ctr">
              <a:buNone/>
              <a:defRPr sz="444"/>
            </a:lvl4pPr>
            <a:lvl5pPr marL="508041" indent="0" algn="ctr">
              <a:buNone/>
              <a:defRPr sz="444"/>
            </a:lvl5pPr>
            <a:lvl6pPr marL="635051" indent="0" algn="ctr">
              <a:buNone/>
              <a:defRPr sz="444"/>
            </a:lvl6pPr>
            <a:lvl7pPr marL="762061" indent="0" algn="ctr">
              <a:buNone/>
              <a:defRPr sz="444"/>
            </a:lvl7pPr>
            <a:lvl8pPr marL="889071" indent="0" algn="ctr">
              <a:buNone/>
              <a:defRPr sz="444"/>
            </a:lvl8pPr>
            <a:lvl9pPr marL="1016081" indent="0" algn="ctr">
              <a:buNone/>
              <a:defRPr sz="44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648D-AC53-41A8-BFD5-95DD948D2A5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468A-F05B-4ED3-903A-545CAAD13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0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648D-AC53-41A8-BFD5-95DD948D2A5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468A-F05B-4ED3-903A-545CAAD13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7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7144" y="101424"/>
            <a:ext cx="2156520" cy="161439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7586" y="101424"/>
            <a:ext cx="6344543" cy="16143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648D-AC53-41A8-BFD5-95DD948D2A5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468A-F05B-4ED3-903A-545CAAD13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41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648D-AC53-41A8-BFD5-95DD948D2A5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468A-F05B-4ED3-903A-545CAAD13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7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77" y="474927"/>
            <a:ext cx="8626078" cy="792427"/>
          </a:xfrm>
        </p:spPr>
        <p:txBody>
          <a:bodyPr anchor="b"/>
          <a:lstStyle>
            <a:lvl1pPr>
              <a:defRPr sz="16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77" y="1274851"/>
            <a:ext cx="8626078" cy="416719"/>
          </a:xfrm>
        </p:spPr>
        <p:txBody>
          <a:bodyPr/>
          <a:lstStyle>
            <a:lvl1pPr marL="0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1pPr>
            <a:lvl2pPr marL="127010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2pPr>
            <a:lvl3pPr marL="25402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81030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4pPr>
            <a:lvl5pPr marL="50804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5pPr>
            <a:lvl6pPr marL="63505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6pPr>
            <a:lvl7pPr marL="76206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7pPr>
            <a:lvl8pPr marL="88907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8pPr>
            <a:lvl9pPr marL="101608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648D-AC53-41A8-BFD5-95DD948D2A5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468A-F05B-4ED3-903A-545CAAD13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9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586" y="507118"/>
            <a:ext cx="4250531" cy="120870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3133" y="507118"/>
            <a:ext cx="4250531" cy="120870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648D-AC53-41A8-BFD5-95DD948D2A5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468A-F05B-4ED3-903A-545CAAD13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97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89" y="101424"/>
            <a:ext cx="8626078" cy="36821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889" y="466990"/>
            <a:ext cx="4230997" cy="228864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010" indent="0">
              <a:buNone/>
              <a:defRPr sz="556" b="1"/>
            </a:lvl2pPr>
            <a:lvl3pPr marL="254020" indent="0">
              <a:buNone/>
              <a:defRPr sz="500" b="1"/>
            </a:lvl3pPr>
            <a:lvl4pPr marL="381030" indent="0">
              <a:buNone/>
              <a:defRPr sz="444" b="1"/>
            </a:lvl4pPr>
            <a:lvl5pPr marL="508041" indent="0">
              <a:buNone/>
              <a:defRPr sz="444" b="1"/>
            </a:lvl5pPr>
            <a:lvl6pPr marL="635051" indent="0">
              <a:buNone/>
              <a:defRPr sz="444" b="1"/>
            </a:lvl6pPr>
            <a:lvl7pPr marL="762061" indent="0">
              <a:buNone/>
              <a:defRPr sz="444" b="1"/>
            </a:lvl7pPr>
            <a:lvl8pPr marL="889071" indent="0">
              <a:buNone/>
              <a:defRPr sz="444" b="1"/>
            </a:lvl8pPr>
            <a:lvl9pPr marL="1016081" indent="0">
              <a:buNone/>
              <a:defRPr sz="44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889" y="695854"/>
            <a:ext cx="4230997" cy="102349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3133" y="466990"/>
            <a:ext cx="4251834" cy="228864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010" indent="0">
              <a:buNone/>
              <a:defRPr sz="556" b="1"/>
            </a:lvl2pPr>
            <a:lvl3pPr marL="254020" indent="0">
              <a:buNone/>
              <a:defRPr sz="500" b="1"/>
            </a:lvl3pPr>
            <a:lvl4pPr marL="381030" indent="0">
              <a:buNone/>
              <a:defRPr sz="444" b="1"/>
            </a:lvl4pPr>
            <a:lvl5pPr marL="508041" indent="0">
              <a:buNone/>
              <a:defRPr sz="444" b="1"/>
            </a:lvl5pPr>
            <a:lvl6pPr marL="635051" indent="0">
              <a:buNone/>
              <a:defRPr sz="444" b="1"/>
            </a:lvl6pPr>
            <a:lvl7pPr marL="762061" indent="0">
              <a:buNone/>
              <a:defRPr sz="444" b="1"/>
            </a:lvl7pPr>
            <a:lvl8pPr marL="889071" indent="0">
              <a:buNone/>
              <a:defRPr sz="444" b="1"/>
            </a:lvl8pPr>
            <a:lvl9pPr marL="1016081" indent="0">
              <a:buNone/>
              <a:defRPr sz="44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3133" y="695854"/>
            <a:ext cx="4251834" cy="102349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648D-AC53-41A8-BFD5-95DD948D2A5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468A-F05B-4ED3-903A-545CAAD13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75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648D-AC53-41A8-BFD5-95DD948D2A5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468A-F05B-4ED3-903A-545CAAD13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72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648D-AC53-41A8-BFD5-95DD948D2A5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468A-F05B-4ED3-903A-545CAAD13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61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89" y="127000"/>
            <a:ext cx="3225663" cy="444500"/>
          </a:xfrm>
        </p:spPr>
        <p:txBody>
          <a:bodyPr anchor="b"/>
          <a:lstStyle>
            <a:lvl1pPr>
              <a:defRPr sz="8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834" y="274285"/>
            <a:ext cx="5063133" cy="1353785"/>
          </a:xfrm>
        </p:spPr>
        <p:txBody>
          <a:bodyPr/>
          <a:lstStyle>
            <a:lvl1pPr>
              <a:defRPr sz="889"/>
            </a:lvl1pPr>
            <a:lvl2pPr>
              <a:defRPr sz="778"/>
            </a:lvl2pPr>
            <a:lvl3pPr>
              <a:defRPr sz="667"/>
            </a:lvl3pPr>
            <a:lvl4pPr>
              <a:defRPr sz="556"/>
            </a:lvl4pPr>
            <a:lvl5pPr>
              <a:defRPr sz="556"/>
            </a:lvl5pPr>
            <a:lvl6pPr>
              <a:defRPr sz="556"/>
            </a:lvl6pPr>
            <a:lvl7pPr>
              <a:defRPr sz="556"/>
            </a:lvl7pPr>
            <a:lvl8pPr>
              <a:defRPr sz="556"/>
            </a:lvl8pPr>
            <a:lvl9pPr>
              <a:defRPr sz="55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889" y="571500"/>
            <a:ext cx="3225663" cy="1058774"/>
          </a:xfrm>
        </p:spPr>
        <p:txBody>
          <a:bodyPr/>
          <a:lstStyle>
            <a:lvl1pPr marL="0" indent="0">
              <a:buNone/>
              <a:defRPr sz="444"/>
            </a:lvl1pPr>
            <a:lvl2pPr marL="127010" indent="0">
              <a:buNone/>
              <a:defRPr sz="389"/>
            </a:lvl2pPr>
            <a:lvl3pPr marL="254020" indent="0">
              <a:buNone/>
              <a:defRPr sz="333"/>
            </a:lvl3pPr>
            <a:lvl4pPr marL="381030" indent="0">
              <a:buNone/>
              <a:defRPr sz="278"/>
            </a:lvl4pPr>
            <a:lvl5pPr marL="508041" indent="0">
              <a:buNone/>
              <a:defRPr sz="278"/>
            </a:lvl5pPr>
            <a:lvl6pPr marL="635051" indent="0">
              <a:buNone/>
              <a:defRPr sz="278"/>
            </a:lvl6pPr>
            <a:lvl7pPr marL="762061" indent="0">
              <a:buNone/>
              <a:defRPr sz="278"/>
            </a:lvl7pPr>
            <a:lvl8pPr marL="889071" indent="0">
              <a:buNone/>
              <a:defRPr sz="278"/>
            </a:lvl8pPr>
            <a:lvl9pPr marL="1016081" indent="0">
              <a:buNone/>
              <a:defRPr sz="2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648D-AC53-41A8-BFD5-95DD948D2A5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468A-F05B-4ED3-903A-545CAAD13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52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89" y="127000"/>
            <a:ext cx="3225663" cy="444500"/>
          </a:xfrm>
        </p:spPr>
        <p:txBody>
          <a:bodyPr anchor="b"/>
          <a:lstStyle>
            <a:lvl1pPr>
              <a:defRPr sz="8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51834" y="274285"/>
            <a:ext cx="5063133" cy="1353785"/>
          </a:xfrm>
        </p:spPr>
        <p:txBody>
          <a:bodyPr anchor="t"/>
          <a:lstStyle>
            <a:lvl1pPr marL="0" indent="0">
              <a:buNone/>
              <a:defRPr sz="889"/>
            </a:lvl1pPr>
            <a:lvl2pPr marL="127010" indent="0">
              <a:buNone/>
              <a:defRPr sz="778"/>
            </a:lvl2pPr>
            <a:lvl3pPr marL="254020" indent="0">
              <a:buNone/>
              <a:defRPr sz="667"/>
            </a:lvl3pPr>
            <a:lvl4pPr marL="381030" indent="0">
              <a:buNone/>
              <a:defRPr sz="556"/>
            </a:lvl4pPr>
            <a:lvl5pPr marL="508041" indent="0">
              <a:buNone/>
              <a:defRPr sz="556"/>
            </a:lvl5pPr>
            <a:lvl6pPr marL="635051" indent="0">
              <a:buNone/>
              <a:defRPr sz="556"/>
            </a:lvl6pPr>
            <a:lvl7pPr marL="762061" indent="0">
              <a:buNone/>
              <a:defRPr sz="556"/>
            </a:lvl7pPr>
            <a:lvl8pPr marL="889071" indent="0">
              <a:buNone/>
              <a:defRPr sz="556"/>
            </a:lvl8pPr>
            <a:lvl9pPr marL="1016081" indent="0">
              <a:buNone/>
              <a:defRPr sz="55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889" y="571500"/>
            <a:ext cx="3225663" cy="1058774"/>
          </a:xfrm>
        </p:spPr>
        <p:txBody>
          <a:bodyPr/>
          <a:lstStyle>
            <a:lvl1pPr marL="0" indent="0">
              <a:buNone/>
              <a:defRPr sz="444"/>
            </a:lvl1pPr>
            <a:lvl2pPr marL="127010" indent="0">
              <a:buNone/>
              <a:defRPr sz="389"/>
            </a:lvl2pPr>
            <a:lvl3pPr marL="254020" indent="0">
              <a:buNone/>
              <a:defRPr sz="333"/>
            </a:lvl3pPr>
            <a:lvl4pPr marL="381030" indent="0">
              <a:buNone/>
              <a:defRPr sz="278"/>
            </a:lvl4pPr>
            <a:lvl5pPr marL="508041" indent="0">
              <a:buNone/>
              <a:defRPr sz="278"/>
            </a:lvl5pPr>
            <a:lvl6pPr marL="635051" indent="0">
              <a:buNone/>
              <a:defRPr sz="278"/>
            </a:lvl6pPr>
            <a:lvl7pPr marL="762061" indent="0">
              <a:buNone/>
              <a:defRPr sz="278"/>
            </a:lvl7pPr>
            <a:lvl8pPr marL="889071" indent="0">
              <a:buNone/>
              <a:defRPr sz="278"/>
            </a:lvl8pPr>
            <a:lvl9pPr marL="1016081" indent="0">
              <a:buNone/>
              <a:defRPr sz="2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648D-AC53-41A8-BFD5-95DD948D2A5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468A-F05B-4ED3-903A-545CAAD13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48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7586" y="101424"/>
            <a:ext cx="8626078" cy="36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86" y="507118"/>
            <a:ext cx="8626078" cy="120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586" y="1765653"/>
            <a:ext cx="2250281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C648D-AC53-41A8-BFD5-95DD948D2A5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914" y="1765653"/>
            <a:ext cx="3375422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63383" y="1765653"/>
            <a:ext cx="2250281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D468A-F05B-4ED3-903A-545CAAD13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79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4020" rtl="0" eaLnBrk="1" latinLnBrk="0" hangingPunct="1">
        <a:lnSpc>
          <a:spcPct val="90000"/>
        </a:lnSpc>
        <a:spcBef>
          <a:spcPct val="0"/>
        </a:spcBef>
        <a:buNone/>
        <a:defRPr kumimoji="1" sz="12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505" indent="-63505" algn="l" defTabSz="254020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kumimoji="1" sz="778" kern="1200">
          <a:solidFill>
            <a:schemeClr val="tx1"/>
          </a:solidFill>
          <a:latin typeface="+mn-lt"/>
          <a:ea typeface="+mn-ea"/>
          <a:cs typeface="+mn-cs"/>
        </a:defRPr>
      </a:lvl1pPr>
      <a:lvl2pPr marL="190515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667" kern="1200">
          <a:solidFill>
            <a:schemeClr val="tx1"/>
          </a:solidFill>
          <a:latin typeface="+mn-lt"/>
          <a:ea typeface="+mn-ea"/>
          <a:cs typeface="+mn-cs"/>
        </a:defRPr>
      </a:lvl2pPr>
      <a:lvl3pPr marL="317525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56" kern="1200">
          <a:solidFill>
            <a:schemeClr val="tx1"/>
          </a:solidFill>
          <a:latin typeface="+mn-lt"/>
          <a:ea typeface="+mn-ea"/>
          <a:cs typeface="+mn-cs"/>
        </a:defRPr>
      </a:lvl3pPr>
      <a:lvl4pPr marL="44453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7154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9855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2556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5257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7958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4020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010" algn="l" defTabSz="254020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54020" algn="l" defTabSz="254020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81030" algn="l" defTabSz="254020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08041" algn="l" defTabSz="254020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35051" algn="l" defTabSz="254020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62061" algn="l" defTabSz="254020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89071" algn="l" defTabSz="254020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16081" algn="l" defTabSz="254020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5AB39A1-DE75-4C56-AAB3-257048C3A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7" r="13835" b="22640"/>
          <a:stretch/>
        </p:blipFill>
        <p:spPr>
          <a:xfrm>
            <a:off x="1951159" y="228750"/>
            <a:ext cx="3884019" cy="144749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026C9C9-B8CA-4609-B55D-513ECC8CE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4" y="0"/>
            <a:ext cx="1835960" cy="1905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DAC13B8-B1F1-418C-8F6C-B3BEEEA89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813" y="44798"/>
            <a:ext cx="3964931" cy="181540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9BDEEC2-2205-4FD8-BB85-DBEF351A50A3}"/>
              </a:ext>
            </a:extLst>
          </p:cNvPr>
          <p:cNvSpPr/>
          <p:nvPr/>
        </p:nvSpPr>
        <p:spPr>
          <a:xfrm>
            <a:off x="-48141" y="-527914"/>
            <a:ext cx="709169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b="1" dirty="0">
                <a:latin typeface="Consolas" panose="020B0609020204030204" pitchFamily="49" charset="0"/>
              </a:rPr>
              <a:t>Road Damage Detection Using Deep Neural Networks with Images Captured Through a Smartphone</a:t>
            </a:r>
            <a:endParaRPr lang="en-US" altLang="ja-JP" sz="1050" dirty="0">
              <a:latin typeface="Consolas" panose="020B0609020204030204" pitchFamily="49" charset="0"/>
            </a:endParaRPr>
          </a:p>
          <a:p>
            <a:r>
              <a:rPr lang="en-US" altLang="ja-JP" sz="1050" b="1" dirty="0" err="1">
                <a:latin typeface="Consolas" panose="020B0609020204030204" pitchFamily="49" charset="0"/>
              </a:rPr>
              <a:t>Hiroya</a:t>
            </a:r>
            <a:r>
              <a:rPr lang="en-US" altLang="ja-JP" sz="1050" b="1" dirty="0">
                <a:latin typeface="Consolas" panose="020B0609020204030204" pitchFamily="49" charset="0"/>
              </a:rPr>
              <a:t> Maeda et al. University of Tokyo, arXiv:1801.09454 (2018)</a:t>
            </a:r>
            <a:endParaRPr lang="en-US" altLang="ja-JP" sz="105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3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28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Consolas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Nishimura Toshihiko</dc:creator>
  <cp:lastModifiedBy>Nishimura Toshihiko</cp:lastModifiedBy>
  <cp:revision>2</cp:revision>
  <dcterms:created xsi:type="dcterms:W3CDTF">2018-05-15T11:59:52Z</dcterms:created>
  <dcterms:modified xsi:type="dcterms:W3CDTF">2018-05-15T12:19:13Z</dcterms:modified>
</cp:coreProperties>
</file>