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0681-E86D-4F0F-ABD0-7B888B986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AC090-790E-4432-ABE1-B685F441C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Connor Smith</a:t>
            </a:r>
          </a:p>
        </p:txBody>
      </p:sp>
    </p:spTree>
    <p:extLst>
      <p:ext uri="{BB962C8B-B14F-4D97-AF65-F5344CB8AC3E}">
        <p14:creationId xmlns:p14="http://schemas.microsoft.com/office/powerpoint/2010/main" val="23022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B2F8-ECE4-40E4-B001-3ED8E9A5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BlackJack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36B8-1F17-449E-92AC-52EFA77B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vs the dealer</a:t>
            </a:r>
          </a:p>
          <a:p>
            <a:r>
              <a:rPr lang="en-US" dirty="0"/>
              <a:t>You can hit or stand</a:t>
            </a:r>
          </a:p>
          <a:p>
            <a:r>
              <a:rPr lang="en-US" dirty="0"/>
              <a:t>Card total over 21 you bust</a:t>
            </a:r>
          </a:p>
          <a:p>
            <a:r>
              <a:rPr lang="en-US" dirty="0"/>
              <a:t>Card total is less then the dealer you lose</a:t>
            </a:r>
          </a:p>
        </p:txBody>
      </p:sp>
    </p:spTree>
    <p:extLst>
      <p:ext uri="{BB962C8B-B14F-4D97-AF65-F5344CB8AC3E}">
        <p14:creationId xmlns:p14="http://schemas.microsoft.com/office/powerpoint/2010/main" val="314066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5D74-88D2-41B3-B833-47247352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256423" cy="1641987"/>
          </a:xfrm>
        </p:spPr>
        <p:txBody>
          <a:bodyPr>
            <a:normAutofit/>
          </a:bodyPr>
          <a:lstStyle/>
          <a:p>
            <a:r>
              <a:rPr lang="en-US" dirty="0"/>
              <a:t>The count</a:t>
            </a:r>
          </a:p>
        </p:txBody>
      </p:sp>
      <p:pic>
        <p:nvPicPr>
          <p:cNvPr id="1026" name="Picture 2" descr="The father of card-counting, Edward Thorp">
            <a:extLst>
              <a:ext uri="{FF2B5EF4-FFF2-40B4-BE49-F238E27FC236}">
                <a16:creationId xmlns:a16="http://schemas.microsoft.com/office/drawing/2014/main" id="{5C6CB1D8-6784-4E96-8DAC-B8FBF2925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47"/>
          <a:stretch/>
        </p:blipFill>
        <p:spPr bwMode="auto">
          <a:xfrm>
            <a:off x="7554139" y="609601"/>
            <a:ext cx="3990160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FDCD76BE-EEDC-4FF5-A4BC-CBC2AD08F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CF37-A341-4751-9575-9F6E0CF1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438401"/>
            <a:ext cx="6258737" cy="3809998"/>
          </a:xfrm>
        </p:spPr>
        <p:txBody>
          <a:bodyPr>
            <a:normAutofit/>
          </a:bodyPr>
          <a:lstStyle/>
          <a:p>
            <a:r>
              <a:rPr lang="en-US" dirty="0"/>
              <a:t>Best odds 49%</a:t>
            </a:r>
          </a:p>
          <a:p>
            <a:r>
              <a:rPr lang="en-US" dirty="0"/>
              <a:t>Edward Thorp wrote “Beat the Dealer” published in 1962</a:t>
            </a:r>
          </a:p>
          <a:p>
            <a:r>
              <a:rPr lang="en-US" dirty="0"/>
              <a:t>2-6: count +=1</a:t>
            </a:r>
          </a:p>
          <a:p>
            <a:r>
              <a:rPr lang="en-US" dirty="0"/>
              <a:t>7-9: no change</a:t>
            </a:r>
          </a:p>
          <a:p>
            <a:r>
              <a:rPr lang="en-US" dirty="0"/>
              <a:t>1 or 10: count -=1</a:t>
            </a:r>
          </a:p>
          <a:p>
            <a:r>
              <a:rPr lang="en-US" dirty="0"/>
              <a:t>The higher the count the greater the chance of a high card being dealt</a:t>
            </a:r>
          </a:p>
          <a:p>
            <a:r>
              <a:rPr lang="en-US" dirty="0"/>
              <a:t>The higher the count the more you bet</a:t>
            </a:r>
          </a:p>
        </p:txBody>
      </p:sp>
    </p:spTree>
    <p:extLst>
      <p:ext uri="{BB962C8B-B14F-4D97-AF65-F5344CB8AC3E}">
        <p14:creationId xmlns:p14="http://schemas.microsoft.com/office/powerpoint/2010/main" val="49161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E22F-DC8E-4F83-9583-2A2AFB6A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9667-A725-4FFE-99AE-F107EFB8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DQN agent</a:t>
            </a:r>
          </a:p>
          <a:p>
            <a:pPr lvl="1"/>
            <a:r>
              <a:rPr lang="en-US" dirty="0"/>
              <a:t>Given an action and observation space</a:t>
            </a:r>
          </a:p>
          <a:p>
            <a:r>
              <a:rPr lang="en-US" dirty="0"/>
              <a:t>Trying to maximize a reward</a:t>
            </a:r>
          </a:p>
          <a:p>
            <a:r>
              <a:rPr lang="en-US" dirty="0"/>
              <a:t>Reward set to 1.0</a:t>
            </a:r>
          </a:p>
          <a:p>
            <a:r>
              <a:rPr lang="en-US" dirty="0"/>
              <a:t>Lambda callback to track rewards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F39A3-51DD-42AC-83E4-3A8C7F421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3" b="6625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60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F142-51BA-4736-A473-9DDEC9DA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21957-B5F1-46AC-ACB9-351AAE229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notebook</a:t>
            </a:r>
          </a:p>
          <a:p>
            <a:pPr lvl="1"/>
            <a:r>
              <a:rPr lang="en-US" dirty="0"/>
              <a:t>Sum hand</a:t>
            </a:r>
          </a:p>
          <a:p>
            <a:pPr lvl="1"/>
            <a:r>
              <a:rPr lang="en-US" dirty="0"/>
              <a:t>Dealers face card</a:t>
            </a:r>
          </a:p>
          <a:p>
            <a:pPr lvl="1"/>
            <a:r>
              <a:rPr lang="en-US" dirty="0"/>
              <a:t>Useable ace</a:t>
            </a:r>
          </a:p>
          <a:p>
            <a:r>
              <a:rPr lang="en-US" dirty="0"/>
              <a:t>Counting cards notebook</a:t>
            </a:r>
          </a:p>
          <a:p>
            <a:pPr lvl="1"/>
            <a:r>
              <a:rPr lang="en-US" dirty="0"/>
              <a:t>Sum hand</a:t>
            </a:r>
          </a:p>
          <a:p>
            <a:pPr lvl="1"/>
            <a:r>
              <a:rPr lang="en-US" dirty="0"/>
              <a:t>Dealers face card</a:t>
            </a:r>
          </a:p>
          <a:p>
            <a:pPr lvl="1"/>
            <a:r>
              <a:rPr lang="en-US" dirty="0"/>
              <a:t>Useable ace</a:t>
            </a:r>
          </a:p>
          <a:p>
            <a:pPr lvl="1"/>
            <a:r>
              <a:rPr lang="en-US" dirty="0"/>
              <a:t>The count</a:t>
            </a:r>
          </a:p>
          <a:p>
            <a:pPr lvl="1"/>
            <a:r>
              <a:rPr lang="en-US" dirty="0"/>
              <a:t>Length of the deck</a:t>
            </a:r>
          </a:p>
        </p:txBody>
      </p:sp>
    </p:spTree>
    <p:extLst>
      <p:ext uri="{BB962C8B-B14F-4D97-AF65-F5344CB8AC3E}">
        <p14:creationId xmlns:p14="http://schemas.microsoft.com/office/powerpoint/2010/main" val="208661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CE8-9F2F-458D-BBCF-9183D6E1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3333-690D-4B6B-A332-4E28D933F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count is updated as cards are dealt</a:t>
            </a:r>
          </a:p>
          <a:p>
            <a:r>
              <a:rPr lang="en-US" dirty="0"/>
              <a:t>If the deck is empty it is returned to a 52 card deck and the count is set back to 0</a:t>
            </a:r>
          </a:p>
          <a:p>
            <a:r>
              <a:rPr lang="en-US" dirty="0"/>
              <a:t>Target model update</a:t>
            </a:r>
          </a:p>
        </p:txBody>
      </p:sp>
    </p:spTree>
    <p:extLst>
      <p:ext uri="{BB962C8B-B14F-4D97-AF65-F5344CB8AC3E}">
        <p14:creationId xmlns:p14="http://schemas.microsoft.com/office/powerpoint/2010/main" val="380008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9B62-C40B-4299-88A0-7C33E516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6246093" cy="1675975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0A7FC-0481-4057-B4B1-A06FDB34F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44" b="-2"/>
          <a:stretch/>
        </p:blipFill>
        <p:spPr>
          <a:xfrm>
            <a:off x="7554138" y="609137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00D082B-181C-4757-BCC0-CFA271637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4109-6D55-4C1C-98E2-71698872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6253484" cy="3763855"/>
          </a:xfrm>
        </p:spPr>
        <p:txBody>
          <a:bodyPr>
            <a:normAutofit/>
          </a:bodyPr>
          <a:lstStyle/>
          <a:p>
            <a:r>
              <a:rPr lang="en-US" dirty="0"/>
              <a:t>If we treat the reward like betting a single dollar every game:</a:t>
            </a:r>
          </a:p>
          <a:p>
            <a:r>
              <a:rPr lang="en-US" dirty="0"/>
              <a:t>20,000 games</a:t>
            </a:r>
          </a:p>
          <a:p>
            <a:r>
              <a:rPr lang="en-US" dirty="0" err="1"/>
              <a:t>BlackJack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-95</a:t>
            </a:r>
          </a:p>
          <a:p>
            <a:r>
              <a:rPr lang="en-US" dirty="0"/>
              <a:t>Regular:</a:t>
            </a:r>
          </a:p>
          <a:p>
            <a:pPr lvl="1"/>
            <a:r>
              <a:rPr lang="en-US" dirty="0"/>
              <a:t>- 339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CD417-63EA-4D7E-AE2F-F4002F08C6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1" b="5"/>
          <a:stretch/>
        </p:blipFill>
        <p:spPr>
          <a:xfrm>
            <a:off x="7554138" y="3482108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89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3259-83A0-498C-8C13-57C7AA00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day game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84E4-F4C2-4EC7-B7BF-BD51E9FE5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Casinos play with multiple deck</a:t>
            </a:r>
          </a:p>
          <a:p>
            <a:r>
              <a:rPr lang="en-US" dirty="0"/>
              <a:t>Count can still be kept</a:t>
            </a:r>
          </a:p>
          <a:p>
            <a:r>
              <a:rPr lang="en-US" dirty="0"/>
              <a:t>Running count = true count / number of decks left</a:t>
            </a:r>
          </a:p>
        </p:txBody>
      </p:sp>
    </p:spTree>
    <p:extLst>
      <p:ext uri="{BB962C8B-B14F-4D97-AF65-F5344CB8AC3E}">
        <p14:creationId xmlns:p14="http://schemas.microsoft.com/office/powerpoint/2010/main" val="133547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71A3-B285-435D-B0B8-34C89ABF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New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12F4-9BEF-4141-BC11-91D3AD2C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6 decks</a:t>
            </a:r>
          </a:p>
          <a:p>
            <a:r>
              <a:rPr lang="en-US" dirty="0"/>
              <a:t>Running count</a:t>
            </a:r>
          </a:p>
          <a:p>
            <a:r>
              <a:rPr lang="en-US" dirty="0"/>
              <a:t>-836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FBA94-F55E-4118-8BEB-7BFE3A730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409" y="1947227"/>
            <a:ext cx="57721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96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226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Counting Cards</vt:lpstr>
      <vt:lpstr>BlackJack</vt:lpstr>
      <vt:lpstr>The count</vt:lpstr>
      <vt:lpstr>Reinforcement learning</vt:lpstr>
      <vt:lpstr>Observation space</vt:lpstr>
      <vt:lpstr>Limited deck</vt:lpstr>
      <vt:lpstr>Results</vt:lpstr>
      <vt:lpstr>Modern day game play</vt:lpstr>
      <vt:lpstr>New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Cards</dc:title>
  <dc:creator>Smith, Connor J CDT 2021</dc:creator>
  <cp:lastModifiedBy>Smith, Connor J CDT 2021</cp:lastModifiedBy>
  <cp:revision>2</cp:revision>
  <dcterms:created xsi:type="dcterms:W3CDTF">2020-05-06T04:03:49Z</dcterms:created>
  <dcterms:modified xsi:type="dcterms:W3CDTF">2020-05-06T13:18:24Z</dcterms:modified>
</cp:coreProperties>
</file>