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57" r:id="rId6"/>
    <p:sldId id="267" r:id="rId7"/>
    <p:sldId id="268" r:id="rId8"/>
    <p:sldId id="262" r:id="rId9"/>
    <p:sldId id="269" r:id="rId10"/>
    <p:sldId id="270" r:id="rId11"/>
    <p:sldId id="271" r:id="rId12"/>
    <p:sldId id="259" r:id="rId13"/>
    <p:sldId id="260" r:id="rId14"/>
    <p:sldId id="273" r:id="rId15"/>
    <p:sldId id="274" r:id="rId16"/>
    <p:sldId id="27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681-E86D-4F0F-ABD0-7B888B986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AC090-790E-4432-ABE1-B685F441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Connor Smith</a:t>
            </a:r>
          </a:p>
        </p:txBody>
      </p:sp>
    </p:spTree>
    <p:extLst>
      <p:ext uri="{BB962C8B-B14F-4D97-AF65-F5344CB8AC3E}">
        <p14:creationId xmlns:p14="http://schemas.microsoft.com/office/powerpoint/2010/main" val="230220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AC5-E4F0-42CD-95F3-93FBF1B7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Action Space – Regular notebook</a:t>
            </a:r>
          </a:p>
        </p:txBody>
      </p:sp>
      <p:pic>
        <p:nvPicPr>
          <p:cNvPr id="4" name="Picture 2" descr="Seven of hearts meaning in cartomancy – Latin.cards">
            <a:extLst>
              <a:ext uri="{FF2B5EF4-FFF2-40B4-BE49-F238E27FC236}">
                <a16:creationId xmlns:a16="http://schemas.microsoft.com/office/drawing/2014/main" id="{D212265A-896E-4806-8B82-A203E24F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11" y="4185602"/>
            <a:ext cx="165169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mazon.com: Ace of Diamonds - Poker Night Giant Cardboard Cutout ...">
            <a:extLst>
              <a:ext uri="{FF2B5EF4-FFF2-40B4-BE49-F238E27FC236}">
                <a16:creationId xmlns:a16="http://schemas.microsoft.com/office/drawing/2014/main" id="{59AE9089-6479-42A6-A363-A57B3DF5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50" y="4261130"/>
            <a:ext cx="1658695" cy="22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laying Card Back - Red Art Print by slothuus | Society6">
            <a:extLst>
              <a:ext uri="{FF2B5EF4-FFF2-40B4-BE49-F238E27FC236}">
                <a16:creationId xmlns:a16="http://schemas.microsoft.com/office/drawing/2014/main" id="{E059A0B6-DEB2-45DB-9837-EE5B4A4A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58395"/>
            <a:ext cx="2432685" cy="24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1ECA6E-F149-446C-90DB-074E8DFD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66" y="1380527"/>
            <a:ext cx="1670659" cy="2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4DB1E-14A7-49BD-A56F-ADB7975A672E}"/>
              </a:ext>
            </a:extLst>
          </p:cNvPr>
          <p:cNvSpPr txBox="1"/>
          <p:nvPr/>
        </p:nvSpPr>
        <p:spPr>
          <a:xfrm>
            <a:off x="8115300" y="2047875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Usable Ace ==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or its hand == 18 or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Dealers face card ==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C59A3-65DE-453D-A719-66EACAEB0510}"/>
              </a:ext>
            </a:extLst>
          </p:cNvPr>
          <p:cNvSpPr txBox="1"/>
          <p:nvPr/>
        </p:nvSpPr>
        <p:spPr>
          <a:xfrm>
            <a:off x="6848475" y="4705350"/>
            <a:ext cx="455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Hit or Stand</a:t>
            </a:r>
          </a:p>
        </p:txBody>
      </p:sp>
    </p:spTree>
    <p:extLst>
      <p:ext uri="{BB962C8B-B14F-4D97-AF65-F5344CB8AC3E}">
        <p14:creationId xmlns:p14="http://schemas.microsoft.com/office/powerpoint/2010/main" val="24833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3C4B-72D2-4731-A74C-01A6A4B9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action space for counting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FCB8-1744-4326-B67E-3A01209E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space</a:t>
            </a:r>
          </a:p>
          <a:p>
            <a:pPr lvl="1"/>
            <a:r>
              <a:rPr lang="en-US" dirty="0"/>
              <a:t>Count of the cards (ex: +4)</a:t>
            </a:r>
          </a:p>
          <a:p>
            <a:pPr lvl="1"/>
            <a:r>
              <a:rPr lang="en-US" dirty="0"/>
              <a:t>Length of the deck (ex: 72 cards left in the deck)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Amount to bet Chosen before cards are dealt</a:t>
            </a:r>
          </a:p>
          <a:p>
            <a:pPr lvl="1"/>
            <a:r>
              <a:rPr lang="en-US" dirty="0"/>
              <a:t>Minimum bet == 5</a:t>
            </a:r>
          </a:p>
          <a:p>
            <a:pPr lvl="1"/>
            <a:r>
              <a:rPr lang="en-US" dirty="0"/>
              <a:t>Max bet == 500</a:t>
            </a:r>
          </a:p>
        </p:txBody>
      </p:sp>
    </p:spTree>
    <p:extLst>
      <p:ext uri="{BB962C8B-B14F-4D97-AF65-F5344CB8AC3E}">
        <p14:creationId xmlns:p14="http://schemas.microsoft.com/office/powerpoint/2010/main" val="106583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CE8-9F2F-458D-BBCF-9183D6E1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3333-690D-4B6B-A332-4E28D933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 is updated as cards are dealt</a:t>
            </a:r>
          </a:p>
          <a:p>
            <a:r>
              <a:rPr lang="en-US" dirty="0"/>
              <a:t>If the deck is empty it is returned to a 52 card deck and the count is set back to 0</a:t>
            </a:r>
          </a:p>
          <a:p>
            <a:r>
              <a:rPr lang="en-US" dirty="0"/>
              <a:t>Target model update</a:t>
            </a:r>
          </a:p>
        </p:txBody>
      </p:sp>
    </p:spTree>
    <p:extLst>
      <p:ext uri="{BB962C8B-B14F-4D97-AF65-F5344CB8AC3E}">
        <p14:creationId xmlns:p14="http://schemas.microsoft.com/office/powerpoint/2010/main" val="38000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9B62-C40B-4299-88A0-7C33E51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US" dirty="0"/>
              <a:t>Results – Regular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D082B-181C-4757-BCC0-CFA27163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4109-6D55-4C1C-98E2-71698872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US" dirty="0"/>
              <a:t>If we treat the reward like betting a single dollar every game:</a:t>
            </a:r>
          </a:p>
          <a:p>
            <a:r>
              <a:rPr lang="en-US" dirty="0"/>
              <a:t>20,000 games</a:t>
            </a:r>
          </a:p>
          <a:p>
            <a:r>
              <a:rPr lang="en-US" dirty="0"/>
              <a:t>Regular:</a:t>
            </a:r>
          </a:p>
          <a:p>
            <a:pPr lvl="1"/>
            <a:r>
              <a:rPr lang="en-US" dirty="0"/>
              <a:t>- 339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CD417-63EA-4D7E-AE2F-F4002F08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1" b="5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89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9B62-C40B-4299-88A0-7C33E51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/>
              <a:t>Results – Counting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4109-6D55-4C1C-98E2-71698872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Agent Choses bet:</a:t>
            </a:r>
          </a:p>
          <a:p>
            <a:r>
              <a:rPr lang="en-US" dirty="0"/>
              <a:t>20,000 games</a:t>
            </a:r>
          </a:p>
          <a:p>
            <a:r>
              <a:rPr lang="en-US" dirty="0"/>
              <a:t>Regular:</a:t>
            </a:r>
          </a:p>
          <a:p>
            <a:pPr lvl="1"/>
            <a:r>
              <a:rPr lang="en-US" dirty="0"/>
              <a:t>113,115 dollars made</a:t>
            </a: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2C909-CC59-42EA-A77C-C07DF643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94032"/>
            <a:ext cx="5449889" cy="3269933"/>
          </a:xfrm>
          <a:prstGeom prst="rect">
            <a:avLst/>
          </a:prstGeom>
          <a:effectLst/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67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719-BDEC-4483-BD84-070D340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Average bet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9A8EB0-B166-400D-A696-78AB91B3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Bet rose with count</a:t>
            </a:r>
          </a:p>
          <a:p>
            <a:r>
              <a:rPr lang="en-US" dirty="0"/>
              <a:t>Agent never shied away from a bet at any count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CD4CE5-D40A-41C0-954F-BCC32685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603286"/>
            <a:ext cx="5449889" cy="3651425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8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719-BDEC-4483-BD84-070D340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Average bet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9A8EB0-B166-400D-A696-78AB91B3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Huge bets when length of the deck was shorter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6F161-FE18-4428-9783-3788C232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39533"/>
            <a:ext cx="5449889" cy="337893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814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259-83A0-498C-8C13-57C7AA00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day 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84E4-F4C2-4EC7-B7BF-BD51E9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Casinos play with multiple deck</a:t>
            </a:r>
          </a:p>
          <a:p>
            <a:r>
              <a:rPr lang="en-US" dirty="0"/>
              <a:t>Count can still be kept</a:t>
            </a:r>
          </a:p>
          <a:p>
            <a:r>
              <a:rPr lang="en-US" dirty="0"/>
              <a:t>Running count = true count / number of decks left</a:t>
            </a:r>
          </a:p>
        </p:txBody>
      </p:sp>
    </p:spTree>
    <p:extLst>
      <p:ext uri="{BB962C8B-B14F-4D97-AF65-F5344CB8AC3E}">
        <p14:creationId xmlns:p14="http://schemas.microsoft.com/office/powerpoint/2010/main" val="133547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1A3-B285-435D-B0B8-34C89ABF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12F4-9BEF-4141-BC11-91D3AD2C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6 decks</a:t>
            </a:r>
          </a:p>
          <a:p>
            <a:r>
              <a:rPr lang="en-US" dirty="0"/>
              <a:t>Running count</a:t>
            </a:r>
          </a:p>
          <a:p>
            <a:r>
              <a:rPr lang="en-US" dirty="0"/>
              <a:t>643461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29E4-DE52-4F87-840A-B8C5A425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19096"/>
            <a:ext cx="5449889" cy="341980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6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2F8-ECE4-40E4-B001-3ED8E9A5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BlackJack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36B8-1F17-449E-92AC-52EFA77B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0631"/>
            <a:ext cx="8946541" cy="4195481"/>
          </a:xfrm>
        </p:spPr>
        <p:txBody>
          <a:bodyPr/>
          <a:lstStyle/>
          <a:p>
            <a:r>
              <a:rPr lang="en-US" dirty="0"/>
              <a:t>You vs the dealer</a:t>
            </a:r>
          </a:p>
          <a:p>
            <a:r>
              <a:rPr lang="en-US" dirty="0"/>
              <a:t>You can hit or stand</a:t>
            </a:r>
          </a:p>
          <a:p>
            <a:r>
              <a:rPr lang="en-US" dirty="0"/>
              <a:t>Card total over 21 you bust</a:t>
            </a:r>
          </a:p>
          <a:p>
            <a:r>
              <a:rPr lang="en-US" dirty="0"/>
              <a:t>Card total is less then the dealer you lose</a:t>
            </a:r>
          </a:p>
          <a:p>
            <a:r>
              <a:rPr lang="en-US" dirty="0"/>
              <a:t>You go first</a:t>
            </a:r>
          </a:p>
          <a:p>
            <a:r>
              <a:rPr lang="en-US" dirty="0"/>
              <a:t>Dealer will hit when the sum of their cards &lt; 17</a:t>
            </a:r>
          </a:p>
          <a:p>
            <a:r>
              <a:rPr lang="en-US" dirty="0"/>
              <a:t>You make your bet before The cards are dealt</a:t>
            </a:r>
          </a:p>
          <a:p>
            <a:r>
              <a:rPr lang="en-US" dirty="0"/>
              <a:t>Played with a deck or multiple decks of cards</a:t>
            </a:r>
          </a:p>
          <a:p>
            <a:r>
              <a:rPr lang="en-US" dirty="0"/>
              <a:t>Kings, queens, jacks are worth 10, aces are worth 1 or 11</a:t>
            </a:r>
          </a:p>
        </p:txBody>
      </p:sp>
    </p:spTree>
    <p:extLst>
      <p:ext uri="{BB962C8B-B14F-4D97-AF65-F5344CB8AC3E}">
        <p14:creationId xmlns:p14="http://schemas.microsoft.com/office/powerpoint/2010/main" val="31406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n of spades meaning in cartomancy – Latin.cards">
            <a:extLst>
              <a:ext uri="{FF2B5EF4-FFF2-40B4-BE49-F238E27FC236}">
                <a16:creationId xmlns:a16="http://schemas.microsoft.com/office/drawing/2014/main" id="{413A6115-0708-4DBA-87C5-DAB59F51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2" y="3521822"/>
            <a:ext cx="1764348" cy="25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1B318D-B649-4448-AE24-379F5E92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3527268"/>
            <a:ext cx="1764348" cy="25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aying Card Back - Red Art Print by slothuus | Society6">
            <a:extLst>
              <a:ext uri="{FF2B5EF4-FFF2-40B4-BE49-F238E27FC236}">
                <a16:creationId xmlns:a16="http://schemas.microsoft.com/office/drawing/2014/main" id="{DADF9C92-C8D9-4E23-AD18-4E8CA50C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2512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B229D13-48D8-4C3F-97AE-6935E49A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95" y="405130"/>
            <a:ext cx="17716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F976D-0AF8-43FF-825A-341B781318D9}"/>
              </a:ext>
            </a:extLst>
          </p:cNvPr>
          <p:cNvSpPr txBox="1"/>
          <p:nvPr/>
        </p:nvSpPr>
        <p:spPr>
          <a:xfrm>
            <a:off x="8477249" y="3521822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Cards =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ED044-B1C3-4D45-8828-17933E742082}"/>
              </a:ext>
            </a:extLst>
          </p:cNvPr>
          <p:cNvSpPr txBox="1"/>
          <p:nvPr/>
        </p:nvSpPr>
        <p:spPr>
          <a:xfrm>
            <a:off x="8477249" y="4133850"/>
            <a:ext cx="248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or stand at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58% chance total is under 22</a:t>
            </a:r>
          </a:p>
        </p:txBody>
      </p:sp>
      <p:pic>
        <p:nvPicPr>
          <p:cNvPr id="2058" name="Picture 10" descr="There's An Optical Illusion In The 8 Of Diamonds Making People ...">
            <a:extLst>
              <a:ext uri="{FF2B5EF4-FFF2-40B4-BE49-F238E27FC236}">
                <a16:creationId xmlns:a16="http://schemas.microsoft.com/office/drawing/2014/main" id="{32F94519-6866-4663-A85D-DD0CD5F9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55" y="3570333"/>
            <a:ext cx="1764348" cy="25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212BE-6EAE-4844-BF56-B14C88F3D35D}"/>
              </a:ext>
            </a:extLst>
          </p:cNvPr>
          <p:cNvSpPr txBox="1"/>
          <p:nvPr/>
        </p:nvSpPr>
        <p:spPr>
          <a:xfrm>
            <a:off x="4078922" y="2550207"/>
            <a:ext cx="2686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6025F-6D82-4930-8A89-F65406BAB3DE}"/>
              </a:ext>
            </a:extLst>
          </p:cNvPr>
          <p:cNvSpPr txBox="1"/>
          <p:nvPr/>
        </p:nvSpPr>
        <p:spPr>
          <a:xfrm>
            <a:off x="8477249" y="511521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Cards = 22</a:t>
            </a:r>
          </a:p>
        </p:txBody>
      </p:sp>
    </p:spTree>
    <p:extLst>
      <p:ext uri="{BB962C8B-B14F-4D97-AF65-F5344CB8AC3E}">
        <p14:creationId xmlns:p14="http://schemas.microsoft.com/office/powerpoint/2010/main" val="603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n of spades meaning in cartomancy – Latin.cards">
            <a:extLst>
              <a:ext uri="{FF2B5EF4-FFF2-40B4-BE49-F238E27FC236}">
                <a16:creationId xmlns:a16="http://schemas.microsoft.com/office/drawing/2014/main" id="{AED47448-C288-44AD-890E-305040DA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2" y="3521822"/>
            <a:ext cx="1764348" cy="25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There's An Optical Illusion In The 8 Of Diamonds Making People ...">
            <a:extLst>
              <a:ext uri="{FF2B5EF4-FFF2-40B4-BE49-F238E27FC236}">
                <a16:creationId xmlns:a16="http://schemas.microsoft.com/office/drawing/2014/main" id="{10F4494F-9220-4487-AA33-DAC05172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55" y="3570333"/>
            <a:ext cx="1764348" cy="25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0968-F9D7-45B3-92C1-82532812CCFD}"/>
              </a:ext>
            </a:extLst>
          </p:cNvPr>
          <p:cNvSpPr txBox="1"/>
          <p:nvPr/>
        </p:nvSpPr>
        <p:spPr>
          <a:xfrm>
            <a:off x="8477249" y="3521822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Cards = 18</a:t>
            </a:r>
          </a:p>
        </p:txBody>
      </p:sp>
      <p:pic>
        <p:nvPicPr>
          <p:cNvPr id="5" name="Picture 6" descr="Playing Card Back - Red Art Print by slothuus | Society6">
            <a:extLst>
              <a:ext uri="{FF2B5EF4-FFF2-40B4-BE49-F238E27FC236}">
                <a16:creationId xmlns:a16="http://schemas.microsoft.com/office/drawing/2014/main" id="{6CB79634-2297-489E-A208-92A60509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2512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7494C9A-52DF-4A2A-B6BB-EE3D8284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95" y="405130"/>
            <a:ext cx="17716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46D62-F6A2-490E-BA67-513E7124C94D}"/>
              </a:ext>
            </a:extLst>
          </p:cNvPr>
          <p:cNvSpPr txBox="1"/>
          <p:nvPr/>
        </p:nvSpPr>
        <p:spPr>
          <a:xfrm>
            <a:off x="8477249" y="4133850"/>
            <a:ext cx="248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or stand at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chance total is under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stand</a:t>
            </a:r>
          </a:p>
        </p:txBody>
      </p:sp>
      <p:pic>
        <p:nvPicPr>
          <p:cNvPr id="3074" name="Picture 2" descr="Seven of hearts meaning in cartomancy – Latin.cards">
            <a:extLst>
              <a:ext uri="{FF2B5EF4-FFF2-40B4-BE49-F238E27FC236}">
                <a16:creationId xmlns:a16="http://schemas.microsoft.com/office/drawing/2014/main" id="{AE6306C8-0B86-45E3-98C5-675AFF37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61" y="490855"/>
            <a:ext cx="165169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44979-7154-489B-A849-21ABA755099A}"/>
              </a:ext>
            </a:extLst>
          </p:cNvPr>
          <p:cNvSpPr txBox="1"/>
          <p:nvPr/>
        </p:nvSpPr>
        <p:spPr>
          <a:xfrm>
            <a:off x="8591550" y="5610225"/>
            <a:ext cx="248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Dealer will stand at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A56A7-B1FA-444D-80C0-F4E2C3C01DFB}"/>
              </a:ext>
            </a:extLst>
          </p:cNvPr>
          <p:cNvSpPr txBox="1"/>
          <p:nvPr/>
        </p:nvSpPr>
        <p:spPr>
          <a:xfrm>
            <a:off x="3528608" y="2480895"/>
            <a:ext cx="4162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You Win</a:t>
            </a:r>
          </a:p>
        </p:txBody>
      </p:sp>
    </p:spTree>
    <p:extLst>
      <p:ext uri="{BB962C8B-B14F-4D97-AF65-F5344CB8AC3E}">
        <p14:creationId xmlns:p14="http://schemas.microsoft.com/office/powerpoint/2010/main" val="30597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5D74-88D2-41B3-B833-4724735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en-US" dirty="0"/>
              <a:t>The count</a:t>
            </a:r>
          </a:p>
        </p:txBody>
      </p:sp>
      <p:pic>
        <p:nvPicPr>
          <p:cNvPr id="1026" name="Picture 2" descr="The father of card-counting, Edward Thorp">
            <a:extLst>
              <a:ext uri="{FF2B5EF4-FFF2-40B4-BE49-F238E27FC236}">
                <a16:creationId xmlns:a16="http://schemas.microsoft.com/office/drawing/2014/main" id="{5C6CB1D8-6784-4E96-8DAC-B8FBF2925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DCD76BE-EEDC-4FF5-A4BC-CBC2AD08F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CF37-A341-4751-9575-9F6E0CF1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258737" cy="3809998"/>
          </a:xfrm>
        </p:spPr>
        <p:txBody>
          <a:bodyPr>
            <a:normAutofit/>
          </a:bodyPr>
          <a:lstStyle/>
          <a:p>
            <a:r>
              <a:rPr lang="en-US" dirty="0"/>
              <a:t>Best odds 49%</a:t>
            </a:r>
          </a:p>
          <a:p>
            <a:r>
              <a:rPr lang="en-US" dirty="0"/>
              <a:t>Edward Thorp wrote “Beat the Dealer” published in 1962</a:t>
            </a:r>
          </a:p>
          <a:p>
            <a:r>
              <a:rPr lang="en-US" dirty="0"/>
              <a:t>2-6: count +=1</a:t>
            </a:r>
          </a:p>
          <a:p>
            <a:r>
              <a:rPr lang="en-US" dirty="0"/>
              <a:t>7-9: no change</a:t>
            </a:r>
          </a:p>
          <a:p>
            <a:r>
              <a:rPr lang="en-US" dirty="0"/>
              <a:t>1 or 10: count -=1</a:t>
            </a:r>
          </a:p>
        </p:txBody>
      </p:sp>
    </p:spTree>
    <p:extLst>
      <p:ext uri="{BB962C8B-B14F-4D97-AF65-F5344CB8AC3E}">
        <p14:creationId xmlns:p14="http://schemas.microsoft.com/office/powerpoint/2010/main" val="4916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ven of hearts meaning in cartomancy – Latin.cards">
            <a:extLst>
              <a:ext uri="{FF2B5EF4-FFF2-40B4-BE49-F238E27FC236}">
                <a16:creationId xmlns:a16="http://schemas.microsoft.com/office/drawing/2014/main" id="{602C7757-8C35-4748-85F0-872F0056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86" y="3786505"/>
            <a:ext cx="165169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12677F9-9DD4-40DF-83F4-DDA65DC25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844806"/>
            <a:ext cx="1574800" cy="22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laying Card Back - Red Art Print by slothuus | Society6">
            <a:extLst>
              <a:ext uri="{FF2B5EF4-FFF2-40B4-BE49-F238E27FC236}">
                <a16:creationId xmlns:a16="http://schemas.microsoft.com/office/drawing/2014/main" id="{7717B493-821B-499E-AD64-2B4B1A12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2512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0031F5D-C634-4F93-8E47-2C0A1816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357505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71FE4-C2CF-4CA9-B7BF-D4E66AD04CD0}"/>
              </a:ext>
            </a:extLst>
          </p:cNvPr>
          <p:cNvSpPr txBox="1"/>
          <p:nvPr/>
        </p:nvSpPr>
        <p:spPr>
          <a:xfrm>
            <a:off x="2936240" y="43688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273DB-7CFE-4E8E-B155-8A1DE929ADB6}"/>
              </a:ext>
            </a:extLst>
          </p:cNvPr>
          <p:cNvSpPr txBox="1"/>
          <p:nvPr/>
        </p:nvSpPr>
        <p:spPr>
          <a:xfrm>
            <a:off x="6646863" y="43688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AE6B-4F8A-47DE-B561-7158F89C5D76}"/>
              </a:ext>
            </a:extLst>
          </p:cNvPr>
          <p:cNvSpPr txBox="1"/>
          <p:nvPr/>
        </p:nvSpPr>
        <p:spPr>
          <a:xfrm>
            <a:off x="8859520" y="146633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08CE5-9845-4DC4-81EE-2D85CCA0744A}"/>
              </a:ext>
            </a:extLst>
          </p:cNvPr>
          <p:cNvSpPr txBox="1"/>
          <p:nvPr/>
        </p:nvSpPr>
        <p:spPr>
          <a:xfrm>
            <a:off x="9552074" y="418413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= 2</a:t>
            </a:r>
          </a:p>
        </p:txBody>
      </p:sp>
    </p:spTree>
    <p:extLst>
      <p:ext uri="{BB962C8B-B14F-4D97-AF65-F5344CB8AC3E}">
        <p14:creationId xmlns:p14="http://schemas.microsoft.com/office/powerpoint/2010/main" val="11420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4B3C-A1A0-4096-BFEC-AB30B010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6D69-4266-4CC8-B5BB-EC137581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count the more you bet</a:t>
            </a:r>
          </a:p>
          <a:p>
            <a:r>
              <a:rPr lang="en-US" dirty="0"/>
              <a:t>Higher count means more 10’s and 1’s</a:t>
            </a:r>
          </a:p>
          <a:p>
            <a:r>
              <a:rPr lang="en-US" dirty="0"/>
              <a:t>Better chance at a natural blackjack (1.5 * the payout) or high card total</a:t>
            </a:r>
          </a:p>
          <a:p>
            <a:r>
              <a:rPr lang="en-US" dirty="0"/>
              <a:t>Dealer has to hit 12-16 or stiff hands</a:t>
            </a:r>
          </a:p>
        </p:txBody>
      </p:sp>
    </p:spTree>
    <p:extLst>
      <p:ext uri="{BB962C8B-B14F-4D97-AF65-F5344CB8AC3E}">
        <p14:creationId xmlns:p14="http://schemas.microsoft.com/office/powerpoint/2010/main" val="19658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E22F-DC8E-4F83-9583-2A2AFB6A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9667-A725-4FFE-99AE-F107EFB8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DQN agent</a:t>
            </a:r>
          </a:p>
          <a:p>
            <a:pPr lvl="1"/>
            <a:r>
              <a:rPr lang="en-US" dirty="0"/>
              <a:t>Given an action and observation space</a:t>
            </a:r>
          </a:p>
          <a:p>
            <a:r>
              <a:rPr lang="en-US" dirty="0"/>
              <a:t>Trying to maximize a reward</a:t>
            </a:r>
          </a:p>
          <a:p>
            <a:r>
              <a:rPr lang="en-US" dirty="0"/>
              <a:t>Lambda callback to track rewards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F39A3-51DD-42AC-83E4-3A8C7F421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3" b="6625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6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AC5-E4F0-42CD-95F3-93FBF1B7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Observation Space – Regular notebook</a:t>
            </a:r>
          </a:p>
        </p:txBody>
      </p:sp>
      <p:pic>
        <p:nvPicPr>
          <p:cNvPr id="4" name="Picture 2" descr="Seven of hearts meaning in cartomancy – Latin.cards">
            <a:extLst>
              <a:ext uri="{FF2B5EF4-FFF2-40B4-BE49-F238E27FC236}">
                <a16:creationId xmlns:a16="http://schemas.microsoft.com/office/drawing/2014/main" id="{D212265A-896E-4806-8B82-A203E24F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11" y="4185602"/>
            <a:ext cx="165169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mazon.com: Ace of Diamonds - Poker Night Giant Cardboard Cutout ...">
            <a:extLst>
              <a:ext uri="{FF2B5EF4-FFF2-40B4-BE49-F238E27FC236}">
                <a16:creationId xmlns:a16="http://schemas.microsoft.com/office/drawing/2014/main" id="{59AE9089-6479-42A6-A363-A57B3DF5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50" y="4261130"/>
            <a:ext cx="1658695" cy="22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laying Card Back - Red Art Print by slothuus | Society6">
            <a:extLst>
              <a:ext uri="{FF2B5EF4-FFF2-40B4-BE49-F238E27FC236}">
                <a16:creationId xmlns:a16="http://schemas.microsoft.com/office/drawing/2014/main" id="{E059A0B6-DEB2-45DB-9837-EE5B4A4A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58395"/>
            <a:ext cx="2432685" cy="24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1ECA6E-F149-446C-90DB-074E8DFD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66" y="1380527"/>
            <a:ext cx="1670659" cy="2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4DB1E-14A7-49BD-A56F-ADB7975A672E}"/>
              </a:ext>
            </a:extLst>
          </p:cNvPr>
          <p:cNvSpPr txBox="1"/>
          <p:nvPr/>
        </p:nvSpPr>
        <p:spPr>
          <a:xfrm>
            <a:off x="8115300" y="2047875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Usable Ace ==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or its hand == 18 or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Dealers face card == 3</a:t>
            </a:r>
          </a:p>
        </p:txBody>
      </p:sp>
    </p:spTree>
    <p:extLst>
      <p:ext uri="{BB962C8B-B14F-4D97-AF65-F5344CB8AC3E}">
        <p14:creationId xmlns:p14="http://schemas.microsoft.com/office/powerpoint/2010/main" val="6088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Counting Cards</vt:lpstr>
      <vt:lpstr>BlackJack</vt:lpstr>
      <vt:lpstr>PowerPoint Presentation</vt:lpstr>
      <vt:lpstr>PowerPoint Presentation</vt:lpstr>
      <vt:lpstr>The count</vt:lpstr>
      <vt:lpstr>PowerPoint Presentation</vt:lpstr>
      <vt:lpstr>Why is it important</vt:lpstr>
      <vt:lpstr>Reinforcement learning</vt:lpstr>
      <vt:lpstr>Observation Space – Regular notebook</vt:lpstr>
      <vt:lpstr>Action Space – Regular notebook</vt:lpstr>
      <vt:lpstr>Observation and action space for counting cards</vt:lpstr>
      <vt:lpstr>Limited deck</vt:lpstr>
      <vt:lpstr>Results – Regular Agent</vt:lpstr>
      <vt:lpstr>Results – Counting Agent</vt:lpstr>
      <vt:lpstr>Average bet</vt:lpstr>
      <vt:lpstr>Average bet</vt:lpstr>
      <vt:lpstr>Modern day game play</vt:lpstr>
      <vt:lpstr>New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Cards</dc:title>
  <dc:creator>Smith, Connor J CDT 2021</dc:creator>
  <cp:lastModifiedBy>Smith, Connor J CDT 2021</cp:lastModifiedBy>
  <cp:revision>1</cp:revision>
  <dcterms:created xsi:type="dcterms:W3CDTF">2020-05-13T21:17:58Z</dcterms:created>
  <dcterms:modified xsi:type="dcterms:W3CDTF">2020-05-13T21:31:57Z</dcterms:modified>
</cp:coreProperties>
</file>