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B6F8B-388D-41D9-B637-6893288FAB6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979A-BD37-49BD-B15D-107461D9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1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3979A-BD37-49BD-B15D-107461D9FF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E2AA-9D6E-0269-0854-3AAFE668E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026AD-0116-E55F-8973-116DAC9C3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85CE3-5E1D-E671-66CC-D48D94461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01C9-93AA-7A70-175B-CCED16B7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4B01-7580-C251-2EA6-D40580B9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7B30-43EC-FE26-E77E-7A0265D3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9400D-FF33-8FF3-B99A-C6CA2512F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FB52A-504A-A60D-5488-3947321C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C9C2-34AA-98E0-5FAB-E24CD4FD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93BB1-BFED-E792-9763-CC3FC5D1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F2166-0CCC-1C87-7CF9-487233A58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8AD16-13CD-C339-C635-6A7213705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0E7EA-77C8-90A4-E4D0-A7060057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C5E9-4A6C-FB5F-C5F5-BD532FC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0104-8865-C2FD-3CE8-DDF30201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3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9B68-8E62-2DC0-1411-63DB0A0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0462-DA68-765A-A142-2EDEF3AE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4A3F4-C10D-AEA9-7CC1-98C3BE7A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75EF-6369-38EA-BBA6-AA2B4108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D1C3-CDF5-1E96-B970-1CD644E4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FF1B-E8EE-422D-5F51-7A1AD208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EDB8F-1207-1658-505F-EA6CC3911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AEB5-FA9D-7F84-5EDC-7FA81E9A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4F90-0ED1-C065-B2B5-B6906481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4B36-1DAF-CF82-319E-628CFF52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14CA-82E1-A162-8B8A-D0158A4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52EA-3A56-3A8F-4A2F-751C133AD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DEA5C-0101-9F84-DD1E-896CFA291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8FEFA-180B-9128-8595-D996092C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94256-4F78-40C1-ED4C-7A86234F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0292-2F20-21D1-C5FC-019F1DBD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589-22D1-9504-7E3E-9E23F232E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235A-4D49-E99B-24DB-1FFD910A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D2070-D978-35AD-7A00-A8F76BAA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4BAB8-5FD7-A404-FB94-8AFAB19A4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87343-C1FC-E037-8044-B5DA42E67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C580D-932F-68D5-65C9-820A2B33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76E3C-911A-5FA7-95F6-0AE896E4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F5221-35E8-3FDE-7DCC-FEB1E0AD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77D0-AFAB-C848-CFF0-568671D6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DBC98-6016-357B-9C16-12651083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97E6E-F3C6-2150-9194-99EC5CE6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F055D-9E8C-A065-B1AF-166BD567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8626D-FE84-9660-CB00-0F352E7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9FE66-249F-C179-001C-E3336717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236D-3036-4D27-EC59-762E5E80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4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433-6BF5-EC41-B146-62A3CDFE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CCC1-1918-9072-CABF-7173CD0B2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555FB-F23B-F157-CA5F-EDF2DFF7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34220-EB2C-EF2E-7A04-1FFBB7CC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344D0-85DB-5E27-D32E-B7F9C863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7EF24-0C67-9AE5-BA70-B30EBDF2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0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C733-ABAC-9D58-3B12-7D3919AE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4E1E7-1A0B-E317-E629-CAFE7619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C6B4A-29F6-67A1-90CE-A1B25191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DAFFF-60DE-E5C1-235E-22602425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324AE-01FC-E4EE-EEDD-37079724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B47D6-C92C-029A-85E3-DBE3F26E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6BD0-D60E-E89F-4F20-70DE6C5F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D18C-E031-140F-E834-BD7CE42B4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29A5E-C63F-FBB7-7E3A-7225431AA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52F5B-F5DF-45A0-89AA-DAB956D831C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B3C8B-5427-5F22-5741-0ED6451A1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8F6EC-7DC3-E2C0-7067-CCB63B28A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E9584-C496-41CF-B0C1-21342398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5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F4C960-3ADD-2962-B74E-5E86ADDE4C72}"/>
              </a:ext>
            </a:extLst>
          </p:cNvPr>
          <p:cNvSpPr/>
          <p:nvPr/>
        </p:nvSpPr>
        <p:spPr>
          <a:xfrm>
            <a:off x="466344" y="448056"/>
            <a:ext cx="32918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Detector/</a:t>
            </a:r>
            <a:r>
              <a:rPr lang="en-US" dirty="0" err="1"/>
              <a:t>BoundingBoxModel</a:t>
            </a:r>
            <a:endParaRPr lang="en-US" dirty="0"/>
          </a:p>
          <a:p>
            <a:pPr algn="ctr"/>
            <a:r>
              <a:rPr lang="en-US" sz="1100" dirty="0"/>
              <a:t>Inputs: Images</a:t>
            </a:r>
          </a:p>
          <a:p>
            <a:pPr algn="ctr"/>
            <a:r>
              <a:rPr lang="en-US" sz="1100" dirty="0"/>
              <a:t>Outputs: Bounding Boxes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684252-A58F-196A-8955-E285CB6281B5}"/>
              </a:ext>
            </a:extLst>
          </p:cNvPr>
          <p:cNvSpPr/>
          <p:nvPr/>
        </p:nvSpPr>
        <p:spPr>
          <a:xfrm>
            <a:off x="466344" y="3410712"/>
            <a:ext cx="329184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ClassifierModel</a:t>
            </a:r>
            <a:endParaRPr lang="en-US" dirty="0"/>
          </a:p>
          <a:p>
            <a:pPr algn="ctr"/>
            <a:r>
              <a:rPr lang="en-US" sz="1100" dirty="0"/>
              <a:t>Inputs: Masked images</a:t>
            </a:r>
          </a:p>
          <a:p>
            <a:pPr algn="ctr"/>
            <a:r>
              <a:rPr lang="en-US" sz="1100" dirty="0"/>
              <a:t>Outputs: labels/classifications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99D029-2F8D-E490-B2B4-D585611E51A0}"/>
              </a:ext>
            </a:extLst>
          </p:cNvPr>
          <p:cNvSpPr/>
          <p:nvPr/>
        </p:nvSpPr>
        <p:spPr>
          <a:xfrm>
            <a:off x="3995928" y="448056"/>
            <a:ext cx="5303520" cy="1282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 data loader like this (same as before):</a:t>
            </a:r>
          </a:p>
          <a:p>
            <a:pPr algn="ctr"/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trainData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 = 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ThermalCocoDataset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jsonFiles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AE67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'train'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], 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imagePaths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AE67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'train'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], 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trackingLabels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labelMap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D4BFFF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transform</a:t>
            </a:r>
            <a:r>
              <a:rPr lang="en-US" sz="900" b="0" dirty="0">
                <a:solidFill>
                  <a:srgbClr val="FFAE57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transform)</a:t>
            </a:r>
          </a:p>
          <a:p>
            <a:pPr algn="ctr"/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 </a:t>
            </a:r>
            <a:endParaRPr lang="en-US" sz="900" dirty="0"/>
          </a:p>
          <a:p>
            <a:pPr algn="ctr"/>
            <a:r>
              <a:rPr lang="en-US" sz="1200" dirty="0"/>
              <a:t>Train with loss function like this (remove the classification related vars):</a:t>
            </a:r>
          </a:p>
          <a:p>
            <a:pPr algn="ctr"/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loss </a:t>
            </a:r>
            <a:r>
              <a:rPr lang="en-US" sz="900" b="0" dirty="0">
                <a:solidFill>
                  <a:srgbClr val="FFAE57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 criterion(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predBoxes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bboxes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5BE4F4-109C-B1EA-9F4F-089C6D12583C}"/>
              </a:ext>
            </a:extLst>
          </p:cNvPr>
          <p:cNvSpPr/>
          <p:nvPr/>
        </p:nvSpPr>
        <p:spPr>
          <a:xfrm>
            <a:off x="3995928" y="4023360"/>
            <a:ext cx="530352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Train with loss function like this (remove the classification related vars):</a:t>
            </a:r>
          </a:p>
          <a:p>
            <a:pPr algn="ctr"/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loss </a:t>
            </a:r>
            <a:r>
              <a:rPr lang="en-US" sz="900" b="0" dirty="0">
                <a:solidFill>
                  <a:srgbClr val="FFAE57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 criterion(</a:t>
            </a:r>
            <a:r>
              <a:rPr lang="en-US" sz="900" b="0" dirty="0" err="1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predLabels</a:t>
            </a:r>
            <a:r>
              <a:rPr lang="en-US" sz="900" b="0" dirty="0">
                <a:solidFill>
                  <a:srgbClr val="D9D7CE"/>
                </a:solidFill>
                <a:effectLst/>
                <a:highlight>
                  <a:srgbClr val="212733"/>
                </a:highlight>
                <a:latin typeface="Consolas" panose="020B0609020204030204" pitchFamily="49" charset="0"/>
              </a:rPr>
              <a:t>, labels)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0A212-B17B-289A-44D6-6BE105C7605D}"/>
              </a:ext>
            </a:extLst>
          </p:cNvPr>
          <p:cNvSpPr/>
          <p:nvPr/>
        </p:nvSpPr>
        <p:spPr>
          <a:xfrm>
            <a:off x="3995928" y="2953512"/>
            <a:ext cx="7470648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Figure out a new data loader for the classifier: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the pairing between an image (1) and elements of </a:t>
            </a:r>
            <a:r>
              <a:rPr lang="en-US" sz="1200" dirty="0" err="1"/>
              <a:t>bboxes</a:t>
            </a:r>
            <a:r>
              <a:rPr lang="en-US" sz="1200" dirty="0"/>
              <a:t> (n elements) to make n-masks for the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Apply the n masks to the image to make n images for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Repeat for m number of unique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number of training images = m images x n masked-images (where n varies for each image)</a:t>
            </a:r>
            <a:endParaRPr lang="en-US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4A20A3-A652-B996-E998-27BAEAD0A5EA}"/>
              </a:ext>
            </a:extLst>
          </p:cNvPr>
          <p:cNvSpPr/>
          <p:nvPr/>
        </p:nvSpPr>
        <p:spPr>
          <a:xfrm>
            <a:off x="6245352" y="2313432"/>
            <a:ext cx="5678424" cy="4937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Because we have the “target bounding boxes” already defined, we can make the </a:t>
            </a:r>
            <a:r>
              <a:rPr lang="en-US" sz="1050" dirty="0" err="1"/>
              <a:t>dataLoader</a:t>
            </a:r>
            <a:r>
              <a:rPr lang="en-US" sz="1050" dirty="0"/>
              <a:t> for the </a:t>
            </a:r>
            <a:r>
              <a:rPr lang="en-US" sz="1050" dirty="0" err="1"/>
              <a:t>ClassifierModel</a:t>
            </a:r>
            <a:r>
              <a:rPr lang="en-US" sz="1050" dirty="0"/>
              <a:t> independent of the training and output of the Detector/</a:t>
            </a:r>
            <a:r>
              <a:rPr lang="en-US" sz="1050" dirty="0" err="1"/>
              <a:t>BoundingBoxModel</a:t>
            </a:r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F9849-D8BE-4B8E-89A1-4F987F70FE69}"/>
              </a:ext>
            </a:extLst>
          </p:cNvPr>
          <p:cNvSpPr/>
          <p:nvPr/>
        </p:nvSpPr>
        <p:spPr>
          <a:xfrm>
            <a:off x="438912" y="5077230"/>
            <a:ext cx="5678424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Each model will be trained separately, but once trained, we should see this flow: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285079-6DBE-623A-2766-5D07FCE7F607}"/>
              </a:ext>
            </a:extLst>
          </p:cNvPr>
          <p:cNvSpPr/>
          <p:nvPr/>
        </p:nvSpPr>
        <p:spPr>
          <a:xfrm>
            <a:off x="466344" y="5961888"/>
            <a:ext cx="1435608" cy="36576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A44501-6CF1-0A9D-75B8-FF1B2ACF76B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901952" y="6144768"/>
            <a:ext cx="3291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DB6025-665C-BC83-EB8B-AA047CC99932}"/>
              </a:ext>
            </a:extLst>
          </p:cNvPr>
          <p:cNvSpPr/>
          <p:nvPr/>
        </p:nvSpPr>
        <p:spPr>
          <a:xfrm>
            <a:off x="2231136" y="5961888"/>
            <a:ext cx="1435608" cy="3657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Detector/</a:t>
            </a:r>
            <a:r>
              <a:rPr lang="en-US" sz="700" dirty="0" err="1"/>
              <a:t>BoundingBoxModel</a:t>
            </a:r>
            <a:endParaRPr lang="en-US" sz="7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21EFFF-A0EB-F8B1-6D42-65AF66003E44}"/>
              </a:ext>
            </a:extLst>
          </p:cNvPr>
          <p:cNvSpPr/>
          <p:nvPr/>
        </p:nvSpPr>
        <p:spPr>
          <a:xfrm>
            <a:off x="3995928" y="5707428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Bounding Box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E810D9-9F25-2072-3600-B96F362AE0F0}"/>
              </a:ext>
            </a:extLst>
          </p:cNvPr>
          <p:cNvSpPr/>
          <p:nvPr/>
        </p:nvSpPr>
        <p:spPr>
          <a:xfrm>
            <a:off x="3995928" y="5862876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Bounding Box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3E8DB5-A795-7489-39AC-B50B10EE7515}"/>
              </a:ext>
            </a:extLst>
          </p:cNvPr>
          <p:cNvSpPr/>
          <p:nvPr/>
        </p:nvSpPr>
        <p:spPr>
          <a:xfrm>
            <a:off x="3995928" y="6018324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Bounding Box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23AB73-2747-AC21-4246-CC1BC535A061}"/>
              </a:ext>
            </a:extLst>
          </p:cNvPr>
          <p:cNvSpPr/>
          <p:nvPr/>
        </p:nvSpPr>
        <p:spPr>
          <a:xfrm>
            <a:off x="3995928" y="6173772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Bounding Box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A614C2-E0FE-8373-84FA-CFF7D771C5AD}"/>
              </a:ext>
            </a:extLst>
          </p:cNvPr>
          <p:cNvSpPr/>
          <p:nvPr/>
        </p:nvSpPr>
        <p:spPr>
          <a:xfrm>
            <a:off x="3995928" y="6329220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Bounding Box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74F9B5-13A8-6478-2155-F8CE94C2E875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3666744" y="5848374"/>
            <a:ext cx="329184" cy="296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F58A63-EFE8-21B2-5E94-10170308E60C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666744" y="6102096"/>
            <a:ext cx="329184" cy="42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55B79B-8FCE-1C3C-1944-1A12E73F051A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>
            <a:off x="3666744" y="6144768"/>
            <a:ext cx="329184" cy="32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D845930-777C-C185-0A75-4DF38148DC35}"/>
              </a:ext>
            </a:extLst>
          </p:cNvPr>
          <p:cNvCxnSpPr>
            <a:cxnSpLocks/>
            <a:stCxn id="11" idx="0"/>
            <a:endCxn id="18" idx="0"/>
          </p:cNvCxnSpPr>
          <p:nvPr/>
        </p:nvCxnSpPr>
        <p:spPr>
          <a:xfrm rot="5400000" flipH="1" flipV="1">
            <a:off x="2739414" y="4152162"/>
            <a:ext cx="254460" cy="3364992"/>
          </a:xfrm>
          <a:prstGeom prst="bentConnector3">
            <a:avLst>
              <a:gd name="adj1" fmla="val 15749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B6728B-80E1-FB76-747E-686CD1820F0D}"/>
              </a:ext>
            </a:extLst>
          </p:cNvPr>
          <p:cNvCxnSpPr>
            <a:cxnSpLocks/>
            <a:stCxn id="21" idx="3"/>
            <a:endCxn id="52" idx="1"/>
          </p:cNvCxnSpPr>
          <p:nvPr/>
        </p:nvCxnSpPr>
        <p:spPr>
          <a:xfrm>
            <a:off x="5102352" y="6159270"/>
            <a:ext cx="4800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757A4F3-41D2-1B52-7E40-588460F37E9B}"/>
              </a:ext>
            </a:extLst>
          </p:cNvPr>
          <p:cNvSpPr/>
          <p:nvPr/>
        </p:nvSpPr>
        <p:spPr>
          <a:xfrm>
            <a:off x="5582412" y="5707428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Masked Image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C50078-83D1-1BA1-E41F-F624A3CFDAF0}"/>
              </a:ext>
            </a:extLst>
          </p:cNvPr>
          <p:cNvSpPr/>
          <p:nvPr/>
        </p:nvSpPr>
        <p:spPr>
          <a:xfrm>
            <a:off x="5582412" y="5862876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Masked Image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0DA96AB-A611-3DE5-DAAF-5593CC924DEE}"/>
              </a:ext>
            </a:extLst>
          </p:cNvPr>
          <p:cNvSpPr/>
          <p:nvPr/>
        </p:nvSpPr>
        <p:spPr>
          <a:xfrm>
            <a:off x="5582412" y="6018324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Masked Image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66986EB-6577-F8BA-9D54-1FD959E99414}"/>
              </a:ext>
            </a:extLst>
          </p:cNvPr>
          <p:cNvSpPr/>
          <p:nvPr/>
        </p:nvSpPr>
        <p:spPr>
          <a:xfrm>
            <a:off x="5582412" y="6173772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Masked Image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05E96E6-5106-2A2D-0A57-BFDE145A6462}"/>
              </a:ext>
            </a:extLst>
          </p:cNvPr>
          <p:cNvSpPr/>
          <p:nvPr/>
        </p:nvSpPr>
        <p:spPr>
          <a:xfrm>
            <a:off x="5582412" y="6329220"/>
            <a:ext cx="1106424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Masked Image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2AD0435-B1B2-9CFD-7C32-41A0016B44EE}"/>
              </a:ext>
            </a:extLst>
          </p:cNvPr>
          <p:cNvSpPr/>
          <p:nvPr/>
        </p:nvSpPr>
        <p:spPr>
          <a:xfrm>
            <a:off x="7031736" y="5709000"/>
            <a:ext cx="1207008" cy="2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ClassifierModel</a:t>
            </a:r>
            <a:endParaRPr lang="en-US" sz="11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0CF2FE5-1774-2A47-1779-51CA9707FBF0}"/>
              </a:ext>
            </a:extLst>
          </p:cNvPr>
          <p:cNvSpPr/>
          <p:nvPr/>
        </p:nvSpPr>
        <p:spPr>
          <a:xfrm>
            <a:off x="7031736" y="5864448"/>
            <a:ext cx="1207008" cy="2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ClassifierModel</a:t>
            </a:r>
            <a:endParaRPr lang="en-US" sz="11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1F564FF-59FC-A946-1F6B-0CEA0A8A28C0}"/>
              </a:ext>
            </a:extLst>
          </p:cNvPr>
          <p:cNvSpPr/>
          <p:nvPr/>
        </p:nvSpPr>
        <p:spPr>
          <a:xfrm>
            <a:off x="7031736" y="6019896"/>
            <a:ext cx="1207008" cy="2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ClassifierModel</a:t>
            </a:r>
            <a:endParaRPr lang="en-US" sz="11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93D8213-B62D-E3C9-2725-1F5FEFAD9EB7}"/>
              </a:ext>
            </a:extLst>
          </p:cNvPr>
          <p:cNvSpPr/>
          <p:nvPr/>
        </p:nvSpPr>
        <p:spPr>
          <a:xfrm>
            <a:off x="7031736" y="6175344"/>
            <a:ext cx="1207008" cy="2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ClassifierModel</a:t>
            </a:r>
            <a:endParaRPr lang="en-US" sz="11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C2E2244-EF41-E1F3-2011-F4C09695F6F9}"/>
              </a:ext>
            </a:extLst>
          </p:cNvPr>
          <p:cNvSpPr/>
          <p:nvPr/>
        </p:nvSpPr>
        <p:spPr>
          <a:xfrm>
            <a:off x="7031736" y="6330792"/>
            <a:ext cx="1207008" cy="2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ClassifierModel</a:t>
            </a:r>
            <a:endParaRPr lang="en-US" sz="11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EAC3B46-C89C-CBAF-3A84-E11888C1459D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688836" y="6159270"/>
            <a:ext cx="342900" cy="1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92057A7-4F5B-D371-C729-B40CCEBF4F00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8238744" y="6160842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A7284F2-DF1E-7FDD-ED8B-F36275305747}"/>
              </a:ext>
            </a:extLst>
          </p:cNvPr>
          <p:cNvSpPr/>
          <p:nvPr/>
        </p:nvSpPr>
        <p:spPr>
          <a:xfrm>
            <a:off x="8485632" y="5709000"/>
            <a:ext cx="1207008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Predicted Label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F0E0D80-B72A-D5E9-0E06-23E11E545BE6}"/>
              </a:ext>
            </a:extLst>
          </p:cNvPr>
          <p:cNvSpPr/>
          <p:nvPr/>
        </p:nvSpPr>
        <p:spPr>
          <a:xfrm>
            <a:off x="8485632" y="5864448"/>
            <a:ext cx="1207008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Predicted Label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E52092B-EFAD-69F1-8B38-49E26B81464D}"/>
              </a:ext>
            </a:extLst>
          </p:cNvPr>
          <p:cNvSpPr/>
          <p:nvPr/>
        </p:nvSpPr>
        <p:spPr>
          <a:xfrm>
            <a:off x="8485632" y="6019896"/>
            <a:ext cx="1207008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Predicted Label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FF1AF9C-E016-F639-68A5-48B3BC6AE1A9}"/>
              </a:ext>
            </a:extLst>
          </p:cNvPr>
          <p:cNvSpPr/>
          <p:nvPr/>
        </p:nvSpPr>
        <p:spPr>
          <a:xfrm>
            <a:off x="8485632" y="6175344"/>
            <a:ext cx="1207008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Predicted Label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28842CA-CF0D-6759-683B-700DFF0B95F3}"/>
              </a:ext>
            </a:extLst>
          </p:cNvPr>
          <p:cNvSpPr/>
          <p:nvPr/>
        </p:nvSpPr>
        <p:spPr>
          <a:xfrm>
            <a:off x="8485632" y="6330792"/>
            <a:ext cx="1207008" cy="28189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Predicted Label</a:t>
            </a:r>
          </a:p>
        </p:txBody>
      </p:sp>
    </p:spTree>
    <p:extLst>
      <p:ext uri="{BB962C8B-B14F-4D97-AF65-F5344CB8AC3E}">
        <p14:creationId xmlns:p14="http://schemas.microsoft.com/office/powerpoint/2010/main" val="249356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254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Makani Price</dc:creator>
  <cp:lastModifiedBy>Makani Price</cp:lastModifiedBy>
  <cp:revision>1</cp:revision>
  <dcterms:created xsi:type="dcterms:W3CDTF">2024-04-28T15:51:25Z</dcterms:created>
  <dcterms:modified xsi:type="dcterms:W3CDTF">2024-04-28T16:40:38Z</dcterms:modified>
</cp:coreProperties>
</file>