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D862E7-95FA-4FC4-9EC5-DDBFA8DC7417}"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B987F2-A784-4F72-BB57-0E9EACDE722E}"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BBD51E-4B19-444E-85C0-DBD7EB6263F4}"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D7255A-4AD5-4D3E-9A0A-689DA3BA976C}"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EE0AD15-87AC-45B2-9EE5-8D165AF83CD7}" type="datetimeFigureOut">
              <a:rPr lang="en-US" dirty="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CC40CCD-F0D6-4CC2-A4C8-2D7D0D875F02}" type="datetimeFigureOut">
              <a:rPr lang="en-US" dirty="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9/18/2019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9A00F7B-89C5-4DF7-A309-6263220147D4}"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CB01F-D966-4C62-B900-0BE008A90C98}"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E73A0EA-7DC7-4964-BB97-B173EF3B859A}"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9/18/2019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B9BD5-00E6-4AB1-AFCE-397DB03B0898}"/>
              </a:ext>
            </a:extLst>
          </p:cNvPr>
          <p:cNvSpPr>
            <a:spLocks noGrp="1"/>
          </p:cNvSpPr>
          <p:nvPr>
            <p:ph type="ctrTitle"/>
          </p:nvPr>
        </p:nvSpPr>
        <p:spPr/>
        <p:txBody>
          <a:bodyPr/>
          <a:lstStyle/>
          <a:p>
            <a:r>
              <a:rPr lang="zh-CN" altLang="en-US" dirty="0"/>
              <a:t>机械课程设计</a:t>
            </a:r>
            <a:r>
              <a:rPr lang="en-US" altLang="zh-CN" dirty="0"/>
              <a:t>			</a:t>
            </a:r>
            <a:endParaRPr lang="zh-CN" altLang="en-US" dirty="0"/>
          </a:p>
        </p:txBody>
      </p:sp>
      <p:sp>
        <p:nvSpPr>
          <p:cNvPr id="3" name="副标题 2">
            <a:extLst>
              <a:ext uri="{FF2B5EF4-FFF2-40B4-BE49-F238E27FC236}">
                <a16:creationId xmlns:a16="http://schemas.microsoft.com/office/drawing/2014/main" id="{1C889B4C-ECDE-4519-9694-9F68B5263D9D}"/>
              </a:ext>
            </a:extLst>
          </p:cNvPr>
          <p:cNvSpPr>
            <a:spLocks noGrp="1"/>
          </p:cNvSpPr>
          <p:nvPr>
            <p:ph type="subTitle" idx="1"/>
          </p:nvPr>
        </p:nvSpPr>
        <p:spPr>
          <a:xfrm>
            <a:off x="303233" y="3547935"/>
            <a:ext cx="8144134" cy="1117687"/>
          </a:xfrm>
        </p:spPr>
        <p:txBody>
          <a:bodyPr>
            <a:normAutofit/>
          </a:bodyPr>
          <a:lstStyle/>
          <a:p>
            <a:r>
              <a:rPr lang="zh-CN" altLang="en-US" sz="3200" dirty="0"/>
              <a:t>选题报告</a:t>
            </a:r>
          </a:p>
        </p:txBody>
      </p:sp>
      <p:sp>
        <p:nvSpPr>
          <p:cNvPr id="4" name="文本框 3">
            <a:extLst>
              <a:ext uri="{FF2B5EF4-FFF2-40B4-BE49-F238E27FC236}">
                <a16:creationId xmlns:a16="http://schemas.microsoft.com/office/drawing/2014/main" id="{60DCF45C-D0CD-467C-A92D-1AF0D340ECF6}"/>
              </a:ext>
            </a:extLst>
          </p:cNvPr>
          <p:cNvSpPr txBox="1"/>
          <p:nvPr/>
        </p:nvSpPr>
        <p:spPr>
          <a:xfrm>
            <a:off x="7979725" y="4519167"/>
            <a:ext cx="3367544" cy="923330"/>
          </a:xfrm>
          <a:prstGeom prst="rect">
            <a:avLst/>
          </a:prstGeom>
          <a:noFill/>
        </p:spPr>
        <p:txBody>
          <a:bodyPr wrap="square" rtlCol="0">
            <a:spAutoFit/>
          </a:bodyPr>
          <a:lstStyle/>
          <a:p>
            <a:r>
              <a:rPr lang="zh-CN" altLang="en-US" dirty="0"/>
              <a:t>组员：叶水金</a:t>
            </a:r>
            <a:endParaRPr lang="en-US" altLang="zh-CN" dirty="0"/>
          </a:p>
          <a:p>
            <a:r>
              <a:rPr lang="en-US" altLang="zh-CN" dirty="0"/>
              <a:t>	</a:t>
            </a:r>
            <a:r>
              <a:rPr lang="zh-CN" altLang="en-US" dirty="0"/>
              <a:t>    陶辰越</a:t>
            </a:r>
            <a:endParaRPr lang="en-US" altLang="zh-CN" dirty="0"/>
          </a:p>
          <a:p>
            <a:r>
              <a:rPr lang="en-US" altLang="zh-CN" dirty="0"/>
              <a:t>	    </a:t>
            </a:r>
            <a:r>
              <a:rPr lang="zh-CN" altLang="en-US" dirty="0"/>
              <a:t>肖显子</a:t>
            </a:r>
            <a:endParaRPr lang="en-US" altLang="zh-CN" dirty="0"/>
          </a:p>
        </p:txBody>
      </p:sp>
      <p:sp>
        <p:nvSpPr>
          <p:cNvPr id="5" name="文本框 4">
            <a:extLst>
              <a:ext uri="{FF2B5EF4-FFF2-40B4-BE49-F238E27FC236}">
                <a16:creationId xmlns:a16="http://schemas.microsoft.com/office/drawing/2014/main" id="{2DC20C8E-4D53-4016-A938-54561BA92253}"/>
              </a:ext>
            </a:extLst>
          </p:cNvPr>
          <p:cNvSpPr txBox="1"/>
          <p:nvPr/>
        </p:nvSpPr>
        <p:spPr>
          <a:xfrm>
            <a:off x="9552373" y="3461499"/>
            <a:ext cx="2336394" cy="584775"/>
          </a:xfrm>
          <a:prstGeom prst="rect">
            <a:avLst/>
          </a:prstGeom>
          <a:noFill/>
        </p:spPr>
        <p:txBody>
          <a:bodyPr wrap="square" rtlCol="0">
            <a:spAutoFit/>
          </a:bodyPr>
          <a:lstStyle/>
          <a:p>
            <a:r>
              <a:rPr lang="zh-CN" altLang="en-US" sz="3200" dirty="0">
                <a:solidFill>
                  <a:schemeClr val="bg1"/>
                </a:solidFill>
              </a:rPr>
              <a:t>代步梯设计</a:t>
            </a:r>
          </a:p>
        </p:txBody>
      </p:sp>
    </p:spTree>
    <p:extLst>
      <p:ext uri="{BB962C8B-B14F-4D97-AF65-F5344CB8AC3E}">
        <p14:creationId xmlns:p14="http://schemas.microsoft.com/office/powerpoint/2010/main" val="316293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2C955-314F-40C3-A400-54551219D478}"/>
              </a:ext>
            </a:extLst>
          </p:cNvPr>
          <p:cNvSpPr>
            <a:spLocks noGrp="1"/>
          </p:cNvSpPr>
          <p:nvPr>
            <p:ph type="title"/>
          </p:nvPr>
        </p:nvSpPr>
        <p:spPr/>
        <p:txBody>
          <a:bodyPr/>
          <a:lstStyle/>
          <a:p>
            <a:r>
              <a:rPr lang="zh-CN" altLang="en-US" dirty="0"/>
              <a:t>调研情况</a:t>
            </a:r>
          </a:p>
        </p:txBody>
      </p:sp>
      <p:sp>
        <p:nvSpPr>
          <p:cNvPr id="3" name="内容占位符 2">
            <a:extLst>
              <a:ext uri="{FF2B5EF4-FFF2-40B4-BE49-F238E27FC236}">
                <a16:creationId xmlns:a16="http://schemas.microsoft.com/office/drawing/2014/main" id="{6833B0B3-5B54-4884-9D44-B74431DC6937}"/>
              </a:ext>
            </a:extLst>
          </p:cNvPr>
          <p:cNvSpPr>
            <a:spLocks noGrp="1"/>
          </p:cNvSpPr>
          <p:nvPr>
            <p:ph idx="1"/>
          </p:nvPr>
        </p:nvSpPr>
        <p:spPr/>
        <p:txBody>
          <a:bodyPr/>
          <a:lstStyle/>
          <a:p>
            <a:r>
              <a:rPr lang="zh-CN" altLang="en-US" dirty="0">
                <a:solidFill>
                  <a:schemeClr val="bg1"/>
                </a:solidFill>
              </a:rPr>
              <a:t>本组成员于第二周周末在西二楼进行现场调研，就楼梯的台阶数、台阶尺寸、倾角、楼梯整体空间大小进行了测量，得到了可供研究与运用的物理空间，以便后续展开设计。</a:t>
            </a:r>
          </a:p>
        </p:txBody>
      </p:sp>
      <p:pic>
        <p:nvPicPr>
          <p:cNvPr id="9" name="图片 8" descr="图片包含 天线, 物体, 天空&#10;&#10;描述已自动生成">
            <a:extLst>
              <a:ext uri="{FF2B5EF4-FFF2-40B4-BE49-F238E27FC236}">
                <a16:creationId xmlns:a16="http://schemas.microsoft.com/office/drawing/2014/main" id="{219494A0-B7F3-4F02-ACFE-DE817B18D249}"/>
              </a:ext>
            </a:extLst>
          </p:cNvPr>
          <p:cNvPicPr>
            <a:picLocks noChangeAspect="1"/>
          </p:cNvPicPr>
          <p:nvPr/>
        </p:nvPicPr>
        <p:blipFill>
          <a:blip r:embed="rId2"/>
          <a:stretch>
            <a:fillRect/>
          </a:stretch>
        </p:blipFill>
        <p:spPr>
          <a:xfrm>
            <a:off x="0" y="3540650"/>
            <a:ext cx="6390679" cy="3317350"/>
          </a:xfrm>
          <a:prstGeom prst="rect">
            <a:avLst/>
          </a:prstGeom>
        </p:spPr>
      </p:pic>
    </p:spTree>
    <p:extLst>
      <p:ext uri="{BB962C8B-B14F-4D97-AF65-F5344CB8AC3E}">
        <p14:creationId xmlns:p14="http://schemas.microsoft.com/office/powerpoint/2010/main" val="201392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包含 屏幕截图&#10;&#10;描述已自动生成">
            <a:extLst>
              <a:ext uri="{FF2B5EF4-FFF2-40B4-BE49-F238E27FC236}">
                <a16:creationId xmlns:a16="http://schemas.microsoft.com/office/drawing/2014/main" id="{EF038C6A-DE27-469A-B6B5-70DA2F9632DA}"/>
              </a:ext>
            </a:extLst>
          </p:cNvPr>
          <p:cNvPicPr>
            <a:picLocks noChangeAspect="1"/>
          </p:cNvPicPr>
          <p:nvPr/>
        </p:nvPicPr>
        <p:blipFill>
          <a:blip r:embed="rId2"/>
          <a:stretch>
            <a:fillRect/>
          </a:stretch>
        </p:blipFill>
        <p:spPr>
          <a:xfrm>
            <a:off x="0" y="0"/>
            <a:ext cx="4982131" cy="2971906"/>
          </a:xfrm>
          <a:prstGeom prst="rect">
            <a:avLst/>
          </a:prstGeom>
        </p:spPr>
      </p:pic>
      <p:pic>
        <p:nvPicPr>
          <p:cNvPr id="3" name="图片 2" descr="图片包含 文字&#10;&#10;描述已自动生成">
            <a:extLst>
              <a:ext uri="{FF2B5EF4-FFF2-40B4-BE49-F238E27FC236}">
                <a16:creationId xmlns:a16="http://schemas.microsoft.com/office/drawing/2014/main" id="{71F1C84B-1CF0-4963-89F7-E5E7ADBDD3E8}"/>
              </a:ext>
            </a:extLst>
          </p:cNvPr>
          <p:cNvPicPr>
            <a:picLocks noChangeAspect="1"/>
          </p:cNvPicPr>
          <p:nvPr/>
        </p:nvPicPr>
        <p:blipFill rotWithShape="1">
          <a:blip r:embed="rId3"/>
          <a:srcRect l="15282" t="12042"/>
          <a:stretch/>
        </p:blipFill>
        <p:spPr>
          <a:xfrm>
            <a:off x="4982131" y="0"/>
            <a:ext cx="6864690" cy="5191247"/>
          </a:xfrm>
          <a:prstGeom prst="rect">
            <a:avLst/>
          </a:prstGeom>
        </p:spPr>
      </p:pic>
    </p:spTree>
    <p:extLst>
      <p:ext uri="{BB962C8B-B14F-4D97-AF65-F5344CB8AC3E}">
        <p14:creationId xmlns:p14="http://schemas.microsoft.com/office/powerpoint/2010/main" val="353166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F110D-8604-42AE-A499-E8EAF12ADB08}"/>
              </a:ext>
            </a:extLst>
          </p:cNvPr>
          <p:cNvSpPr>
            <a:spLocks noGrp="1"/>
          </p:cNvSpPr>
          <p:nvPr>
            <p:ph type="title"/>
          </p:nvPr>
        </p:nvSpPr>
        <p:spPr>
          <a:xfrm>
            <a:off x="-6736768" y="2883606"/>
            <a:ext cx="9613860" cy="1090788"/>
          </a:xfrm>
        </p:spPr>
        <p:txBody>
          <a:bodyPr>
            <a:normAutofit/>
          </a:bodyPr>
          <a:lstStyle/>
          <a:p>
            <a:r>
              <a:rPr lang="zh-CN" altLang="en-US" sz="4400" dirty="0"/>
              <a:t>选题情况</a:t>
            </a:r>
          </a:p>
        </p:txBody>
      </p:sp>
      <p:sp>
        <p:nvSpPr>
          <p:cNvPr id="3" name="文本占位符 2">
            <a:extLst>
              <a:ext uri="{FF2B5EF4-FFF2-40B4-BE49-F238E27FC236}">
                <a16:creationId xmlns:a16="http://schemas.microsoft.com/office/drawing/2014/main" id="{ABBD9610-012B-4AE0-B4A3-DD45B474BFB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363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575895-C15D-4EB1-955A-F62B135BCAE9}"/>
              </a:ext>
            </a:extLst>
          </p:cNvPr>
          <p:cNvSpPr/>
          <p:nvPr/>
        </p:nvSpPr>
        <p:spPr>
          <a:xfrm>
            <a:off x="477520" y="1965799"/>
            <a:ext cx="9528629" cy="3323987"/>
          </a:xfrm>
          <a:prstGeom prst="rect">
            <a:avLst/>
          </a:prstGeom>
        </p:spPr>
        <p:txBody>
          <a:bodyPr wrap="square">
            <a:spAutoFit/>
          </a:bodyPr>
          <a:lstStyle/>
          <a:p>
            <a:r>
              <a:rPr lang="zh-CN" altLang="en-US" sz="2400" dirty="0">
                <a:solidFill>
                  <a:schemeClr val="bg1"/>
                </a:solidFill>
                <a:latin typeface="+mj-ea"/>
                <a:ea typeface="+mj-ea"/>
              </a:rPr>
              <a:t>为方便居住在老旧小区的老年人和需要的人群上下楼和消除一楼住户因加装电梯会影响自己楼层的采光、视角等顾虑，对国内外多层住宅和代步装置的研究分析</a:t>
            </a:r>
            <a:r>
              <a:rPr lang="en-US" altLang="zh-CN" sz="2400" dirty="0">
                <a:solidFill>
                  <a:schemeClr val="bg1"/>
                </a:solidFill>
                <a:latin typeface="+mj-ea"/>
                <a:ea typeface="+mj-ea"/>
              </a:rPr>
              <a:t>,</a:t>
            </a:r>
            <a:r>
              <a:rPr lang="zh-CN" altLang="en-US" sz="2400" dirty="0">
                <a:solidFill>
                  <a:schemeClr val="bg1"/>
                </a:solidFill>
                <a:latin typeface="+mj-ea"/>
                <a:ea typeface="+mj-ea"/>
              </a:rPr>
              <a:t>针对中国</a:t>
            </a:r>
            <a:r>
              <a:rPr lang="en-US" altLang="zh-CN" sz="2400" dirty="0">
                <a:solidFill>
                  <a:schemeClr val="bg1"/>
                </a:solidFill>
                <a:latin typeface="+mj-ea"/>
                <a:ea typeface="+mj-ea"/>
              </a:rPr>
              <a:t>7</a:t>
            </a:r>
            <a:r>
              <a:rPr lang="zh-CN" altLang="en-US" sz="2400" dirty="0">
                <a:solidFill>
                  <a:schemeClr val="bg1"/>
                </a:solidFill>
                <a:latin typeface="+mj-ea"/>
                <a:ea typeface="+mj-ea"/>
              </a:rPr>
              <a:t>层以下无电梯住宅楼的高龄用户、上下楼不便的住户</a:t>
            </a:r>
            <a:r>
              <a:rPr lang="en-US" altLang="zh-CN" sz="2400" dirty="0">
                <a:solidFill>
                  <a:schemeClr val="bg1"/>
                </a:solidFill>
                <a:latin typeface="+mj-ea"/>
                <a:ea typeface="+mj-ea"/>
              </a:rPr>
              <a:t>,</a:t>
            </a:r>
            <a:r>
              <a:rPr lang="zh-CN" altLang="en-US" sz="2400" dirty="0">
                <a:solidFill>
                  <a:schemeClr val="bg1"/>
                </a:solidFill>
                <a:latin typeface="+mj-ea"/>
                <a:ea typeface="+mj-ea"/>
              </a:rPr>
              <a:t>提出解决上下楼困难的方案。通过对中国老式住宅楼道空间尺寸的调研分析整理</a:t>
            </a:r>
            <a:r>
              <a:rPr lang="en-US" altLang="zh-CN" sz="2400" dirty="0">
                <a:solidFill>
                  <a:schemeClr val="bg1"/>
                </a:solidFill>
                <a:latin typeface="+mj-ea"/>
                <a:ea typeface="+mj-ea"/>
              </a:rPr>
              <a:t>,</a:t>
            </a:r>
            <a:r>
              <a:rPr lang="zh-CN" altLang="en-US" sz="2400" dirty="0">
                <a:solidFill>
                  <a:schemeClr val="bg1"/>
                </a:solidFill>
                <a:latin typeface="+mj-ea"/>
                <a:ea typeface="+mj-ea"/>
              </a:rPr>
              <a:t>设计符合实情的合理的搭乘运行系统和楼道智能代步器，</a:t>
            </a:r>
            <a:r>
              <a:rPr lang="zh-CN" altLang="en-US" sz="2400" dirty="0">
                <a:solidFill>
                  <a:schemeClr val="bg1"/>
                </a:solidFill>
                <a:latin typeface="+mj-ea"/>
              </a:rPr>
              <a:t>运行时并不影响他人步行上下楼，更不需要增加建筑外的体积。</a:t>
            </a:r>
            <a:endParaRPr lang="zh-CN" altLang="en-US" sz="2400" dirty="0">
              <a:solidFill>
                <a:schemeClr val="bg1"/>
              </a:solidFill>
              <a:latin typeface="+mj-ea"/>
              <a:ea typeface="+mj-ea"/>
            </a:endParaRPr>
          </a:p>
          <a:p>
            <a:br>
              <a:rPr lang="zh-CN" altLang="en-US" dirty="0"/>
            </a:br>
            <a:endParaRPr lang="zh-CN" altLang="en-US" dirty="0"/>
          </a:p>
        </p:txBody>
      </p:sp>
      <p:sp>
        <p:nvSpPr>
          <p:cNvPr id="4" name="文本框 3">
            <a:extLst>
              <a:ext uri="{FF2B5EF4-FFF2-40B4-BE49-F238E27FC236}">
                <a16:creationId xmlns:a16="http://schemas.microsoft.com/office/drawing/2014/main" id="{A89D6D22-0604-4974-BED9-A0F770140DBD}"/>
              </a:ext>
            </a:extLst>
          </p:cNvPr>
          <p:cNvSpPr txBox="1"/>
          <p:nvPr/>
        </p:nvSpPr>
        <p:spPr>
          <a:xfrm>
            <a:off x="477520" y="233680"/>
            <a:ext cx="3362960" cy="707886"/>
          </a:xfrm>
          <a:prstGeom prst="rect">
            <a:avLst/>
          </a:prstGeom>
          <a:noFill/>
        </p:spPr>
        <p:txBody>
          <a:bodyPr wrap="square" rtlCol="0">
            <a:spAutoFit/>
          </a:bodyPr>
          <a:lstStyle/>
          <a:p>
            <a:r>
              <a:rPr lang="zh-CN" altLang="en-US" sz="4000" dirty="0">
                <a:solidFill>
                  <a:schemeClr val="bg1"/>
                </a:solidFill>
              </a:rPr>
              <a:t>需求分析</a:t>
            </a:r>
          </a:p>
        </p:txBody>
      </p:sp>
    </p:spTree>
    <p:extLst>
      <p:ext uri="{BB962C8B-B14F-4D97-AF65-F5344CB8AC3E}">
        <p14:creationId xmlns:p14="http://schemas.microsoft.com/office/powerpoint/2010/main" val="136564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790D2-788E-487C-AFC8-A105D558B01E}"/>
              </a:ext>
            </a:extLst>
          </p:cNvPr>
          <p:cNvSpPr>
            <a:spLocks noGrp="1"/>
          </p:cNvSpPr>
          <p:nvPr>
            <p:ph type="title"/>
          </p:nvPr>
        </p:nvSpPr>
        <p:spPr/>
        <p:txBody>
          <a:bodyPr/>
          <a:lstStyle/>
          <a:p>
            <a:r>
              <a:rPr lang="zh-CN" altLang="en-US" dirty="0"/>
              <a:t>代步梯的功能需求</a:t>
            </a:r>
          </a:p>
        </p:txBody>
      </p:sp>
      <p:sp>
        <p:nvSpPr>
          <p:cNvPr id="3" name="文本框 2">
            <a:extLst>
              <a:ext uri="{FF2B5EF4-FFF2-40B4-BE49-F238E27FC236}">
                <a16:creationId xmlns:a16="http://schemas.microsoft.com/office/drawing/2014/main" id="{155A5CFA-DC5C-4910-BD6D-5CCD5663ED38}"/>
              </a:ext>
            </a:extLst>
          </p:cNvPr>
          <p:cNvSpPr txBox="1"/>
          <p:nvPr/>
        </p:nvSpPr>
        <p:spPr>
          <a:xfrm>
            <a:off x="680321" y="2543966"/>
            <a:ext cx="10144433" cy="3939540"/>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、安全性</a:t>
            </a:r>
            <a:endParaRPr lang="en-US" altLang="zh-CN" sz="2800" dirty="0">
              <a:solidFill>
                <a:schemeClr val="bg1"/>
              </a:solidFill>
            </a:endParaRPr>
          </a:p>
          <a:p>
            <a:endParaRPr lang="en-US" altLang="zh-CN" sz="2800" dirty="0">
              <a:solidFill>
                <a:schemeClr val="bg1"/>
              </a:solidFill>
            </a:endParaRPr>
          </a:p>
          <a:p>
            <a:r>
              <a:rPr lang="en-US" altLang="zh-CN" sz="2800" dirty="0">
                <a:solidFill>
                  <a:schemeClr val="bg1"/>
                </a:solidFill>
              </a:rPr>
              <a:t>2</a:t>
            </a:r>
            <a:r>
              <a:rPr lang="zh-CN" altLang="en-US" sz="2800" dirty="0">
                <a:solidFill>
                  <a:schemeClr val="bg1"/>
                </a:solidFill>
              </a:rPr>
              <a:t>、效率</a:t>
            </a:r>
            <a:endParaRPr lang="en-US" altLang="zh-CN" sz="2800" dirty="0">
              <a:solidFill>
                <a:schemeClr val="bg1"/>
              </a:solidFill>
            </a:endParaRPr>
          </a:p>
          <a:p>
            <a:endParaRPr lang="en-US" altLang="zh-CN" sz="2800" dirty="0">
              <a:solidFill>
                <a:schemeClr val="bg1"/>
              </a:solidFill>
            </a:endParaRPr>
          </a:p>
          <a:p>
            <a:r>
              <a:rPr lang="en-US" altLang="zh-CN" sz="2800" dirty="0">
                <a:solidFill>
                  <a:schemeClr val="bg1"/>
                </a:solidFill>
              </a:rPr>
              <a:t>3</a:t>
            </a:r>
            <a:r>
              <a:rPr lang="zh-CN" altLang="en-US" sz="2800" dirty="0">
                <a:solidFill>
                  <a:schemeClr val="bg1"/>
                </a:solidFill>
              </a:rPr>
              <a:t>、舒适性</a:t>
            </a:r>
            <a:endParaRPr lang="en-US" altLang="zh-CN" sz="2800" dirty="0">
              <a:solidFill>
                <a:schemeClr val="bg1"/>
              </a:solidFill>
            </a:endParaRPr>
          </a:p>
          <a:p>
            <a:endParaRPr lang="en-US" altLang="zh-CN" sz="2800" dirty="0">
              <a:solidFill>
                <a:schemeClr val="bg1"/>
              </a:solidFill>
            </a:endParaRPr>
          </a:p>
          <a:p>
            <a:r>
              <a:rPr lang="en-US" altLang="zh-CN" sz="2800" dirty="0">
                <a:solidFill>
                  <a:schemeClr val="bg1"/>
                </a:solidFill>
              </a:rPr>
              <a:t>4</a:t>
            </a:r>
            <a:r>
              <a:rPr lang="zh-CN" altLang="en-US" sz="2800" dirty="0">
                <a:solidFill>
                  <a:schemeClr val="bg1"/>
                </a:solidFill>
              </a:rPr>
              <a:t>、简洁性</a:t>
            </a:r>
            <a:endParaRPr lang="en-US" altLang="zh-CN" sz="2800" dirty="0">
              <a:solidFill>
                <a:schemeClr val="bg1"/>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8526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ABE5E-FFF5-4CAB-A19A-B6F852EEBAF8}"/>
              </a:ext>
            </a:extLst>
          </p:cNvPr>
          <p:cNvSpPr>
            <a:spLocks noGrp="1"/>
          </p:cNvSpPr>
          <p:nvPr>
            <p:ph type="title"/>
          </p:nvPr>
        </p:nvSpPr>
        <p:spPr/>
        <p:txBody>
          <a:bodyPr/>
          <a:lstStyle/>
          <a:p>
            <a:r>
              <a:rPr lang="zh-CN" altLang="en-US" dirty="0"/>
              <a:t>代步梯的参数设计</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13E9A51-351B-4BEA-9F11-D29B7205BEB4}"/>
                  </a:ext>
                </a:extLst>
              </p:cNvPr>
              <p:cNvSpPr txBox="1"/>
              <p:nvPr/>
            </p:nvSpPr>
            <p:spPr>
              <a:xfrm>
                <a:off x="748937" y="2360023"/>
                <a:ext cx="9545245" cy="3709605"/>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、代步梯几何尺寸</a:t>
                </a:r>
                <a:endParaRPr lang="en-US" altLang="zh-CN" sz="2800" dirty="0">
                  <a:solidFill>
                    <a:schemeClr val="bg1"/>
                  </a:solidFill>
                </a:endParaRPr>
              </a:p>
              <a:p>
                <a:r>
                  <a:rPr lang="zh-CN" altLang="en-US" sz="2000" dirty="0">
                    <a:solidFill>
                      <a:schemeClr val="bg1"/>
                    </a:solidFill>
                  </a:rPr>
                  <a:t>为了满足承载的空间且保证尽量小的楼道占用空间，设计的代步梯几何尺寸应与实际楼梯环境相符，拟定代步梯倾角与楼梯倾角一致，为</a:t>
                </a:r>
                <a:r>
                  <a:rPr lang="en-US" altLang="zh-CN" sz="2000" dirty="0">
                    <a:solidFill>
                      <a:schemeClr val="bg1"/>
                    </a:solidFill>
                  </a:rPr>
                  <a:t>22.57</a:t>
                </a:r>
                <a:r>
                  <a:rPr lang="zh-CN" altLang="en-US" sz="2000" dirty="0">
                    <a:solidFill>
                      <a:schemeClr val="bg1"/>
                    </a:solidFill>
                  </a:rPr>
                  <a:t>度，长度为</a:t>
                </a:r>
                <a:r>
                  <a:rPr lang="en-US" altLang="zh-CN" sz="2000" dirty="0">
                    <a:solidFill>
                      <a:schemeClr val="bg1"/>
                    </a:solidFill>
                  </a:rPr>
                  <a:t>4.788</a:t>
                </a:r>
                <a:r>
                  <a:rPr lang="zh-CN" altLang="en-US" sz="2000" dirty="0">
                    <a:solidFill>
                      <a:schemeClr val="bg1"/>
                    </a:solidFill>
                  </a:rPr>
                  <a:t>米。</a:t>
                </a:r>
                <a:endParaRPr lang="en-US" altLang="zh-CN" sz="2000" dirty="0">
                  <a:solidFill>
                    <a:schemeClr val="bg1"/>
                  </a:solidFill>
                </a:endParaRPr>
              </a:p>
              <a:p>
                <a:endParaRPr lang="en-US" altLang="zh-CN" sz="2800" dirty="0">
                  <a:solidFill>
                    <a:schemeClr val="bg1"/>
                  </a:solidFill>
                </a:endParaRPr>
              </a:p>
              <a:p>
                <a:r>
                  <a:rPr lang="en-US" altLang="zh-CN" sz="2800" dirty="0">
                    <a:solidFill>
                      <a:schemeClr val="bg1"/>
                    </a:solidFill>
                  </a:rPr>
                  <a:t>2</a:t>
                </a:r>
                <a:r>
                  <a:rPr lang="zh-CN" altLang="en-US" sz="2800" dirty="0">
                    <a:solidFill>
                      <a:schemeClr val="bg1"/>
                    </a:solidFill>
                  </a:rPr>
                  <a:t>、工况</a:t>
                </a:r>
                <a:endParaRPr lang="en-US" altLang="zh-CN" sz="2800" dirty="0">
                  <a:solidFill>
                    <a:schemeClr val="bg1"/>
                  </a:solidFill>
                </a:endParaRPr>
              </a:p>
              <a:p>
                <a:r>
                  <a:rPr lang="zh-CN" altLang="en-US" sz="2000" dirty="0">
                    <a:solidFill>
                      <a:schemeClr val="bg1"/>
                    </a:solidFill>
                  </a:rPr>
                  <a:t>代步梯是楼道里的运输工具，环境温度为室温，承载设计最大限重</a:t>
                </a:r>
                <a:r>
                  <a:rPr lang="en-US" altLang="zh-CN" sz="2000" dirty="0">
                    <a:solidFill>
                      <a:schemeClr val="bg1"/>
                    </a:solidFill>
                  </a:rPr>
                  <a:t>150kg</a:t>
                </a:r>
                <a:r>
                  <a:rPr lang="zh-CN" altLang="en-US" sz="2000" dirty="0">
                    <a:solidFill>
                      <a:schemeClr val="bg1"/>
                    </a:solidFill>
                  </a:rPr>
                  <a:t>，包括人体重量与携带物品</a:t>
                </a:r>
                <a:r>
                  <a:rPr lang="en-US" altLang="zh-CN" sz="2000" dirty="0">
                    <a:solidFill>
                      <a:schemeClr val="bg1"/>
                    </a:solidFill>
                  </a:rPr>
                  <a:t>(</a:t>
                </a:r>
                <a:r>
                  <a:rPr lang="zh-CN" altLang="en-US" sz="2000" dirty="0">
                    <a:solidFill>
                      <a:schemeClr val="bg1"/>
                    </a:solidFill>
                  </a:rPr>
                  <a:t>如轮椅等</a:t>
                </a:r>
                <a:r>
                  <a:rPr lang="en-US" altLang="zh-CN" sz="2000" dirty="0">
                    <a:solidFill>
                      <a:schemeClr val="bg1"/>
                    </a:solidFill>
                  </a:rPr>
                  <a:t>)</a:t>
                </a:r>
                <a:r>
                  <a:rPr lang="zh-CN" altLang="en-US" sz="2000" dirty="0">
                    <a:solidFill>
                      <a:schemeClr val="bg1"/>
                    </a:solidFill>
                  </a:rPr>
                  <a:t>，以及安全裕度。代步梯速度设计为梯形曲线，即代步梯初始运行阶段与结束阶段的速度较慢，中间阶段匀速，设定最高速度为</a:t>
                </a:r>
                <a14:m>
                  <m:oMath xmlns:m="http://schemas.openxmlformats.org/officeDocument/2006/math">
                    <m:r>
                      <a:rPr lang="en-US" altLang="zh-CN" sz="2000" i="1" dirty="0" smtClean="0">
                        <a:solidFill>
                          <a:schemeClr val="bg1"/>
                        </a:solidFill>
                        <a:latin typeface="Cambria Math" panose="02040503050406030204" pitchFamily="18" charset="0"/>
                      </a:rPr>
                      <m:t>1.5</m:t>
                    </m:r>
                    <m:r>
                      <a:rPr lang="en-US" altLang="zh-CN" sz="2000" i="1" dirty="0" smtClean="0">
                        <a:solidFill>
                          <a:schemeClr val="bg1"/>
                        </a:solidFill>
                        <a:latin typeface="Cambria Math" panose="02040503050406030204" pitchFamily="18" charset="0"/>
                      </a:rPr>
                      <m:t>𝑚</m:t>
                    </m:r>
                    <m:r>
                      <a:rPr lang="en-US" altLang="zh-CN" sz="2000" i="1" dirty="0" smtClean="0">
                        <a:solidFill>
                          <a:schemeClr val="bg1"/>
                        </a:solidFill>
                        <a:latin typeface="Cambria Math" panose="02040503050406030204" pitchFamily="18" charset="0"/>
                      </a:rPr>
                      <m:t>/</m:t>
                    </m:r>
                    <m:r>
                      <a:rPr lang="en-US" altLang="zh-CN" sz="2000" i="1" dirty="0" smtClean="0">
                        <a:solidFill>
                          <a:schemeClr val="bg1"/>
                        </a:solidFill>
                        <a:latin typeface="Cambria Math" panose="02040503050406030204" pitchFamily="18" charset="0"/>
                      </a:rPr>
                      <m:t>𝑠</m:t>
                    </m:r>
                  </m:oMath>
                </a14:m>
                <a:r>
                  <a:rPr lang="zh-CN" altLang="en-US" sz="2000" dirty="0">
                    <a:solidFill>
                      <a:schemeClr val="bg1"/>
                    </a:solidFill>
                  </a:rPr>
                  <a:t>，限定加速度的最大值</a:t>
                </a:r>
                <a:r>
                  <a:rPr lang="en-US" altLang="zh-CN" sz="2000" dirty="0">
                    <a:solidFill>
                      <a:schemeClr val="bg1"/>
                    </a:solidFill>
                  </a:rPr>
                  <a:t>2m/</a:t>
                </a:r>
                <a14:m>
                  <m:oMath xmlns:m="http://schemas.openxmlformats.org/officeDocument/2006/math">
                    <m:sSup>
                      <m:sSupPr>
                        <m:ctrlPr>
                          <a:rPr lang="en-US" altLang="zh-CN" sz="2000" i="1" smtClean="0">
                            <a:solidFill>
                              <a:schemeClr val="bg1"/>
                            </a:solidFill>
                            <a:latin typeface="Cambria Math" panose="02040503050406030204" pitchFamily="18" charset="0"/>
                          </a:rPr>
                        </m:ctrlPr>
                      </m:sSupPr>
                      <m:e>
                        <m:r>
                          <a:rPr lang="en-US" altLang="zh-CN" sz="2000" b="0" i="1" smtClean="0">
                            <a:solidFill>
                              <a:schemeClr val="bg1"/>
                            </a:solidFill>
                            <a:latin typeface="Cambria Math" panose="02040503050406030204" pitchFamily="18" charset="0"/>
                          </a:rPr>
                          <m:t>𝑠</m:t>
                        </m:r>
                      </m:e>
                      <m:sup>
                        <m:r>
                          <a:rPr lang="en-US" altLang="zh-CN" sz="2000" i="1" smtClean="0">
                            <a:solidFill>
                              <a:schemeClr val="bg1"/>
                            </a:solidFill>
                            <a:latin typeface="Cambria Math" panose="02040503050406030204" pitchFamily="18" charset="0"/>
                          </a:rPr>
                          <m:t>2</m:t>
                        </m:r>
                      </m:sup>
                    </m:sSup>
                  </m:oMath>
                </a14:m>
                <a:r>
                  <a:rPr lang="zh-CN" altLang="en-US" sz="2000" dirty="0">
                    <a:solidFill>
                      <a:schemeClr val="bg1"/>
                    </a:solidFill>
                  </a:rPr>
                  <a:t>，速度变化缓慢平稳，即平稳运行。</a:t>
                </a:r>
                <a:endParaRPr lang="en-US" altLang="zh-CN" sz="2000" dirty="0">
                  <a:solidFill>
                    <a:schemeClr val="bg1"/>
                  </a:solidFill>
                </a:endParaRPr>
              </a:p>
              <a:p>
                <a:endParaRPr lang="en-US" altLang="zh-CN" sz="2800" dirty="0">
                  <a:solidFill>
                    <a:schemeClr val="bg1"/>
                  </a:solidFill>
                </a:endParaRPr>
              </a:p>
            </p:txBody>
          </p:sp>
        </mc:Choice>
        <mc:Fallback>
          <p:sp>
            <p:nvSpPr>
              <p:cNvPr id="3" name="文本框 2">
                <a:extLst>
                  <a:ext uri="{FF2B5EF4-FFF2-40B4-BE49-F238E27FC236}">
                    <a16:creationId xmlns:a16="http://schemas.microsoft.com/office/drawing/2014/main" id="{213E9A51-351B-4BEA-9F11-D29B7205BEB4}"/>
                  </a:ext>
                </a:extLst>
              </p:cNvPr>
              <p:cNvSpPr txBox="1">
                <a:spLocks noRot="1" noChangeAspect="1" noMove="1" noResize="1" noEditPoints="1" noAdjustHandles="1" noChangeArrowheads="1" noChangeShapeType="1" noTextEdit="1"/>
              </p:cNvSpPr>
              <p:nvPr/>
            </p:nvSpPr>
            <p:spPr>
              <a:xfrm>
                <a:off x="748937" y="2360023"/>
                <a:ext cx="9545245" cy="3709605"/>
              </a:xfrm>
              <a:prstGeom prst="rect">
                <a:avLst/>
              </a:prstGeom>
              <a:blipFill>
                <a:blip r:embed="rId2"/>
                <a:stretch>
                  <a:fillRect l="-1341" t="-2135" r="-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174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07062E-4961-4E7C-A1A2-86FE2CB346FB}"/>
              </a:ext>
            </a:extLst>
          </p:cNvPr>
          <p:cNvSpPr/>
          <p:nvPr/>
        </p:nvSpPr>
        <p:spPr>
          <a:xfrm>
            <a:off x="671752" y="1119442"/>
            <a:ext cx="7257115" cy="830997"/>
          </a:xfrm>
          <a:prstGeom prst="rect">
            <a:avLst/>
          </a:prstGeom>
        </p:spPr>
        <p:txBody>
          <a:bodyPr wrap="none">
            <a:spAutoFit/>
          </a:bodyPr>
          <a:lstStyle/>
          <a:p>
            <a:r>
              <a:rPr lang="en-US" altLang="zh-CN" sz="2800" dirty="0">
                <a:solidFill>
                  <a:schemeClr val="bg1"/>
                </a:solidFill>
              </a:rPr>
              <a:t>3</a:t>
            </a:r>
            <a:r>
              <a:rPr lang="zh-CN" altLang="en-US" sz="2800" dirty="0">
                <a:solidFill>
                  <a:schemeClr val="bg1"/>
                </a:solidFill>
              </a:rPr>
              <a:t>、设计寿命</a:t>
            </a:r>
            <a:endParaRPr lang="en-US" altLang="zh-CN" sz="2800" dirty="0">
              <a:solidFill>
                <a:schemeClr val="bg1"/>
              </a:solidFill>
            </a:endParaRPr>
          </a:p>
          <a:p>
            <a:r>
              <a:rPr lang="zh-CN" altLang="en-US" sz="2000" dirty="0">
                <a:solidFill>
                  <a:schemeClr val="bg1"/>
                </a:solidFill>
              </a:rPr>
              <a:t>设计代步梯工作年限为</a:t>
            </a:r>
            <a:r>
              <a:rPr lang="en-US" altLang="zh-CN" sz="2000" dirty="0">
                <a:solidFill>
                  <a:schemeClr val="bg1"/>
                </a:solidFill>
              </a:rPr>
              <a:t>10</a:t>
            </a:r>
            <a:r>
              <a:rPr lang="zh-CN" altLang="en-US" sz="2000" dirty="0">
                <a:solidFill>
                  <a:schemeClr val="bg1"/>
                </a:solidFill>
              </a:rPr>
              <a:t>年，每日工作</a:t>
            </a:r>
            <a:r>
              <a:rPr lang="en-US" altLang="zh-CN" sz="2000" dirty="0">
                <a:solidFill>
                  <a:schemeClr val="bg1"/>
                </a:solidFill>
              </a:rPr>
              <a:t>5</a:t>
            </a:r>
            <a:r>
              <a:rPr lang="zh-CN" altLang="en-US" sz="2000" dirty="0">
                <a:solidFill>
                  <a:schemeClr val="bg1"/>
                </a:solidFill>
              </a:rPr>
              <a:t>小时，每月检修一次。</a:t>
            </a:r>
            <a:endParaRPr lang="en-US" altLang="zh-CN" sz="2000" dirty="0">
              <a:solidFill>
                <a:schemeClr val="bg1"/>
              </a:solidFill>
            </a:endParaRPr>
          </a:p>
        </p:txBody>
      </p:sp>
    </p:spTree>
    <p:extLst>
      <p:ext uri="{BB962C8B-B14F-4D97-AF65-F5344CB8AC3E}">
        <p14:creationId xmlns:p14="http://schemas.microsoft.com/office/powerpoint/2010/main" val="1954873953"/>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TM04033917[[fn=柏林]]</Template>
  <TotalTime>147</TotalTime>
  <Words>372</Words>
  <Application>Microsoft Office PowerPoint</Application>
  <PresentationFormat>宽屏</PresentationFormat>
  <Paragraphs>29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Cambria Math</vt:lpstr>
      <vt:lpstr>Trebuchet MS</vt:lpstr>
      <vt:lpstr>柏林</vt:lpstr>
      <vt:lpstr>机械课程设计   </vt:lpstr>
      <vt:lpstr>调研情况</vt:lpstr>
      <vt:lpstr>PowerPoint 演示文稿</vt:lpstr>
      <vt:lpstr>选题情况</vt:lpstr>
      <vt:lpstr>PowerPoint 演示文稿</vt:lpstr>
      <vt:lpstr>代步梯的功能需求</vt:lpstr>
      <vt:lpstr>代步梯的参数设计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机械课程设计</dc:title>
  <dc:creator>westwine</dc:creator>
  <cp:lastModifiedBy>westwine</cp:lastModifiedBy>
  <cp:revision>11</cp:revision>
  <dcterms:created xsi:type="dcterms:W3CDTF">2019-09-15T12:32:40Z</dcterms:created>
  <dcterms:modified xsi:type="dcterms:W3CDTF">2019-09-18T13:59:04Z</dcterms:modified>
</cp:coreProperties>
</file>