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40" r:id="rId2"/>
    <p:sldId id="436" r:id="rId3"/>
    <p:sldId id="547" r:id="rId4"/>
    <p:sldId id="792" r:id="rId5"/>
    <p:sldId id="793" r:id="rId6"/>
    <p:sldId id="794" r:id="rId7"/>
    <p:sldId id="795" r:id="rId8"/>
    <p:sldId id="796" r:id="rId9"/>
    <p:sldId id="791" r:id="rId10"/>
  </p:sldIdLst>
  <p:sldSz cx="9144000" cy="6858000" type="screen4x3"/>
  <p:notesSz cx="7010400" cy="92964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44">
          <p15:clr>
            <a:srgbClr val="A4A3A4"/>
          </p15:clr>
        </p15:guide>
        <p15:guide id="4" pos="1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er Akova" initials="CA" lastIdx="1" clrIdx="0">
    <p:extLst>
      <p:ext uri="{19B8F6BF-5375-455C-9EA6-DF929625EA0E}">
        <p15:presenceInfo xmlns:p15="http://schemas.microsoft.com/office/powerpoint/2012/main" userId="Caner Akova" providerId="None"/>
      </p:ext>
    </p:extLst>
  </p:cmAuthor>
  <p:cmAuthor id="2" name="AlbertLam" initials="A" lastIdx="1" clrIdx="1">
    <p:extLst>
      <p:ext uri="{19B8F6BF-5375-455C-9EA6-DF929625EA0E}">
        <p15:presenceInfo xmlns:p15="http://schemas.microsoft.com/office/powerpoint/2012/main" userId="AlbertL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002A5C"/>
    <a:srgbClr val="3C3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89030" autoAdjust="0"/>
  </p:normalViewPr>
  <p:slideViewPr>
    <p:cSldViewPr showGuides="1">
      <p:cViewPr varScale="1">
        <p:scale>
          <a:sx n="127" d="100"/>
          <a:sy n="127" d="100"/>
        </p:scale>
        <p:origin x="1086" y="120"/>
      </p:cViewPr>
      <p:guideLst>
        <p:guide orient="horz" pos="2160"/>
        <p:guide pos="2880"/>
        <p:guide orient="horz" pos="1344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CE19850-7A24-1F43-A490-4A48159826D9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529502B-9898-E747-92F1-363D53C5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5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2751A87-6323-41DC-98DE-FFAAE41FE6F3}" type="datetimeFigureOut">
              <a:rPr lang="en-CA" smtClean="0"/>
              <a:t>2020-04-09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A81B14-70DA-4B98-B8B4-1F07B56BAA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98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16442" y="228427"/>
            <a:ext cx="8711117" cy="640114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057400" y="2590801"/>
            <a:ext cx="5715000" cy="118441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Course # &amp; Name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88392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6442" y="228599"/>
            <a:ext cx="2552124" cy="57259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0" y="3810000"/>
            <a:ext cx="57150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b="1"/>
            </a:lvl2pPr>
            <a:lvl3pPr marL="914400" indent="0">
              <a:buNone/>
              <a:defRPr b="1"/>
            </a:lvl3pPr>
            <a:lvl4pPr marL="1371600" indent="0">
              <a:buNone/>
              <a:defRPr b="1"/>
            </a:lvl4pPr>
            <a:lvl5pPr marL="1828800" indent="0">
              <a:buNone/>
              <a:defRPr b="1"/>
            </a:lvl5pPr>
          </a:lstStyle>
          <a:p>
            <a:pPr lvl="0"/>
            <a:r>
              <a:rPr lang="en-US" dirty="0"/>
              <a:t>Module #: Module Name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85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s Resources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48" y="1447800"/>
            <a:ext cx="8657552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57143" y="152400"/>
            <a:ext cx="7934457" cy="7567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1" u="sng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slide title here</a:t>
            </a:r>
          </a:p>
        </p:txBody>
      </p:sp>
      <p:pic>
        <p:nvPicPr>
          <p:cNvPr id="5" name="Picture 4" title="Tools &amp; Resources Ico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7143" cy="10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641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48" y="1447800"/>
            <a:ext cx="8657552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57143" y="152400"/>
            <a:ext cx="7934457" cy="7567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1" u="sng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slide title here</a:t>
            </a:r>
          </a:p>
        </p:txBody>
      </p:sp>
      <p:pic>
        <p:nvPicPr>
          <p:cNvPr id="5" name="Picture 4" title="Video Ico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7143" cy="10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0467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o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48" y="1447800"/>
            <a:ext cx="8657552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57143" y="152400"/>
            <a:ext cx="7934457" cy="7567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1" u="sng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slide title here</a:t>
            </a:r>
          </a:p>
        </p:txBody>
      </p:sp>
      <p:pic>
        <p:nvPicPr>
          <p:cNvPr id="5" name="Picture 4" title="Audio Ico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7143" cy="10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481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/Handou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48" y="1447800"/>
            <a:ext cx="8657552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57143" y="152400"/>
            <a:ext cx="7934457" cy="7567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1" u="sng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slide title here</a:t>
            </a:r>
          </a:p>
        </p:txBody>
      </p:sp>
      <p:pic>
        <p:nvPicPr>
          <p:cNvPr id="5" name="Picture 4" title="Document Ico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7143" cy="10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6007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active Conten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48" y="1447800"/>
            <a:ext cx="8657552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57143" y="152400"/>
            <a:ext cx="7934457" cy="7567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1" u="sng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slide title here</a:t>
            </a:r>
          </a:p>
        </p:txBody>
      </p:sp>
      <p:pic>
        <p:nvPicPr>
          <p:cNvPr id="5" name="Picture 4" title="Interactive Content Ico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6"/>
            <a:ext cx="1057143" cy="10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8167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48" y="1447800"/>
            <a:ext cx="8657552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57143" y="152400"/>
            <a:ext cx="7934457" cy="7567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1" u="sng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slide title here</a:t>
            </a:r>
          </a:p>
        </p:txBody>
      </p:sp>
      <p:pic>
        <p:nvPicPr>
          <p:cNvPr id="5" name="Picture 4" title="Discussion Ico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7143" cy="10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849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 &amp; Interactiv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48" y="1447800"/>
            <a:ext cx="8657552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57144" y="152400"/>
            <a:ext cx="7029714" cy="7567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1" u="sng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slide title here</a:t>
            </a:r>
          </a:p>
        </p:txBody>
      </p:sp>
      <p:pic>
        <p:nvPicPr>
          <p:cNvPr id="5" name="Picture 4" title="Discussion Ico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7143" cy="1057143"/>
          </a:xfrm>
          <a:prstGeom prst="rect">
            <a:avLst/>
          </a:prstGeom>
        </p:spPr>
      </p:pic>
      <p:pic>
        <p:nvPicPr>
          <p:cNvPr id="6" name="Picture 5" title="Interactive Content Ico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857" y="0"/>
            <a:ext cx="1057143" cy="10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4984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Activit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48" y="1447800"/>
            <a:ext cx="8657552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57143" y="152400"/>
            <a:ext cx="7934457" cy="7567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1" u="sng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slide title here</a:t>
            </a:r>
          </a:p>
        </p:txBody>
      </p:sp>
      <p:pic>
        <p:nvPicPr>
          <p:cNvPr id="5" name="Picture 4" title="Group Activity Ico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7143" cy="10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0108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y Collaboration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48" y="1447800"/>
            <a:ext cx="8657552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57143" y="152400"/>
            <a:ext cx="7934457" cy="7567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1" u="sng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slide title here</a:t>
            </a:r>
          </a:p>
        </p:txBody>
      </p:sp>
      <p:pic>
        <p:nvPicPr>
          <p:cNvPr id="5" name="Picture 4" title="Collaboration Ico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7143" cy="10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2767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adian Examp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48" y="1447800"/>
            <a:ext cx="8657552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57143" y="152400"/>
            <a:ext cx="7934457" cy="7567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1" u="sng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slide title here</a:t>
            </a:r>
          </a:p>
        </p:txBody>
      </p:sp>
      <p:pic>
        <p:nvPicPr>
          <p:cNvPr id="5" name="Picture 4" title="Canada Ico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7143" cy="10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65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16442" y="228427"/>
            <a:ext cx="8711117" cy="6401147"/>
          </a:xfrm>
          <a:prstGeom prst="rect">
            <a:avLst/>
          </a:prstGeom>
          <a:solidFill>
            <a:schemeClr val="accent6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88392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6442" y="228599"/>
            <a:ext cx="2552124" cy="57259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222836" y="2971800"/>
            <a:ext cx="6698326" cy="457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2400" b="1" u="sng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Module # - Section #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22375" y="3581400"/>
            <a:ext cx="6699250" cy="1219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3200" b="1" kern="1200" baseline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Section Title goes here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2840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Examp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48" y="1447800"/>
            <a:ext cx="8657552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57143" y="152400"/>
            <a:ext cx="7934457" cy="7567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1" u="sng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slide title here</a:t>
            </a:r>
          </a:p>
        </p:txBody>
      </p:sp>
      <p:pic>
        <p:nvPicPr>
          <p:cNvPr id="5" name="Picture 4" title="Globe Ico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7143" cy="10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6354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48" y="990600"/>
            <a:ext cx="4237952" cy="5257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90600"/>
            <a:ext cx="4267200" cy="5257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4048" y="152400"/>
            <a:ext cx="8657552" cy="7567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1" u="sng">
                <a:solidFill>
                  <a:srgbClr val="0A2751"/>
                </a:solidFill>
              </a:defRPr>
            </a:lvl1pPr>
          </a:lstStyle>
          <a:p>
            <a:r>
              <a:rPr lang="en-US" dirty="0"/>
              <a:t>Insert slide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133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048" y="990600"/>
            <a:ext cx="4237952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>
                <a:solidFill>
                  <a:srgbClr val="002A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048" y="1711806"/>
            <a:ext cx="4237952" cy="45365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0A2751"/>
                </a:solidFill>
              </a:defRPr>
            </a:lvl1pPr>
            <a:lvl2pPr>
              <a:defRPr sz="2000">
                <a:solidFill>
                  <a:srgbClr val="0A2751"/>
                </a:solidFill>
              </a:defRPr>
            </a:lvl2pPr>
            <a:lvl3pPr>
              <a:defRPr sz="1800">
                <a:solidFill>
                  <a:srgbClr val="0A2751"/>
                </a:solidFill>
              </a:defRPr>
            </a:lvl3pPr>
            <a:lvl4pPr>
              <a:defRPr sz="1600">
                <a:solidFill>
                  <a:srgbClr val="0A2751"/>
                </a:solidFill>
              </a:defRPr>
            </a:lvl4pPr>
            <a:lvl5pPr>
              <a:defRPr sz="1600">
                <a:solidFill>
                  <a:srgbClr val="0A275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990600"/>
            <a:ext cx="4267200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>
                <a:solidFill>
                  <a:srgbClr val="002A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711806"/>
            <a:ext cx="4264025" cy="45365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0A2751"/>
                </a:solidFill>
              </a:defRPr>
            </a:lvl1pPr>
            <a:lvl2pPr>
              <a:defRPr sz="2000">
                <a:solidFill>
                  <a:srgbClr val="0A2751"/>
                </a:solidFill>
              </a:defRPr>
            </a:lvl2pPr>
            <a:lvl3pPr>
              <a:defRPr sz="1800">
                <a:solidFill>
                  <a:srgbClr val="0A2751"/>
                </a:solidFill>
              </a:defRPr>
            </a:lvl3pPr>
            <a:lvl4pPr>
              <a:defRPr sz="1600">
                <a:solidFill>
                  <a:srgbClr val="0A2751"/>
                </a:solidFill>
              </a:defRPr>
            </a:lvl4pPr>
            <a:lvl5pPr>
              <a:defRPr sz="1600">
                <a:solidFill>
                  <a:srgbClr val="0A275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4048" y="152400"/>
            <a:ext cx="8657552" cy="7567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1" u="sng">
                <a:solidFill>
                  <a:srgbClr val="0A2751"/>
                </a:solidFill>
              </a:defRPr>
            </a:lvl1pPr>
          </a:lstStyle>
          <a:p>
            <a:r>
              <a:rPr lang="en-US" dirty="0"/>
              <a:t>Insert slide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9039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34048" y="152400"/>
            <a:ext cx="8657552" cy="7567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1" u="sng">
                <a:solidFill>
                  <a:srgbClr val="0A2751"/>
                </a:solidFill>
              </a:defRPr>
            </a:lvl1pPr>
          </a:lstStyle>
          <a:p>
            <a:r>
              <a:rPr lang="en-US" dirty="0"/>
              <a:t>Insert slide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0858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445939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934200"/>
          </a:xfrm>
          <a:prstGeom prst="rect">
            <a:avLst/>
          </a:prstGeom>
          <a:solidFill>
            <a:srgbClr val="002A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16442" y="228427"/>
            <a:ext cx="8711117" cy="6401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685800"/>
            <a:ext cx="7315200" cy="5562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quote or statistic inside this box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2309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8600" y="1371600"/>
            <a:ext cx="83820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0" i="0" u="none" strike="noStrike" kern="1200" baseline="0" dirty="0">
                <a:solidFill>
                  <a:srgbClr val="0A2751"/>
                </a:solidFill>
                <a:latin typeface="Arial" pitchFamily="34" charset="0"/>
                <a:ea typeface="+mn-ea"/>
                <a:cs typeface="Arial" pitchFamily="34" charset="0"/>
              </a:rPr>
              <a:t>Join the conversation with us online:</a:t>
            </a:r>
          </a:p>
          <a:p>
            <a:endParaRPr lang="en-US" sz="1800" b="0" i="0" u="none" strike="noStrike" kern="1200" baseline="0" dirty="0">
              <a:solidFill>
                <a:srgbClr val="0A275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CA" sz="1800" b="0" i="0" u="none" strike="noStrike" kern="1200" baseline="0" dirty="0">
                <a:solidFill>
                  <a:srgbClr val="0A2751"/>
                </a:solidFill>
                <a:latin typeface="Arial" pitchFamily="34" charset="0"/>
                <a:ea typeface="+mn-ea"/>
                <a:cs typeface="Arial" pitchFamily="34" charset="0"/>
              </a:rPr>
              <a:t>       facebook.com/</a:t>
            </a:r>
            <a:r>
              <a:rPr lang="en-CA" sz="1800" b="0" i="0" u="none" strike="noStrike" kern="1200" baseline="0" dirty="0" err="1">
                <a:solidFill>
                  <a:srgbClr val="0A2751"/>
                </a:solidFill>
                <a:latin typeface="Arial" pitchFamily="34" charset="0"/>
                <a:ea typeface="+mn-ea"/>
                <a:cs typeface="Arial" pitchFamily="34" charset="0"/>
              </a:rPr>
              <a:t>uoftscs</a:t>
            </a:r>
            <a:endParaRPr lang="en-CA" sz="1800" b="0" i="0" u="none" strike="noStrike" kern="1200" baseline="0" dirty="0">
              <a:solidFill>
                <a:srgbClr val="0A275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CA" sz="1800" b="0" i="0" u="none" strike="noStrike" kern="1200" baseline="0" dirty="0">
              <a:solidFill>
                <a:srgbClr val="0A275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CA" sz="1800" b="0" i="0" u="none" strike="noStrike" kern="1200" baseline="0" dirty="0">
                <a:solidFill>
                  <a:srgbClr val="0A2751"/>
                </a:solidFill>
                <a:latin typeface="Arial" pitchFamily="34" charset="0"/>
                <a:ea typeface="+mn-ea"/>
                <a:cs typeface="Arial" pitchFamily="34" charset="0"/>
              </a:rPr>
              <a:t>       @</a:t>
            </a:r>
            <a:r>
              <a:rPr lang="en-CA" sz="1800" b="0" i="0" u="none" strike="noStrike" kern="1200" baseline="0" dirty="0" err="1">
                <a:solidFill>
                  <a:srgbClr val="0A2751"/>
                </a:solidFill>
                <a:latin typeface="Arial" pitchFamily="34" charset="0"/>
                <a:ea typeface="+mn-ea"/>
                <a:cs typeface="Arial" pitchFamily="34" charset="0"/>
              </a:rPr>
              <a:t>uoftscs</a:t>
            </a:r>
            <a:endParaRPr lang="en-CA" sz="1800" b="0" i="0" u="none" strike="noStrike" kern="1200" baseline="0" dirty="0">
              <a:solidFill>
                <a:srgbClr val="0A275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CA" sz="1800" b="0" i="0" u="none" strike="noStrike" kern="1200" baseline="0" dirty="0">
              <a:solidFill>
                <a:srgbClr val="0A275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0" i="0" u="none" strike="noStrike" kern="1200" baseline="0" dirty="0">
                <a:solidFill>
                  <a:srgbClr val="0A2751"/>
                </a:solidFill>
                <a:latin typeface="Arial" pitchFamily="34" charset="0"/>
                <a:ea typeface="+mn-ea"/>
                <a:cs typeface="Arial" pitchFamily="34" charset="0"/>
              </a:rPr>
              <a:t>       </a:t>
            </a:r>
            <a:r>
              <a:rPr lang="en-US" sz="1800" b="0" i="0" u="none" strike="noStrike" kern="1200" baseline="0" dirty="0" err="1">
                <a:solidFill>
                  <a:srgbClr val="0A2751"/>
                </a:solidFill>
                <a:latin typeface="Arial" pitchFamily="34" charset="0"/>
                <a:ea typeface="+mn-ea"/>
                <a:cs typeface="Arial" pitchFamily="34" charset="0"/>
              </a:rPr>
              <a:t>linkedin.com</a:t>
            </a:r>
            <a:r>
              <a:rPr lang="en-US" sz="1800" b="0" i="0" u="none" strike="noStrike" kern="1200" baseline="0" dirty="0">
                <a:solidFill>
                  <a:srgbClr val="0A2751"/>
                </a:solidFill>
                <a:latin typeface="Arial" pitchFamily="34" charset="0"/>
                <a:ea typeface="+mn-ea"/>
                <a:cs typeface="Arial" pitchFamily="34" charset="0"/>
              </a:rPr>
              <a:t>/company/university-of-</a:t>
            </a:r>
            <a:r>
              <a:rPr lang="en-US" sz="1800" b="0" i="0" u="none" strike="noStrike" kern="1200" baseline="0" dirty="0" err="1">
                <a:solidFill>
                  <a:srgbClr val="0A2751"/>
                </a:solidFill>
                <a:latin typeface="Arial" pitchFamily="34" charset="0"/>
                <a:ea typeface="+mn-ea"/>
                <a:cs typeface="Arial" pitchFamily="34" charset="0"/>
              </a:rPr>
              <a:t>toronto</a:t>
            </a:r>
            <a:r>
              <a:rPr lang="en-US" sz="1800" b="0" i="0" u="none" strike="noStrike" kern="1200" baseline="0" dirty="0">
                <a:solidFill>
                  <a:srgbClr val="0A2751"/>
                </a:solidFill>
                <a:latin typeface="Arial" pitchFamily="34" charset="0"/>
                <a:ea typeface="+mn-ea"/>
                <a:cs typeface="Arial" pitchFamily="34" charset="0"/>
              </a:rPr>
              <a:t>-school-of-continuing-studies</a:t>
            </a:r>
          </a:p>
          <a:p>
            <a:pPr>
              <a:lnSpc>
                <a:spcPct val="150000"/>
              </a:lnSpc>
            </a:pPr>
            <a:endParaRPr lang="en-US" sz="1800" b="0" i="0" u="none" strike="noStrike" kern="1200" baseline="0" dirty="0">
              <a:solidFill>
                <a:srgbClr val="0A275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0" i="0" u="none" strike="noStrike" kern="1200" baseline="0" dirty="0">
                <a:solidFill>
                  <a:srgbClr val="0A2751"/>
                </a:solidFill>
                <a:latin typeface="Arial" pitchFamily="34" charset="0"/>
                <a:ea typeface="+mn-ea"/>
                <a:cs typeface="Arial" pitchFamily="34" charset="0"/>
              </a:rPr>
              <a:t>       @</a:t>
            </a:r>
            <a:r>
              <a:rPr lang="en-US" sz="1800" b="0" i="0" u="none" strike="noStrike" kern="1200" baseline="0" dirty="0" err="1">
                <a:solidFill>
                  <a:srgbClr val="0A2751"/>
                </a:solidFill>
                <a:latin typeface="Arial" pitchFamily="34" charset="0"/>
                <a:ea typeface="+mn-ea"/>
                <a:cs typeface="Arial" pitchFamily="34" charset="0"/>
              </a:rPr>
              <a:t>uoftscs</a:t>
            </a:r>
            <a:endParaRPr lang="en-US" sz="1800" b="0" i="0" u="none" strike="noStrike" kern="1200" baseline="0" dirty="0">
              <a:solidFill>
                <a:srgbClr val="0A275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AutoShape 2" descr="https://www.facebookbrand.com/img/fb-art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34048" y="152400"/>
            <a:ext cx="8229600" cy="7567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1" u="sng">
                <a:solidFill>
                  <a:srgbClr val="0A2751"/>
                </a:solidFill>
              </a:defRPr>
            </a:lvl1pPr>
          </a:lstStyle>
          <a:p>
            <a:r>
              <a:rPr lang="en-US" dirty="0"/>
              <a:t>Follow us on social</a:t>
            </a:r>
          </a:p>
        </p:txBody>
      </p:sp>
      <p:pic>
        <p:nvPicPr>
          <p:cNvPr id="9" name="Picture 8" title="Twitter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880000"/>
            <a:ext cx="288000" cy="288000"/>
          </a:xfrm>
          <a:prstGeom prst="rect">
            <a:avLst/>
          </a:prstGeom>
        </p:spPr>
      </p:pic>
      <p:pic>
        <p:nvPicPr>
          <p:cNvPr id="11" name="Picture 10" title="Linkedin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34" y="3708000"/>
            <a:ext cx="288000" cy="288000"/>
          </a:xfrm>
          <a:prstGeom prst="rect">
            <a:avLst/>
          </a:prstGeom>
        </p:spPr>
      </p:pic>
      <p:pic>
        <p:nvPicPr>
          <p:cNvPr id="12" name="Picture 11" title="Facebook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62800"/>
            <a:ext cx="288000" cy="288000"/>
          </a:xfrm>
          <a:prstGeom prst="rect">
            <a:avLst/>
          </a:prstGeom>
        </p:spPr>
      </p:pic>
      <p:pic>
        <p:nvPicPr>
          <p:cNvPr id="15" name="Picture 14" title="Instagram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4536000"/>
            <a:ext cx="288000" cy="28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46890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16442" y="990600"/>
            <a:ext cx="8711117" cy="5638974"/>
          </a:xfrm>
          <a:prstGeom prst="rect">
            <a:avLst/>
          </a:prstGeom>
          <a:solidFill>
            <a:srgbClr val="06295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259061" y="2895600"/>
            <a:ext cx="4625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latin typeface="Arial"/>
                <a:cs typeface="Arial"/>
              </a:rPr>
              <a:t>Any questions?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6442" y="228599"/>
            <a:ext cx="2552124" cy="5725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8233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6442" y="228427"/>
            <a:ext cx="8711117" cy="6401147"/>
          </a:xfrm>
          <a:prstGeom prst="rect">
            <a:avLst/>
          </a:prstGeom>
          <a:solidFill>
            <a:srgbClr val="002A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88392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6442" y="228599"/>
            <a:ext cx="2552124" cy="57259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130534" y="3622011"/>
            <a:ext cx="6327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 for choosing the University of Toronto</a:t>
            </a:r>
            <a:r>
              <a:rPr lang="en-CA" sz="2000" b="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School of Continuing Studies</a:t>
            </a:r>
            <a:endParaRPr lang="en-CA" sz="20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30534" y="2819400"/>
            <a:ext cx="4625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Arial"/>
                <a:cs typeface="Arial"/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46671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26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Pla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224" y="1066800"/>
            <a:ext cx="8657552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57143" y="152400"/>
            <a:ext cx="7934457" cy="7567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1" u="sng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Course Plan</a:t>
            </a:r>
          </a:p>
        </p:txBody>
      </p:sp>
      <p:pic>
        <p:nvPicPr>
          <p:cNvPr id="5" name="Picture 4" title="Course Plan Ico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7"/>
            <a:ext cx="1057143" cy="10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289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48" y="1447800"/>
            <a:ext cx="8657552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57143" y="152400"/>
            <a:ext cx="7934457" cy="7567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1" u="sng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Learning Outcomes for this Module</a:t>
            </a:r>
          </a:p>
        </p:txBody>
      </p:sp>
      <p:pic>
        <p:nvPicPr>
          <p:cNvPr id="5" name="Picture 4" title="Learning Outcomes Ico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7143" cy="10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554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48" y="1447800"/>
            <a:ext cx="8657552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57143" y="152400"/>
            <a:ext cx="7934457" cy="7567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1" u="sng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Topics for this Module</a:t>
            </a:r>
          </a:p>
        </p:txBody>
      </p:sp>
      <p:pic>
        <p:nvPicPr>
          <p:cNvPr id="5" name="Picture 4" title="Topics Ico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7143" cy="10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510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48" y="990600"/>
            <a:ext cx="8657552" cy="5257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4047" y="152400"/>
            <a:ext cx="8657553" cy="7567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1" u="sng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slide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319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Icon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48" y="1447800"/>
            <a:ext cx="8657552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4047" y="152400"/>
            <a:ext cx="8657553" cy="7567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1" u="sng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slide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236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dings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48" y="1447800"/>
            <a:ext cx="8657552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57143" y="152400"/>
            <a:ext cx="7934457" cy="7567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1" u="sng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slide title here</a:t>
            </a:r>
          </a:p>
        </p:txBody>
      </p:sp>
      <p:pic>
        <p:nvPicPr>
          <p:cNvPr id="5" name="Picture 4" title="Readings Ico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7143" cy="10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344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s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48" y="1447800"/>
            <a:ext cx="8657552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57143" y="152400"/>
            <a:ext cx="7934457" cy="75675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000" b="1" u="sng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slide title here</a:t>
            </a:r>
          </a:p>
        </p:txBody>
      </p:sp>
      <p:pic>
        <p:nvPicPr>
          <p:cNvPr id="5" name="Picture 4" title="Assessment Ico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7143" cy="10571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323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381000" y="6248400"/>
            <a:ext cx="1698176" cy="381001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382000" y="640080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98C59A-C5B0-4F31-B227-B66B0347902B}" type="slidenum">
              <a:rPr lang="en-CA" sz="1100" smtClean="0">
                <a:solidFill>
                  <a:schemeClr val="bg2">
                    <a:lumMod val="50000"/>
                  </a:schemeClr>
                </a:solidFill>
              </a:rPr>
              <a:pPr algn="ctr"/>
              <a:t>‹#›</a:t>
            </a:fld>
            <a:endParaRPr lang="en-CA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31"/>
    </p:custDataLst>
    <p:extLst>
      <p:ext uri="{BB962C8B-B14F-4D97-AF65-F5344CB8AC3E}">
        <p14:creationId xmlns:p14="http://schemas.microsoft.com/office/powerpoint/2010/main" val="74054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90" r:id="rId2"/>
    <p:sldLayoutId id="2147483891" r:id="rId3"/>
    <p:sldLayoutId id="2147483896" r:id="rId4"/>
    <p:sldLayoutId id="2147483897" r:id="rId5"/>
    <p:sldLayoutId id="2147483884" r:id="rId6"/>
    <p:sldLayoutId id="2147483911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4" r:id="rId13"/>
    <p:sldLayoutId id="2147483903" r:id="rId14"/>
    <p:sldLayoutId id="2147483905" r:id="rId15"/>
    <p:sldLayoutId id="2147483907" r:id="rId16"/>
    <p:sldLayoutId id="2147483906" r:id="rId17"/>
    <p:sldLayoutId id="2147483908" r:id="rId18"/>
    <p:sldLayoutId id="2147483909" r:id="rId19"/>
    <p:sldLayoutId id="2147483910" r:id="rId20"/>
    <p:sldLayoutId id="2147483652" r:id="rId21"/>
    <p:sldLayoutId id="2147483653" r:id="rId22"/>
    <p:sldLayoutId id="2147483654" r:id="rId23"/>
    <p:sldLayoutId id="2147483655" r:id="rId24"/>
    <p:sldLayoutId id="2147483888" r:id="rId25"/>
    <p:sldLayoutId id="2147483812" r:id="rId26"/>
    <p:sldLayoutId id="2147483886" r:id="rId27"/>
    <p:sldLayoutId id="2147483889" r:id="rId28"/>
    <p:sldLayoutId id="2147483914" r:id="rId2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3C3C7D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3416-003 Web Development Using Angular 8 and TypeScript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Assignment 3 Requirements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236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4AEE-AD45-4D67-900D-7BA73EF8C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1: Section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89738-19DC-458D-848C-3844CB576E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This Course About</a:t>
            </a:r>
          </a:p>
        </p:txBody>
      </p:sp>
    </p:spTree>
    <p:extLst>
      <p:ext uri="{BB962C8B-B14F-4D97-AF65-F5344CB8AC3E}">
        <p14:creationId xmlns:p14="http://schemas.microsoft.com/office/powerpoint/2010/main" val="112462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BB741A-BB74-4AAD-828A-7962EC60E4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b="1" dirty="0"/>
              <a:t>Requirements:</a:t>
            </a:r>
          </a:p>
          <a:p>
            <a:pPr marL="0" indent="0">
              <a:buNone/>
            </a:pPr>
            <a:r>
              <a:rPr lang="en-CA" b="1" dirty="0"/>
              <a:t>&lt;div class="container"&gt;</a:t>
            </a:r>
          </a:p>
          <a:p>
            <a:pPr marL="0" indent="0">
              <a:buNone/>
            </a:pPr>
            <a:r>
              <a:rPr lang="en-CA" b="1" dirty="0"/>
              <a:t>  &lt;div class="row"&gt;</a:t>
            </a:r>
          </a:p>
          <a:p>
            <a:pPr marL="0" indent="0">
              <a:buNone/>
            </a:pPr>
            <a:r>
              <a:rPr lang="en-CA" b="1" dirty="0"/>
              <a:t>    &lt;div class="col-xs-12 col-sm-10 col-md-8 col-sm-offset-1 col-md-offset-2"&gt;</a:t>
            </a:r>
          </a:p>
          <a:p>
            <a:pPr marL="0" indent="0">
              <a:buNone/>
            </a:pPr>
            <a:r>
              <a:rPr lang="en-CA" b="1" dirty="0"/>
              <a:t>      &lt;!-- Add a Form with the following Inputs (and Validators)</a:t>
            </a:r>
          </a:p>
          <a:p>
            <a:pPr marL="0" indent="0">
              <a:buNone/>
            </a:pPr>
            <a:r>
              <a:rPr lang="en-CA" b="1" dirty="0"/>
              <a:t>           1 Mail address (should not be empty and should be an email address) (2 marks)</a:t>
            </a:r>
          </a:p>
          <a:p>
            <a:pPr marL="0" indent="0">
              <a:buNone/>
            </a:pPr>
            <a:r>
              <a:rPr lang="en-CA" b="1" dirty="0"/>
              <a:t>           2 A Dropdown which allows the user to select from three different Subscriptions ("Basic", "Advanced", "Pro") (2 marks)</a:t>
            </a:r>
          </a:p>
          <a:p>
            <a:pPr marL="0" indent="0">
              <a:buNone/>
            </a:pPr>
            <a:r>
              <a:rPr lang="en-CA" b="1" dirty="0"/>
              <a:t>              Set "Advanced" as Default (2 marks)</a:t>
            </a:r>
          </a:p>
          <a:p>
            <a:pPr marL="0" indent="0">
              <a:buNone/>
            </a:pPr>
            <a:r>
              <a:rPr lang="en-CA" b="1" dirty="0"/>
              <a:t>           3 A Password field (should not be empty) (2 marks)</a:t>
            </a:r>
          </a:p>
          <a:p>
            <a:pPr marL="0" indent="0">
              <a:buNone/>
            </a:pPr>
            <a:r>
              <a:rPr lang="en-CA" b="1" dirty="0"/>
              <a:t>           4 A Submit Button (2 marks)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           Display a warning message if the Form is invalid AND was touched. Display a warning message below each input if it's invalid. (2 marks)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           Upon submitting the form, you should simply print the Value of the Form to the Console.</a:t>
            </a:r>
          </a:p>
          <a:p>
            <a:pPr marL="0" indent="0">
              <a:buNone/>
            </a:pPr>
            <a:r>
              <a:rPr lang="en-CA" b="1" dirty="0"/>
              <a:t> (2 marks)</a:t>
            </a:r>
          </a:p>
          <a:p>
            <a:pPr marL="0" indent="0">
              <a:buNone/>
            </a:pPr>
            <a:r>
              <a:rPr lang="en-CA" b="1" dirty="0"/>
              <a:t>      --&gt;</a:t>
            </a:r>
          </a:p>
          <a:p>
            <a:pPr marL="0" indent="0">
              <a:buNone/>
            </a:pPr>
            <a:r>
              <a:rPr lang="en-CA" b="1" dirty="0"/>
              <a:t>    &lt;/div&gt;</a:t>
            </a:r>
          </a:p>
          <a:p>
            <a:pPr marL="0" indent="0">
              <a:buNone/>
            </a:pPr>
            <a:r>
              <a:rPr lang="en-CA" b="1" dirty="0"/>
              <a:t>  &lt;/div&gt;</a:t>
            </a:r>
          </a:p>
          <a:p>
            <a:pPr marL="0" indent="0">
              <a:buNone/>
            </a:pPr>
            <a:r>
              <a:rPr lang="en-CA" b="1" dirty="0"/>
              <a:t>&lt;/div&gt;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4CF96-82BB-49C5-96D8-D056DAC2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Requirements</a:t>
            </a:r>
          </a:p>
        </p:txBody>
      </p:sp>
    </p:spTree>
    <p:extLst>
      <p:ext uri="{BB962C8B-B14F-4D97-AF65-F5344CB8AC3E}">
        <p14:creationId xmlns:p14="http://schemas.microsoft.com/office/powerpoint/2010/main" val="290169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102AF5-85B0-4350-8634-EC05EF2870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3375" y="1852583"/>
            <a:ext cx="8658225" cy="353383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2C09774-CA81-4280-B695-D84FD4C1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Load Page</a:t>
            </a:r>
          </a:p>
        </p:txBody>
      </p:sp>
    </p:spTree>
    <p:extLst>
      <p:ext uri="{BB962C8B-B14F-4D97-AF65-F5344CB8AC3E}">
        <p14:creationId xmlns:p14="http://schemas.microsoft.com/office/powerpoint/2010/main" val="270230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B9E98D-558D-44BC-903C-C22F631412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3375" y="1506049"/>
            <a:ext cx="8658225" cy="422690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12189-3E6A-436E-BA09-01094448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Touched input fields</a:t>
            </a:r>
          </a:p>
        </p:txBody>
      </p:sp>
    </p:spTree>
    <p:extLst>
      <p:ext uri="{BB962C8B-B14F-4D97-AF65-F5344CB8AC3E}">
        <p14:creationId xmlns:p14="http://schemas.microsoft.com/office/powerpoint/2010/main" val="227133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19DFB8-0814-430B-9595-1D80895903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3375" y="1814896"/>
            <a:ext cx="8658225" cy="360920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9129790-609B-4203-AA32-2CC57D69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Entered valid values</a:t>
            </a:r>
          </a:p>
        </p:txBody>
      </p:sp>
    </p:spTree>
    <p:extLst>
      <p:ext uri="{BB962C8B-B14F-4D97-AF65-F5344CB8AC3E}">
        <p14:creationId xmlns:p14="http://schemas.microsoft.com/office/powerpoint/2010/main" val="407612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946F9D-11A8-465B-B383-E2DE4E4C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Submit button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4DCB1C-573D-4A62-ADCE-CBB1D69098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2A6A33-A1A2-46A7-93DD-DC1B17F86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7269"/>
            <a:ext cx="9144000" cy="322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7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10D9E0-D92F-46D8-B5FF-08BDF5F814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3375" y="1262085"/>
            <a:ext cx="8658225" cy="471483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0946F9D-11A8-465B-B383-E2DE4E4C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Submit button</a:t>
            </a:r>
          </a:p>
        </p:txBody>
      </p:sp>
    </p:spTree>
    <p:extLst>
      <p:ext uri="{BB962C8B-B14F-4D97-AF65-F5344CB8AC3E}">
        <p14:creationId xmlns:p14="http://schemas.microsoft.com/office/powerpoint/2010/main" val="197633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3665D-4B94-4597-8327-419DD2932D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24A2C-C4C2-4FAE-B927-F3F69DD8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9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MASTER" val="MFwGlp7G"/>
  <p:tag name="ARTICULATE_SLIDE_THUMBNAIL_REFRESH" val="1"/>
  <p:tag name="ARTICULATE_DESIGN_ID_CUSTOM DESIGN" val="pN4NuuM1"/>
  <p:tag name="ARTICULATE_SLIDE_COUNT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aster">
  <a:themeElements>
    <a:clrScheme name="Custom 2">
      <a:dk1>
        <a:srgbClr val="002A5C"/>
      </a:dk1>
      <a:lt1>
        <a:sysClr val="window" lastClr="FFFFFF"/>
      </a:lt1>
      <a:dk2>
        <a:srgbClr val="002A5C"/>
      </a:dk2>
      <a:lt2>
        <a:srgbClr val="E6E6E6"/>
      </a:lt2>
      <a:accent1>
        <a:srgbClr val="00B4FF"/>
      </a:accent1>
      <a:accent2>
        <a:srgbClr val="00BBB9"/>
      </a:accent2>
      <a:accent3>
        <a:srgbClr val="E7E533"/>
      </a:accent3>
      <a:accent4>
        <a:srgbClr val="7D1F80"/>
      </a:accent4>
      <a:accent5>
        <a:srgbClr val="E13C47"/>
      </a:accent5>
      <a:accent6>
        <a:srgbClr val="E6E6E6"/>
      </a:accent6>
      <a:hlink>
        <a:srgbClr val="00B2FF"/>
      </a:hlink>
      <a:folHlink>
        <a:srgbClr val="0059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ppt-template-draft-v2</Template>
  <TotalTime>34192</TotalTime>
  <Words>225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Master</vt:lpstr>
      <vt:lpstr>3416-003 Web Development Using Angular 8 and TypeScript</vt:lpstr>
      <vt:lpstr>Module 1: Section 1</vt:lpstr>
      <vt:lpstr>Basic Requirements</vt:lpstr>
      <vt:lpstr>First Load Page</vt:lpstr>
      <vt:lpstr>Touched input fields</vt:lpstr>
      <vt:lpstr>Entered valid values</vt:lpstr>
      <vt:lpstr>Click Submit button</vt:lpstr>
      <vt:lpstr>Click Submit button</vt:lpstr>
      <vt:lpstr>PowerPoint Presentation</vt:lpstr>
    </vt:vector>
  </TitlesOfParts>
  <Company>University of Toronto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 User</dc:creator>
  <cp:lastModifiedBy>AlbertLam</cp:lastModifiedBy>
  <cp:revision>1705</cp:revision>
  <cp:lastPrinted>2018-04-12T15:29:50Z</cp:lastPrinted>
  <dcterms:created xsi:type="dcterms:W3CDTF">2015-08-27T15:52:54Z</dcterms:created>
  <dcterms:modified xsi:type="dcterms:W3CDTF">2020-04-09T12:56:18Z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FAFBDE40-3FCB-48BB-BEA2-58848043A337</vt:lpwstr>
  </property>
  <property fmtid="{D5CDD505-2E9C-101B-9397-08002B2CF9AE}" pid="3" name="ArticulatePath">
    <vt:lpwstr>UofT_17036_InstructorPPT_Dec2017_V6</vt:lpwstr>
  </property>
</Properties>
</file>