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uyto0i5p/wFRpoMqRf4jzus2v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1ae42e93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1ae42e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16c4718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916c47185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6c471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16c47185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6c4718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916c47185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16c4718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is everywhere</a:t>
            </a:r>
            <a:endParaRPr/>
          </a:p>
        </p:txBody>
      </p:sp>
      <p:sp>
        <p:nvSpPr>
          <p:cNvPr id="93" name="Google Shape;93;g916c47185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16c4718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916c47185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6c4718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16c471858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Lasso regression - linear regression that uses shrinkage </a:t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916c471858_0_167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916c471858_0_16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916c471858_0_16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916c471858_0_16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916c471858_0_167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916c471858_0_167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916c471858_0_16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16c471858_0_207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916c471858_0_207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916c471858_0_20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16c471858_0_2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16c471858_0_2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g916c471858_0_2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916c471858_0_2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916c471858_0_2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916c471858_0_2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16c471858_0_175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916c471858_0_17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16c471858_0_1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916c471858_0_17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916c471858_0_17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916c471858_0_1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916c471858_0_18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916c471858_0_18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916c471858_0_18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16c471858_0_1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916c471858_0_18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16c471858_0_19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916c471858_0_19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916c471858_0_19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916c471858_0_194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916c471858_0_19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916c471858_0_19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916c471858_0_19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916c471858_0_197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916c471858_0_197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916c471858_0_19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916c471858_0_19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916c471858_0_20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916c471858_0_20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16c471858_0_1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916c471858_0_16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916c471858_0_16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Predicting Toronto AirBnB Prices	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Sixing Cao, Tian Gan, Yun Sum Wong, Tiffany Yeung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1ae42e93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</a:t>
            </a: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-US"/>
              <a:t>and Discussion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g911ae42e93_3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911ae42e93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461424" cy="42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911ae42e93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831" y="1825625"/>
            <a:ext cx="3620694" cy="435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911ae42e93_3_0"/>
          <p:cNvSpPr txBox="1"/>
          <p:nvPr/>
        </p:nvSpPr>
        <p:spPr>
          <a:xfrm>
            <a:off x="838200" y="1274250"/>
            <a:ext cx="5461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Linear Regression</a:t>
            </a:r>
            <a:endParaRPr sz="2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g911ae42e93_3_0"/>
          <p:cNvSpPr txBox="1"/>
          <p:nvPr/>
        </p:nvSpPr>
        <p:spPr>
          <a:xfrm>
            <a:off x="7710775" y="1211900"/>
            <a:ext cx="35508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Lasso</a:t>
            </a:r>
            <a:r>
              <a:rPr lang="en-US"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Regression</a:t>
            </a:r>
            <a:endParaRPr sz="2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6c471858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Discussion</a:t>
            </a:r>
            <a:endParaRPr/>
          </a:p>
        </p:txBody>
      </p:sp>
      <p:sp>
        <p:nvSpPr>
          <p:cNvPr id="132" name="Google Shape;132;g916c471858_0_8"/>
          <p:cNvSpPr txBox="1"/>
          <p:nvPr>
            <p:ph idx="1" type="body"/>
          </p:nvPr>
        </p:nvSpPr>
        <p:spPr>
          <a:xfrm>
            <a:off x="838200" y="1253400"/>
            <a:ext cx="105156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Random forest generator:</a:t>
            </a:r>
            <a:endParaRPr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600"/>
              <a:t>Overall bias reduced because each tree is trained on a subset of data </a:t>
            </a:r>
            <a:endParaRPr sz="16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600"/>
              <a:t>Functions well with categorical data </a:t>
            </a:r>
            <a:endParaRPr sz="16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600"/>
              <a:t>Applying feature importance, we were able to determine the features that have the most weight</a:t>
            </a:r>
            <a:endParaRPr sz="16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600"/>
              <a:t>Found that private room, reviews/month, name length, and 365 availability had the most influence on the price 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g916c47185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4083550"/>
            <a:ext cx="2501500" cy="26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916c47185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650" y="4172825"/>
            <a:ext cx="2334536" cy="25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916c471858_0_8"/>
          <p:cNvSpPr txBox="1"/>
          <p:nvPr/>
        </p:nvSpPr>
        <p:spPr>
          <a:xfrm>
            <a:off x="7639200" y="2524975"/>
            <a:ext cx="455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RandomForestRegressor(n_estimators=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max_depth =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min_samples_split =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,min_samples_leaf 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g916c471858_0_8"/>
          <p:cNvSpPr txBox="1"/>
          <p:nvPr/>
        </p:nvSpPr>
        <p:spPr>
          <a:xfrm>
            <a:off x="945863" y="2620100"/>
            <a:ext cx="357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RandomForestRegressor(n_estimators=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g916c471858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600" y="2914288"/>
            <a:ext cx="4392249" cy="10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16c471858_0_8"/>
          <p:cNvSpPr/>
          <p:nvPr/>
        </p:nvSpPr>
        <p:spPr>
          <a:xfrm>
            <a:off x="5700800" y="4162100"/>
            <a:ext cx="1395300" cy="11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916c471858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425" y="3067200"/>
            <a:ext cx="3885716" cy="1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Challenges! 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825625"/>
            <a:ext cx="10515600" cy="87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500"/>
              <a:t>Too many variables of neighbourhood values pointing to the same neighbourhood, e.g. Toronto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975" y="2793337"/>
            <a:ext cx="10968900" cy="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905975" y="4580058"/>
            <a:ext cx="105156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Dealing</a:t>
            </a:r>
            <a:r>
              <a:rPr lang="en-US" sz="2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with rooms that have a high minimum number of nights </a:t>
            </a:r>
            <a:endParaRPr sz="2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905975" y="3475038"/>
            <a:ext cx="101019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verage"/>
              <a:buChar char="●"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</a:t>
            </a: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aggregation</a:t>
            </a: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for neighbourhood values, need different datasource to categorize small location to higher level (community council)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Lessons Learnt 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lot of more time than expected is needed to clean and make sense of real data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no one correct way of analyzing the data, and finding the correct model is based on experience and trial and error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Feature importance is essential to ensuring your model is not overfit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900"/>
              <a:buChar char="●"/>
            </a:pPr>
            <a:r>
              <a:rPr lang="en-US" sz="2500"/>
              <a:t>Analyzing Airbnb data for Toronto to predict the price of an Airbnb rentals in different neighborhoods in Toronto using machine learning techniques discussed in class (</a:t>
            </a:r>
            <a:r>
              <a:rPr lang="en-US" sz="2500"/>
              <a:t>Linear regression, Lasso regression, Random Forest regressor) 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838200" y="354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Assumptions and Methodologies	I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●"/>
            </a:pPr>
            <a:r>
              <a:rPr lang="en-US" sz="2170"/>
              <a:t>Assumptions: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Higher number of reviews mean that more people stayed at the Airbnb and more people saw the listing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●"/>
            </a:pPr>
            <a:r>
              <a:rPr lang="en-US" sz="2170"/>
              <a:t>Data cleaning: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Dropped airbnbs listed higher than $700 as outliers (4.64% of the data)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Filled in nulls with character values (e.g. columns such as “last_review” or “reviews_per_month”)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●"/>
            </a:pPr>
            <a:r>
              <a:rPr lang="en-US" sz="2170"/>
              <a:t>10 features including</a:t>
            </a:r>
            <a:r>
              <a:rPr lang="en-US" sz="217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Community Council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Room_type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60"/>
              <a:buChar char="○"/>
            </a:pPr>
            <a:r>
              <a:rPr lang="en-US" sz="1860"/>
              <a:t>Price 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min # of nights 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Char char="○"/>
            </a:pPr>
            <a:r>
              <a:rPr lang="en-US" sz="1860"/>
              <a:t># of reviews, reviews/month 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60"/>
              <a:buChar char="○"/>
            </a:pPr>
            <a:r>
              <a:rPr lang="en-US" sz="1860"/>
              <a:t>availability 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60"/>
              <a:buChar char="○"/>
            </a:pPr>
            <a:r>
              <a:rPr lang="en-US" sz="1860"/>
              <a:t>Name length</a:t>
            </a:r>
            <a:endParaRPr sz="186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60"/>
              <a:buChar char="○"/>
            </a:pPr>
            <a:r>
              <a:rPr lang="en-US" sz="1860"/>
              <a:t>Calculated host listings count </a:t>
            </a:r>
            <a:endParaRPr sz="18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6c471858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Assumptions and Methodologies II	</a:t>
            </a:r>
            <a:endParaRPr/>
          </a:p>
        </p:txBody>
      </p:sp>
      <p:sp>
        <p:nvSpPr>
          <p:cNvPr id="84" name="Google Shape;84;g916c471858_0_3"/>
          <p:cNvSpPr txBox="1"/>
          <p:nvPr>
            <p:ph idx="1" type="body"/>
          </p:nvPr>
        </p:nvSpPr>
        <p:spPr>
          <a:xfrm>
            <a:off x="838200" y="1793625"/>
            <a:ext cx="10515600" cy="4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●"/>
            </a:pPr>
            <a:r>
              <a:rPr lang="en-US" sz="2170"/>
              <a:t>Used one hot encoding to convert categorical features into binary dummy variables (features: room_type, community council)</a:t>
            </a:r>
            <a:endParaRPr sz="2170"/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●"/>
            </a:pPr>
            <a:r>
              <a:rPr lang="en-US" sz="2170"/>
              <a:t>Apply linear regression model to have a baseline to compare other models (lasso generator and random forest generator) 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110490" lvl="1" marL="685800" rtl="0" algn="l">
              <a:lnSpc>
                <a:spcPct val="7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6c471858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Discussion - Listings Heatmap</a:t>
            </a:r>
            <a:endParaRPr/>
          </a:p>
        </p:txBody>
      </p:sp>
      <p:pic>
        <p:nvPicPr>
          <p:cNvPr id="90" name="Google Shape;90;g916c47185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725" y="1925275"/>
            <a:ext cx="8303899" cy="42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6c471858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Discussion - Prices Heatmap</a:t>
            </a:r>
            <a:endParaRPr/>
          </a:p>
        </p:txBody>
      </p:sp>
      <p:pic>
        <p:nvPicPr>
          <p:cNvPr id="96" name="Google Shape;96;g916c471858_0_25"/>
          <p:cNvPicPr preferRelativeResize="0"/>
          <p:nvPr/>
        </p:nvPicPr>
        <p:blipFill rotWithShape="1">
          <a:blip r:embed="rId3">
            <a:alphaModFix/>
          </a:blip>
          <a:srcRect b="3698" l="1845" r="0" t="0"/>
          <a:stretch/>
        </p:blipFill>
        <p:spPr>
          <a:xfrm>
            <a:off x="1932850" y="1690825"/>
            <a:ext cx="8486300" cy="42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6c471858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Discussion - Predicted Booking Calendar</a:t>
            </a:r>
            <a:endParaRPr/>
          </a:p>
        </p:txBody>
      </p:sp>
      <p:sp>
        <p:nvSpPr>
          <p:cNvPr id="102" name="Google Shape;102;g916c471858_0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3" name="Google Shape;103;g916c47185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696175"/>
            <a:ext cx="112109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16c471858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Discussion - Predicted Avg Price </a:t>
            </a:r>
            <a:endParaRPr/>
          </a:p>
        </p:txBody>
      </p:sp>
      <p:sp>
        <p:nvSpPr>
          <p:cNvPr id="109" name="Google Shape;109;g916c471858_0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0" name="Google Shape;110;g916c47185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696175"/>
            <a:ext cx="113157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Discussion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Linear regression model: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RMSE: 49.21, r-squared of 0.339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Seems to be an issue with multi</a:t>
            </a:r>
            <a:r>
              <a:rPr lang="en-US"/>
              <a:t>c</a:t>
            </a:r>
            <a:r>
              <a:rPr lang="en-US"/>
              <a:t>ollinearity between features (cond. #: 3.34e+03)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 seems to be skewed (1.03) and deviation from normal distribution (kurtosis @4.189 vs of normal distribution would be@3)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Condition number @3.34e+03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Due to strong </a:t>
            </a:r>
            <a:r>
              <a:rPr lang="en-US"/>
              <a:t>multicollinearity, we tried L</a:t>
            </a:r>
            <a:r>
              <a:rPr lang="en-US"/>
              <a:t>asso Regression to select a subset of parameters: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RMSE: 47.78, r-squared 0.377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This regularised model did way better than normal linear regression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2020-08-14T03:33:20Z</dcterms:created>
  <dc:creator>tiff</dc:creator>
</cp:coreProperties>
</file>