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29E04F-15AF-4A02-BF58-8D7EA606781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47517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9E04F-15AF-4A02-BF58-8D7EA606781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380530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9E04F-15AF-4A02-BF58-8D7EA606781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111369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29E04F-15AF-4A02-BF58-8D7EA606781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157230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29E04F-15AF-4A02-BF58-8D7EA606781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273700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29E04F-15AF-4A02-BF58-8D7EA606781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358992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29E04F-15AF-4A02-BF58-8D7EA606781E}"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399866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29E04F-15AF-4A02-BF58-8D7EA606781E}"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318354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9E04F-15AF-4A02-BF58-8D7EA606781E}"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187044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29E04F-15AF-4A02-BF58-8D7EA606781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109200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29E04F-15AF-4A02-BF58-8D7EA606781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CF6FD-096D-42D9-8F1D-757CDF1D431E}" type="slidenum">
              <a:rPr lang="en-US" smtClean="0"/>
              <a:t>‹#›</a:t>
            </a:fld>
            <a:endParaRPr lang="en-US"/>
          </a:p>
        </p:txBody>
      </p:sp>
    </p:spTree>
    <p:extLst>
      <p:ext uri="{BB962C8B-B14F-4D97-AF65-F5344CB8AC3E}">
        <p14:creationId xmlns:p14="http://schemas.microsoft.com/office/powerpoint/2010/main" val="282700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9E04F-15AF-4A02-BF58-8D7EA606781E}" type="datetimeFigureOut">
              <a:rPr lang="en-US" smtClean="0"/>
              <a:t>1/25/2017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CF6FD-096D-42D9-8F1D-757CDF1D431E}" type="slidenum">
              <a:rPr lang="en-US" smtClean="0"/>
              <a:t>‹#›</a:t>
            </a:fld>
            <a:endParaRPr lang="en-US"/>
          </a:p>
        </p:txBody>
      </p:sp>
    </p:spTree>
    <p:extLst>
      <p:ext uri="{BB962C8B-B14F-4D97-AF65-F5344CB8AC3E}">
        <p14:creationId xmlns:p14="http://schemas.microsoft.com/office/powerpoint/2010/main" val="3315467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080120"/>
          </a:xfrm>
        </p:spPr>
        <p:txBody>
          <a:bodyPr/>
          <a:lstStyle/>
          <a:p>
            <a:r>
              <a:rPr lang="en-CA" dirty="0" smtClean="0"/>
              <a:t>Introduction to HTML</a:t>
            </a:r>
            <a:endParaRPr lang="en-US" dirty="0"/>
          </a:p>
        </p:txBody>
      </p:sp>
      <p:sp>
        <p:nvSpPr>
          <p:cNvPr id="3" name="Subtitle 2"/>
          <p:cNvSpPr>
            <a:spLocks noGrp="1"/>
          </p:cNvSpPr>
          <p:nvPr>
            <p:ph type="subTitle" idx="1"/>
          </p:nvPr>
        </p:nvSpPr>
        <p:spPr>
          <a:xfrm>
            <a:off x="827584" y="1484784"/>
            <a:ext cx="7776864" cy="4752528"/>
          </a:xfrm>
        </p:spPr>
        <p:txBody>
          <a:bodyPr>
            <a:normAutofit lnSpcReduction="10000"/>
          </a:bodyPr>
          <a:lstStyle/>
          <a:p>
            <a:pPr marL="457200" indent="-457200" algn="l">
              <a:buFont typeface="Arial" panose="020B0604020202020204" pitchFamily="34" charset="0"/>
              <a:buChar char="•"/>
            </a:pPr>
            <a:r>
              <a:rPr lang="en-CA" dirty="0" smtClean="0"/>
              <a:t>What is HTML?</a:t>
            </a:r>
          </a:p>
          <a:p>
            <a:pPr marL="457200" indent="-457200" algn="l">
              <a:buFont typeface="Arial" panose="020B0604020202020204" pitchFamily="34" charset="0"/>
              <a:buChar char="•"/>
            </a:pPr>
            <a:r>
              <a:rPr lang="en-CA" dirty="0" smtClean="0"/>
              <a:t>HTML(</a:t>
            </a:r>
            <a:r>
              <a:rPr lang="en-CA" dirty="0" err="1" smtClean="0"/>
              <a:t>HyperText</a:t>
            </a:r>
            <a:r>
              <a:rPr lang="en-CA" dirty="0" smtClean="0"/>
              <a:t> Markup Language)</a:t>
            </a:r>
          </a:p>
          <a:p>
            <a:pPr marL="457200" indent="-457200" algn="l">
              <a:buFont typeface="Arial" panose="020B0604020202020204" pitchFamily="34" charset="0"/>
              <a:buChar char="•"/>
            </a:pPr>
            <a:r>
              <a:rPr lang="en-CA" dirty="0" smtClean="0"/>
              <a:t>Standard Markup language used to create web pages; it is the language of web pages.</a:t>
            </a:r>
          </a:p>
          <a:p>
            <a:pPr marL="457200" indent="-457200" algn="l">
              <a:buFont typeface="Arial" panose="020B0604020202020204" pitchFamily="34" charset="0"/>
              <a:buChar char="•"/>
            </a:pPr>
            <a:r>
              <a:rPr lang="en-CA" dirty="0" smtClean="0"/>
              <a:t>HTML is a standardized language for tagging text files to realize font, color, graphic, and hyperlink results on World Wide Web pages.</a:t>
            </a:r>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15329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Separate Paragraphs</a:t>
            </a:r>
            <a:endParaRPr lang="en-US" dirty="0"/>
          </a:p>
        </p:txBody>
      </p:sp>
      <p:sp>
        <p:nvSpPr>
          <p:cNvPr id="3" name="Content Placeholder 2"/>
          <p:cNvSpPr>
            <a:spLocks noGrp="1"/>
          </p:cNvSpPr>
          <p:nvPr>
            <p:ph idx="1"/>
          </p:nvPr>
        </p:nvSpPr>
        <p:spPr/>
        <p:txBody>
          <a:bodyPr/>
          <a:lstStyle/>
          <a:p>
            <a:r>
              <a:rPr lang="en-US" dirty="0" smtClean="0"/>
              <a:t>&lt;p&gt;&lt;/p&gt; separates the texts, and leaves an empty line between each paragraphs.</a:t>
            </a:r>
          </a:p>
          <a:p>
            <a:r>
              <a:rPr lang="en-CA" dirty="0" smtClean="0"/>
              <a:t>Create Example5.html</a:t>
            </a:r>
            <a:endParaRPr lang="en-US" dirty="0"/>
          </a:p>
        </p:txBody>
      </p:sp>
    </p:spTree>
    <p:extLst>
      <p:ext uri="{BB962C8B-B14F-4D97-AF65-F5344CB8AC3E}">
        <p14:creationId xmlns:p14="http://schemas.microsoft.com/office/powerpoint/2010/main" val="367915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CA" dirty="0" smtClean="0"/>
              <a:t>Headings</a:t>
            </a:r>
            <a:endParaRPr lang="en-US" dirty="0"/>
          </a:p>
        </p:txBody>
      </p:sp>
      <p:sp>
        <p:nvSpPr>
          <p:cNvPr id="3" name="Content Placeholder 2"/>
          <p:cNvSpPr>
            <a:spLocks noGrp="1"/>
          </p:cNvSpPr>
          <p:nvPr>
            <p:ph idx="1"/>
          </p:nvPr>
        </p:nvSpPr>
        <p:spPr>
          <a:xfrm>
            <a:off x="457200" y="1268760"/>
            <a:ext cx="8229600" cy="4857403"/>
          </a:xfrm>
        </p:spPr>
        <p:txBody>
          <a:bodyPr/>
          <a:lstStyle/>
          <a:p>
            <a:r>
              <a:rPr lang="en-CA" dirty="0" smtClean="0"/>
              <a:t>Heading element are created by from &lt;h1&gt;&lt;/h1&gt; to &lt;h6&gt;&lt;/h6&gt;</a:t>
            </a:r>
          </a:p>
          <a:p>
            <a:r>
              <a:rPr lang="en-CA" dirty="0" smtClean="0"/>
              <a:t>&lt;h1&gt;&lt;/h1&gt; text is the biggest size.</a:t>
            </a:r>
          </a:p>
          <a:p>
            <a:r>
              <a:rPr lang="en-CA" dirty="0" smtClean="0"/>
              <a:t>&lt;h6&gt;&lt;/h6&gt; text is the smallest size.</a:t>
            </a:r>
          </a:p>
          <a:p>
            <a:r>
              <a:rPr lang="en-CA" dirty="0" smtClean="0"/>
              <a:t>Create Example6.html</a:t>
            </a:r>
            <a:endParaRPr lang="en-US" dirty="0"/>
          </a:p>
        </p:txBody>
      </p:sp>
    </p:spTree>
    <p:extLst>
      <p:ext uri="{BB962C8B-B14F-4D97-AF65-F5344CB8AC3E}">
        <p14:creationId xmlns:p14="http://schemas.microsoft.com/office/powerpoint/2010/main" val="214298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HTML &lt;div&gt; Tag		</a:t>
            </a:r>
            <a:endParaRPr lang="en-US" dirty="0"/>
          </a:p>
        </p:txBody>
      </p:sp>
      <p:sp>
        <p:nvSpPr>
          <p:cNvPr id="3" name="Content Placeholder 2"/>
          <p:cNvSpPr>
            <a:spLocks noGrp="1"/>
          </p:cNvSpPr>
          <p:nvPr>
            <p:ph idx="1"/>
          </p:nvPr>
        </p:nvSpPr>
        <p:spPr/>
        <p:txBody>
          <a:bodyPr/>
          <a:lstStyle/>
          <a:p>
            <a:r>
              <a:rPr lang="en-CA" dirty="0" smtClean="0"/>
              <a:t>The &lt;div&gt; tag can be used to divide an HTML document into sections. </a:t>
            </a:r>
          </a:p>
          <a:p>
            <a:r>
              <a:rPr lang="en-CA" dirty="0" smtClean="0"/>
              <a:t>Styles can then be applied to whole sections at the same time.</a:t>
            </a:r>
          </a:p>
          <a:p>
            <a:r>
              <a:rPr lang="en-CA" dirty="0" err="1" smtClean="0"/>
              <a:t>Div</a:t>
            </a:r>
            <a:r>
              <a:rPr lang="en-CA" dirty="0" smtClean="0"/>
              <a:t> tags gives line break.</a:t>
            </a:r>
          </a:p>
          <a:p>
            <a:r>
              <a:rPr lang="en-CA" dirty="0" smtClean="0"/>
              <a:t>Created Example7.html</a:t>
            </a:r>
          </a:p>
          <a:p>
            <a:r>
              <a:rPr lang="en-CA" dirty="0" smtClean="0"/>
              <a:t>Create Example8.html</a:t>
            </a:r>
            <a:endParaRPr lang="en-US" dirty="0"/>
          </a:p>
        </p:txBody>
      </p:sp>
    </p:spTree>
    <p:extLst>
      <p:ext uri="{BB962C8B-B14F-4D97-AF65-F5344CB8AC3E}">
        <p14:creationId xmlns:p14="http://schemas.microsoft.com/office/powerpoint/2010/main" val="428139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HTML &lt;span&gt; Tag</a:t>
            </a:r>
            <a:endParaRPr lang="en-US" dirty="0"/>
          </a:p>
        </p:txBody>
      </p:sp>
      <p:sp>
        <p:nvSpPr>
          <p:cNvPr id="3" name="Content Placeholder 2"/>
          <p:cNvSpPr>
            <a:spLocks noGrp="1"/>
          </p:cNvSpPr>
          <p:nvPr>
            <p:ph idx="1"/>
          </p:nvPr>
        </p:nvSpPr>
        <p:spPr/>
        <p:txBody>
          <a:bodyPr/>
          <a:lstStyle/>
          <a:p>
            <a:r>
              <a:rPr lang="en-CA" dirty="0" smtClean="0"/>
              <a:t>The &lt;span&gt; tag is used to group inline-elements in a document.</a:t>
            </a:r>
          </a:p>
          <a:p>
            <a:r>
              <a:rPr lang="en-CA" dirty="0" smtClean="0"/>
              <a:t>The &lt;span&gt; tag provides no visual change by itself.</a:t>
            </a:r>
          </a:p>
          <a:p>
            <a:r>
              <a:rPr lang="en-CA" dirty="0" smtClean="0"/>
              <a:t>Create Example9.html</a:t>
            </a:r>
            <a:endParaRPr lang="en-US" dirty="0"/>
          </a:p>
        </p:txBody>
      </p:sp>
    </p:spTree>
    <p:extLst>
      <p:ext uri="{BB962C8B-B14F-4D97-AF65-F5344CB8AC3E}">
        <p14:creationId xmlns:p14="http://schemas.microsoft.com/office/powerpoint/2010/main" val="162714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Format Text</a:t>
            </a:r>
            <a:endParaRPr lang="en-US" dirty="0"/>
          </a:p>
        </p:txBody>
      </p:sp>
      <p:sp>
        <p:nvSpPr>
          <p:cNvPr id="3" name="Content Placeholder 2"/>
          <p:cNvSpPr>
            <a:spLocks noGrp="1"/>
          </p:cNvSpPr>
          <p:nvPr>
            <p:ph idx="1"/>
          </p:nvPr>
        </p:nvSpPr>
        <p:spPr>
          <a:xfrm>
            <a:off x="457200" y="1268760"/>
            <a:ext cx="8229600" cy="4857403"/>
          </a:xfrm>
        </p:spPr>
        <p:txBody>
          <a:bodyPr/>
          <a:lstStyle/>
          <a:p>
            <a:pPr marL="0" indent="0">
              <a:buNone/>
            </a:pPr>
            <a:r>
              <a:rPr lang="en-CA" dirty="0" smtClean="0"/>
              <a:t>&lt;big&gt;&lt;/big&gt;  	          &lt;!– display bigger </a:t>
            </a:r>
            <a:r>
              <a:rPr lang="en-CA" dirty="0" smtClean="0">
                <a:sym typeface="Wingdings" panose="05000000000000000000" pitchFamily="2" charset="2"/>
              </a:rPr>
              <a:t></a:t>
            </a:r>
          </a:p>
          <a:p>
            <a:pPr marL="0" indent="0">
              <a:buNone/>
            </a:pPr>
            <a:r>
              <a:rPr lang="en-CA" dirty="0" smtClean="0">
                <a:sym typeface="Wingdings" panose="05000000000000000000" pitchFamily="2" charset="2"/>
              </a:rPr>
              <a:t>&lt;small&gt;&lt;/small&gt;		&lt;!– display smaller </a:t>
            </a:r>
          </a:p>
          <a:p>
            <a:pPr marL="0" indent="0">
              <a:buNone/>
            </a:pPr>
            <a:r>
              <a:rPr lang="en-CA" dirty="0" smtClean="0">
                <a:sym typeface="Wingdings" panose="05000000000000000000" pitchFamily="2" charset="2"/>
              </a:rPr>
              <a:t>&lt;del&gt;&lt;/del&gt;	&lt;!– display with delete line </a:t>
            </a:r>
          </a:p>
          <a:p>
            <a:pPr marL="0" indent="0">
              <a:buNone/>
            </a:pPr>
            <a:r>
              <a:rPr lang="en-CA" dirty="0" smtClean="0">
                <a:sym typeface="Wingdings" panose="05000000000000000000" pitchFamily="2" charset="2"/>
              </a:rPr>
              <a:t>&lt;ins&gt;&lt;/ins&gt;	&lt;!– display with underline </a:t>
            </a:r>
          </a:p>
          <a:p>
            <a:pPr marL="0" indent="0">
              <a:buNone/>
            </a:pPr>
            <a:r>
              <a:rPr lang="en-CA" dirty="0" smtClean="0">
                <a:sym typeface="Wingdings" panose="05000000000000000000" pitchFamily="2" charset="2"/>
              </a:rPr>
              <a:t>Create Example10.html</a:t>
            </a:r>
            <a:endParaRPr lang="en-US" dirty="0"/>
          </a:p>
        </p:txBody>
      </p:sp>
    </p:spTree>
    <p:extLst>
      <p:ext uri="{BB962C8B-B14F-4D97-AF65-F5344CB8AC3E}">
        <p14:creationId xmlns:p14="http://schemas.microsoft.com/office/powerpoint/2010/main" val="150419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Keep Original Format	</a:t>
            </a:r>
            <a:endParaRPr lang="en-US" dirty="0"/>
          </a:p>
        </p:txBody>
      </p:sp>
      <p:sp>
        <p:nvSpPr>
          <p:cNvPr id="3" name="Content Placeholder 2"/>
          <p:cNvSpPr>
            <a:spLocks noGrp="1"/>
          </p:cNvSpPr>
          <p:nvPr>
            <p:ph idx="1"/>
          </p:nvPr>
        </p:nvSpPr>
        <p:spPr/>
        <p:txBody>
          <a:bodyPr/>
          <a:lstStyle/>
          <a:p>
            <a:r>
              <a:rPr lang="en-CA" dirty="0" smtClean="0"/>
              <a:t>The &lt;pre&gt;&lt;/pre&gt; tag retains the preformatted text, it can preserve the original white space, tabs, line breaks, fixed width font, it can disable automatic word-wrapping.</a:t>
            </a:r>
          </a:p>
          <a:p>
            <a:r>
              <a:rPr lang="en-CA" dirty="0" smtClean="0"/>
              <a:t>See Example11.html</a:t>
            </a:r>
          </a:p>
          <a:p>
            <a:r>
              <a:rPr lang="en-CA" dirty="0" smtClean="0"/>
              <a:t>See Example12.html</a:t>
            </a:r>
          </a:p>
          <a:p>
            <a:endParaRPr lang="en-US" dirty="0"/>
          </a:p>
        </p:txBody>
      </p:sp>
    </p:spTree>
    <p:extLst>
      <p:ext uri="{BB962C8B-B14F-4D97-AF65-F5344CB8AC3E}">
        <p14:creationId xmlns:p14="http://schemas.microsoft.com/office/powerpoint/2010/main" val="222017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Formatted Text</a:t>
            </a:r>
            <a:endParaRPr lang="en-US" dirty="0"/>
          </a:p>
        </p:txBody>
      </p:sp>
      <p:sp>
        <p:nvSpPr>
          <p:cNvPr id="3" name="Content Placeholder 2"/>
          <p:cNvSpPr>
            <a:spLocks noGrp="1"/>
          </p:cNvSpPr>
          <p:nvPr>
            <p:ph idx="1"/>
          </p:nvPr>
        </p:nvSpPr>
        <p:spPr/>
        <p:txBody>
          <a:bodyPr/>
          <a:lstStyle/>
          <a:p>
            <a:r>
              <a:rPr lang="en-CA" dirty="0" smtClean="0"/>
              <a:t>&lt;sup&gt;&lt;/sup&gt; &lt;!– display superscript text</a:t>
            </a:r>
            <a:r>
              <a:rPr lang="en-CA" dirty="0" smtClean="0">
                <a:sym typeface="Wingdings" panose="05000000000000000000" pitchFamily="2" charset="2"/>
              </a:rPr>
              <a:t></a:t>
            </a:r>
          </a:p>
          <a:p>
            <a:r>
              <a:rPr lang="en-CA" dirty="0" smtClean="0">
                <a:sym typeface="Wingdings" panose="05000000000000000000" pitchFamily="2" charset="2"/>
              </a:rPr>
              <a:t>&lt;sub&gt;&lt;/sub&gt; &lt;!—display subscript text</a:t>
            </a:r>
            <a:endParaRPr lang="en-CA" dirty="0" smtClean="0"/>
          </a:p>
          <a:p>
            <a:endParaRPr lang="en-US" dirty="0"/>
          </a:p>
        </p:txBody>
      </p:sp>
    </p:spTree>
    <p:extLst>
      <p:ext uri="{BB962C8B-B14F-4D97-AF65-F5344CB8AC3E}">
        <p14:creationId xmlns:p14="http://schemas.microsoft.com/office/powerpoint/2010/main" val="3576246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CSS Style</a:t>
            </a:r>
            <a:endParaRPr lang="en-US" dirty="0"/>
          </a:p>
        </p:txBody>
      </p:sp>
      <p:sp>
        <p:nvSpPr>
          <p:cNvPr id="3" name="Content Placeholder 2"/>
          <p:cNvSpPr>
            <a:spLocks noGrp="1"/>
          </p:cNvSpPr>
          <p:nvPr>
            <p:ph idx="1"/>
          </p:nvPr>
        </p:nvSpPr>
        <p:spPr/>
        <p:txBody>
          <a:bodyPr>
            <a:normAutofit fontScale="92500" lnSpcReduction="20000"/>
          </a:bodyPr>
          <a:lstStyle/>
          <a:p>
            <a:r>
              <a:rPr lang="en-CA" dirty="0" smtClean="0"/>
              <a:t>CSS stands for Cascading Style Sheets.</a:t>
            </a:r>
          </a:p>
          <a:p>
            <a:r>
              <a:rPr lang="en-CA" dirty="0" smtClean="0"/>
              <a:t>CSS is the language for describing the presentation of Web pages, including colors, layout, size and fonts. It describes how HTML elements are to be shown on screen, paper, webpage, or in any media.</a:t>
            </a:r>
          </a:p>
          <a:p>
            <a:r>
              <a:rPr lang="en-CA" dirty="0" smtClean="0"/>
              <a:t>Inline Style can be assigned to the style attribute of any html tags.</a:t>
            </a:r>
          </a:p>
          <a:p>
            <a:r>
              <a:rPr lang="en-CA" dirty="0" smtClean="0"/>
              <a:t>&lt;tag style=“</a:t>
            </a:r>
            <a:r>
              <a:rPr lang="en-CA" dirty="0" err="1" smtClean="0"/>
              <a:t>attribute:value</a:t>
            </a:r>
            <a:r>
              <a:rPr lang="en-CA" dirty="0" smtClean="0"/>
              <a:t>”&gt;..&lt;/tag&gt;</a:t>
            </a:r>
          </a:p>
          <a:p>
            <a:r>
              <a:rPr lang="en-CA" dirty="0" smtClean="0"/>
              <a:t>style=“</a:t>
            </a:r>
            <a:r>
              <a:rPr lang="en-CA" dirty="0" err="1" smtClean="0"/>
              <a:t>attribute:value</a:t>
            </a:r>
            <a:r>
              <a:rPr lang="en-CA" dirty="0" smtClean="0"/>
              <a:t>” specifies the attribute and its value for some tag’s contents.</a:t>
            </a:r>
          </a:p>
          <a:p>
            <a:endParaRPr lang="en-CA" dirty="0" smtClean="0"/>
          </a:p>
        </p:txBody>
      </p:sp>
    </p:spTree>
    <p:extLst>
      <p:ext uri="{BB962C8B-B14F-4D97-AF65-F5344CB8AC3E}">
        <p14:creationId xmlns:p14="http://schemas.microsoft.com/office/powerpoint/2010/main" val="127376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Inline Style CSS</a:t>
            </a:r>
            <a:endParaRPr lang="en-US" dirty="0"/>
          </a:p>
        </p:txBody>
      </p:sp>
      <p:sp>
        <p:nvSpPr>
          <p:cNvPr id="3" name="Content Placeholder 2"/>
          <p:cNvSpPr>
            <a:spLocks noGrp="1"/>
          </p:cNvSpPr>
          <p:nvPr>
            <p:ph idx="1"/>
          </p:nvPr>
        </p:nvSpPr>
        <p:spPr/>
        <p:txBody>
          <a:bodyPr>
            <a:normAutofit fontScale="92500" lnSpcReduction="10000"/>
          </a:bodyPr>
          <a:lstStyle/>
          <a:p>
            <a:r>
              <a:rPr lang="en-CA" dirty="0" smtClean="0"/>
              <a:t>Create Example14.html</a:t>
            </a:r>
          </a:p>
          <a:p>
            <a:r>
              <a:rPr lang="en-US" dirty="0" smtClean="0"/>
              <a:t> style="</a:t>
            </a:r>
            <a:r>
              <a:rPr lang="en-US" dirty="0" err="1" smtClean="0"/>
              <a:t>color:blue;font-style:italic</a:t>
            </a:r>
            <a:r>
              <a:rPr lang="en-US" dirty="0" smtClean="0"/>
              <a:t>“ </a:t>
            </a:r>
            <a:r>
              <a:rPr lang="en-US" dirty="0" smtClean="0">
                <a:sym typeface="Wingdings" panose="05000000000000000000" pitchFamily="2" charset="2"/>
              </a:rPr>
              <a:t>which specifies the text color as blue, font style as italic.</a:t>
            </a:r>
          </a:p>
          <a:p>
            <a:r>
              <a:rPr lang="en-CA" dirty="0" smtClean="0"/>
              <a:t>Create Example15.html</a:t>
            </a:r>
          </a:p>
          <a:p>
            <a:r>
              <a:rPr lang="en-US" dirty="0"/>
              <a:t>"</a:t>
            </a:r>
            <a:r>
              <a:rPr lang="en-US" dirty="0" smtClean="0"/>
              <a:t>color:orange;font-family:Arial;font-size:20pt“ specifies the text color as orange, font family as Arial black font size as 20pt.</a:t>
            </a:r>
          </a:p>
          <a:p>
            <a:r>
              <a:rPr lang="en-CA" dirty="0" smtClean="0"/>
              <a:t>Inline Style CSS is not recommended to use because it affects the whole CSS layout.</a:t>
            </a:r>
            <a:endParaRPr lang="en-US" dirty="0" smtClean="0"/>
          </a:p>
          <a:p>
            <a:endParaRPr lang="en-US" dirty="0"/>
          </a:p>
        </p:txBody>
      </p:sp>
    </p:spTree>
    <p:extLst>
      <p:ext uri="{BB962C8B-B14F-4D97-AF65-F5344CB8AC3E}">
        <p14:creationId xmlns:p14="http://schemas.microsoft.com/office/powerpoint/2010/main" val="1666425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Internal Style CSS</a:t>
            </a:r>
            <a:endParaRPr lang="en-US" dirty="0"/>
          </a:p>
        </p:txBody>
      </p:sp>
      <p:sp>
        <p:nvSpPr>
          <p:cNvPr id="3" name="Content Placeholder 2"/>
          <p:cNvSpPr>
            <a:spLocks noGrp="1"/>
          </p:cNvSpPr>
          <p:nvPr>
            <p:ph idx="1"/>
          </p:nvPr>
        </p:nvSpPr>
        <p:spPr/>
        <p:txBody>
          <a:bodyPr>
            <a:normAutofit fontScale="62500" lnSpcReduction="20000"/>
          </a:bodyPr>
          <a:lstStyle/>
          <a:p>
            <a:r>
              <a:rPr lang="en-CA" dirty="0" smtClean="0"/>
              <a:t>Internal Style CSS is a standard CSS which is most frequently used in HTML and CSS file: The syntax looks like this:</a:t>
            </a:r>
          </a:p>
          <a:p>
            <a:pPr marL="0" indent="0">
              <a:buNone/>
            </a:pPr>
            <a:r>
              <a:rPr lang="en-CA" dirty="0" smtClean="0"/>
              <a:t>&lt;style type=“text/</a:t>
            </a:r>
            <a:r>
              <a:rPr lang="en-CA" dirty="0" err="1" smtClean="0"/>
              <a:t>css</a:t>
            </a:r>
            <a:r>
              <a:rPr lang="en-CA" dirty="0" smtClean="0"/>
              <a:t>”&gt;</a:t>
            </a:r>
          </a:p>
          <a:p>
            <a:pPr marL="0" indent="0">
              <a:buNone/>
            </a:pPr>
            <a:r>
              <a:rPr lang="en-CA" dirty="0" smtClean="0"/>
              <a:t>……….</a:t>
            </a:r>
            <a:endParaRPr lang="en-CA" dirty="0"/>
          </a:p>
          <a:p>
            <a:pPr marL="0" indent="0">
              <a:buNone/>
            </a:pPr>
            <a:r>
              <a:rPr lang="en-CA" dirty="0" smtClean="0"/>
              <a:t>&lt;/style&gt;</a:t>
            </a:r>
          </a:p>
          <a:p>
            <a:pPr marL="0" indent="0">
              <a:buNone/>
            </a:pPr>
            <a:r>
              <a:rPr lang="en-CA" dirty="0" smtClean="0"/>
              <a:t>Created Example16.html</a:t>
            </a:r>
          </a:p>
          <a:p>
            <a:pPr marL="0" indent="0">
              <a:buNone/>
            </a:pPr>
            <a:r>
              <a:rPr lang="en-CA" dirty="0" smtClean="0">
                <a:solidFill>
                  <a:srgbClr val="FF0000"/>
                </a:solidFill>
              </a:rPr>
              <a:t>Explanation:</a:t>
            </a:r>
          </a:p>
          <a:p>
            <a:pPr marL="0" indent="0">
              <a:buNone/>
            </a:pPr>
            <a:r>
              <a:rPr lang="en-CA" dirty="0" smtClean="0"/>
              <a:t>&lt;style type=“text/</a:t>
            </a:r>
            <a:r>
              <a:rPr lang="en-CA" dirty="0" err="1" smtClean="0"/>
              <a:t>css</a:t>
            </a:r>
            <a:r>
              <a:rPr lang="en-CA" dirty="0" smtClean="0"/>
              <a:t>”&gt;..&lt;/style&gt; is an internal style CSS syntax, declaring an internal style </a:t>
            </a:r>
            <a:r>
              <a:rPr lang="en-CA" dirty="0" err="1" smtClean="0"/>
              <a:t>css</a:t>
            </a:r>
            <a:r>
              <a:rPr lang="en-CA" dirty="0" smtClean="0"/>
              <a:t>.</a:t>
            </a:r>
          </a:p>
          <a:p>
            <a:pPr marL="0" indent="0">
              <a:buNone/>
            </a:pPr>
            <a:r>
              <a:rPr lang="en-CA" dirty="0" smtClean="0"/>
              <a:t>“h2 {color: blue}” specifies the font color for tag “&lt;h2&gt;Learn CSS&lt;/h2&gt;”.</a:t>
            </a:r>
          </a:p>
          <a:p>
            <a:pPr marL="0" indent="0">
              <a:buNone/>
            </a:pPr>
            <a:r>
              <a:rPr lang="en-CA" dirty="0" smtClean="0"/>
              <a:t>“p {font-size:16 </a:t>
            </a:r>
            <a:r>
              <a:rPr lang="en-CA" dirty="0" err="1" smtClean="0"/>
              <a:t>pt</a:t>
            </a:r>
            <a:r>
              <a:rPr lang="en-CA" dirty="0" smtClean="0"/>
              <a:t>}” specifies the font size for tag “&lt;p&gt;Test Internal Style CSS&lt;/p&gt;”.</a:t>
            </a:r>
          </a:p>
          <a:p>
            <a:pPr marL="0" indent="0">
              <a:buNone/>
            </a:pPr>
            <a:r>
              <a:rPr lang="en-CA" dirty="0" smtClean="0"/>
              <a:t>CSS uses /* and */ as a comment</a:t>
            </a:r>
          </a:p>
          <a:p>
            <a:pPr marL="0" indent="0">
              <a:buNone/>
            </a:pPr>
            <a:r>
              <a:rPr lang="en-CA" dirty="0" smtClean="0"/>
              <a:t>/* declares an internal style </a:t>
            </a:r>
            <a:r>
              <a:rPr lang="en-CA" dirty="0" err="1" smtClean="0"/>
              <a:t>css</a:t>
            </a:r>
            <a:r>
              <a:rPr lang="en-CA" dirty="0" smtClean="0"/>
              <a:t> */ is a </a:t>
            </a:r>
            <a:r>
              <a:rPr lang="en-CA" dirty="0" err="1" smtClean="0"/>
              <a:t>css</a:t>
            </a:r>
            <a:r>
              <a:rPr lang="en-CA" dirty="0" smtClean="0"/>
              <a:t> comment.</a:t>
            </a:r>
            <a:endParaRPr lang="en-US" dirty="0"/>
          </a:p>
        </p:txBody>
      </p:sp>
    </p:spTree>
    <p:extLst>
      <p:ext uri="{BB962C8B-B14F-4D97-AF65-F5344CB8AC3E}">
        <p14:creationId xmlns:p14="http://schemas.microsoft.com/office/powerpoint/2010/main" val="152367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 to HTML</a:t>
            </a:r>
            <a:endParaRPr lang="en-US" dirty="0"/>
          </a:p>
        </p:txBody>
      </p:sp>
      <p:sp>
        <p:nvSpPr>
          <p:cNvPr id="3" name="Content Placeholder 2"/>
          <p:cNvSpPr>
            <a:spLocks noGrp="1"/>
          </p:cNvSpPr>
          <p:nvPr>
            <p:ph idx="1"/>
          </p:nvPr>
        </p:nvSpPr>
        <p:spPr/>
        <p:txBody>
          <a:bodyPr/>
          <a:lstStyle/>
          <a:p>
            <a:r>
              <a:rPr lang="en-CA" sz="1800" dirty="0" smtClean="0"/>
              <a:t>All web pages on the world are consisted of HTML. The extension name of the html file is “.html” or “.</a:t>
            </a:r>
            <a:r>
              <a:rPr lang="en-CA" sz="1800" dirty="0" err="1" smtClean="0"/>
              <a:t>htm</a:t>
            </a:r>
            <a:r>
              <a:rPr lang="en-CA" sz="1800" dirty="0" smtClean="0"/>
              <a:t>”.</a:t>
            </a:r>
          </a:p>
          <a:p>
            <a:r>
              <a:rPr lang="en-CA" sz="1800" dirty="0" smtClean="0"/>
              <a:t>HTML File is consisted of tags. The syntax of tag:</a:t>
            </a:r>
          </a:p>
          <a:p>
            <a:pPr marL="0" indent="0">
              <a:buNone/>
            </a:pPr>
            <a:r>
              <a:rPr lang="en-CA" sz="1800" dirty="0" smtClean="0"/>
              <a:t>&lt;</a:t>
            </a:r>
            <a:r>
              <a:rPr lang="en-CA" sz="1800" dirty="0" err="1" smtClean="0"/>
              <a:t>tagName</a:t>
            </a:r>
            <a:r>
              <a:rPr lang="en-CA" sz="1800" dirty="0" smtClean="0"/>
              <a:t>&gt;…&lt;/</a:t>
            </a:r>
            <a:r>
              <a:rPr lang="en-CA" sz="1800" dirty="0" err="1" smtClean="0"/>
              <a:t>tagName</a:t>
            </a:r>
            <a:r>
              <a:rPr lang="en-CA" sz="1800" dirty="0" smtClean="0"/>
              <a:t>&gt;</a:t>
            </a:r>
          </a:p>
          <a:p>
            <a:pPr marL="0" indent="0">
              <a:buNone/>
            </a:pPr>
            <a:r>
              <a:rPr lang="en-CA" sz="1800" dirty="0" smtClean="0"/>
              <a:t>Or:</a:t>
            </a:r>
          </a:p>
          <a:p>
            <a:pPr marL="0" indent="0">
              <a:buNone/>
            </a:pPr>
            <a:r>
              <a:rPr lang="en-CA" sz="1800" dirty="0" smtClean="0"/>
              <a:t>&lt;tagName1&gt; </a:t>
            </a:r>
          </a:p>
          <a:p>
            <a:pPr marL="0" indent="0">
              <a:buNone/>
            </a:pPr>
            <a:r>
              <a:rPr lang="en-CA" sz="1800" dirty="0"/>
              <a:t> </a:t>
            </a:r>
            <a:r>
              <a:rPr lang="en-CA" sz="1800" dirty="0" smtClean="0"/>
              <a:t>  &lt;tagName2&gt;</a:t>
            </a:r>
          </a:p>
          <a:p>
            <a:pPr marL="0" indent="0">
              <a:buNone/>
            </a:pPr>
            <a:r>
              <a:rPr lang="en-CA" sz="1800" dirty="0"/>
              <a:t> </a:t>
            </a:r>
            <a:r>
              <a:rPr lang="en-CA" sz="1800" dirty="0" smtClean="0"/>
              <a:t>  &lt;/tagName2&gt;</a:t>
            </a:r>
          </a:p>
          <a:p>
            <a:pPr marL="0" indent="0">
              <a:buNone/>
            </a:pPr>
            <a:r>
              <a:rPr lang="en-CA" sz="1800" dirty="0" smtClean="0"/>
              <a:t>&lt;/tagName1&gt;</a:t>
            </a:r>
          </a:p>
          <a:p>
            <a:pPr marL="0" indent="0">
              <a:buNone/>
            </a:pPr>
            <a:endParaRPr lang="en-US" dirty="0"/>
          </a:p>
        </p:txBody>
      </p:sp>
    </p:spTree>
    <p:extLst>
      <p:ext uri="{BB962C8B-B14F-4D97-AF65-F5344CB8AC3E}">
        <p14:creationId xmlns:p14="http://schemas.microsoft.com/office/powerpoint/2010/main" val="36033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 Style for ID</a:t>
            </a:r>
            <a:endParaRPr lang="en-US" dirty="0"/>
          </a:p>
        </p:txBody>
      </p:sp>
      <p:sp>
        <p:nvSpPr>
          <p:cNvPr id="3" name="Content Placeholder 2"/>
          <p:cNvSpPr>
            <a:spLocks noGrp="1"/>
          </p:cNvSpPr>
          <p:nvPr>
            <p:ph idx="1"/>
          </p:nvPr>
        </p:nvSpPr>
        <p:spPr/>
        <p:txBody>
          <a:bodyPr/>
          <a:lstStyle/>
          <a:p>
            <a:r>
              <a:rPr lang="en-CA" dirty="0" smtClean="0"/>
              <a:t>&lt;style type=“text/</a:t>
            </a:r>
            <a:r>
              <a:rPr lang="en-CA" dirty="0" err="1" smtClean="0"/>
              <a:t>css</a:t>
            </a:r>
            <a:r>
              <a:rPr lang="en-CA" dirty="0" smtClean="0"/>
              <a:t>”&gt;</a:t>
            </a:r>
          </a:p>
          <a:p>
            <a:pPr marL="0" indent="0">
              <a:buNone/>
            </a:pPr>
            <a:r>
              <a:rPr lang="en-CA" dirty="0" smtClean="0"/>
              <a:t>#id {</a:t>
            </a:r>
            <a:r>
              <a:rPr lang="en-CA" dirty="0" err="1" smtClean="0"/>
              <a:t>attribute:value</a:t>
            </a:r>
            <a:r>
              <a:rPr lang="en-CA" dirty="0" smtClean="0"/>
              <a:t>}</a:t>
            </a:r>
          </a:p>
          <a:p>
            <a:pPr marL="0" indent="0">
              <a:buNone/>
            </a:pPr>
            <a:r>
              <a:rPr lang="en-CA" dirty="0" smtClean="0"/>
              <a:t>&lt;/style&gt;</a:t>
            </a:r>
          </a:p>
          <a:p>
            <a:pPr marL="0" indent="0">
              <a:buNone/>
            </a:pPr>
            <a:r>
              <a:rPr lang="en-CA" dirty="0" smtClean="0"/>
              <a:t>“#id{</a:t>
            </a:r>
            <a:r>
              <a:rPr lang="en-CA" dirty="0" err="1" smtClean="0"/>
              <a:t>attribute:value</a:t>
            </a:r>
            <a:r>
              <a:rPr lang="en-CA" dirty="0" smtClean="0"/>
              <a:t>}” sets the CSS style for specified id.</a:t>
            </a:r>
          </a:p>
          <a:p>
            <a:pPr marL="0" indent="0">
              <a:buNone/>
            </a:pPr>
            <a:r>
              <a:rPr lang="en-CA" dirty="0" smtClean="0"/>
              <a:t>Create Example17.html</a:t>
            </a:r>
          </a:p>
          <a:p>
            <a:pPr marL="0" indent="0">
              <a:buNone/>
            </a:pPr>
            <a:r>
              <a:rPr lang="en-CA" dirty="0" err="1" smtClean="0"/>
              <a:t>Explanation:The</a:t>
            </a:r>
            <a:r>
              <a:rPr lang="en-CA" dirty="0" smtClean="0"/>
              <a:t> above code sets CSS style for id=“a” and id=“b”.</a:t>
            </a:r>
            <a:endParaRPr lang="en-US" dirty="0"/>
          </a:p>
        </p:txBody>
      </p:sp>
    </p:spTree>
    <p:extLst>
      <p:ext uri="{BB962C8B-B14F-4D97-AF65-F5344CB8AC3E}">
        <p14:creationId xmlns:p14="http://schemas.microsoft.com/office/powerpoint/2010/main" val="3526601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 Style for Class</a:t>
            </a:r>
            <a:endParaRPr lang="en-US" dirty="0"/>
          </a:p>
        </p:txBody>
      </p:sp>
      <p:sp>
        <p:nvSpPr>
          <p:cNvPr id="3" name="Content Placeholder 2"/>
          <p:cNvSpPr>
            <a:spLocks noGrp="1"/>
          </p:cNvSpPr>
          <p:nvPr>
            <p:ph idx="1"/>
          </p:nvPr>
        </p:nvSpPr>
        <p:spPr/>
        <p:txBody>
          <a:bodyPr/>
          <a:lstStyle/>
          <a:p>
            <a:pPr marL="0" indent="0">
              <a:buNone/>
            </a:pPr>
            <a:r>
              <a:rPr lang="en-CA" dirty="0" smtClean="0"/>
              <a:t>.class {attribute: value}” sets the CSS style for specified class.</a:t>
            </a:r>
          </a:p>
          <a:p>
            <a:pPr marL="0" indent="0">
              <a:buNone/>
            </a:pPr>
            <a:r>
              <a:rPr lang="en-CA" dirty="0" smtClean="0"/>
              <a:t>Create Example18.html</a:t>
            </a:r>
          </a:p>
          <a:p>
            <a:pPr marL="0" indent="0">
              <a:buNone/>
            </a:pPr>
            <a:r>
              <a:rPr lang="en-CA" dirty="0" err="1" smtClean="0"/>
              <a:t>Explanation:The</a:t>
            </a:r>
            <a:r>
              <a:rPr lang="en-CA" dirty="0" smtClean="0"/>
              <a:t> above code sets CSS style for class=“c” and class=“d”.</a:t>
            </a:r>
            <a:endParaRPr lang="en-US" dirty="0"/>
          </a:p>
        </p:txBody>
      </p:sp>
    </p:spTree>
    <p:extLst>
      <p:ext uri="{BB962C8B-B14F-4D97-AF65-F5344CB8AC3E}">
        <p14:creationId xmlns:p14="http://schemas.microsoft.com/office/powerpoint/2010/main" val="3871992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 Tag’s ID Style</a:t>
            </a:r>
            <a:endParaRPr lang="en-US" dirty="0"/>
          </a:p>
        </p:txBody>
      </p:sp>
      <p:sp>
        <p:nvSpPr>
          <p:cNvPr id="3" name="Content Placeholder 2"/>
          <p:cNvSpPr>
            <a:spLocks noGrp="1"/>
          </p:cNvSpPr>
          <p:nvPr>
            <p:ph idx="1"/>
          </p:nvPr>
        </p:nvSpPr>
        <p:spPr/>
        <p:txBody>
          <a:bodyPr/>
          <a:lstStyle/>
          <a:p>
            <a:r>
              <a:rPr lang="en-CA" dirty="0" smtClean="0"/>
              <a:t>“tag #id {attribute: value}” sets the CSS style for specified id inside a tag.</a:t>
            </a:r>
          </a:p>
          <a:p>
            <a:r>
              <a:rPr lang="en-CA" dirty="0" smtClean="0"/>
              <a:t>Create Example19.html</a:t>
            </a:r>
          </a:p>
          <a:p>
            <a:r>
              <a:rPr lang="en-CA" dirty="0" smtClean="0"/>
              <a:t>Explanation: “</a:t>
            </a:r>
            <a:r>
              <a:rPr lang="en-CA" dirty="0" err="1" smtClean="0"/>
              <a:t>tag#id</a:t>
            </a:r>
            <a:r>
              <a:rPr lang="en-CA" dirty="0" smtClean="0"/>
              <a:t> {</a:t>
            </a:r>
            <a:r>
              <a:rPr lang="en-CA" dirty="0" err="1" smtClean="0"/>
              <a:t>attribute:value</a:t>
            </a:r>
            <a:r>
              <a:rPr lang="en-CA" dirty="0" smtClean="0"/>
              <a:t>}” sets tag’s id style.</a:t>
            </a:r>
            <a:endParaRPr lang="en-US" dirty="0"/>
          </a:p>
        </p:txBody>
      </p:sp>
    </p:spTree>
    <p:extLst>
      <p:ext uri="{BB962C8B-B14F-4D97-AF65-F5344CB8AC3E}">
        <p14:creationId xmlns:p14="http://schemas.microsoft.com/office/powerpoint/2010/main" val="4213197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 Tag’s Class Style</a:t>
            </a:r>
            <a:endParaRPr lang="en-US" dirty="0"/>
          </a:p>
        </p:txBody>
      </p:sp>
      <p:sp>
        <p:nvSpPr>
          <p:cNvPr id="3" name="Content Placeholder 2"/>
          <p:cNvSpPr>
            <a:spLocks noGrp="1"/>
          </p:cNvSpPr>
          <p:nvPr>
            <p:ph idx="1"/>
          </p:nvPr>
        </p:nvSpPr>
        <p:spPr/>
        <p:txBody>
          <a:bodyPr/>
          <a:lstStyle/>
          <a:p>
            <a:r>
              <a:rPr lang="en-CA" dirty="0" smtClean="0"/>
              <a:t>“tag .class {attribute: value}” sets the CSS style for specified class inside a tag.</a:t>
            </a:r>
          </a:p>
          <a:p>
            <a:r>
              <a:rPr lang="en-CA" dirty="0" smtClean="0"/>
              <a:t>Create Example20.html</a:t>
            </a:r>
          </a:p>
          <a:p>
            <a:r>
              <a:rPr lang="en-CA" dirty="0" smtClean="0"/>
              <a:t>Explanation:”</a:t>
            </a:r>
            <a:r>
              <a:rPr lang="en-CA" dirty="0" err="1" smtClean="0"/>
              <a:t>tag.class</a:t>
            </a:r>
            <a:r>
              <a:rPr lang="en-CA" dirty="0" smtClean="0"/>
              <a:t> {</a:t>
            </a:r>
            <a:r>
              <a:rPr lang="en-CA" dirty="0" err="1" smtClean="0"/>
              <a:t>attribute:value</a:t>
            </a:r>
            <a:r>
              <a:rPr lang="en-CA" dirty="0" smtClean="0"/>
              <a:t>}” sets tag’s class style.</a:t>
            </a:r>
            <a:endParaRPr lang="en-US" dirty="0"/>
          </a:p>
        </p:txBody>
      </p:sp>
    </p:spTree>
    <p:extLst>
      <p:ext uri="{BB962C8B-B14F-4D97-AF65-F5344CB8AC3E}">
        <p14:creationId xmlns:p14="http://schemas.microsoft.com/office/powerpoint/2010/main" val="2926296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 External Style</a:t>
            </a:r>
            <a:endParaRPr lang="en-US" dirty="0"/>
          </a:p>
        </p:txBody>
      </p:sp>
      <p:sp>
        <p:nvSpPr>
          <p:cNvPr id="3" name="Content Placeholder 2"/>
          <p:cNvSpPr>
            <a:spLocks noGrp="1"/>
          </p:cNvSpPr>
          <p:nvPr>
            <p:ph idx="1"/>
          </p:nvPr>
        </p:nvSpPr>
        <p:spPr/>
        <p:txBody>
          <a:bodyPr/>
          <a:lstStyle/>
          <a:p>
            <a:r>
              <a:rPr lang="en-CA" dirty="0" smtClean="0"/>
              <a:t>CSS Style sheets can be linked from a separate file that exists outside the current HTML document.</a:t>
            </a:r>
          </a:p>
          <a:p>
            <a:r>
              <a:rPr lang="en-CA" dirty="0" smtClean="0"/>
              <a:t>&lt;link ref=“stylesheet” type=“text/</a:t>
            </a:r>
            <a:r>
              <a:rPr lang="en-CA" dirty="0" err="1" smtClean="0"/>
              <a:t>css</a:t>
            </a:r>
            <a:r>
              <a:rPr lang="en-CA" dirty="0" smtClean="0"/>
              <a:t>” title=“External File” </a:t>
            </a:r>
            <a:r>
              <a:rPr lang="en-CA" dirty="0" err="1" smtClean="0"/>
              <a:t>href</a:t>
            </a:r>
            <a:r>
              <a:rPr lang="en-CA" dirty="0" smtClean="0"/>
              <a:t>=“myStyle.css”&gt;</a:t>
            </a:r>
          </a:p>
          <a:p>
            <a:r>
              <a:rPr lang="en-CA" dirty="0" smtClean="0"/>
              <a:t>Create Example21.html</a:t>
            </a:r>
          </a:p>
          <a:p>
            <a:r>
              <a:rPr lang="en-CA" dirty="0" smtClean="0">
                <a:solidFill>
                  <a:srgbClr val="FF0000"/>
                </a:solidFill>
              </a:rPr>
              <a:t>Explanation: </a:t>
            </a:r>
            <a:r>
              <a:rPr lang="en-CA" dirty="0" smtClean="0"/>
              <a:t>“myStyle.css” is an external CSS file which is linked by “myFile.html”.</a:t>
            </a:r>
            <a:endParaRPr lang="en-US" dirty="0"/>
          </a:p>
        </p:txBody>
      </p:sp>
    </p:spTree>
    <p:extLst>
      <p:ext uri="{BB962C8B-B14F-4D97-AF65-F5344CB8AC3E}">
        <p14:creationId xmlns:p14="http://schemas.microsoft.com/office/powerpoint/2010/main" val="2097852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 and Style</a:t>
            </a:r>
            <a:endParaRPr lang="en-US" dirty="0"/>
          </a:p>
        </p:txBody>
      </p:sp>
      <p:sp>
        <p:nvSpPr>
          <p:cNvPr id="3" name="Content Placeholder 2"/>
          <p:cNvSpPr>
            <a:spLocks noGrp="1"/>
          </p:cNvSpPr>
          <p:nvPr>
            <p:ph idx="1"/>
          </p:nvPr>
        </p:nvSpPr>
        <p:spPr>
          <a:xfrm>
            <a:off x="457200" y="1196752"/>
            <a:ext cx="8229600" cy="4929411"/>
          </a:xfrm>
        </p:spPr>
        <p:txBody>
          <a:bodyPr>
            <a:normAutofit fontScale="70000" lnSpcReduction="20000"/>
          </a:bodyPr>
          <a:lstStyle/>
          <a:p>
            <a:pPr marL="0" indent="0">
              <a:buNone/>
            </a:pPr>
            <a:r>
              <a:rPr lang="en-CA" dirty="0" smtClean="0"/>
              <a:t>&lt;</a:t>
            </a:r>
            <a:r>
              <a:rPr lang="en-CA" dirty="0" err="1" smtClean="0"/>
              <a:t>ul</a:t>
            </a:r>
            <a:r>
              <a:rPr lang="en-CA" dirty="0" smtClean="0"/>
              <a:t> type=“disc/circle/square”&gt;</a:t>
            </a:r>
          </a:p>
          <a:p>
            <a:pPr marL="0" indent="0">
              <a:buNone/>
            </a:pPr>
            <a:r>
              <a:rPr lang="en-CA" dirty="0" smtClean="0"/>
              <a:t>&lt;li&gt;….&lt;/li&gt;</a:t>
            </a:r>
          </a:p>
          <a:p>
            <a:pPr marL="0" indent="0">
              <a:buNone/>
            </a:pPr>
            <a:r>
              <a:rPr lang="en-CA" dirty="0" smtClean="0"/>
              <a:t>&lt;li&gt;….&lt;/li&gt;</a:t>
            </a:r>
          </a:p>
          <a:p>
            <a:pPr marL="0" indent="0">
              <a:buNone/>
            </a:pPr>
            <a:r>
              <a:rPr lang="en-CA" dirty="0" smtClean="0"/>
              <a:t>&lt;li&gt;….&lt;/li&gt;</a:t>
            </a:r>
          </a:p>
          <a:p>
            <a:pPr marL="0" indent="0">
              <a:buNone/>
            </a:pPr>
            <a:r>
              <a:rPr lang="en-CA" dirty="0" smtClean="0"/>
              <a:t>&lt;/</a:t>
            </a:r>
            <a:r>
              <a:rPr lang="en-CA" dirty="0" err="1" smtClean="0"/>
              <a:t>ul</a:t>
            </a:r>
            <a:r>
              <a:rPr lang="en-CA" dirty="0" smtClean="0"/>
              <a:t>&gt;</a:t>
            </a:r>
            <a:endParaRPr lang="en-US" dirty="0" smtClean="0"/>
          </a:p>
          <a:p>
            <a:pPr marL="0" indent="0">
              <a:buNone/>
            </a:pPr>
            <a:r>
              <a:rPr lang="en-CA" dirty="0" smtClean="0"/>
              <a:t>Type=“disc” sets a solid disc type, type=“circle” sets and empty circle, type=“square” sets a solid square.</a:t>
            </a:r>
          </a:p>
          <a:p>
            <a:pPr marL="0" indent="0">
              <a:buNone/>
            </a:pPr>
            <a:r>
              <a:rPr lang="en-CA" dirty="0" smtClean="0"/>
              <a:t>Create Example22.html,Example23.html,Example24.html</a:t>
            </a:r>
          </a:p>
          <a:p>
            <a:pPr marL="0" indent="0">
              <a:buNone/>
            </a:pPr>
            <a:r>
              <a:rPr lang="en-CA" dirty="0" smtClean="0"/>
              <a:t>Explanation:</a:t>
            </a:r>
          </a:p>
          <a:p>
            <a:pPr marL="0" indent="0">
              <a:buNone/>
            </a:pPr>
            <a:r>
              <a:rPr lang="en-CA" dirty="0" smtClean="0"/>
              <a:t>&lt;</a:t>
            </a:r>
            <a:r>
              <a:rPr lang="en-CA" dirty="0" err="1" smtClean="0"/>
              <a:t>ul</a:t>
            </a:r>
            <a:r>
              <a:rPr lang="en-CA" dirty="0" smtClean="0"/>
              <a:t>&gt;&lt;/</a:t>
            </a:r>
            <a:r>
              <a:rPr lang="en-CA" dirty="0" err="1" smtClean="0"/>
              <a:t>ul</a:t>
            </a:r>
            <a:r>
              <a:rPr lang="en-CA" dirty="0" smtClean="0"/>
              <a:t>&gt; are used to include the items in an unordered list.</a:t>
            </a:r>
          </a:p>
          <a:p>
            <a:pPr marL="0" indent="0">
              <a:buNone/>
            </a:pPr>
            <a:r>
              <a:rPr lang="en-CA" dirty="0" smtClean="0"/>
              <a:t>&lt;li&gt;&lt;/li&gt; are used to list each list items.</a:t>
            </a:r>
          </a:p>
          <a:p>
            <a:pPr marL="0" indent="0">
              <a:buNone/>
            </a:pPr>
            <a:r>
              <a:rPr lang="en-CA" dirty="0" smtClean="0"/>
              <a:t>type=“disc” specifies the bullet point style as “solid disc”.</a:t>
            </a:r>
          </a:p>
          <a:p>
            <a:pPr marL="0" indent="0">
              <a:buNone/>
            </a:pPr>
            <a:r>
              <a:rPr lang="en-CA" dirty="0" smtClean="0"/>
              <a:t>type=“circle” specifies the bullet point style as “empty circle”.</a:t>
            </a:r>
          </a:p>
          <a:p>
            <a:pPr marL="0" indent="0">
              <a:buNone/>
            </a:pPr>
            <a:r>
              <a:rPr lang="en-CA" dirty="0"/>
              <a:t>t</a:t>
            </a:r>
            <a:r>
              <a:rPr lang="en-CA" dirty="0" smtClean="0"/>
              <a:t>ype=“square” specifies the bullet point style as “solid square”.</a:t>
            </a:r>
          </a:p>
          <a:p>
            <a:pPr marL="0" indent="0">
              <a:buNone/>
            </a:pPr>
            <a:endParaRPr lang="en-CA" dirty="0" smtClean="0"/>
          </a:p>
        </p:txBody>
      </p:sp>
    </p:spTree>
    <p:extLst>
      <p:ext uri="{BB962C8B-B14F-4D97-AF65-F5344CB8AC3E}">
        <p14:creationId xmlns:p14="http://schemas.microsoft.com/office/powerpoint/2010/main" val="99775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CA" dirty="0" smtClean="0"/>
              <a:t>Ordered Lists</a:t>
            </a:r>
            <a:endParaRPr lang="en-US" dirty="0"/>
          </a:p>
        </p:txBody>
      </p:sp>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CA" dirty="0" smtClean="0"/>
              <a:t>&lt;</a:t>
            </a:r>
            <a:r>
              <a:rPr lang="en-CA" dirty="0" err="1" smtClean="0"/>
              <a:t>ol</a:t>
            </a:r>
            <a:r>
              <a:rPr lang="en-CA" dirty="0" smtClean="0"/>
              <a:t> type=“1”&gt;</a:t>
            </a:r>
          </a:p>
          <a:p>
            <a:pPr marL="0" indent="0">
              <a:buNone/>
            </a:pPr>
            <a:r>
              <a:rPr lang="en-CA" dirty="0" smtClean="0"/>
              <a:t>&lt;li&gt;……..&lt;/li&gt;</a:t>
            </a:r>
          </a:p>
          <a:p>
            <a:pPr marL="0" indent="0">
              <a:buNone/>
            </a:pPr>
            <a:r>
              <a:rPr lang="en-CA" dirty="0" smtClean="0"/>
              <a:t>&lt;li&gt;……..&lt;/li&gt;</a:t>
            </a:r>
          </a:p>
          <a:p>
            <a:pPr marL="0" indent="0">
              <a:buNone/>
            </a:pPr>
            <a:r>
              <a:rPr lang="en-CA" dirty="0" smtClean="0"/>
              <a:t>&lt;li&gt;………&lt;/li&gt;</a:t>
            </a:r>
            <a:endParaRPr lang="en-CA" dirty="0"/>
          </a:p>
          <a:p>
            <a:pPr marL="0" indent="0">
              <a:buNone/>
            </a:pPr>
            <a:r>
              <a:rPr lang="en-CA" dirty="0" smtClean="0"/>
              <a:t>&lt;/</a:t>
            </a:r>
            <a:r>
              <a:rPr lang="en-CA" dirty="0" err="1" smtClean="0"/>
              <a:t>ol</a:t>
            </a:r>
            <a:r>
              <a:rPr lang="en-CA" dirty="0" smtClean="0"/>
              <a:t>&gt;</a:t>
            </a:r>
          </a:p>
          <a:p>
            <a:r>
              <a:rPr lang="en-CA" dirty="0" smtClean="0"/>
              <a:t>Type=“1” sets sequence numbers</a:t>
            </a:r>
          </a:p>
          <a:p>
            <a:r>
              <a:rPr lang="en-CA" dirty="0" smtClean="0"/>
              <a:t>Create Example25.html</a:t>
            </a:r>
            <a:endParaRPr lang="en-US" dirty="0"/>
          </a:p>
        </p:txBody>
      </p:sp>
    </p:spTree>
    <p:extLst>
      <p:ext uri="{BB962C8B-B14F-4D97-AF65-F5344CB8AC3E}">
        <p14:creationId xmlns:p14="http://schemas.microsoft.com/office/powerpoint/2010/main" val="84021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Unordered Lists Style</a:t>
            </a:r>
            <a:endParaRPr lang="en-US" dirty="0"/>
          </a:p>
        </p:txBody>
      </p:sp>
      <p:sp>
        <p:nvSpPr>
          <p:cNvPr id="3" name="Content Placeholder 2"/>
          <p:cNvSpPr>
            <a:spLocks noGrp="1"/>
          </p:cNvSpPr>
          <p:nvPr>
            <p:ph idx="1"/>
          </p:nvPr>
        </p:nvSpPr>
        <p:spPr/>
        <p:txBody>
          <a:bodyPr/>
          <a:lstStyle/>
          <a:p>
            <a:r>
              <a:rPr lang="en-CA" dirty="0" smtClean="0"/>
              <a:t>Unordered Lists can be set CSS style by its id, class or tag name.</a:t>
            </a:r>
          </a:p>
          <a:p>
            <a:r>
              <a:rPr lang="en-CA" dirty="0" smtClean="0"/>
              <a:t>#id {</a:t>
            </a:r>
            <a:r>
              <a:rPr lang="en-CA" dirty="0" err="1" smtClean="0"/>
              <a:t>attribute:value</a:t>
            </a:r>
            <a:r>
              <a:rPr lang="en-CA" dirty="0" smtClean="0"/>
              <a:t>}</a:t>
            </a:r>
          </a:p>
          <a:p>
            <a:r>
              <a:rPr lang="en-CA" dirty="0" smtClean="0"/>
              <a:t>Create Example26.html</a:t>
            </a:r>
          </a:p>
          <a:p>
            <a:r>
              <a:rPr lang="en-CA" dirty="0" smtClean="0">
                <a:solidFill>
                  <a:srgbClr val="FF0000"/>
                </a:solidFill>
              </a:rPr>
              <a:t>Explanation</a:t>
            </a:r>
            <a:r>
              <a:rPr lang="en-CA" dirty="0" smtClean="0"/>
              <a:t>: #a{</a:t>
            </a:r>
            <a:r>
              <a:rPr lang="en-CA" dirty="0" err="1" smtClean="0"/>
              <a:t>color:blue</a:t>
            </a:r>
            <a:r>
              <a:rPr lang="en-CA" dirty="0" smtClean="0"/>
              <a:t>} sets color as blue for id=“a”.</a:t>
            </a:r>
          </a:p>
          <a:p>
            <a:endParaRPr lang="en-US" dirty="0"/>
          </a:p>
        </p:txBody>
      </p:sp>
    </p:spTree>
    <p:extLst>
      <p:ext uri="{BB962C8B-B14F-4D97-AF65-F5344CB8AC3E}">
        <p14:creationId xmlns:p14="http://schemas.microsoft.com/office/powerpoint/2010/main" val="3937349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Ordered Lists Style</a:t>
            </a:r>
            <a:endParaRPr lang="en-US" dirty="0"/>
          </a:p>
        </p:txBody>
      </p:sp>
      <p:sp>
        <p:nvSpPr>
          <p:cNvPr id="3" name="Content Placeholder 2"/>
          <p:cNvSpPr>
            <a:spLocks noGrp="1"/>
          </p:cNvSpPr>
          <p:nvPr>
            <p:ph idx="1"/>
          </p:nvPr>
        </p:nvSpPr>
        <p:spPr/>
        <p:txBody>
          <a:bodyPr/>
          <a:lstStyle/>
          <a:p>
            <a:r>
              <a:rPr lang="en-CA" dirty="0" smtClean="0"/>
              <a:t>Ordered Lists can be set CSS style by its id, </a:t>
            </a:r>
            <a:r>
              <a:rPr lang="en-CA" smtClean="0"/>
              <a:t>class </a:t>
            </a:r>
            <a:r>
              <a:rPr lang="en-CA" smtClean="0"/>
              <a:t> </a:t>
            </a:r>
            <a:r>
              <a:rPr lang="en-CA" dirty="0" smtClean="0"/>
              <a:t>name.</a:t>
            </a:r>
          </a:p>
          <a:p>
            <a:r>
              <a:rPr lang="en-CA" dirty="0" smtClean="0"/>
              <a:t>.class{</a:t>
            </a:r>
            <a:r>
              <a:rPr lang="en-CA" dirty="0" err="1" smtClean="0"/>
              <a:t>attribute:value</a:t>
            </a:r>
            <a:r>
              <a:rPr lang="en-CA" dirty="0" smtClean="0"/>
              <a:t>}</a:t>
            </a:r>
          </a:p>
          <a:p>
            <a:r>
              <a:rPr lang="en-CA" dirty="0" smtClean="0"/>
              <a:t>Create </a:t>
            </a:r>
            <a:r>
              <a:rPr lang="en-CA" dirty="0" smtClean="0"/>
              <a:t>Example27.html</a:t>
            </a:r>
            <a:endParaRPr lang="en-CA" dirty="0" smtClean="0"/>
          </a:p>
          <a:p>
            <a:r>
              <a:rPr lang="en-CA" dirty="0" smtClean="0"/>
              <a:t>Explanation: .b{</a:t>
            </a:r>
            <a:r>
              <a:rPr lang="en-CA" dirty="0" err="1" smtClean="0"/>
              <a:t>color:blue</a:t>
            </a:r>
            <a:r>
              <a:rPr lang="en-CA" dirty="0" smtClean="0"/>
              <a:t>} sets font as italic for class=“b”.</a:t>
            </a:r>
          </a:p>
        </p:txBody>
      </p:sp>
    </p:spTree>
    <p:extLst>
      <p:ext uri="{BB962C8B-B14F-4D97-AF65-F5344CB8AC3E}">
        <p14:creationId xmlns:p14="http://schemas.microsoft.com/office/powerpoint/2010/main" val="108417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CA" dirty="0" smtClean="0"/>
              <a:t>Structure of Html File</a:t>
            </a:r>
            <a:endParaRPr lang="en-US" dirty="0"/>
          </a:p>
        </p:txBody>
      </p:sp>
      <p:sp>
        <p:nvSpPr>
          <p:cNvPr id="3" name="Content Placeholder 2"/>
          <p:cNvSpPr>
            <a:spLocks noGrp="1"/>
          </p:cNvSpPr>
          <p:nvPr>
            <p:ph idx="1"/>
          </p:nvPr>
        </p:nvSpPr>
        <p:spPr>
          <a:xfrm>
            <a:off x="457200" y="1412776"/>
            <a:ext cx="8229600" cy="4713387"/>
          </a:xfrm>
        </p:spPr>
        <p:txBody>
          <a:bodyPr/>
          <a:lstStyle/>
          <a:p>
            <a:pPr marL="0" indent="0">
              <a:buNone/>
            </a:pPr>
            <a:r>
              <a:rPr lang="en-CA" dirty="0" smtClean="0"/>
              <a:t>Example :</a:t>
            </a:r>
          </a:p>
          <a:p>
            <a:pPr marL="0" indent="0">
              <a:buNone/>
            </a:pPr>
            <a:r>
              <a:rPr lang="en-CA" sz="1600" dirty="0" smtClean="0"/>
              <a:t>&lt;!</a:t>
            </a:r>
            <a:r>
              <a:rPr lang="en-CA" sz="1600" dirty="0" err="1" smtClean="0"/>
              <a:t>Doctype</a:t>
            </a:r>
            <a:r>
              <a:rPr lang="en-CA" sz="1600" dirty="0" smtClean="0"/>
              <a:t> Html&gt;</a:t>
            </a:r>
          </a:p>
          <a:p>
            <a:pPr marL="0" indent="0">
              <a:buNone/>
            </a:pPr>
            <a:r>
              <a:rPr lang="en-CA" sz="1600" dirty="0" smtClean="0"/>
              <a:t>&lt;html&gt;</a:t>
            </a:r>
          </a:p>
          <a:p>
            <a:pPr marL="0" indent="0">
              <a:buNone/>
            </a:pPr>
            <a:r>
              <a:rPr lang="en-CA" sz="1600" dirty="0" smtClean="0"/>
              <a:t>&lt;head&gt;</a:t>
            </a:r>
          </a:p>
          <a:p>
            <a:pPr marL="0" indent="0">
              <a:buNone/>
            </a:pPr>
            <a:r>
              <a:rPr lang="en-CA" sz="1600" dirty="0" smtClean="0"/>
              <a:t>&lt;title&gt;..&lt;/title&gt;</a:t>
            </a:r>
          </a:p>
          <a:p>
            <a:pPr marL="0" indent="0">
              <a:buNone/>
            </a:pPr>
            <a:r>
              <a:rPr lang="en-CA" sz="1600" dirty="0" smtClean="0"/>
              <a:t>&lt;/head&gt;</a:t>
            </a:r>
          </a:p>
          <a:p>
            <a:pPr marL="0" indent="0">
              <a:buNone/>
            </a:pPr>
            <a:r>
              <a:rPr lang="en-CA" sz="1600" dirty="0" smtClean="0"/>
              <a:t>&lt;body&gt;</a:t>
            </a:r>
          </a:p>
          <a:p>
            <a:pPr marL="0" indent="0">
              <a:buNone/>
            </a:pPr>
            <a:r>
              <a:rPr lang="en-CA" sz="1600" dirty="0" smtClean="0"/>
              <a:t>&lt;form&gt;..&lt;/form&gt;</a:t>
            </a:r>
          </a:p>
          <a:p>
            <a:pPr marL="0" indent="0">
              <a:buNone/>
            </a:pPr>
            <a:r>
              <a:rPr lang="en-CA" sz="1600" dirty="0" smtClean="0"/>
              <a:t>…</a:t>
            </a:r>
          </a:p>
          <a:p>
            <a:pPr marL="0" indent="0">
              <a:buNone/>
            </a:pPr>
            <a:r>
              <a:rPr lang="en-CA" sz="1600" dirty="0" smtClean="0"/>
              <a:t>&lt;/body&gt;</a:t>
            </a:r>
          </a:p>
          <a:p>
            <a:pPr marL="0" indent="0">
              <a:buNone/>
            </a:pPr>
            <a:r>
              <a:rPr lang="en-CA" sz="1600" dirty="0" smtClean="0"/>
              <a:t>&lt;/html&gt;</a:t>
            </a:r>
          </a:p>
          <a:p>
            <a:pPr marL="0" indent="0">
              <a:buNone/>
            </a:pPr>
            <a:endParaRPr lang="en-CA" sz="1600" dirty="0" smtClean="0"/>
          </a:p>
          <a:p>
            <a:pPr marL="0" indent="0">
              <a:buNone/>
            </a:pPr>
            <a:r>
              <a:rPr lang="en-CA" sz="1600" dirty="0" smtClean="0"/>
              <a:t>Explanation:</a:t>
            </a:r>
          </a:p>
          <a:p>
            <a:pPr marL="0" indent="0">
              <a:buNone/>
            </a:pPr>
            <a:r>
              <a:rPr lang="en-CA" sz="1600" dirty="0" smtClean="0"/>
              <a:t>&lt;!</a:t>
            </a:r>
            <a:r>
              <a:rPr lang="en-CA" sz="1600" dirty="0" err="1" smtClean="0"/>
              <a:t>Doctype</a:t>
            </a:r>
            <a:r>
              <a:rPr lang="en-CA" sz="1600" dirty="0" smtClean="0"/>
              <a:t> Html&gt;declares the document type</a:t>
            </a:r>
          </a:p>
          <a:p>
            <a:pPr marL="0" indent="0">
              <a:buNone/>
            </a:pPr>
            <a:r>
              <a:rPr lang="en-CA" sz="1600" dirty="0" smtClean="0"/>
              <a:t>&lt;html&gt;..&lt;/html&gt;define the document of a web page.</a:t>
            </a:r>
          </a:p>
          <a:p>
            <a:pPr marL="0" indent="0">
              <a:buNone/>
            </a:pPr>
            <a:endParaRPr lang="en-US" dirty="0"/>
          </a:p>
        </p:txBody>
      </p:sp>
    </p:spTree>
    <p:extLst>
      <p:ext uri="{BB962C8B-B14F-4D97-AF65-F5344CB8AC3E}">
        <p14:creationId xmlns:p14="http://schemas.microsoft.com/office/powerpoint/2010/main" val="70196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Html File</a:t>
            </a:r>
            <a:endParaRPr lang="en-US" dirty="0"/>
          </a:p>
        </p:txBody>
      </p:sp>
      <p:sp>
        <p:nvSpPr>
          <p:cNvPr id="3" name="Content Placeholder 2"/>
          <p:cNvSpPr>
            <a:spLocks noGrp="1"/>
          </p:cNvSpPr>
          <p:nvPr>
            <p:ph idx="1"/>
          </p:nvPr>
        </p:nvSpPr>
        <p:spPr/>
        <p:txBody>
          <a:bodyPr/>
          <a:lstStyle/>
          <a:p>
            <a:r>
              <a:rPr lang="en-CA" dirty="0" smtClean="0"/>
              <a:t>&lt;head&gt;..&lt;/head&gt;define the head of a web page</a:t>
            </a:r>
          </a:p>
          <a:p>
            <a:r>
              <a:rPr lang="en-CA" dirty="0" smtClean="0"/>
              <a:t>&lt;title&gt;..&lt;/title&gt;define the title of a web page.</a:t>
            </a:r>
          </a:p>
          <a:p>
            <a:r>
              <a:rPr lang="en-CA" dirty="0" smtClean="0"/>
              <a:t>&lt;body&gt;..&lt;/body&gt;define the body of a web page.</a:t>
            </a:r>
          </a:p>
          <a:p>
            <a:r>
              <a:rPr lang="en-CA" dirty="0" smtClean="0"/>
              <a:t>&lt;form&gt;..&lt;/form&gt;define a form, which accepts the requests or input from a user.</a:t>
            </a:r>
            <a:endParaRPr lang="en-US" dirty="0"/>
          </a:p>
        </p:txBody>
      </p:sp>
    </p:spTree>
    <p:extLst>
      <p:ext uri="{BB962C8B-B14F-4D97-AF65-F5344CB8AC3E}">
        <p14:creationId xmlns:p14="http://schemas.microsoft.com/office/powerpoint/2010/main" val="87354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First Html File	</a:t>
            </a:r>
            <a:endParaRPr lang="en-US" dirty="0"/>
          </a:p>
        </p:txBody>
      </p:sp>
      <p:sp>
        <p:nvSpPr>
          <p:cNvPr id="3" name="Content Placeholder 2"/>
          <p:cNvSpPr>
            <a:spLocks noGrp="1"/>
          </p:cNvSpPr>
          <p:nvPr>
            <p:ph idx="1"/>
          </p:nvPr>
        </p:nvSpPr>
        <p:spPr/>
        <p:txBody>
          <a:bodyPr/>
          <a:lstStyle/>
          <a:p>
            <a:r>
              <a:rPr lang="en-CA" dirty="0" smtClean="0"/>
              <a:t>Create first example in Microsoft Visual Studio Express 2013.</a:t>
            </a:r>
          </a:p>
          <a:p>
            <a:r>
              <a:rPr lang="en-CA" dirty="0" smtClean="0"/>
              <a:t>See Example1</a:t>
            </a:r>
            <a:endParaRPr lang="en-US" dirty="0"/>
          </a:p>
        </p:txBody>
      </p:sp>
    </p:spTree>
    <p:extLst>
      <p:ext uri="{BB962C8B-B14F-4D97-AF65-F5344CB8AC3E}">
        <p14:creationId xmlns:p14="http://schemas.microsoft.com/office/powerpoint/2010/main" val="323312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Rule of Html Tags</a:t>
            </a:r>
            <a:endParaRPr lang="en-US" dirty="0"/>
          </a:p>
        </p:txBody>
      </p:sp>
      <p:sp>
        <p:nvSpPr>
          <p:cNvPr id="3" name="Content Placeholder 2"/>
          <p:cNvSpPr>
            <a:spLocks noGrp="1"/>
          </p:cNvSpPr>
          <p:nvPr>
            <p:ph idx="1"/>
          </p:nvPr>
        </p:nvSpPr>
        <p:spPr/>
        <p:txBody>
          <a:bodyPr>
            <a:normAutofit fontScale="92500" lnSpcReduction="10000"/>
          </a:bodyPr>
          <a:lstStyle/>
          <a:p>
            <a:r>
              <a:rPr lang="en-CA" dirty="0" smtClean="0"/>
              <a:t>&lt;!</a:t>
            </a:r>
            <a:r>
              <a:rPr lang="en-CA" dirty="0" err="1" smtClean="0"/>
              <a:t>Doctype</a:t>
            </a:r>
            <a:r>
              <a:rPr lang="en-CA" dirty="0" smtClean="0"/>
              <a:t> Html&gt; must appear at the start of the first line.</a:t>
            </a:r>
          </a:p>
          <a:p>
            <a:r>
              <a:rPr lang="en-CA" dirty="0" smtClean="0"/>
              <a:t>The beginning tag is:&lt;&gt;</a:t>
            </a:r>
          </a:p>
          <a:p>
            <a:r>
              <a:rPr lang="en-CA" dirty="0" smtClean="0"/>
              <a:t>The ending tag is:&lt;/&gt;</a:t>
            </a:r>
          </a:p>
          <a:p>
            <a:r>
              <a:rPr lang="en-CA" dirty="0" smtClean="0"/>
              <a:t>One tag can enclose another tag, namely a tag can be imbedded by another tag.</a:t>
            </a:r>
          </a:p>
          <a:p>
            <a:r>
              <a:rPr lang="en-CA" dirty="0" smtClean="0"/>
              <a:t>The Html tag name is case </a:t>
            </a:r>
            <a:r>
              <a:rPr lang="en-CA" dirty="0" err="1" smtClean="0"/>
              <a:t>insensitve</a:t>
            </a:r>
            <a:r>
              <a:rPr lang="en-CA" dirty="0" smtClean="0"/>
              <a:t>.</a:t>
            </a:r>
          </a:p>
          <a:p>
            <a:r>
              <a:rPr lang="en-CA" dirty="0" smtClean="0"/>
              <a:t>Comment tag is  &lt;!--  ...  --&gt;</a:t>
            </a:r>
          </a:p>
          <a:p>
            <a:r>
              <a:rPr lang="en-CA" dirty="0" smtClean="0"/>
              <a:t>Create Example2.html</a:t>
            </a:r>
            <a:endParaRPr lang="en-US" dirty="0"/>
          </a:p>
        </p:txBody>
      </p:sp>
    </p:spTree>
    <p:extLst>
      <p:ext uri="{BB962C8B-B14F-4D97-AF65-F5344CB8AC3E}">
        <p14:creationId xmlns:p14="http://schemas.microsoft.com/office/powerpoint/2010/main" val="175577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Explanation of Example2	</a:t>
            </a:r>
            <a:endParaRPr lang="en-US" dirty="0"/>
          </a:p>
        </p:txBody>
      </p:sp>
      <p:sp>
        <p:nvSpPr>
          <p:cNvPr id="3" name="Content Placeholder 2"/>
          <p:cNvSpPr>
            <a:spLocks noGrp="1"/>
          </p:cNvSpPr>
          <p:nvPr>
            <p:ph idx="1"/>
          </p:nvPr>
        </p:nvSpPr>
        <p:spPr/>
        <p:txBody>
          <a:bodyPr/>
          <a:lstStyle/>
          <a:p>
            <a:r>
              <a:rPr lang="en-CA" sz="1600" dirty="0" smtClean="0"/>
              <a:t>&lt;!</a:t>
            </a:r>
            <a:r>
              <a:rPr lang="en-CA" sz="1600" dirty="0" err="1" smtClean="0"/>
              <a:t>Doctype</a:t>
            </a:r>
            <a:r>
              <a:rPr lang="en-CA" sz="1600" dirty="0" smtClean="0"/>
              <a:t> Html&gt; declares the document type as html file.</a:t>
            </a:r>
          </a:p>
          <a:p>
            <a:r>
              <a:rPr lang="en-CA" sz="1600" dirty="0" smtClean="0"/>
              <a:t>&lt;html&gt; is the beginning tag.</a:t>
            </a:r>
          </a:p>
          <a:p>
            <a:r>
              <a:rPr lang="en-CA" sz="1600" dirty="0" smtClean="0"/>
              <a:t>&lt;/html&gt;is the ending tag.</a:t>
            </a:r>
          </a:p>
          <a:p>
            <a:r>
              <a:rPr lang="en-CA" sz="1600" dirty="0" smtClean="0"/>
              <a:t>&lt;body&gt;&lt;/body&gt;tags can be embedded inside&lt;html&gt;/html&gt; tags.</a:t>
            </a:r>
          </a:p>
          <a:p>
            <a:r>
              <a:rPr lang="en-CA" sz="1600" dirty="0" smtClean="0"/>
              <a:t>&lt;title&gt;&lt;/title&gt; tags can be embedded inside &lt;head&gt;&lt;/head&gt; tags.</a:t>
            </a:r>
          </a:p>
          <a:p>
            <a:r>
              <a:rPr lang="en-CA" sz="1600" dirty="0" smtClean="0"/>
              <a:t>&lt;B&gt;&lt;/B&gt;makes the text shown in bold font.</a:t>
            </a:r>
          </a:p>
          <a:p>
            <a:r>
              <a:rPr lang="en-CA" sz="1600" dirty="0" smtClean="0"/>
              <a:t>&lt;b&gt;&lt;/b&gt;makes the text shown in bold font too.</a:t>
            </a:r>
          </a:p>
          <a:p>
            <a:r>
              <a:rPr lang="en-CA" sz="1600" dirty="0" smtClean="0"/>
              <a:t>&lt;B&gt;&lt;/B&gt; is the same as &lt;b&gt;&lt;/b&gt;, because of the html tags name are case insensitive.</a:t>
            </a:r>
          </a:p>
          <a:p>
            <a:r>
              <a:rPr lang="en-CA" sz="1600" dirty="0" smtClean="0"/>
              <a:t>&lt;!– Note: </a:t>
            </a:r>
            <a:r>
              <a:rPr lang="en-CA" sz="1600" dirty="0" smtClean="0">
                <a:sym typeface="Wingdings" panose="05000000000000000000" pitchFamily="2" charset="2"/>
              </a:rPr>
              <a:t> contains a comment in html document. Any text between the comment tags will be ignored by the browser. The users cannot see the comment.</a:t>
            </a:r>
          </a:p>
          <a:p>
            <a:endParaRPr lang="en-CA" sz="1600" dirty="0" smtClean="0"/>
          </a:p>
          <a:p>
            <a:endParaRPr lang="en-US" dirty="0"/>
          </a:p>
        </p:txBody>
      </p:sp>
    </p:spTree>
    <p:extLst>
      <p:ext uri="{BB962C8B-B14F-4D97-AF65-F5344CB8AC3E}">
        <p14:creationId xmlns:p14="http://schemas.microsoft.com/office/powerpoint/2010/main" val="163902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smtClean="0"/>
              <a:t>Meta Tag</a:t>
            </a:r>
            <a:endParaRPr lang="en-US" dirty="0"/>
          </a:p>
        </p:txBody>
      </p:sp>
      <p:sp>
        <p:nvSpPr>
          <p:cNvPr id="3" name="Content Placeholder 2"/>
          <p:cNvSpPr>
            <a:spLocks noGrp="1"/>
          </p:cNvSpPr>
          <p:nvPr>
            <p:ph idx="1"/>
          </p:nvPr>
        </p:nvSpPr>
        <p:spPr>
          <a:xfrm>
            <a:off x="457200" y="1196752"/>
            <a:ext cx="8229600" cy="4929411"/>
          </a:xfrm>
        </p:spPr>
        <p:txBody>
          <a:bodyPr>
            <a:normAutofit/>
          </a:bodyPr>
          <a:lstStyle/>
          <a:p>
            <a:r>
              <a:rPr lang="en-CA" sz="1600" dirty="0" smtClean="0"/>
              <a:t>&lt;meta&gt; is used to declare some information, such as http-</a:t>
            </a:r>
            <a:r>
              <a:rPr lang="en-CA" sz="1600" dirty="0" err="1" smtClean="0"/>
              <a:t>equiv</a:t>
            </a:r>
            <a:r>
              <a:rPr lang="en-CA" sz="1600" dirty="0" smtClean="0"/>
              <a:t>, description, keywords, author, ISBN..</a:t>
            </a:r>
          </a:p>
          <a:p>
            <a:r>
              <a:rPr lang="en-CA" sz="1600" dirty="0" smtClean="0"/>
              <a:t>Explanation of Example3.html:</a:t>
            </a:r>
            <a:endParaRPr lang="en-US" sz="1600" dirty="0" smtClean="0"/>
          </a:p>
          <a:p>
            <a:r>
              <a:rPr lang="en-CA" sz="1600" dirty="0" smtClean="0"/>
              <a:t>http-</a:t>
            </a:r>
            <a:r>
              <a:rPr lang="en-CA" sz="1600" dirty="0" err="1" smtClean="0"/>
              <a:t>equiv</a:t>
            </a:r>
            <a:r>
              <a:rPr lang="en-CA" sz="1600" dirty="0" smtClean="0"/>
              <a:t> is used to specify the content type of the document.</a:t>
            </a:r>
          </a:p>
          <a:p>
            <a:r>
              <a:rPr lang="en-CA" sz="1600" dirty="0" smtClean="0"/>
              <a:t>UTF-8 means </a:t>
            </a:r>
            <a:r>
              <a:rPr lang="en-CA" sz="1600" dirty="0" err="1" smtClean="0"/>
              <a:t>Mult</a:t>
            </a:r>
            <a:r>
              <a:rPr lang="en-CA" sz="1600" dirty="0" smtClean="0"/>
              <a:t>-lingual Universal Transformation Format.</a:t>
            </a:r>
          </a:p>
          <a:p>
            <a:r>
              <a:rPr lang="en-CA" sz="1600" dirty="0" smtClean="0"/>
              <a:t>Keywords are used to specify keywords for search engines. Google doesn’t used it.</a:t>
            </a:r>
          </a:p>
          <a:p>
            <a:r>
              <a:rPr lang="en-CA" sz="1600" dirty="0" smtClean="0"/>
              <a:t>Description is used to provide content for search engines. Google used it.</a:t>
            </a:r>
          </a:p>
          <a:p>
            <a:r>
              <a:rPr lang="en-CA" sz="1600" dirty="0" smtClean="0"/>
              <a:t>Author is used to describe the author of the page.</a:t>
            </a:r>
          </a:p>
          <a:p>
            <a:endParaRPr lang="en-CA" dirty="0" smtClean="0"/>
          </a:p>
        </p:txBody>
      </p:sp>
    </p:spTree>
    <p:extLst>
      <p:ext uri="{BB962C8B-B14F-4D97-AF65-F5344CB8AC3E}">
        <p14:creationId xmlns:p14="http://schemas.microsoft.com/office/powerpoint/2010/main" val="19553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 Breaks</a:t>
            </a:r>
            <a:endParaRPr lang="en-US" dirty="0"/>
          </a:p>
        </p:txBody>
      </p:sp>
      <p:sp>
        <p:nvSpPr>
          <p:cNvPr id="3" name="Content Placeholder 2"/>
          <p:cNvSpPr>
            <a:spLocks noGrp="1"/>
          </p:cNvSpPr>
          <p:nvPr>
            <p:ph idx="1"/>
          </p:nvPr>
        </p:nvSpPr>
        <p:spPr/>
        <p:txBody>
          <a:bodyPr/>
          <a:lstStyle/>
          <a:p>
            <a:r>
              <a:rPr lang="en-CA" dirty="0" smtClean="0"/>
              <a:t>&lt;</a:t>
            </a:r>
            <a:r>
              <a:rPr lang="en-CA" dirty="0" err="1" smtClean="0"/>
              <a:t>br</a:t>
            </a:r>
            <a:r>
              <a:rPr lang="en-CA" dirty="0" smtClean="0"/>
              <a:t>/&gt; inserts a line break.</a:t>
            </a:r>
          </a:p>
          <a:p>
            <a:r>
              <a:rPr lang="en-CA" dirty="0" smtClean="0"/>
              <a:t>Create Example4.html</a:t>
            </a:r>
            <a:endParaRPr lang="en-US" dirty="0"/>
          </a:p>
        </p:txBody>
      </p:sp>
    </p:spTree>
    <p:extLst>
      <p:ext uri="{BB962C8B-B14F-4D97-AF65-F5344CB8AC3E}">
        <p14:creationId xmlns:p14="http://schemas.microsoft.com/office/powerpoint/2010/main" val="555844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1482</Words>
  <Application>Microsoft Office PowerPoint</Application>
  <PresentationFormat>On-screen Show (4:3)</PresentationFormat>
  <Paragraphs>178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Introduction to HTML</vt:lpstr>
      <vt:lpstr>Introduction to HTML</vt:lpstr>
      <vt:lpstr>Structure of Html File</vt:lpstr>
      <vt:lpstr>Structure of Html File</vt:lpstr>
      <vt:lpstr>First Html File </vt:lpstr>
      <vt:lpstr>The Rule of Html Tags</vt:lpstr>
      <vt:lpstr>Explanation of Example2 </vt:lpstr>
      <vt:lpstr>Meta Tag</vt:lpstr>
      <vt:lpstr>Line Breaks</vt:lpstr>
      <vt:lpstr>Separate Paragraphs</vt:lpstr>
      <vt:lpstr>Headings</vt:lpstr>
      <vt:lpstr>HTML &lt;div&gt; Tag  </vt:lpstr>
      <vt:lpstr>HTML &lt;span&gt; Tag</vt:lpstr>
      <vt:lpstr>Format Text</vt:lpstr>
      <vt:lpstr>Keep Original Format </vt:lpstr>
      <vt:lpstr>Formatted Text</vt:lpstr>
      <vt:lpstr>CSS Style</vt:lpstr>
      <vt:lpstr>Inline Style CSS</vt:lpstr>
      <vt:lpstr>Internal Style CSS</vt:lpstr>
      <vt:lpstr>Set Style for ID</vt:lpstr>
      <vt:lpstr>Set Style for Class</vt:lpstr>
      <vt:lpstr>Set Tag’s ID Style</vt:lpstr>
      <vt:lpstr>Set Tag’s Class Style</vt:lpstr>
      <vt:lpstr>Link External Style</vt:lpstr>
      <vt:lpstr>List and Style</vt:lpstr>
      <vt:lpstr>Ordered Lists</vt:lpstr>
      <vt:lpstr>Unordered Lists Style</vt:lpstr>
      <vt:lpstr>Ordered Lists Style</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 aa</dc:creator>
  <cp:lastModifiedBy>aa aa</cp:lastModifiedBy>
  <cp:revision>92</cp:revision>
  <dcterms:created xsi:type="dcterms:W3CDTF">2017-01-25T10:28:19Z</dcterms:created>
  <dcterms:modified xsi:type="dcterms:W3CDTF">2017-01-26T04:05:56Z</dcterms:modified>
</cp:coreProperties>
</file>