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F7199-1BDE-4B72-A2FD-620C292BF188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287C-EEFF-411B-A408-C69F5948C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34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F7199-1BDE-4B72-A2FD-620C292BF188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287C-EEFF-411B-A408-C69F5948C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17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F7199-1BDE-4B72-A2FD-620C292BF188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287C-EEFF-411B-A408-C69F5948C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14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F7199-1BDE-4B72-A2FD-620C292BF188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287C-EEFF-411B-A408-C69F5948C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64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F7199-1BDE-4B72-A2FD-620C292BF188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287C-EEFF-411B-A408-C69F5948C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8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F7199-1BDE-4B72-A2FD-620C292BF188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287C-EEFF-411B-A408-C69F5948C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68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F7199-1BDE-4B72-A2FD-620C292BF188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287C-EEFF-411B-A408-C69F5948C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50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F7199-1BDE-4B72-A2FD-620C292BF188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287C-EEFF-411B-A408-C69F5948C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01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F7199-1BDE-4B72-A2FD-620C292BF188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287C-EEFF-411B-A408-C69F5948C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17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F7199-1BDE-4B72-A2FD-620C292BF188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287C-EEFF-411B-A408-C69F5948C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85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F7199-1BDE-4B72-A2FD-620C292BF188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287C-EEFF-411B-A408-C69F5948C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21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F7199-1BDE-4B72-A2FD-620C292BF188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9287C-EEFF-411B-A408-C69F5948C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4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mazon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692697"/>
            <a:ext cx="7772400" cy="1008112"/>
          </a:xfrm>
        </p:spPr>
        <p:txBody>
          <a:bodyPr/>
          <a:lstStyle/>
          <a:p>
            <a:r>
              <a:rPr lang="en-CA" dirty="0"/>
              <a:t>Table &amp;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1844824"/>
            <a:ext cx="7776864" cy="3793976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CA" dirty="0"/>
              <a:t>Table contain columns and rows which are used to show the data in HTML.</a:t>
            </a:r>
          </a:p>
          <a:p>
            <a:pPr algn="l"/>
            <a:r>
              <a:rPr lang="en-CA" dirty="0"/>
              <a:t>&lt;table&gt;&lt;/table&gt; are table tags.</a:t>
            </a:r>
          </a:p>
          <a:p>
            <a:pPr algn="l"/>
            <a:r>
              <a:rPr lang="en-CA" dirty="0"/>
              <a:t>&lt;table border=value&gt;&lt;/table&gt; creates a table with borders.</a:t>
            </a:r>
          </a:p>
          <a:p>
            <a:pPr algn="l"/>
            <a:r>
              <a:rPr lang="en-CA" dirty="0"/>
              <a:t>&lt;</a:t>
            </a:r>
            <a:r>
              <a:rPr lang="en-CA" dirty="0" err="1"/>
              <a:t>tr</a:t>
            </a:r>
            <a:r>
              <a:rPr lang="en-CA" dirty="0"/>
              <a:t>&gt;&lt;/</a:t>
            </a:r>
            <a:r>
              <a:rPr lang="en-CA" dirty="0" err="1"/>
              <a:t>tr</a:t>
            </a:r>
            <a:r>
              <a:rPr lang="en-CA" dirty="0"/>
              <a:t>&gt; are row tags.</a:t>
            </a:r>
          </a:p>
          <a:p>
            <a:pPr algn="l"/>
            <a:r>
              <a:rPr lang="en-CA" dirty="0"/>
              <a:t>&lt;td&gt;&lt;td&gt; are cell tags.</a:t>
            </a:r>
          </a:p>
          <a:p>
            <a:pPr algn="l"/>
            <a:r>
              <a:rPr lang="en-CA" dirty="0"/>
              <a:t>Create Example1.html</a:t>
            </a:r>
          </a:p>
          <a:p>
            <a:pPr algn="l"/>
            <a:r>
              <a:rPr lang="en-CA" dirty="0">
                <a:solidFill>
                  <a:srgbClr val="FF0000"/>
                </a:solidFill>
              </a:rPr>
              <a:t>Explanation:</a:t>
            </a:r>
            <a:r>
              <a:rPr lang="en-CA" dirty="0">
                <a:solidFill>
                  <a:schemeClr val="tx1"/>
                </a:solidFill>
              </a:rPr>
              <a:t>”&lt;table border=“1”&gt;” creates  a table with the border with 1 pixels.</a:t>
            </a:r>
          </a:p>
          <a:p>
            <a:pPr algn="l"/>
            <a:r>
              <a:rPr lang="en-CA" dirty="0">
                <a:solidFill>
                  <a:schemeClr val="tx1"/>
                </a:solidFill>
              </a:rPr>
              <a:t>&lt;</a:t>
            </a:r>
            <a:r>
              <a:rPr lang="en-CA" dirty="0" err="1">
                <a:solidFill>
                  <a:schemeClr val="tx1"/>
                </a:solidFill>
              </a:rPr>
              <a:t>tr</a:t>
            </a:r>
            <a:r>
              <a:rPr lang="en-CA" dirty="0">
                <a:solidFill>
                  <a:schemeClr val="tx1"/>
                </a:solidFill>
              </a:rPr>
              <a:t>&gt;&lt;/</a:t>
            </a:r>
            <a:r>
              <a:rPr lang="en-CA" dirty="0" err="1">
                <a:solidFill>
                  <a:schemeClr val="tx1"/>
                </a:solidFill>
              </a:rPr>
              <a:t>tr</a:t>
            </a:r>
            <a:r>
              <a:rPr lang="en-CA" dirty="0">
                <a:solidFill>
                  <a:schemeClr val="tx1"/>
                </a:solidFill>
              </a:rPr>
              <a:t>&gt; specifies the rows of the table.</a:t>
            </a:r>
          </a:p>
          <a:p>
            <a:pPr algn="l"/>
            <a:r>
              <a:rPr lang="en-CA" dirty="0">
                <a:solidFill>
                  <a:schemeClr val="tx1"/>
                </a:solidFill>
              </a:rPr>
              <a:t>&lt;td&gt;Cell 1&lt;/td&gt; specifies the cell of the table and its contents.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58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CA" dirty="0"/>
              <a:t>Span Rows,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en-CA" dirty="0"/>
              <a:t>A cell can span across a number of rows or columns</a:t>
            </a:r>
          </a:p>
          <a:p>
            <a:r>
              <a:rPr lang="en-CA" dirty="0"/>
              <a:t>“</a:t>
            </a:r>
            <a:r>
              <a:rPr lang="en-CA" dirty="0" err="1"/>
              <a:t>rowspan</a:t>
            </a:r>
            <a:r>
              <a:rPr lang="en-CA" dirty="0"/>
              <a:t>=value” or “</a:t>
            </a:r>
            <a:r>
              <a:rPr lang="en-CA" dirty="0" err="1"/>
              <a:t>colspan</a:t>
            </a:r>
            <a:r>
              <a:rPr lang="en-CA" dirty="0"/>
              <a:t>=value” specifies the numbers of rows or columns to span across.</a:t>
            </a:r>
          </a:p>
          <a:p>
            <a:r>
              <a:rPr lang="en-CA" dirty="0"/>
              <a:t>Create Example11.html</a:t>
            </a:r>
          </a:p>
          <a:p>
            <a:r>
              <a:rPr lang="en-CA" dirty="0">
                <a:solidFill>
                  <a:srgbClr val="FF0000"/>
                </a:solidFill>
              </a:rPr>
              <a:t>Explanation:</a:t>
            </a:r>
            <a:r>
              <a:rPr lang="en-CA" dirty="0"/>
              <a:t>”</a:t>
            </a:r>
            <a:r>
              <a:rPr lang="en-CA" dirty="0" err="1"/>
              <a:t>rowspan</a:t>
            </a:r>
            <a:r>
              <a:rPr lang="en-CA" dirty="0"/>
              <a:t>=2” specifies the 2 rows that will be spanned across.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954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CA" dirty="0"/>
              <a:t>Span Rows,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CA" dirty="0"/>
              <a:t>“</a:t>
            </a:r>
            <a:r>
              <a:rPr lang="en-CA" dirty="0" err="1"/>
              <a:t>colspan</a:t>
            </a:r>
            <a:r>
              <a:rPr lang="en-CA" dirty="0"/>
              <a:t>=value“ specifies a cell can span across a number of columns.</a:t>
            </a:r>
          </a:p>
          <a:p>
            <a:r>
              <a:rPr lang="en-CA" dirty="0"/>
              <a:t>Create Example12.html</a:t>
            </a:r>
          </a:p>
          <a:p>
            <a:r>
              <a:rPr lang="en-CA" dirty="0">
                <a:solidFill>
                  <a:srgbClr val="FF0000"/>
                </a:solidFill>
              </a:rPr>
              <a:t>Explanation:”</a:t>
            </a:r>
            <a:r>
              <a:rPr lang="en-CA" dirty="0" err="1">
                <a:solidFill>
                  <a:srgbClr val="FF0000"/>
                </a:solidFill>
              </a:rPr>
              <a:t>colspan</a:t>
            </a:r>
            <a:r>
              <a:rPr lang="en-CA" dirty="0">
                <a:solidFill>
                  <a:srgbClr val="FF0000"/>
                </a:solidFill>
              </a:rPr>
              <a:t>=3” specifies the 3 columns that will be spanned across.</a:t>
            </a:r>
          </a:p>
          <a:p>
            <a:endParaRPr lang="en-CA" dirty="0">
              <a:solidFill>
                <a:srgbClr val="FF0000"/>
              </a:solidFill>
            </a:endParaRPr>
          </a:p>
          <a:p>
            <a:r>
              <a:rPr lang="en-CA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492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Hyperlink &amp; Anchor</a:t>
            </a:r>
            <a:br>
              <a:rPr lang="en-CA" dirty="0"/>
            </a:br>
            <a:r>
              <a:rPr lang="en-CA" dirty="0"/>
              <a:t>Create Hyperlinks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/>
              <a:t>A hyperlink is a text or an image which can be clicked on, and direct to a web page or another document.</a:t>
            </a:r>
          </a:p>
          <a:p>
            <a:r>
              <a:rPr lang="en-CA" dirty="0"/>
              <a:t>&lt;a </a:t>
            </a:r>
            <a:r>
              <a:rPr lang="en-CA" dirty="0" err="1"/>
              <a:t>href</a:t>
            </a:r>
            <a:r>
              <a:rPr lang="en-CA" dirty="0"/>
              <a:t>=</a:t>
            </a:r>
            <a:r>
              <a:rPr lang="en-CA" dirty="0" err="1"/>
              <a:t>url</a:t>
            </a:r>
            <a:r>
              <a:rPr lang="en-CA" dirty="0"/>
              <a:t>&gt;text&lt;/a&gt;</a:t>
            </a:r>
          </a:p>
          <a:p>
            <a:r>
              <a:rPr lang="en-CA" dirty="0"/>
              <a:t>Create Example13.html</a:t>
            </a:r>
          </a:p>
          <a:p>
            <a:r>
              <a:rPr lang="en-CA" dirty="0"/>
              <a:t>Explanation:&lt;a&gt;&lt;/a&gt; specifies a destination </a:t>
            </a:r>
            <a:r>
              <a:rPr lang="en-CA" dirty="0" err="1"/>
              <a:t>fo</a:t>
            </a:r>
            <a:r>
              <a:rPr lang="en-CA" dirty="0"/>
              <a:t> r the link.</a:t>
            </a:r>
          </a:p>
          <a:p>
            <a:r>
              <a:rPr lang="en-CA" dirty="0" err="1"/>
              <a:t>href</a:t>
            </a:r>
            <a:r>
              <a:rPr lang="en-CA" dirty="0"/>
              <a:t>=</a:t>
            </a:r>
            <a:r>
              <a:rPr lang="en-CA" dirty="0">
                <a:hlinkClick r:id="rId2"/>
              </a:rPr>
              <a:t>http://www.amazon.com</a:t>
            </a:r>
            <a:r>
              <a:rPr lang="en-CA" dirty="0"/>
              <a:t> specifies the </a:t>
            </a:r>
            <a:r>
              <a:rPr lang="en-CA" dirty="0" err="1"/>
              <a:t>url</a:t>
            </a:r>
            <a:r>
              <a:rPr lang="en-CA" dirty="0"/>
              <a:t> to go.</a:t>
            </a:r>
          </a:p>
          <a:p>
            <a:r>
              <a:rPr lang="en-CA" dirty="0"/>
              <a:t>“Welcome to Amazon!” is a hyperlink text with underline.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502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Image as Hyperlinks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An image can work as hyperlinks</a:t>
            </a:r>
          </a:p>
          <a:p>
            <a:r>
              <a:rPr lang="en-CA" dirty="0"/>
              <a:t>&lt;a </a:t>
            </a:r>
            <a:r>
              <a:rPr lang="en-CA" dirty="0" err="1"/>
              <a:t>href</a:t>
            </a:r>
            <a:r>
              <a:rPr lang="en-CA" dirty="0"/>
              <a:t>=</a:t>
            </a:r>
            <a:r>
              <a:rPr lang="en-CA" dirty="0" err="1"/>
              <a:t>url</a:t>
            </a:r>
            <a:r>
              <a:rPr lang="en-CA" dirty="0"/>
              <a:t>&gt;&lt;</a:t>
            </a:r>
            <a:r>
              <a:rPr lang="en-CA" dirty="0" err="1"/>
              <a:t>img</a:t>
            </a:r>
            <a:r>
              <a:rPr lang="en-CA" dirty="0"/>
              <a:t> </a:t>
            </a:r>
            <a:r>
              <a:rPr lang="en-CA" dirty="0" err="1"/>
              <a:t>src</a:t>
            </a:r>
            <a:r>
              <a:rPr lang="en-CA" dirty="0"/>
              <a:t>=“xxx.jpg”&gt;&lt;/a&gt;</a:t>
            </a:r>
          </a:p>
          <a:p>
            <a:r>
              <a:rPr lang="en-CA" dirty="0"/>
              <a:t>&lt;</a:t>
            </a:r>
            <a:r>
              <a:rPr lang="en-CA" dirty="0" err="1"/>
              <a:t>img</a:t>
            </a:r>
            <a:r>
              <a:rPr lang="en-CA" dirty="0"/>
              <a:t> </a:t>
            </a:r>
            <a:r>
              <a:rPr lang="en-CA" dirty="0" err="1"/>
              <a:t>src</a:t>
            </a:r>
            <a:r>
              <a:rPr lang="en-CA" dirty="0"/>
              <a:t>=“xxx.jpg”&gt; is used to add an image to the content.</a:t>
            </a:r>
          </a:p>
          <a:p>
            <a:r>
              <a:rPr lang="en-CA" dirty="0"/>
              <a:t>Create Example14.html</a:t>
            </a:r>
          </a:p>
          <a:p>
            <a:r>
              <a:rPr lang="en-CA" dirty="0">
                <a:solidFill>
                  <a:srgbClr val="FF0000"/>
                </a:solidFill>
              </a:rPr>
              <a:t>Explanation:</a:t>
            </a:r>
            <a:r>
              <a:rPr lang="en-CA" dirty="0"/>
              <a:t>&lt;a </a:t>
            </a:r>
            <a:r>
              <a:rPr lang="en-CA" dirty="0" err="1"/>
              <a:t>href</a:t>
            </a:r>
            <a:r>
              <a:rPr lang="en-CA" dirty="0"/>
              <a:t>=</a:t>
            </a:r>
            <a:r>
              <a:rPr lang="en-CA" dirty="0" err="1"/>
              <a:t>url</a:t>
            </a:r>
            <a:r>
              <a:rPr lang="en-CA" dirty="0"/>
              <a:t>&gt;&lt;</a:t>
            </a:r>
            <a:r>
              <a:rPr lang="en-CA" dirty="0" err="1"/>
              <a:t>img</a:t>
            </a:r>
            <a:r>
              <a:rPr lang="en-CA" dirty="0"/>
              <a:t> </a:t>
            </a:r>
            <a:r>
              <a:rPr lang="en-CA" dirty="0" err="1"/>
              <a:t>src</a:t>
            </a:r>
            <a:r>
              <a:rPr lang="en-CA" dirty="0"/>
              <a:t>=“flower.jpg”&gt;&lt;/a&gt; specifies an image “flower.jpg” as a hyperlink. </a:t>
            </a:r>
            <a:endParaRPr lang="en-CA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672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CA" dirty="0"/>
              <a:t>Target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When clicking the link, you may wish to open another new window, or open a window on itself.</a:t>
            </a:r>
          </a:p>
          <a:p>
            <a:r>
              <a:rPr lang="en-CA" dirty="0"/>
              <a:t>Target=“_blank” &lt;!—open another window </a:t>
            </a:r>
            <a:r>
              <a:rPr lang="en-CA" dirty="0">
                <a:sym typeface="Wingdings" panose="05000000000000000000" pitchFamily="2" charset="2"/>
              </a:rPr>
              <a:t></a:t>
            </a:r>
          </a:p>
          <a:p>
            <a:r>
              <a:rPr lang="en-CA" dirty="0">
                <a:sym typeface="Wingdings" panose="05000000000000000000" pitchFamily="2" charset="2"/>
              </a:rPr>
              <a:t>Target=“_self” &lt;!– open a window on itself</a:t>
            </a:r>
          </a:p>
          <a:p>
            <a:r>
              <a:rPr lang="en-CA" dirty="0">
                <a:sym typeface="Wingdings" panose="05000000000000000000" pitchFamily="2" charset="2"/>
              </a:rPr>
              <a:t>Create Example15.html</a:t>
            </a:r>
          </a:p>
          <a:p>
            <a:r>
              <a:rPr lang="en-CA" dirty="0">
                <a:solidFill>
                  <a:srgbClr val="FF0000"/>
                </a:solidFill>
                <a:sym typeface="Wingdings" panose="05000000000000000000" pitchFamily="2" charset="2"/>
              </a:rPr>
              <a:t>Explanation:</a:t>
            </a:r>
            <a:r>
              <a:rPr lang="en-CA" dirty="0">
                <a:sym typeface="Wingdings" panose="05000000000000000000" pitchFamily="2" charset="2"/>
              </a:rPr>
              <a:t> After “</a:t>
            </a:r>
            <a:r>
              <a:rPr lang="en-CA" u="sng" dirty="0">
                <a:sym typeface="Wingdings" panose="05000000000000000000" pitchFamily="2" charset="2"/>
              </a:rPr>
              <a:t>Welcome to Amazon</a:t>
            </a:r>
            <a:r>
              <a:rPr lang="en-CA" dirty="0">
                <a:sym typeface="Wingdings" panose="05000000000000000000" pitchFamily="2" charset="2"/>
              </a:rPr>
              <a:t>” is clicked, another new window will be opened.</a:t>
            </a:r>
          </a:p>
          <a:p>
            <a:r>
              <a:rPr lang="en-CA" dirty="0">
                <a:sym typeface="Wingdings" panose="05000000000000000000" pitchFamily="2" charset="2"/>
              </a:rPr>
              <a:t>(because of target=“_blank”)</a:t>
            </a:r>
          </a:p>
          <a:p>
            <a:r>
              <a:rPr lang="en-CA" dirty="0">
                <a:sym typeface="Wingdings" panose="05000000000000000000" pitchFamily="2" charset="2"/>
              </a:rPr>
              <a:t>After “</a:t>
            </a:r>
            <a:r>
              <a:rPr lang="en-CA" u="sng" dirty="0">
                <a:sym typeface="Wingdings" panose="05000000000000000000" pitchFamily="2" charset="2"/>
              </a:rPr>
              <a:t>Welcome to Google</a:t>
            </a:r>
            <a:r>
              <a:rPr lang="en-CA" dirty="0">
                <a:sym typeface="Wingdings" panose="05000000000000000000" pitchFamily="2" charset="2"/>
              </a:rPr>
              <a:t>” is clicked, a window will be opened on the original window.(Because of target=“_self”.)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936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Link Title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link title can work as a tooltip.</a:t>
            </a:r>
          </a:p>
          <a:p>
            <a:r>
              <a:rPr lang="en-CA" dirty="0"/>
              <a:t>Title=“text”</a:t>
            </a:r>
          </a:p>
          <a:p>
            <a:r>
              <a:rPr lang="en-CA" dirty="0"/>
              <a:t>Create Example16.html</a:t>
            </a:r>
          </a:p>
          <a:p>
            <a:r>
              <a:rPr lang="en-CA" dirty="0" err="1">
                <a:solidFill>
                  <a:srgbClr val="FF0000"/>
                </a:solidFill>
              </a:rPr>
              <a:t>Explanation:</a:t>
            </a:r>
            <a:r>
              <a:rPr lang="en-CA" dirty="0" err="1"/>
              <a:t>When</a:t>
            </a:r>
            <a:r>
              <a:rPr lang="en-CA" dirty="0"/>
              <a:t> the cursor points to the “Click Here”, a text “Welcome to Amazon” will be shown as a tooltip.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257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Link to 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If an article has long line contents, you need to set up some key points for the article so that the readers can easily jump to the content they like to read.</a:t>
            </a:r>
          </a:p>
          <a:p>
            <a:r>
              <a:rPr lang="en-CA" dirty="0"/>
              <a:t>&lt;a id=“xxx”&gt;Here is a key point&lt;/a&gt;</a:t>
            </a:r>
          </a:p>
          <a:p>
            <a:r>
              <a:rPr lang="en-CA" dirty="0"/>
              <a:t>&lt;a </a:t>
            </a:r>
            <a:r>
              <a:rPr lang="en-CA" dirty="0" err="1"/>
              <a:t>href</a:t>
            </a:r>
            <a:r>
              <a:rPr lang="en-CA" dirty="0"/>
              <a:t>=“#xxx”&gt;Back to key point&lt;/a&gt;</a:t>
            </a:r>
          </a:p>
          <a:p>
            <a:r>
              <a:rPr lang="en-CA" dirty="0"/>
              <a:t>Create Example17.html</a:t>
            </a:r>
          </a:p>
          <a:p>
            <a:r>
              <a:rPr lang="en-CA" dirty="0" err="1">
                <a:solidFill>
                  <a:srgbClr val="FF0000"/>
                </a:solidFill>
              </a:rPr>
              <a:t>Explanation:</a:t>
            </a:r>
            <a:r>
              <a:rPr lang="en-CA" dirty="0" err="1"/>
              <a:t>When</a:t>
            </a:r>
            <a:r>
              <a:rPr lang="en-CA" dirty="0"/>
              <a:t> “Back to key point” is clicked, it will go to “This is the key point”.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375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CA" dirty="0"/>
              <a:t>Link to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lnSpcReduction="10000"/>
          </a:bodyPr>
          <a:lstStyle/>
          <a:p>
            <a:r>
              <a:rPr lang="en-CA" dirty="0"/>
              <a:t>If you know JavaScript, the hyperlinks can use JavaScript function.</a:t>
            </a:r>
          </a:p>
          <a:p>
            <a:r>
              <a:rPr lang="en-CA" dirty="0"/>
              <a:t>&lt;a </a:t>
            </a:r>
            <a:r>
              <a:rPr lang="en-CA" dirty="0" err="1"/>
              <a:t>href</a:t>
            </a:r>
            <a:r>
              <a:rPr lang="en-CA" dirty="0"/>
              <a:t>=“</a:t>
            </a:r>
            <a:r>
              <a:rPr lang="en-CA" dirty="0" err="1"/>
              <a:t>javascript:function</a:t>
            </a:r>
            <a:r>
              <a:rPr lang="en-CA" dirty="0"/>
              <a:t>()”&gt;</a:t>
            </a:r>
          </a:p>
          <a:p>
            <a:r>
              <a:rPr lang="en-CA" dirty="0"/>
              <a:t>Using specifier “</a:t>
            </a:r>
            <a:r>
              <a:rPr lang="en-CA" dirty="0" err="1"/>
              <a:t>javascript</a:t>
            </a:r>
            <a:r>
              <a:rPr lang="en-CA" dirty="0"/>
              <a:t>:” can call a JavaScript function.</a:t>
            </a:r>
          </a:p>
          <a:p>
            <a:r>
              <a:rPr lang="en-CA" dirty="0"/>
              <a:t>Create Example18.html</a:t>
            </a:r>
          </a:p>
          <a:p>
            <a:r>
              <a:rPr lang="en-CA" dirty="0">
                <a:solidFill>
                  <a:srgbClr val="FF0000"/>
                </a:solidFill>
              </a:rPr>
              <a:t>Explanation:</a:t>
            </a:r>
            <a:r>
              <a:rPr lang="en-CA" dirty="0"/>
              <a:t>”</a:t>
            </a:r>
            <a:r>
              <a:rPr lang="en-CA" dirty="0" err="1"/>
              <a:t>javascript:alert</a:t>
            </a:r>
            <a:r>
              <a:rPr lang="en-CA" dirty="0"/>
              <a:t>(‘Hello! Hyperlinks.’)” calls a JavaScript function by using specifier “</a:t>
            </a:r>
            <a:r>
              <a:rPr lang="en-CA" dirty="0" err="1"/>
              <a:t>javascript</a:t>
            </a:r>
            <a:r>
              <a:rPr lang="en-CA" dirty="0"/>
              <a:t>:” in hyperlink.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435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Text Style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Text Style includes font-family, font-size, font-style, font-weight, font-variant.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302098"/>
              </p:ext>
            </p:extLst>
          </p:nvPr>
        </p:nvGraphicFramePr>
        <p:xfrm>
          <a:off x="2400300" y="2857500"/>
          <a:ext cx="4343400" cy="11925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4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687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Font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Value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49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font-family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Arial, Times New Roman, Courier New, Georgia, Verdanaa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font-size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9px, 10px..Large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font-style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normal, italic, oblique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font-weight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normal, bold, number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font-variant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normal, small-caps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551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Text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Create Example19.html</a:t>
            </a:r>
          </a:p>
          <a:p>
            <a:r>
              <a:rPr lang="en-CA" dirty="0" err="1">
                <a:solidFill>
                  <a:srgbClr val="FF0000"/>
                </a:solidFill>
              </a:rPr>
              <a:t>Explanation:</a:t>
            </a:r>
            <a:r>
              <a:rPr lang="en-CA" dirty="0" err="1"/>
              <a:t>”font-family</a:t>
            </a:r>
            <a:r>
              <a:rPr lang="en-CA" dirty="0"/>
              <a:t>, font-size, font-style, font-weight, font-variant.” specifies the text style for the font.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762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Width &amp; Height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&lt;table width=“value” height=“value”&gt;</a:t>
            </a:r>
          </a:p>
          <a:p>
            <a:r>
              <a:rPr lang="en-CA" dirty="0"/>
              <a:t>The attribute “width” specifies the width of table.</a:t>
            </a:r>
          </a:p>
          <a:p>
            <a:r>
              <a:rPr lang="en-CA" dirty="0"/>
              <a:t>The attribute “height” specifies the height of the table.</a:t>
            </a:r>
          </a:p>
          <a:p>
            <a:r>
              <a:rPr lang="en-CA" dirty="0"/>
              <a:t>The value can be percentage or pixels.</a:t>
            </a:r>
          </a:p>
          <a:p>
            <a:r>
              <a:rPr lang="en-CA" dirty="0"/>
              <a:t>Create Example2.html</a:t>
            </a:r>
          </a:p>
          <a:p>
            <a:r>
              <a:rPr lang="en-CA" dirty="0" err="1">
                <a:solidFill>
                  <a:srgbClr val="FF0000"/>
                </a:solidFill>
              </a:rPr>
              <a:t>Explanation:</a:t>
            </a:r>
            <a:r>
              <a:rPr lang="en-CA" dirty="0" err="1"/>
              <a:t>border</a:t>
            </a:r>
            <a:r>
              <a:rPr lang="en-CA" dirty="0"/>
              <a:t>=“1” sets the table border width as 1 pixel.</a:t>
            </a:r>
          </a:p>
          <a:p>
            <a:r>
              <a:rPr lang="en-CA" dirty="0"/>
              <a:t>Width=600 sets the table width as 600 pixels.</a:t>
            </a:r>
          </a:p>
          <a:p>
            <a:r>
              <a:rPr lang="en-CA" dirty="0"/>
              <a:t>Height=130 sets the table height as 130 pixels.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164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Spacing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n-CA" dirty="0"/>
              <a:t>The </a:t>
            </a:r>
            <a:r>
              <a:rPr lang="en-CA" b="1" dirty="0"/>
              <a:t>line-height </a:t>
            </a:r>
            <a:r>
              <a:rPr lang="en-CA" dirty="0"/>
              <a:t>can specify line spacing.</a:t>
            </a:r>
          </a:p>
          <a:p>
            <a:r>
              <a:rPr lang="en-CA" dirty="0"/>
              <a:t>The </a:t>
            </a:r>
            <a:r>
              <a:rPr lang="en-CA" b="1" dirty="0"/>
              <a:t>word-spacing </a:t>
            </a:r>
            <a:r>
              <a:rPr lang="en-CA" dirty="0"/>
              <a:t>can specify word spacing.</a:t>
            </a:r>
          </a:p>
          <a:p>
            <a:r>
              <a:rPr lang="en-CA" dirty="0"/>
              <a:t>The </a:t>
            </a:r>
            <a:r>
              <a:rPr lang="en-CA" b="1" dirty="0"/>
              <a:t>letter-spacing </a:t>
            </a:r>
            <a:r>
              <a:rPr lang="en-CA" dirty="0"/>
              <a:t>can specify letter spacing.</a:t>
            </a:r>
          </a:p>
          <a:p>
            <a:r>
              <a:rPr lang="en-CA" dirty="0"/>
              <a:t>Create Example20.html</a:t>
            </a:r>
          </a:p>
          <a:p>
            <a:r>
              <a:rPr lang="en-CA" dirty="0">
                <a:solidFill>
                  <a:srgbClr val="FF0000"/>
                </a:solidFill>
              </a:rPr>
              <a:t>Explanation:</a:t>
            </a:r>
          </a:p>
          <a:p>
            <a:r>
              <a:rPr lang="en-CA" dirty="0"/>
              <a:t>“line-height:150px” specifies the line height as 150px.</a:t>
            </a:r>
          </a:p>
          <a:p>
            <a:r>
              <a:rPr lang="en-CA" dirty="0"/>
              <a:t>“word-spacing:10px” specifies the word spacing as 10 </a:t>
            </a:r>
            <a:r>
              <a:rPr lang="en-CA" dirty="0" err="1"/>
              <a:t>px</a:t>
            </a:r>
            <a:r>
              <a:rPr lang="en-CA" dirty="0"/>
              <a:t>.</a:t>
            </a:r>
          </a:p>
          <a:p>
            <a:r>
              <a:rPr lang="en-CA" dirty="0"/>
              <a:t>“letter-spacing:5px” specifies the letter spacing as 5px</a:t>
            </a:r>
            <a:r>
              <a:rPr lang="en-CA" dirty="0">
                <a:solidFill>
                  <a:srgbClr val="FF0000"/>
                </a:solidFill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947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CA" dirty="0"/>
              <a:t>Border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r>
              <a:rPr lang="en-CA" dirty="0"/>
              <a:t>“border-style: value” can set the border style by specifying different value. The “value” may be “solid, double, dashed, doted, groove, ridge, inset, outset”.</a:t>
            </a:r>
          </a:p>
          <a:p>
            <a:r>
              <a:rPr lang="en-CA" dirty="0"/>
              <a:t>Create Example21.html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89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CA" dirty="0"/>
              <a:t>Absolute 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85000" lnSpcReduction="20000"/>
          </a:bodyPr>
          <a:lstStyle/>
          <a:p>
            <a:r>
              <a:rPr lang="en-CA" dirty="0"/>
              <a:t>The content position can be specified by position attribute.</a:t>
            </a:r>
          </a:p>
          <a:p>
            <a:r>
              <a:rPr lang="en-CA" dirty="0" err="1"/>
              <a:t>Position:absolute;top:value;left:value</a:t>
            </a:r>
            <a:r>
              <a:rPr lang="en-CA" dirty="0"/>
              <a:t>;</a:t>
            </a:r>
          </a:p>
          <a:p>
            <a:r>
              <a:rPr lang="en-CA" dirty="0"/>
              <a:t>“position: absolute” sets the precise location of the contents.</a:t>
            </a:r>
          </a:p>
          <a:p>
            <a:r>
              <a:rPr lang="en-CA" dirty="0"/>
              <a:t>“</a:t>
            </a:r>
            <a:r>
              <a:rPr lang="en-CA" dirty="0" err="1"/>
              <a:t>top:value</a:t>
            </a:r>
            <a:r>
              <a:rPr lang="en-CA" dirty="0"/>
              <a:t>” sets the distance from the top edge of the window.</a:t>
            </a:r>
          </a:p>
          <a:p>
            <a:r>
              <a:rPr lang="en-CA" dirty="0"/>
              <a:t>“</a:t>
            </a:r>
            <a:r>
              <a:rPr lang="en-CA" dirty="0" err="1"/>
              <a:t>left:value</a:t>
            </a:r>
            <a:r>
              <a:rPr lang="en-CA" dirty="0"/>
              <a:t>” sets the distance from the left edge of the window.</a:t>
            </a:r>
          </a:p>
          <a:p>
            <a:r>
              <a:rPr lang="en-CA" dirty="0"/>
              <a:t>Create Example22.html</a:t>
            </a:r>
          </a:p>
          <a:p>
            <a:r>
              <a:rPr lang="en-CA" dirty="0" err="1">
                <a:solidFill>
                  <a:srgbClr val="FF0000"/>
                </a:solidFill>
              </a:rPr>
              <a:t>Explanation:</a:t>
            </a:r>
            <a:r>
              <a:rPr lang="en-CA" dirty="0" err="1"/>
              <a:t>”position</a:t>
            </a:r>
            <a:r>
              <a:rPr lang="en-CA" dirty="0"/>
              <a:t>: absolute; </a:t>
            </a:r>
            <a:r>
              <a:rPr lang="en-CA" dirty="0" err="1"/>
              <a:t>top:value;left:value</a:t>
            </a:r>
            <a:r>
              <a:rPr lang="en-CA" dirty="0"/>
              <a:t>;” specifies the absolute distance from the browser window edge.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532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CA" dirty="0"/>
              <a:t>Html 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r>
              <a:rPr lang="en-CA" dirty="0"/>
              <a:t>In HTML document, when you meet some special symbols such as &amp;, &lt;, &gt;, and space, you need to use corresponding codes, &amp;amp;&amp;</a:t>
            </a:r>
            <a:r>
              <a:rPr lang="en-CA" dirty="0" err="1"/>
              <a:t>lt</a:t>
            </a:r>
            <a:r>
              <a:rPr lang="en-CA" dirty="0"/>
              <a:t>;&amp;</a:t>
            </a:r>
            <a:r>
              <a:rPr lang="en-CA" dirty="0" err="1"/>
              <a:t>gt</a:t>
            </a:r>
            <a:r>
              <a:rPr lang="en-CA" dirty="0"/>
              <a:t>;&amp;</a:t>
            </a:r>
            <a:r>
              <a:rPr lang="en-CA" dirty="0" err="1"/>
              <a:t>nbsp</a:t>
            </a:r>
            <a:r>
              <a:rPr lang="en-CA" dirty="0"/>
              <a:t>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367721"/>
              </p:ext>
            </p:extLst>
          </p:nvPr>
        </p:nvGraphicFramePr>
        <p:xfrm>
          <a:off x="1907704" y="3573016"/>
          <a:ext cx="1638300" cy="1790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SYMBOLS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SOURCE CODES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&lt;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&amp;lt;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&gt;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&amp;</a:t>
                      </a:r>
                      <a:r>
                        <a:rPr lang="en-US" sz="1100" u="none" strike="noStrike" dirty="0" err="1">
                          <a:effectLst/>
                        </a:rPr>
                        <a:t>gt</a:t>
                      </a:r>
                      <a:r>
                        <a:rPr lang="en-US" sz="1100" u="none" strike="noStrike" dirty="0">
                          <a:effectLst/>
                        </a:rPr>
                        <a:t>;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&amp;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&amp;amp;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""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&amp;quote; &amp; quot;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©</a:t>
                      </a:r>
                      <a:endParaRPr lang="en-US" sz="2000" b="0" i="0" u="none" strike="noStrike">
                        <a:solidFill>
                          <a:srgbClr val="11111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@COPY;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®</a:t>
                      </a:r>
                      <a:endParaRPr lang="en-US" sz="2000" b="0" i="0" u="none" strike="noStrike">
                        <a:solidFill>
                          <a:srgbClr val="11111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&amp;reg;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space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&amp;</a:t>
                      </a:r>
                      <a:r>
                        <a:rPr lang="en-US" sz="1100" u="none" strike="noStrike" dirty="0" err="1">
                          <a:effectLst/>
                        </a:rPr>
                        <a:t>nbsp</a:t>
                      </a:r>
                      <a:r>
                        <a:rPr lang="en-US" sz="1100" u="none" strike="noStrike" dirty="0">
                          <a:effectLst/>
                        </a:rPr>
                        <a:t>;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421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en-CA" dirty="0"/>
              <a:t>Create Example23.html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417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Input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A “form” in html is a very important element, which is used to accept the requests or inputs from the user.</a:t>
            </a:r>
          </a:p>
          <a:p>
            <a:r>
              <a:rPr lang="en-CA" dirty="0"/>
              <a:t>&lt;form name=“” method=“” action=“”&gt;&lt;/form&gt;</a:t>
            </a:r>
          </a:p>
          <a:p>
            <a:r>
              <a:rPr lang="en-CA" dirty="0"/>
              <a:t>&lt;form&gt;&lt;/form&gt; are the form tags.</a:t>
            </a:r>
          </a:p>
          <a:p>
            <a:r>
              <a:rPr lang="en-CA" dirty="0"/>
              <a:t>Name=“” specifies the name of the form.</a:t>
            </a:r>
          </a:p>
          <a:p>
            <a:r>
              <a:rPr lang="en-CA" dirty="0"/>
              <a:t>Method=“” specifies the data send by “get” or “post”</a:t>
            </a:r>
          </a:p>
          <a:p>
            <a:r>
              <a:rPr lang="en-CA" dirty="0"/>
              <a:t>“get” method sends data openly, small quantity.</a:t>
            </a:r>
          </a:p>
          <a:p>
            <a:r>
              <a:rPr lang="en-CA" dirty="0"/>
              <a:t>“post” method sends data secretly, more quantity.</a:t>
            </a:r>
          </a:p>
          <a:p>
            <a:r>
              <a:rPr lang="en-CA" dirty="0"/>
              <a:t>Action=“” specifies the data will be processed by a form handler.</a:t>
            </a:r>
          </a:p>
          <a:p>
            <a:r>
              <a:rPr lang="en-CA" dirty="0"/>
              <a:t>Create Example24.html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782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Input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>
                <a:solidFill>
                  <a:srgbClr val="FF0000"/>
                </a:solidFill>
              </a:rPr>
              <a:t>Explanation:</a:t>
            </a:r>
            <a:r>
              <a:rPr lang="en-CA" dirty="0"/>
              <a:t> name=“</a:t>
            </a:r>
            <a:r>
              <a:rPr lang="en-CA" dirty="0" err="1"/>
              <a:t>myForm</a:t>
            </a:r>
            <a:r>
              <a:rPr lang="en-CA" dirty="0"/>
              <a:t>” specifies the form name as “</a:t>
            </a:r>
            <a:r>
              <a:rPr lang="en-CA" dirty="0" err="1"/>
              <a:t>myForm</a:t>
            </a:r>
            <a:r>
              <a:rPr lang="en-CA" dirty="0"/>
              <a:t>”.</a:t>
            </a:r>
          </a:p>
          <a:p>
            <a:r>
              <a:rPr lang="en-CA" dirty="0"/>
              <a:t>Method=“get” specifies the sending method as “get”.</a:t>
            </a:r>
          </a:p>
          <a:p>
            <a:r>
              <a:rPr lang="en-CA" dirty="0"/>
              <a:t>Action=“</a:t>
            </a:r>
            <a:r>
              <a:rPr lang="en-CA" dirty="0" err="1"/>
              <a:t>myFile.php</a:t>
            </a:r>
            <a:r>
              <a:rPr lang="en-CA" dirty="0"/>
              <a:t>” specifies that the data will be processed by “</a:t>
            </a:r>
            <a:r>
              <a:rPr lang="en-CA" dirty="0" err="1"/>
              <a:t>myFile.php</a:t>
            </a:r>
            <a:r>
              <a:rPr lang="en-CA" dirty="0"/>
              <a:t>” which is called as form handler.</a:t>
            </a:r>
          </a:p>
          <a:p>
            <a:r>
              <a:rPr lang="en-CA" dirty="0"/>
              <a:t>The form handler is always a J2EE/ASP.NET/PHP APPLICATION.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1751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Input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&lt;input&gt; tag specifies the input element.</a:t>
            </a:r>
          </a:p>
          <a:p>
            <a:r>
              <a:rPr lang="en-CA" dirty="0"/>
              <a:t>&lt;input&gt; tag is always inside the &lt;form&gt; &lt;/form&gt; tags.</a:t>
            </a:r>
          </a:p>
          <a:p>
            <a:r>
              <a:rPr lang="en-CA" dirty="0"/>
              <a:t>Type=“text” specifies the input type as “text”.</a:t>
            </a:r>
          </a:p>
          <a:p>
            <a:r>
              <a:rPr lang="en-CA" dirty="0"/>
              <a:t>Name=“</a:t>
            </a:r>
            <a:r>
              <a:rPr lang="en-CA" dirty="0" err="1"/>
              <a:t>myInput</a:t>
            </a:r>
            <a:r>
              <a:rPr lang="en-CA" dirty="0"/>
              <a:t>” specifies the name of input element as “</a:t>
            </a:r>
            <a:r>
              <a:rPr lang="en-CA" dirty="0" err="1"/>
              <a:t>myInput</a:t>
            </a:r>
            <a:r>
              <a:rPr lang="en-CA" dirty="0"/>
              <a:t>”.</a:t>
            </a:r>
          </a:p>
          <a:p>
            <a:r>
              <a:rPr lang="en-CA" dirty="0"/>
              <a:t>Value=“Please enter data.” specifies the default value of input element. It is optional.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893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Password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&lt;input type=“password” name=“” </a:t>
            </a:r>
            <a:r>
              <a:rPr lang="en-CA" dirty="0" err="1"/>
              <a:t>maxlength</a:t>
            </a:r>
            <a:r>
              <a:rPr lang="en-CA" dirty="0"/>
              <a:t>=“”&gt;</a:t>
            </a:r>
          </a:p>
          <a:p>
            <a:r>
              <a:rPr lang="en-CA" dirty="0"/>
              <a:t>Type=“password” specifies the input type as “password”.</a:t>
            </a:r>
          </a:p>
          <a:p>
            <a:r>
              <a:rPr lang="en-CA" dirty="0" err="1"/>
              <a:t>Maxlength</a:t>
            </a:r>
            <a:r>
              <a:rPr lang="en-CA" dirty="0"/>
              <a:t>=“” specifies the maximum number of characters which can be entered into an input field.</a:t>
            </a:r>
          </a:p>
          <a:p>
            <a:r>
              <a:rPr lang="en-CA" dirty="0"/>
              <a:t>Create Example25.html</a:t>
            </a:r>
          </a:p>
          <a:p>
            <a:r>
              <a:rPr lang="en-CA" dirty="0">
                <a:solidFill>
                  <a:srgbClr val="FF0000"/>
                </a:solidFill>
              </a:rPr>
              <a:t>Explanation:</a:t>
            </a:r>
            <a:r>
              <a:rPr lang="en-CA" dirty="0"/>
              <a:t> type=“password” specifies the input type as “password”.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195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Button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&lt;input type=“button” name=“” value=“” </a:t>
            </a:r>
            <a:r>
              <a:rPr lang="en-CA" dirty="0" err="1"/>
              <a:t>onclick</a:t>
            </a:r>
            <a:r>
              <a:rPr lang="en-CA" dirty="0"/>
              <a:t>=function()&gt;</a:t>
            </a:r>
          </a:p>
          <a:p>
            <a:r>
              <a:rPr lang="en-CA" dirty="0"/>
              <a:t>Type=“button” specifies the input type as “button”.</a:t>
            </a:r>
          </a:p>
          <a:p>
            <a:r>
              <a:rPr lang="en-CA" dirty="0"/>
              <a:t>Value-”” displays the text on the button.</a:t>
            </a:r>
          </a:p>
          <a:p>
            <a:r>
              <a:rPr lang="en-CA" dirty="0" err="1"/>
              <a:t>onclick</a:t>
            </a:r>
            <a:r>
              <a:rPr lang="en-CA" dirty="0"/>
              <a:t>=function() will execute the function when the button is clicked.</a:t>
            </a:r>
          </a:p>
          <a:p>
            <a:r>
              <a:rPr lang="en-CA" dirty="0"/>
              <a:t>Create Example26.html</a:t>
            </a:r>
          </a:p>
          <a:p>
            <a:r>
              <a:rPr lang="en-CA" dirty="0" err="1">
                <a:solidFill>
                  <a:srgbClr val="FF0000"/>
                </a:solidFill>
              </a:rPr>
              <a:t>Explanation:</a:t>
            </a:r>
            <a:r>
              <a:rPr lang="en-CA" dirty="0" err="1"/>
              <a:t>type</a:t>
            </a:r>
            <a:r>
              <a:rPr lang="en-CA" dirty="0"/>
              <a:t>=“button” specifies the input type as “button”. When you click the button, the JavaScript function “alert(“OK!”)” will be executed, showing the result.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277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Background 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Bgcolor</a:t>
            </a:r>
            <a:r>
              <a:rPr lang="en-CA" dirty="0"/>
              <a:t>=value</a:t>
            </a:r>
          </a:p>
          <a:p>
            <a:r>
              <a:rPr lang="en-CA" dirty="0"/>
              <a:t>“</a:t>
            </a:r>
            <a:r>
              <a:rPr lang="en-CA" dirty="0" err="1"/>
              <a:t>bgcolor</a:t>
            </a:r>
            <a:r>
              <a:rPr lang="en-CA" dirty="0"/>
              <a:t>=value” sets the background color of table, row or cell.</a:t>
            </a:r>
          </a:p>
          <a:p>
            <a:r>
              <a:rPr lang="en-CA" dirty="0"/>
              <a:t>Create Example3.html</a:t>
            </a:r>
          </a:p>
          <a:p>
            <a:r>
              <a:rPr lang="en-CA" dirty="0">
                <a:solidFill>
                  <a:srgbClr val="FF0000"/>
                </a:solidFill>
              </a:rPr>
              <a:t>Explanation:</a:t>
            </a:r>
            <a:r>
              <a:rPr lang="en-CA" dirty="0"/>
              <a:t>”</a:t>
            </a:r>
            <a:r>
              <a:rPr lang="en-CA" dirty="0" err="1"/>
              <a:t>bgcolor</a:t>
            </a:r>
            <a:r>
              <a:rPr lang="en-CA" dirty="0"/>
              <a:t>=yellow” sets the background color as yellow.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2462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CA" dirty="0"/>
              <a:t>Reset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lnSpcReduction="10000"/>
          </a:bodyPr>
          <a:lstStyle/>
          <a:p>
            <a:r>
              <a:rPr lang="en-CA" dirty="0"/>
              <a:t>Reset Button is used to clear the data user </a:t>
            </a:r>
            <a:r>
              <a:rPr lang="en-CA"/>
              <a:t>has </a:t>
            </a:r>
            <a:r>
              <a:rPr lang="en-CA" smtClean="0"/>
              <a:t>input.</a:t>
            </a:r>
            <a:endParaRPr lang="en-CA" dirty="0"/>
          </a:p>
          <a:p>
            <a:r>
              <a:rPr lang="en-CA" dirty="0"/>
              <a:t>&lt;input type=“reset” name=“” value=“”&gt;</a:t>
            </a:r>
          </a:p>
          <a:p>
            <a:r>
              <a:rPr lang="en-CA" dirty="0"/>
              <a:t>Type=“reset” specifies the input type as “reset”.</a:t>
            </a:r>
          </a:p>
          <a:p>
            <a:r>
              <a:rPr lang="en-CA" dirty="0"/>
              <a:t>Create Example27.html</a:t>
            </a:r>
          </a:p>
          <a:p>
            <a:r>
              <a:rPr lang="en-CA" dirty="0" err="1">
                <a:solidFill>
                  <a:srgbClr val="FF0000"/>
                </a:solidFill>
              </a:rPr>
              <a:t>Explanation:</a:t>
            </a:r>
            <a:r>
              <a:rPr lang="en-CA" dirty="0" err="1"/>
              <a:t>When</a:t>
            </a:r>
            <a:r>
              <a:rPr lang="en-CA" dirty="0"/>
              <a:t> clicking the “Reset” button, all the input value will be restored to their original state.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1599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CA" dirty="0"/>
              <a:t>Submit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r>
              <a:rPr lang="en-CA" dirty="0"/>
              <a:t>Submit Button is used to submit the data to action file.</a:t>
            </a:r>
          </a:p>
          <a:p>
            <a:r>
              <a:rPr lang="en-CA" dirty="0"/>
              <a:t>&lt;input type=“submit” name=“” value=“”&gt;</a:t>
            </a:r>
          </a:p>
          <a:p>
            <a:r>
              <a:rPr lang="en-CA" dirty="0"/>
              <a:t>Type=“submit” specifies the input type as “submit”.</a:t>
            </a:r>
          </a:p>
          <a:p>
            <a:r>
              <a:rPr lang="en-CA" dirty="0"/>
              <a:t>Create Example28.html.</a:t>
            </a:r>
          </a:p>
          <a:p>
            <a:r>
              <a:rPr lang="en-CA" dirty="0">
                <a:solidFill>
                  <a:srgbClr val="FF0000"/>
                </a:solidFill>
              </a:rPr>
              <a:t>Explanation:</a:t>
            </a:r>
            <a:r>
              <a:rPr lang="en-CA" dirty="0"/>
              <a:t> When clicking the “Submit” button, all the form data will be submitted, </a:t>
            </a:r>
            <a:r>
              <a:rPr lang="en-CA" dirty="0" err="1"/>
              <a:t>myFile.php</a:t>
            </a:r>
            <a:r>
              <a:rPr lang="en-CA" dirty="0"/>
              <a:t> will process the submitted data.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1939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CA" dirty="0"/>
              <a:t>Radio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85000" lnSpcReduction="20000"/>
          </a:bodyPr>
          <a:lstStyle/>
          <a:p>
            <a:r>
              <a:rPr lang="en-CA" dirty="0"/>
              <a:t>&lt;input type=“radio” name=“” value=“”&gt;</a:t>
            </a:r>
          </a:p>
          <a:p>
            <a:r>
              <a:rPr lang="en-CA" dirty="0"/>
              <a:t>Type=“radio” specifies the input type as “radio”.</a:t>
            </a:r>
          </a:p>
          <a:p>
            <a:r>
              <a:rPr lang="en-CA" dirty="0"/>
              <a:t>Only one circle on the radio group can be selected at any time.</a:t>
            </a:r>
          </a:p>
          <a:p>
            <a:r>
              <a:rPr lang="en-CA" dirty="0"/>
              <a:t>Create Example29.html</a:t>
            </a:r>
          </a:p>
          <a:p>
            <a:r>
              <a:rPr lang="en-CA" dirty="0">
                <a:solidFill>
                  <a:srgbClr val="FF0000"/>
                </a:solidFill>
              </a:rPr>
              <a:t>Explanation:</a:t>
            </a:r>
          </a:p>
          <a:p>
            <a:r>
              <a:rPr lang="en-CA" dirty="0"/>
              <a:t>Type=“radio” specifies the input type as “radio”.</a:t>
            </a:r>
          </a:p>
          <a:p>
            <a:r>
              <a:rPr lang="en-CA" dirty="0"/>
              <a:t>Value=“Red/Yellow/Green” specifies the data to send.</a:t>
            </a:r>
          </a:p>
          <a:p>
            <a:r>
              <a:rPr lang="en-CA" dirty="0"/>
              <a:t>Only one circle on the radio group can be selected at any time. Once select one of the circle, click the “Submit” button to send the data to </a:t>
            </a:r>
            <a:r>
              <a:rPr lang="en-CA" dirty="0" err="1"/>
              <a:t>myFile.php</a:t>
            </a:r>
            <a:r>
              <a:rPr lang="en-CA" dirty="0"/>
              <a:t> to process the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864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CA" dirty="0"/>
              <a:t>Checkbox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85000" lnSpcReduction="20000"/>
          </a:bodyPr>
          <a:lstStyle/>
          <a:p>
            <a:r>
              <a:rPr lang="en-CA" dirty="0"/>
              <a:t>&lt;input type=“checkbox” name=“” value=“”&gt;</a:t>
            </a:r>
          </a:p>
          <a:p>
            <a:r>
              <a:rPr lang="en-CA" dirty="0"/>
              <a:t>Type=“checkbox” specifies the input type as “checkbox”. One or more boxes on the checkbox group can be selected at any time.</a:t>
            </a:r>
          </a:p>
          <a:p>
            <a:r>
              <a:rPr lang="en-CA" dirty="0"/>
              <a:t>Create Example30.html</a:t>
            </a:r>
          </a:p>
          <a:p>
            <a:r>
              <a:rPr lang="en-CA" dirty="0" err="1">
                <a:solidFill>
                  <a:srgbClr val="FF0000"/>
                </a:solidFill>
              </a:rPr>
              <a:t>Expanation</a:t>
            </a:r>
            <a:r>
              <a:rPr lang="en-CA" dirty="0">
                <a:solidFill>
                  <a:srgbClr val="FF0000"/>
                </a:solidFill>
              </a:rPr>
              <a:t>:</a:t>
            </a:r>
          </a:p>
          <a:p>
            <a:r>
              <a:rPr lang="en-CA" dirty="0"/>
              <a:t>Type=“checkbox” specifies the input type as “checkbox”.</a:t>
            </a:r>
          </a:p>
          <a:p>
            <a:r>
              <a:rPr lang="en-CA" dirty="0"/>
              <a:t>Value=“coffee/milk/sugar” specifies the data to send.</a:t>
            </a:r>
          </a:p>
          <a:p>
            <a:r>
              <a:rPr lang="en-CA" dirty="0"/>
              <a:t>One or more boxes on the checkbox group can be selected at any time. Once select some boxes, click the “Submit” button to send the data to </a:t>
            </a:r>
            <a:r>
              <a:rPr lang="en-CA" dirty="0" err="1"/>
              <a:t>myFile.php</a:t>
            </a:r>
            <a:r>
              <a:rPr lang="en-CA" dirty="0"/>
              <a:t> to process the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0729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CA" dirty="0"/>
              <a:t>Hidden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85000" lnSpcReduction="20000"/>
          </a:bodyPr>
          <a:lstStyle/>
          <a:p>
            <a:r>
              <a:rPr lang="en-CA" dirty="0"/>
              <a:t>The “Hidden Inputs” is an invisible control but is used to send data.</a:t>
            </a:r>
          </a:p>
          <a:p>
            <a:r>
              <a:rPr lang="en-CA" dirty="0"/>
              <a:t>&lt;input type=“hidden” name=“” value=“”&gt;</a:t>
            </a:r>
          </a:p>
          <a:p>
            <a:r>
              <a:rPr lang="en-CA" dirty="0"/>
              <a:t>Type=“hidden” specifies the input type as “hidden”.</a:t>
            </a:r>
          </a:p>
          <a:p>
            <a:r>
              <a:rPr lang="en-CA" dirty="0"/>
              <a:t>Create Example31.html</a:t>
            </a:r>
          </a:p>
          <a:p>
            <a:r>
              <a:rPr lang="en-CA" dirty="0">
                <a:solidFill>
                  <a:srgbClr val="FF0000"/>
                </a:solidFill>
              </a:rPr>
              <a:t>Explanation: </a:t>
            </a:r>
            <a:r>
              <a:rPr lang="en-CA" dirty="0"/>
              <a:t>type=“hidden” specifies the input type as “hidden”.</a:t>
            </a:r>
          </a:p>
          <a:p>
            <a:r>
              <a:rPr lang="en-CA" dirty="0"/>
              <a:t>You can only see the Coffee, Milk and Sugar checkbox, but you cannot see the Cream checkbox, because it is hidden.</a:t>
            </a:r>
          </a:p>
          <a:p>
            <a:r>
              <a:rPr lang="en-CA" dirty="0"/>
              <a:t>When clicking the “Submit” button, all the form data including “cream” value will be submitted, </a:t>
            </a:r>
            <a:r>
              <a:rPr lang="en-CA" dirty="0" err="1"/>
              <a:t>myFile.php</a:t>
            </a:r>
            <a:r>
              <a:rPr lang="en-CA" dirty="0"/>
              <a:t> will process the submitted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0838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CA" dirty="0"/>
              <a:t>Text Area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Text Area Inputs are suitable for multi-line text inputs.</a:t>
            </a:r>
          </a:p>
          <a:p>
            <a:r>
              <a:rPr lang="en-CA" dirty="0"/>
              <a:t>&lt;</a:t>
            </a:r>
            <a:r>
              <a:rPr lang="en-CA" dirty="0" err="1"/>
              <a:t>textarea</a:t>
            </a:r>
            <a:r>
              <a:rPr lang="en-CA" dirty="0"/>
              <a:t> name=“” rows=“” cols=“”&gt;..&lt;/</a:t>
            </a:r>
            <a:r>
              <a:rPr lang="en-CA" dirty="0" err="1"/>
              <a:t>textarea</a:t>
            </a:r>
            <a:r>
              <a:rPr lang="en-CA" dirty="0"/>
              <a:t>&gt;</a:t>
            </a:r>
          </a:p>
          <a:p>
            <a:r>
              <a:rPr lang="en-CA" dirty="0"/>
              <a:t>The &lt;</a:t>
            </a:r>
            <a:r>
              <a:rPr lang="en-CA" dirty="0" err="1"/>
              <a:t>textarea</a:t>
            </a:r>
            <a:r>
              <a:rPr lang="en-CA" dirty="0"/>
              <a:t>&gt; specifies the input type as “text area”, which is used to input multi-line.</a:t>
            </a:r>
          </a:p>
          <a:p>
            <a:r>
              <a:rPr lang="en-CA" dirty="0"/>
              <a:t>Create Example32.html</a:t>
            </a:r>
          </a:p>
          <a:p>
            <a:r>
              <a:rPr lang="en-CA" dirty="0">
                <a:solidFill>
                  <a:srgbClr val="FF0000"/>
                </a:solidFill>
              </a:rPr>
              <a:t>Explanation:</a:t>
            </a:r>
          </a:p>
          <a:p>
            <a:r>
              <a:rPr lang="en-CA" dirty="0"/>
              <a:t>&lt;</a:t>
            </a:r>
            <a:r>
              <a:rPr lang="en-CA" dirty="0" err="1"/>
              <a:t>texarea</a:t>
            </a:r>
            <a:r>
              <a:rPr lang="en-CA" dirty="0"/>
              <a:t>&gt; tag specifies the input type as “text area”.</a:t>
            </a:r>
          </a:p>
          <a:p>
            <a:r>
              <a:rPr lang="en-CA" dirty="0"/>
              <a:t>Rows=“3” cols=“28” specifies the size of “text area”.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9382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CA" dirty="0"/>
              <a:t>Select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Select Inputs are a selection menu from which the user can select one of its options.</a:t>
            </a:r>
          </a:p>
          <a:p>
            <a:pPr marL="0" indent="0">
              <a:buNone/>
            </a:pPr>
            <a:r>
              <a:rPr lang="en-CA" dirty="0"/>
              <a:t>&lt;select name=“”&gt;</a:t>
            </a:r>
          </a:p>
          <a:p>
            <a:pPr marL="0" indent="0">
              <a:buNone/>
            </a:pPr>
            <a:r>
              <a:rPr lang="en-CA" dirty="0"/>
              <a:t>	&lt;option value=“”&gt;..&lt;/option&gt;</a:t>
            </a:r>
          </a:p>
          <a:p>
            <a:pPr marL="0" indent="0">
              <a:buNone/>
            </a:pPr>
            <a:r>
              <a:rPr lang="en-CA" dirty="0"/>
              <a:t>	&lt;option value=“”&gt;..&lt;/option&gt;</a:t>
            </a:r>
          </a:p>
          <a:p>
            <a:pPr marL="0" indent="0">
              <a:buNone/>
            </a:pPr>
            <a:r>
              <a:rPr lang="en-CA" dirty="0"/>
              <a:t>	&lt;option value=“”&gt;..&lt;/option&gt;</a:t>
            </a:r>
          </a:p>
          <a:p>
            <a:pPr marL="0" indent="0">
              <a:buNone/>
            </a:pPr>
            <a:r>
              <a:rPr lang="en-CA" dirty="0"/>
              <a:t>&lt;/select</a:t>
            </a:r>
          </a:p>
          <a:p>
            <a:pPr marL="0" indent="0">
              <a:buNone/>
            </a:pPr>
            <a:r>
              <a:rPr lang="en-CA" dirty="0"/>
              <a:t>&lt;select&gt; tag specifies the input type as “Select Inputs”.</a:t>
            </a:r>
          </a:p>
          <a:p>
            <a:pPr marL="0" indent="0">
              <a:buNone/>
            </a:pPr>
            <a:r>
              <a:rPr lang="en-CA" dirty="0"/>
              <a:t>&lt;option&gt; tag contains a value for user to choose.</a:t>
            </a:r>
          </a:p>
          <a:p>
            <a:pPr marL="0" indent="0">
              <a:buNone/>
            </a:pPr>
            <a:r>
              <a:rPr lang="en-CA"/>
              <a:t>Create Example33.html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4078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CA" dirty="0"/>
              <a:t>Upload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85000" lnSpcReduction="20000"/>
          </a:bodyPr>
          <a:lstStyle/>
          <a:p>
            <a:r>
              <a:rPr lang="en-CA" dirty="0"/>
              <a:t>&lt;input type=“file” name=“”&gt;</a:t>
            </a:r>
          </a:p>
          <a:p>
            <a:r>
              <a:rPr lang="en-CA" dirty="0"/>
              <a:t>Type=“file” specifies the input type as “file” which is used to upload file to server.</a:t>
            </a:r>
          </a:p>
          <a:p>
            <a:r>
              <a:rPr lang="en-CA" dirty="0"/>
              <a:t>Create Example34.html</a:t>
            </a:r>
          </a:p>
          <a:p>
            <a:r>
              <a:rPr lang="en-CA" dirty="0">
                <a:solidFill>
                  <a:srgbClr val="FF0000"/>
                </a:solidFill>
              </a:rPr>
              <a:t>Explanation:</a:t>
            </a:r>
          </a:p>
          <a:p>
            <a:r>
              <a:rPr lang="en-CA" dirty="0"/>
              <a:t>Method=“post” specifies “POST when upload a file.(must).</a:t>
            </a:r>
          </a:p>
          <a:p>
            <a:r>
              <a:rPr lang="en-CA" dirty="0" err="1"/>
              <a:t>Enctype</a:t>
            </a:r>
            <a:r>
              <a:rPr lang="en-CA" dirty="0"/>
              <a:t>=“multipart/form-data” specifies the type encoding type.(must). Use “multipart/form-data” </a:t>
            </a:r>
            <a:r>
              <a:rPr lang="en-CA" b="1" dirty="0"/>
              <a:t>when your form includes any &lt;input type="file"&gt; elements</a:t>
            </a:r>
            <a:r>
              <a:rPr lang="en-CA" dirty="0"/>
              <a:t>.</a:t>
            </a:r>
          </a:p>
          <a:p>
            <a:r>
              <a:rPr lang="en-CA" dirty="0"/>
              <a:t>Type=“file” specifies the “upload file” type.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258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Cell Spacing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CA" dirty="0"/>
              <a:t>&lt;table </a:t>
            </a:r>
            <a:r>
              <a:rPr lang="en-CA" dirty="0" err="1"/>
              <a:t>cellspacing</a:t>
            </a:r>
            <a:r>
              <a:rPr lang="en-CA" dirty="0"/>
              <a:t>=value&gt;</a:t>
            </a:r>
          </a:p>
          <a:p>
            <a:r>
              <a:rPr lang="en-CA" dirty="0"/>
              <a:t>“</a:t>
            </a:r>
            <a:r>
              <a:rPr lang="en-CA" dirty="0" err="1"/>
              <a:t>cellspacing</a:t>
            </a:r>
            <a:r>
              <a:rPr lang="en-CA" dirty="0"/>
              <a:t>=value” sets the spacing among cells.</a:t>
            </a:r>
          </a:p>
          <a:p>
            <a:r>
              <a:rPr lang="en-CA" dirty="0"/>
              <a:t>Create Example4.html and Example5.html</a:t>
            </a:r>
          </a:p>
          <a:p>
            <a:r>
              <a:rPr lang="en-CA" dirty="0" err="1">
                <a:solidFill>
                  <a:srgbClr val="FF0000"/>
                </a:solidFill>
              </a:rPr>
              <a:t>Explanation:</a:t>
            </a:r>
            <a:r>
              <a:rPr lang="en-CA" dirty="0" err="1"/>
              <a:t>cellspacing</a:t>
            </a:r>
            <a:r>
              <a:rPr lang="en-CA" dirty="0"/>
              <a:t>=“5” sets the cells spacing as 5 pixels(Example4.html) vs </a:t>
            </a:r>
            <a:r>
              <a:rPr lang="en-CA" dirty="0" err="1"/>
              <a:t>cellspacng</a:t>
            </a:r>
            <a:r>
              <a:rPr lang="en-CA" dirty="0"/>
              <a:t>=“20” sets the cells spacing as 20 pixels(Example5.html).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892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CELLPADDING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CELLPADDING sets the amount of space between the contents of the cell and the cell wall. The default is 1. </a:t>
            </a:r>
          </a:p>
          <a:p>
            <a:r>
              <a:rPr lang="en-CA" dirty="0" err="1"/>
              <a:t>Cellpadding</a:t>
            </a:r>
            <a:r>
              <a:rPr lang="en-CA" dirty="0"/>
              <a:t> is usually more effective than </a:t>
            </a:r>
            <a:r>
              <a:rPr lang="en-CA" dirty="0" err="1"/>
              <a:t>cellspacing</a:t>
            </a:r>
            <a:r>
              <a:rPr lang="en-CA" dirty="0"/>
              <a:t> for spreading out the contents of the table.</a:t>
            </a:r>
          </a:p>
          <a:p>
            <a:r>
              <a:rPr lang="en-CA" dirty="0"/>
              <a:t>Create Example6.html and Example7.html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4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CELLPADDING  VS CELLSPACING </a:t>
            </a:r>
            <a:endParaRPr lang="en-US" dirty="0"/>
          </a:p>
        </p:txBody>
      </p:sp>
      <p:pic>
        <p:nvPicPr>
          <p:cNvPr id="1026" name="Picture 2" descr="F:\Session2\DifferenceBetweenCellPaddingAndCellSpacing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412" y="2224881"/>
            <a:ext cx="4829175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03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CA" dirty="0"/>
              <a:t>Align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en-CA" dirty="0"/>
              <a:t>Align=value</a:t>
            </a:r>
          </a:p>
          <a:p>
            <a:r>
              <a:rPr lang="en-CA" dirty="0"/>
              <a:t>Align=value sets the text on left, center, right</a:t>
            </a:r>
          </a:p>
          <a:p>
            <a:r>
              <a:rPr lang="en-CA" dirty="0"/>
              <a:t>Create Example8.html</a:t>
            </a:r>
          </a:p>
          <a:p>
            <a:r>
              <a:rPr lang="en-CA" dirty="0">
                <a:solidFill>
                  <a:srgbClr val="FF0000"/>
                </a:solidFill>
              </a:rPr>
              <a:t>Explanation:</a:t>
            </a:r>
            <a:r>
              <a:rPr lang="en-CA" dirty="0"/>
              <a:t>”&lt;</a:t>
            </a:r>
            <a:r>
              <a:rPr lang="en-CA" dirty="0" err="1"/>
              <a:t>tr</a:t>
            </a:r>
            <a:r>
              <a:rPr lang="en-CA" dirty="0"/>
              <a:t> align=right&gt;” sets the text aligning with right side.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498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VALIGN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CA" dirty="0"/>
              <a:t>“</a:t>
            </a:r>
            <a:r>
              <a:rPr lang="en-CA" dirty="0" err="1"/>
              <a:t>valign</a:t>
            </a:r>
            <a:r>
              <a:rPr lang="en-CA" dirty="0"/>
              <a:t>=value” sets the text on top, middle, and bottom.</a:t>
            </a:r>
          </a:p>
          <a:p>
            <a:r>
              <a:rPr lang="en-CA" dirty="0"/>
              <a:t>Create Example9.html</a:t>
            </a:r>
          </a:p>
          <a:p>
            <a:r>
              <a:rPr lang="en-CA" dirty="0">
                <a:solidFill>
                  <a:srgbClr val="FF0000"/>
                </a:solidFill>
              </a:rPr>
              <a:t>Explanation:</a:t>
            </a:r>
            <a:r>
              <a:rPr lang="en-CA" dirty="0"/>
              <a:t>”</a:t>
            </a:r>
            <a:r>
              <a:rPr lang="en-CA" dirty="0" err="1"/>
              <a:t>valign</a:t>
            </a:r>
            <a:r>
              <a:rPr lang="en-CA" dirty="0"/>
              <a:t>=middle” sets the text aligning with middle.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944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CA" dirty="0"/>
              <a:t>Border 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r>
              <a:rPr lang="en-CA" dirty="0"/>
              <a:t>“</a:t>
            </a:r>
            <a:r>
              <a:rPr lang="en-CA" dirty="0" err="1"/>
              <a:t>bordercolor</a:t>
            </a:r>
            <a:r>
              <a:rPr lang="en-CA" dirty="0"/>
              <a:t>=value” sets the table row or cell border color.</a:t>
            </a:r>
          </a:p>
          <a:p>
            <a:r>
              <a:rPr lang="en-CA" dirty="0"/>
              <a:t>Create Example10.html</a:t>
            </a:r>
          </a:p>
          <a:p>
            <a:r>
              <a:rPr lang="en-CA" dirty="0">
                <a:solidFill>
                  <a:srgbClr val="FF0000"/>
                </a:solidFill>
              </a:rPr>
              <a:t>Explanation:</a:t>
            </a:r>
            <a:r>
              <a:rPr lang="en-CA" dirty="0"/>
              <a:t>”</a:t>
            </a:r>
            <a:r>
              <a:rPr lang="en-CA" dirty="0" err="1"/>
              <a:t>bordercolor</a:t>
            </a:r>
            <a:r>
              <a:rPr lang="en-CA" dirty="0"/>
              <a:t>=blue” sets the table border as blue.</a:t>
            </a:r>
            <a:endParaRPr lang="en-CA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15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</TotalTime>
  <Words>2181</Words>
  <Application>Microsoft Office PowerPoint</Application>
  <PresentationFormat>On-screen Show (4:3)</PresentationFormat>
  <Paragraphs>250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Table &amp; Style</vt:lpstr>
      <vt:lpstr>Width &amp; Height</vt:lpstr>
      <vt:lpstr>Background Color</vt:lpstr>
      <vt:lpstr>Cell Spacing</vt:lpstr>
      <vt:lpstr>CELLPADDING </vt:lpstr>
      <vt:lpstr>CELLPADDING  VS CELLSPACING </vt:lpstr>
      <vt:lpstr>Align Text</vt:lpstr>
      <vt:lpstr>VALIGN</vt:lpstr>
      <vt:lpstr>Border Color</vt:lpstr>
      <vt:lpstr>Span Rows, Columns</vt:lpstr>
      <vt:lpstr>Span Rows, Columns</vt:lpstr>
      <vt:lpstr>Hyperlink &amp; Anchor Create Hyperlinks</vt:lpstr>
      <vt:lpstr>Image as Hyperlinks</vt:lpstr>
      <vt:lpstr>Target Property</vt:lpstr>
      <vt:lpstr>Link Title </vt:lpstr>
      <vt:lpstr>Link to ID</vt:lpstr>
      <vt:lpstr>Link to JavaScript</vt:lpstr>
      <vt:lpstr>Text Style </vt:lpstr>
      <vt:lpstr>Text Style</vt:lpstr>
      <vt:lpstr>Spacing </vt:lpstr>
      <vt:lpstr>Border Style</vt:lpstr>
      <vt:lpstr>Absolute Positioning</vt:lpstr>
      <vt:lpstr>Html Symbols</vt:lpstr>
      <vt:lpstr>Html Symbols</vt:lpstr>
      <vt:lpstr>Input Forms</vt:lpstr>
      <vt:lpstr>Input Forms</vt:lpstr>
      <vt:lpstr>Input Forms</vt:lpstr>
      <vt:lpstr>Password Inputs</vt:lpstr>
      <vt:lpstr>Button Inputs</vt:lpstr>
      <vt:lpstr>Reset Inputs</vt:lpstr>
      <vt:lpstr>Submit Inputs</vt:lpstr>
      <vt:lpstr>Radio Inputs</vt:lpstr>
      <vt:lpstr>Checkbox Inputs</vt:lpstr>
      <vt:lpstr>Hidden Inputs</vt:lpstr>
      <vt:lpstr>Text Area Inputs</vt:lpstr>
      <vt:lpstr>Select Inputs</vt:lpstr>
      <vt:lpstr>Upload File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 aa</dc:creator>
  <cp:lastModifiedBy>aa aa</cp:lastModifiedBy>
  <cp:revision>140</cp:revision>
  <dcterms:created xsi:type="dcterms:W3CDTF">2017-02-01T02:32:22Z</dcterms:created>
  <dcterms:modified xsi:type="dcterms:W3CDTF">2017-05-18T01:47:31Z</dcterms:modified>
</cp:coreProperties>
</file>