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16"/>
  </p:notesMasterIdLst>
  <p:handoutMasterIdLst>
    <p:handoutMasterId r:id="rId17"/>
  </p:handoutMasterIdLst>
  <p:sldIdLst>
    <p:sldId id="259" r:id="rId2"/>
    <p:sldId id="256" r:id="rId3"/>
    <p:sldId id="261" r:id="rId4"/>
    <p:sldId id="262" r:id="rId5"/>
    <p:sldId id="263" r:id="rId6"/>
    <p:sldId id="264" r:id="rId7"/>
    <p:sldId id="265" r:id="rId8"/>
    <p:sldId id="266" r:id="rId9"/>
    <p:sldId id="267" r:id="rId10"/>
    <p:sldId id="268" r:id="rId11"/>
    <p:sldId id="269" r:id="rId12"/>
    <p:sldId id="270" r:id="rId13"/>
    <p:sldId id="271" r:id="rId14"/>
    <p:sldId id="260" r:id="rId1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0" d="100"/>
          <a:sy n="90" d="100"/>
        </p:scale>
        <p:origin x="-1448"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E7364476-A307-6549-A73A-2484F384F0EC}" type="datetimeFigureOut">
              <a:rPr lang="en-US" smtClean="0"/>
              <a:t>2013-08-08</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1AF71DBE-EE69-FA44-AB6D-C6973FB1D293}" type="slidenum">
              <a:rPr lang="en-US" smtClean="0"/>
              <a:t>‹#›</a:t>
            </a:fld>
            <a:endParaRPr lang="en-US"/>
          </a:p>
        </p:txBody>
      </p:sp>
    </p:spTree>
    <p:extLst>
      <p:ext uri="{BB962C8B-B14F-4D97-AF65-F5344CB8AC3E}">
        <p14:creationId xmlns:p14="http://schemas.microsoft.com/office/powerpoint/2010/main" val="1593379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31B7CF8-B02F-4043-8C8C-C8D5F0AD7CD0}" type="datetimeFigureOut">
              <a:rPr lang="en-US" smtClean="0"/>
              <a:t>2013-08-08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85535069-910B-E44D-AE09-5ECA8FCD1B6A}" type="slidenum">
              <a:rPr lang="en-US" smtClean="0"/>
              <a:t>‹#›</a:t>
            </a:fld>
            <a:endParaRPr lang="en-US"/>
          </a:p>
        </p:txBody>
      </p:sp>
    </p:spTree>
    <p:extLst>
      <p:ext uri="{BB962C8B-B14F-4D97-AF65-F5344CB8AC3E}">
        <p14:creationId xmlns:p14="http://schemas.microsoft.com/office/powerpoint/2010/main" val="1180909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AB56D8-65FB-0F4B-938A-D561CE76933A}" type="datetime1">
              <a:rPr lang="en-CA" smtClean="0"/>
              <a:t>2013-08-08</a:t>
            </a:fld>
            <a:endParaRPr lang="en-US"/>
          </a:p>
        </p:txBody>
      </p:sp>
      <p:sp>
        <p:nvSpPr>
          <p:cNvPr id="5" name="Footer Placeholder 4"/>
          <p:cNvSpPr>
            <a:spLocks noGrp="1"/>
          </p:cNvSpPr>
          <p:nvPr>
            <p:ph type="ftr" sz="quarter" idx="11"/>
          </p:nvPr>
        </p:nvSpPr>
        <p:spPr/>
        <p:txBody>
          <a:bodyPr/>
          <a:lstStyle/>
          <a:p>
            <a:r>
              <a:rPr lang="en-US" smtClean="0"/>
              <a:t>Friday – Vendredi</a:t>
            </a:r>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pic>
        <p:nvPicPr>
          <p:cNvPr id="7" name="Picture 6" descr="logo.pdf"/>
          <p:cNvPicPr>
            <a:picLocks noChangeAspect="1"/>
          </p:cNvPicPr>
          <p:nvPr userDrawn="1"/>
        </p:nvPicPr>
        <p:blipFill>
          <a:blip r:embed="rId2">
            <a:alphaModFix amt="8000"/>
            <a:extLst>
              <a:ext uri="{28A0092B-C50C-407E-A947-70E740481C1C}">
                <a14:useLocalDpi xmlns:a14="http://schemas.microsoft.com/office/drawing/2010/main" val="0"/>
              </a:ext>
            </a:extLst>
          </a:blip>
          <a:stretch>
            <a:fillRect/>
          </a:stretch>
        </p:blipFill>
        <p:spPr>
          <a:xfrm>
            <a:off x="-678666" y="-1151467"/>
            <a:ext cx="9471228" cy="1225688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CE18AA70-21CC-4B4D-9584-FC9C81B613AA}" type="datetime1">
              <a:rPr lang="en-CA" smtClean="0"/>
              <a:t>2013-08-08</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r>
              <a:rPr lang="en-US" smtClean="0"/>
              <a:t>Friday – Vendredi</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BCD702-C57D-8343-929B-9AAD1AD76CFF}" type="datetime1">
              <a:rPr lang="en-CA" smtClean="0"/>
              <a:t>2013-08-08</a:t>
            </a:fld>
            <a:endParaRPr lang="en-US"/>
          </a:p>
        </p:txBody>
      </p:sp>
      <p:sp>
        <p:nvSpPr>
          <p:cNvPr id="5" name="Footer Placeholder 4"/>
          <p:cNvSpPr>
            <a:spLocks noGrp="1"/>
          </p:cNvSpPr>
          <p:nvPr>
            <p:ph type="ftr" sz="quarter" idx="11"/>
          </p:nvPr>
        </p:nvSpPr>
        <p:spPr/>
        <p:txBody>
          <a:bodyPr/>
          <a:lstStyle/>
          <a:p>
            <a:r>
              <a:rPr lang="en-US" smtClean="0"/>
              <a:t>Friday – Vendredi</a:t>
            </a:r>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736FDC-0B32-7B47-A8FC-C7D59BCC2F6A}" type="datetime1">
              <a:rPr lang="en-CA" smtClean="0"/>
              <a:t>2013-08-08</a:t>
            </a:fld>
            <a:endParaRPr lang="en-US"/>
          </a:p>
        </p:txBody>
      </p:sp>
      <p:sp>
        <p:nvSpPr>
          <p:cNvPr id="5" name="Footer Placeholder 4"/>
          <p:cNvSpPr>
            <a:spLocks noGrp="1"/>
          </p:cNvSpPr>
          <p:nvPr>
            <p:ph type="ftr" sz="quarter" idx="11"/>
          </p:nvPr>
        </p:nvSpPr>
        <p:spPr/>
        <p:txBody>
          <a:bodyPr/>
          <a:lstStyle/>
          <a:p>
            <a:r>
              <a:rPr lang="en-US" smtClean="0"/>
              <a:t>Friday – Vendredi</a:t>
            </a:r>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35600"/>
            <a:ext cx="7620000" cy="1143000"/>
          </a:xfrm>
        </p:spPr>
        <p:txBody>
          <a:bodyPr anchor="b"/>
          <a:lstStyle/>
          <a:p>
            <a:r>
              <a:rPr lang="en-US" smtClean="0"/>
              <a:t>Click to edit Master title style</a:t>
            </a:r>
            <a:endParaRPr lang="en-US"/>
          </a:p>
        </p:txBody>
      </p:sp>
      <p:sp>
        <p:nvSpPr>
          <p:cNvPr id="3" name="Content Placeholder 2"/>
          <p:cNvSpPr>
            <a:spLocks noGrp="1"/>
          </p:cNvSpPr>
          <p:nvPr>
            <p:ph idx="1"/>
          </p:nvPr>
        </p:nvSpPr>
        <p:spPr>
          <a:xfrm>
            <a:off x="457200" y="1732844"/>
            <a:ext cx="7620000" cy="4213578"/>
          </a:xfrm>
        </p:spPr>
        <p:txBody>
          <a:bodyPr>
            <a:normAutofit/>
          </a:bodyPr>
          <a:lstStyle>
            <a:lvl1pPr>
              <a:spcAft>
                <a:spcPts val="672"/>
              </a:spcAft>
              <a:defRPr sz="28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269C87D-B03F-2B48-98E4-5DD0F40588B8}" type="datetime1">
              <a:rPr lang="en-CA" smtClean="0"/>
              <a:t>2013-08-08</a:t>
            </a:fld>
            <a:endParaRPr lang="en-US"/>
          </a:p>
        </p:txBody>
      </p:sp>
      <p:sp>
        <p:nvSpPr>
          <p:cNvPr id="5" name="Footer Placeholder 4"/>
          <p:cNvSpPr>
            <a:spLocks noGrp="1"/>
          </p:cNvSpPr>
          <p:nvPr>
            <p:ph type="ftr" sz="quarter" idx="11"/>
          </p:nvPr>
        </p:nvSpPr>
        <p:spPr/>
        <p:txBody>
          <a:bodyPr/>
          <a:lstStyle/>
          <a:p>
            <a:r>
              <a:rPr lang="en-US" smtClean="0"/>
              <a:t>Friday – Vendredi</a:t>
            </a:r>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Sess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36145"/>
            <a:ext cx="7620000" cy="1443301"/>
          </a:xfrm>
        </p:spPr>
        <p:txBody>
          <a:bodyPr anchor="b"/>
          <a:lstStyle>
            <a:lvl1pPr>
              <a:lnSpc>
                <a:spcPct val="80000"/>
              </a:lnSpc>
              <a:defRPr sz="44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437271"/>
            <a:ext cx="7620000" cy="3723381"/>
          </a:xfrm>
        </p:spPr>
        <p:txBody>
          <a:bodyPr>
            <a:normAutofit/>
          </a:bodyPr>
          <a:lstStyle>
            <a:lvl1pPr>
              <a:lnSpc>
                <a:spcPct val="110000"/>
              </a:lnSpc>
              <a:spcBef>
                <a:spcPts val="800"/>
              </a:spcBef>
              <a:spcAft>
                <a:spcPts val="600"/>
              </a:spcAft>
              <a:defRPr sz="28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503F339-9284-4E42-8F7B-35CF7CE86C09}" type="datetime1">
              <a:rPr lang="en-CA" smtClean="0"/>
              <a:t>2013-08-08</a:t>
            </a:fld>
            <a:endParaRPr lang="en-US"/>
          </a:p>
        </p:txBody>
      </p:sp>
      <p:sp>
        <p:nvSpPr>
          <p:cNvPr id="5" name="Footer Placeholder 4"/>
          <p:cNvSpPr>
            <a:spLocks noGrp="1"/>
          </p:cNvSpPr>
          <p:nvPr>
            <p:ph type="ftr" sz="quarter" idx="11"/>
          </p:nvPr>
        </p:nvSpPr>
        <p:spPr/>
        <p:txBody>
          <a:bodyPr/>
          <a:lstStyle/>
          <a:p>
            <a:r>
              <a:rPr lang="en-US" smtClean="0"/>
              <a:t>Friday – Vendredi</a:t>
            </a:r>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
        <p:nvSpPr>
          <p:cNvPr id="9" name="Text Placeholder 8"/>
          <p:cNvSpPr>
            <a:spLocks noGrp="1"/>
          </p:cNvSpPr>
          <p:nvPr>
            <p:ph type="body" sz="quarter" idx="13" hasCustomPrompt="1"/>
          </p:nvPr>
        </p:nvSpPr>
        <p:spPr>
          <a:xfrm>
            <a:off x="457200" y="1930759"/>
            <a:ext cx="3832578" cy="416707"/>
          </a:xfrm>
        </p:spPr>
        <p:txBody>
          <a:bodyPr/>
          <a:lstStyle>
            <a:lvl1pPr marL="0" indent="0">
              <a:buNone/>
              <a:defRPr cap="all">
                <a:solidFill>
                  <a:schemeClr val="accent3"/>
                </a:solidFill>
              </a:defRPr>
            </a:lvl1pPr>
            <a:lvl2pPr marL="411480" indent="0">
              <a:buNone/>
              <a:defRPr cap="all">
                <a:solidFill>
                  <a:schemeClr val="accent3"/>
                </a:solidFill>
              </a:defRPr>
            </a:lvl2pPr>
            <a:lvl3pPr marL="777240" indent="0">
              <a:buNone/>
              <a:defRPr cap="all">
                <a:solidFill>
                  <a:schemeClr val="accent3"/>
                </a:solidFill>
              </a:defRPr>
            </a:lvl3pPr>
            <a:lvl4pPr marL="1051560" indent="0">
              <a:buNone/>
              <a:defRPr cap="all">
                <a:solidFill>
                  <a:schemeClr val="accent3"/>
                </a:solidFill>
              </a:defRPr>
            </a:lvl4pPr>
            <a:lvl5pPr marL="1325880" indent="0">
              <a:buNone/>
              <a:defRPr cap="all">
                <a:solidFill>
                  <a:schemeClr val="accent3"/>
                </a:solidFill>
              </a:defRPr>
            </a:lvl5pPr>
          </a:lstStyle>
          <a:p>
            <a:pPr lvl="0"/>
            <a:r>
              <a:rPr lang="en-CA" dirty="0" smtClean="0"/>
              <a:t>Click to edit Date</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11" name="Text Placeholder 10"/>
          <p:cNvSpPr>
            <a:spLocks noGrp="1"/>
          </p:cNvSpPr>
          <p:nvPr>
            <p:ph type="body" sz="quarter" idx="14"/>
          </p:nvPr>
        </p:nvSpPr>
        <p:spPr>
          <a:xfrm>
            <a:off x="457200" y="6235009"/>
            <a:ext cx="7620000" cy="500062"/>
          </a:xfrm>
        </p:spPr>
        <p:txBody>
          <a:bodyPr/>
          <a:lstStyle>
            <a:lvl1pPr marL="0" indent="0">
              <a:buNone/>
              <a:defRPr cap="all">
                <a:solidFill>
                  <a:schemeClr val="accent3"/>
                </a:solidFill>
              </a:defRPr>
            </a:lvl1pPr>
            <a:lvl2pPr marL="411480" indent="0">
              <a:buNone/>
              <a:defRPr>
                <a:solidFill>
                  <a:schemeClr val="accent3"/>
                </a:solidFill>
              </a:defRPr>
            </a:lvl2pPr>
            <a:lvl3pPr marL="777240" indent="0">
              <a:buNone/>
              <a:defRPr>
                <a:solidFill>
                  <a:schemeClr val="accent3"/>
                </a:solidFill>
              </a:defRPr>
            </a:lvl3pPr>
            <a:lvl4pPr marL="1051560" indent="0">
              <a:buNone/>
              <a:defRPr>
                <a:solidFill>
                  <a:schemeClr val="accent3"/>
                </a:solidFill>
              </a:defRPr>
            </a:lvl4pPr>
            <a:lvl5pPr marL="1325880" indent="0">
              <a:buNone/>
              <a:defRPr>
                <a:solidFill>
                  <a:schemeClr val="accent3"/>
                </a:solidFill>
              </a:defRPr>
            </a:lvl5p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8" name="Text Placeholder 7"/>
          <p:cNvSpPr>
            <a:spLocks noGrp="1"/>
          </p:cNvSpPr>
          <p:nvPr>
            <p:ph type="body" sz="quarter" idx="15" hasCustomPrompt="1"/>
          </p:nvPr>
        </p:nvSpPr>
        <p:spPr>
          <a:xfrm>
            <a:off x="4430888" y="1930400"/>
            <a:ext cx="3646311" cy="417513"/>
          </a:xfrm>
        </p:spPr>
        <p:txBody>
          <a:bodyPr lIns="0" rIns="0"/>
          <a:lstStyle>
            <a:lvl1pPr marL="114300" marR="0" indent="0" algn="r" defTabSz="914400" rtl="0" eaLnBrk="1" fontAlgn="auto" latinLnBrk="0" hangingPunct="1">
              <a:lnSpc>
                <a:spcPct val="100000"/>
              </a:lnSpc>
              <a:spcBef>
                <a:spcPct val="20000"/>
              </a:spcBef>
              <a:spcAft>
                <a:spcPts val="0"/>
              </a:spcAft>
              <a:buClr>
                <a:srgbClr val="9E8E5C"/>
              </a:buClr>
              <a:buSzTx/>
              <a:buFontTx/>
              <a:buNone/>
              <a:tabLst/>
              <a:defRPr cap="all">
                <a:solidFill>
                  <a:schemeClr val="accent3"/>
                </a:solidFill>
              </a:defRPr>
            </a:lvl1pPr>
            <a:lvl2pPr marL="411480" marR="0" indent="0" algn="l" defTabSz="914400" rtl="0" eaLnBrk="1" fontAlgn="auto" latinLnBrk="0" hangingPunct="1">
              <a:lnSpc>
                <a:spcPct val="100000"/>
              </a:lnSpc>
              <a:spcBef>
                <a:spcPct val="20000"/>
              </a:spcBef>
              <a:spcAft>
                <a:spcPts val="0"/>
              </a:spcAft>
              <a:buClr>
                <a:srgbClr val="A09781"/>
              </a:buClr>
              <a:buSzTx/>
              <a:buFontTx/>
              <a:buNone/>
              <a:tabLst/>
              <a:defRPr/>
            </a:lvl2pPr>
            <a:lvl3pPr marL="777240" marR="0" indent="0" algn="l" defTabSz="914400" rtl="0" eaLnBrk="1" fontAlgn="auto" latinLnBrk="0" hangingPunct="1">
              <a:lnSpc>
                <a:spcPct val="100000"/>
              </a:lnSpc>
              <a:spcBef>
                <a:spcPct val="20000"/>
              </a:spcBef>
              <a:spcAft>
                <a:spcPts val="0"/>
              </a:spcAft>
              <a:buClr>
                <a:srgbClr val="85776D"/>
              </a:buClr>
              <a:buSzTx/>
              <a:buFontTx/>
              <a:buNone/>
              <a:tabLst/>
              <a:defRPr/>
            </a:lvl3pPr>
            <a:lvl4pPr marL="1051560" marR="0" indent="0" algn="l" defTabSz="914400" rtl="0" eaLnBrk="1" fontAlgn="auto" latinLnBrk="0" hangingPunct="1">
              <a:lnSpc>
                <a:spcPct val="100000"/>
              </a:lnSpc>
              <a:spcBef>
                <a:spcPct val="20000"/>
              </a:spcBef>
              <a:spcAft>
                <a:spcPts val="0"/>
              </a:spcAft>
              <a:buClr>
                <a:srgbClr val="AEAFA9"/>
              </a:buClr>
              <a:buSzTx/>
              <a:buFontTx/>
              <a:buNone/>
              <a:tabLst/>
              <a:defRPr/>
            </a:lvl4pPr>
            <a:lvl5pPr marL="1325880" marR="0" indent="0" algn="l" defTabSz="914400" rtl="0" eaLnBrk="1" fontAlgn="auto" latinLnBrk="0" hangingPunct="1">
              <a:lnSpc>
                <a:spcPct val="100000"/>
              </a:lnSpc>
              <a:spcBef>
                <a:spcPct val="20000"/>
              </a:spcBef>
              <a:spcAft>
                <a:spcPts val="0"/>
              </a:spcAft>
              <a:buClr>
                <a:srgbClr val="8D878B"/>
              </a:buClr>
              <a:buSzTx/>
              <a:buFontTx/>
              <a:buNone/>
              <a:tabLst/>
              <a:defRPr/>
            </a:lvl5pPr>
          </a:lstStyle>
          <a:p>
            <a:pPr lvl="0"/>
            <a:r>
              <a:rPr lang="en-CA" dirty="0" smtClean="0"/>
              <a:t>Click to edit Author</a:t>
            </a:r>
          </a:p>
          <a:p>
            <a:pPr marL="640080" marR="0" lvl="1" indent="-228600" algn="l" defTabSz="914400" rtl="0" eaLnBrk="1" fontAlgn="auto" latinLnBrk="0" hangingPunct="1">
              <a:lnSpc>
                <a:spcPct val="100000"/>
              </a:lnSpc>
              <a:spcBef>
                <a:spcPct val="20000"/>
              </a:spcBef>
              <a:spcAft>
                <a:spcPts val="0"/>
              </a:spcAft>
              <a:buClr>
                <a:srgbClr val="A09781"/>
              </a:buClr>
              <a:buSzTx/>
              <a:buFont typeface="Arial" pitchFamily="34" charset="0"/>
              <a:buChar char="•"/>
              <a:tabLst/>
              <a:defRPr/>
            </a:pPr>
            <a:r>
              <a:rPr kumimoji="0" lang="en-CA" sz="2000" b="0" i="0" u="none" strike="noStrike" kern="1200" cap="none" spc="0" normalizeH="0" baseline="0" noProof="0" dirty="0" smtClean="0">
                <a:ln>
                  <a:noFill/>
                </a:ln>
                <a:solidFill>
                  <a:prstClr val="black"/>
                </a:solidFill>
                <a:effectLst/>
                <a:uLnTx/>
                <a:uFillTx/>
                <a:latin typeface="+mn-lt"/>
                <a:ea typeface="+mn-ea"/>
                <a:cs typeface="+mn-cs"/>
              </a:rPr>
              <a:t>Second level</a:t>
            </a:r>
          </a:p>
          <a:p>
            <a:pPr marL="1005840" marR="0" lvl="2" indent="-228600" algn="l" defTabSz="914400" rtl="0" eaLnBrk="1" fontAlgn="auto" latinLnBrk="0" hangingPunct="1">
              <a:lnSpc>
                <a:spcPct val="100000"/>
              </a:lnSpc>
              <a:spcBef>
                <a:spcPct val="20000"/>
              </a:spcBef>
              <a:spcAft>
                <a:spcPts val="0"/>
              </a:spcAft>
              <a:buClr>
                <a:srgbClr val="85776D"/>
              </a:buClr>
              <a:buSzTx/>
              <a:buFont typeface="Arial" pitchFamily="34" charset="0"/>
              <a:buChar char="•"/>
              <a:tabLst/>
              <a:defRPr/>
            </a:pPr>
            <a:r>
              <a:rPr kumimoji="0" lang="en-CA" sz="1800" b="0" i="0" u="none" strike="noStrike" kern="1200" cap="none" spc="0" normalizeH="0" baseline="0" noProof="0" dirty="0" smtClean="0">
                <a:ln>
                  <a:noFill/>
                </a:ln>
                <a:solidFill>
                  <a:prstClr val="black"/>
                </a:solidFill>
                <a:effectLst/>
                <a:uLnTx/>
                <a:uFillTx/>
                <a:latin typeface="+mn-lt"/>
                <a:ea typeface="+mn-ea"/>
                <a:cs typeface="+mn-cs"/>
              </a:rPr>
              <a:t>Third level</a:t>
            </a:r>
          </a:p>
          <a:p>
            <a:pPr marL="1280160" marR="0" lvl="3" indent="-228600" algn="l" defTabSz="914400" rtl="0" eaLnBrk="1" fontAlgn="auto" latinLnBrk="0" hangingPunct="1">
              <a:lnSpc>
                <a:spcPct val="100000"/>
              </a:lnSpc>
              <a:spcBef>
                <a:spcPct val="20000"/>
              </a:spcBef>
              <a:spcAft>
                <a:spcPts val="0"/>
              </a:spcAft>
              <a:buClr>
                <a:srgbClr val="AEAFA9"/>
              </a:buClr>
              <a:buSzTx/>
              <a:buFont typeface="Arial" pitchFamily="34" charset="0"/>
              <a:buChar char="•"/>
              <a:tabLst/>
              <a:defRPr/>
            </a:pPr>
            <a:r>
              <a:rPr kumimoji="0" lang="en-CA" sz="1600" b="0" i="0" u="none" strike="noStrike" kern="1200" cap="none" spc="0" normalizeH="0" baseline="0" noProof="0" dirty="0" smtClean="0">
                <a:ln>
                  <a:noFill/>
                </a:ln>
                <a:solidFill>
                  <a:prstClr val="black"/>
                </a:solidFill>
                <a:effectLst/>
                <a:uLnTx/>
                <a:uFillTx/>
                <a:latin typeface="+mn-lt"/>
                <a:ea typeface="+mn-ea"/>
                <a:cs typeface="+mn-cs"/>
              </a:rPr>
              <a:t>Fourth level</a:t>
            </a:r>
          </a:p>
          <a:p>
            <a:pPr marL="1554480" marR="0" lvl="4" indent="-228600" algn="l" defTabSz="914400" rtl="0" eaLnBrk="1" fontAlgn="auto" latinLnBrk="0" hangingPunct="1">
              <a:lnSpc>
                <a:spcPct val="100000"/>
              </a:lnSpc>
              <a:spcBef>
                <a:spcPct val="20000"/>
              </a:spcBef>
              <a:spcAft>
                <a:spcPts val="0"/>
              </a:spcAft>
              <a:buClr>
                <a:srgbClr val="8D878B"/>
              </a:buClr>
              <a:buSzTx/>
              <a:buFont typeface="Arial" pitchFamily="34" charset="0"/>
              <a:buChar char="•"/>
              <a:tabLst/>
              <a:defRPr/>
            </a:pPr>
            <a:r>
              <a:rPr kumimoji="0" lang="en-CA" sz="1400" b="0" i="0" u="none" strike="noStrike" kern="1200" cap="none" spc="0" normalizeH="0" baseline="0" noProof="0" dirty="0" smtClean="0">
                <a:ln>
                  <a:noFill/>
                </a:ln>
                <a:solidFill>
                  <a:prstClr val="black"/>
                </a:solidFill>
                <a:effectLst/>
                <a:uLnTx/>
                <a:uFillTx/>
                <a:latin typeface="+mn-lt"/>
                <a:ea typeface="+mn-ea"/>
                <a:cs typeface="+mn-cs"/>
              </a:rPr>
              <a:t>Fifth level</a:t>
            </a:r>
            <a:endParaRPr kumimoji="0" lang="en-US" sz="1400" b="0" i="0" u="none" strike="noStrike" kern="120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7926396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805C38-F3EC-9346-923B-C663F0649091}" type="datetime1">
              <a:rPr lang="en-CA" smtClean="0"/>
              <a:t>2013-08-08</a:t>
            </a:fld>
            <a:endParaRPr lang="en-US"/>
          </a:p>
        </p:txBody>
      </p:sp>
      <p:sp>
        <p:nvSpPr>
          <p:cNvPr id="5" name="Footer Placeholder 4"/>
          <p:cNvSpPr>
            <a:spLocks noGrp="1"/>
          </p:cNvSpPr>
          <p:nvPr>
            <p:ph type="ftr" sz="quarter" idx="11"/>
          </p:nvPr>
        </p:nvSpPr>
        <p:spPr/>
        <p:txBody>
          <a:bodyPr/>
          <a:lstStyle/>
          <a:p>
            <a:r>
              <a:rPr lang="en-US" smtClean="0"/>
              <a:t>Friday – Vendredi</a:t>
            </a:r>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0F6A0E0-CA2B-7649-A32D-8A608145F616}" type="datetime1">
              <a:rPr lang="en-CA" smtClean="0"/>
              <a:t>2013-08-08</a:t>
            </a:fld>
            <a:endParaRPr lang="en-US"/>
          </a:p>
        </p:txBody>
      </p:sp>
      <p:sp>
        <p:nvSpPr>
          <p:cNvPr id="6" name="Footer Placeholder 5"/>
          <p:cNvSpPr>
            <a:spLocks noGrp="1"/>
          </p:cNvSpPr>
          <p:nvPr>
            <p:ph type="ftr" sz="quarter" idx="11"/>
          </p:nvPr>
        </p:nvSpPr>
        <p:spPr/>
        <p:txBody>
          <a:bodyPr/>
          <a:lstStyle/>
          <a:p>
            <a:r>
              <a:rPr lang="en-US" smtClean="0"/>
              <a:t>Friday – Vendredi</a:t>
            </a:r>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365999-7810-3643-B22C-A42A9A1CEAA8}" type="datetime1">
              <a:rPr lang="en-CA" smtClean="0"/>
              <a:t>2013-08-08</a:t>
            </a:fld>
            <a:endParaRPr lang="en-US"/>
          </a:p>
        </p:txBody>
      </p:sp>
      <p:sp>
        <p:nvSpPr>
          <p:cNvPr id="8" name="Footer Placeholder 7"/>
          <p:cNvSpPr>
            <a:spLocks noGrp="1"/>
          </p:cNvSpPr>
          <p:nvPr>
            <p:ph type="ftr" sz="quarter" idx="11"/>
          </p:nvPr>
        </p:nvSpPr>
        <p:spPr/>
        <p:txBody>
          <a:bodyPr/>
          <a:lstStyle/>
          <a:p>
            <a:r>
              <a:rPr lang="en-US" smtClean="0"/>
              <a:t>Friday – Vendredi</a:t>
            </a:r>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FC9507-7321-1E45-A389-57BFA725EC77}" type="datetime1">
              <a:rPr lang="en-CA" smtClean="0"/>
              <a:t>2013-08-08</a:t>
            </a:fld>
            <a:endParaRPr lang="en-US"/>
          </a:p>
        </p:txBody>
      </p:sp>
      <p:sp>
        <p:nvSpPr>
          <p:cNvPr id="4" name="Footer Placeholder 3"/>
          <p:cNvSpPr>
            <a:spLocks noGrp="1"/>
          </p:cNvSpPr>
          <p:nvPr>
            <p:ph type="ftr" sz="quarter" idx="11"/>
          </p:nvPr>
        </p:nvSpPr>
        <p:spPr/>
        <p:txBody>
          <a:bodyPr/>
          <a:lstStyle/>
          <a:p>
            <a:r>
              <a:rPr lang="en-US" smtClean="0"/>
              <a:t>Friday – Vendredi</a:t>
            </a:r>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5303EA-EB6C-B140-881E-A72FFCEBE0B5}" type="datetime1">
              <a:rPr lang="en-CA" smtClean="0"/>
              <a:t>2013-08-08</a:t>
            </a:fld>
            <a:endParaRPr lang="en-US"/>
          </a:p>
        </p:txBody>
      </p:sp>
      <p:sp>
        <p:nvSpPr>
          <p:cNvPr id="3" name="Footer Placeholder 2"/>
          <p:cNvSpPr>
            <a:spLocks noGrp="1"/>
          </p:cNvSpPr>
          <p:nvPr>
            <p:ph type="ftr" sz="quarter" idx="11"/>
          </p:nvPr>
        </p:nvSpPr>
        <p:spPr/>
        <p:txBody>
          <a:bodyPr/>
          <a:lstStyle/>
          <a:p>
            <a:r>
              <a:rPr lang="en-US" smtClean="0"/>
              <a:t>Friday – Vendredi</a:t>
            </a:r>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FF6E96-8B6C-3E4A-ACA6-335C77789F5B}" type="datetime1">
              <a:rPr lang="en-CA" smtClean="0"/>
              <a:t>2013-08-08</a:t>
            </a:fld>
            <a:endParaRPr lang="en-US"/>
          </a:p>
        </p:txBody>
      </p:sp>
      <p:sp>
        <p:nvSpPr>
          <p:cNvPr id="6" name="Footer Placeholder 5"/>
          <p:cNvSpPr>
            <a:spLocks noGrp="1"/>
          </p:cNvSpPr>
          <p:nvPr>
            <p:ph type="ftr" sz="quarter" idx="11"/>
          </p:nvPr>
        </p:nvSpPr>
        <p:spPr/>
        <p:txBody>
          <a:bodyPr/>
          <a:lstStyle/>
          <a:p>
            <a:r>
              <a:rPr lang="en-US" smtClean="0"/>
              <a:t>Friday – Vendredi</a:t>
            </a:r>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613440" y="4022231"/>
            <a:ext cx="2314222" cy="365760"/>
          </a:xfrm>
          <a:prstGeom prst="rect">
            <a:avLst/>
          </a:prstGeom>
        </p:spPr>
        <p:txBody>
          <a:bodyPr vert="horz" lIns="91440" tIns="45720" rIns="91440" bIns="45720" rtlCol="0" anchor="b"/>
          <a:lstStyle>
            <a:lvl1pPr algn="l">
              <a:defRPr sz="1400" cap="all" spc="300">
                <a:solidFill>
                  <a:schemeClr val="bg2"/>
                </a:solidFill>
              </a:defRPr>
            </a:lvl1pPr>
          </a:lstStyle>
          <a:p>
            <a:r>
              <a:rPr lang="en-US" smtClean="0"/>
              <a:t>Friday – Vendredi</a:t>
            </a:r>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b"/>
          <a:lstStyle>
            <a:lvl1pPr algn="l">
              <a:defRPr sz="1200">
                <a:solidFill>
                  <a:schemeClr val="bg2"/>
                </a:solidFill>
              </a:defRPr>
            </a:lvl1pPr>
          </a:lstStyle>
          <a:p>
            <a:fld id="{B8AF9EF3-08CC-5E46-AA17-98CF1E255884}" type="datetime1">
              <a:rPr lang="en-CA" smtClean="0"/>
              <a:t>2013-08-08</a:t>
            </a:fld>
            <a:endParaRPr lang="en-US" dirty="0"/>
          </a:p>
        </p:txBody>
      </p:sp>
      <p:pic>
        <p:nvPicPr>
          <p:cNvPr id="9" name="Picture 8" descr="logo-white.pdf"/>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530038" y="6129866"/>
            <a:ext cx="564502" cy="730532"/>
          </a:xfrm>
          <a:prstGeom prst="rect">
            <a:avLst/>
          </a:prstGeom>
        </p:spPr>
      </p:pic>
    </p:spTree>
  </p:cSld>
  <p:clrMap bg1="lt1" tx1="dk1" bg2="lt2" tx2="dk2" accent1="accent1" accent2="accent2" accent3="accent3" accent4="accent4" accent5="accent5" accent6="accent6" hlink="hlink" folHlink="folHlink"/>
  <p:sldLayoutIdLst>
    <p:sldLayoutId id="2147483951" r:id="rId1"/>
    <p:sldLayoutId id="2147483952" r:id="rId2"/>
    <p:sldLayoutId id="214748396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 id="2147483961" r:id="rId12"/>
  </p:sldLayoutIdLst>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hf hd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ctrTitle"/>
          </p:nvPr>
        </p:nvSpPr>
        <p:spPr>
          <a:xfrm>
            <a:off x="516468" y="90311"/>
            <a:ext cx="7845988" cy="1733198"/>
          </a:xfrm>
        </p:spPr>
        <p:txBody>
          <a:bodyPr/>
          <a:lstStyle/>
          <a:p>
            <a:r>
              <a:rPr lang="en-US" dirty="0" err="1" smtClean="0"/>
              <a:t>Bienvenue</a:t>
            </a:r>
            <a:r>
              <a:rPr lang="en-US" dirty="0" smtClean="0"/>
              <a:t>! Welcome!</a:t>
            </a:r>
            <a:endParaRPr lang="en-US" dirty="0"/>
          </a:p>
        </p:txBody>
      </p:sp>
      <p:sp>
        <p:nvSpPr>
          <p:cNvPr id="8" name="Subtitle 7"/>
          <p:cNvSpPr>
            <a:spLocks noGrp="1"/>
          </p:cNvSpPr>
          <p:nvPr>
            <p:ph type="subTitle" idx="1"/>
          </p:nvPr>
        </p:nvSpPr>
        <p:spPr>
          <a:xfrm>
            <a:off x="516468" y="1696510"/>
            <a:ext cx="6461760" cy="1066800"/>
          </a:xfrm>
        </p:spPr>
        <p:txBody>
          <a:bodyPr>
            <a:normAutofit/>
          </a:bodyPr>
          <a:lstStyle/>
          <a:p>
            <a:r>
              <a:rPr lang="en-US" sz="4400" dirty="0" smtClean="0"/>
              <a:t>WET-BOEW </a:t>
            </a:r>
            <a:r>
              <a:rPr lang="en-US" sz="4400" dirty="0" err="1" smtClean="0"/>
              <a:t>Codefest</a:t>
            </a:r>
            <a:r>
              <a:rPr lang="en-US" sz="4400" dirty="0" smtClean="0"/>
              <a:t> 2013</a:t>
            </a:r>
            <a:endParaRPr lang="en-US" sz="4400"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1</a:t>
            </a:fld>
            <a:endParaRPr lang="en-US"/>
          </a:p>
        </p:txBody>
      </p:sp>
      <p:sp>
        <p:nvSpPr>
          <p:cNvPr id="2" name="Footer Placeholder 1"/>
          <p:cNvSpPr>
            <a:spLocks noGrp="1"/>
          </p:cNvSpPr>
          <p:nvPr>
            <p:ph type="ftr" sz="quarter" idx="11"/>
          </p:nvPr>
        </p:nvSpPr>
        <p:spPr/>
        <p:txBody>
          <a:bodyPr/>
          <a:lstStyle/>
          <a:p>
            <a:r>
              <a:rPr lang="en-US" smtClean="0"/>
              <a:t>Friday – Vendredi</a:t>
            </a:r>
            <a:endParaRPr lang="en-US"/>
          </a:p>
        </p:txBody>
      </p:sp>
    </p:spTree>
    <p:extLst>
      <p:ext uri="{BB962C8B-B14F-4D97-AF65-F5344CB8AC3E}">
        <p14:creationId xmlns:p14="http://schemas.microsoft.com/office/powerpoint/2010/main" val="28604875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navigation menu – Le menu de navigation </a:t>
            </a:r>
            <a:r>
              <a:rPr lang="en-US" dirty="0" err="1" smtClean="0"/>
              <a:t>réactif</a:t>
            </a:r>
            <a:endParaRPr lang="en-US" dirty="0"/>
          </a:p>
        </p:txBody>
      </p:sp>
      <p:sp>
        <p:nvSpPr>
          <p:cNvPr id="3" name="Content Placeholder 2"/>
          <p:cNvSpPr>
            <a:spLocks noGrp="1"/>
          </p:cNvSpPr>
          <p:nvPr>
            <p:ph idx="1"/>
          </p:nvPr>
        </p:nvSpPr>
        <p:spPr/>
        <p:txBody>
          <a:bodyPr/>
          <a:lstStyle/>
          <a:p>
            <a:r>
              <a:rPr lang="en-US" smtClean="0"/>
              <a:t>In this code sprint we will design and build an accessible responsive navigation menu that is flexible, lightweight and fast.</a:t>
            </a:r>
          </a:p>
          <a:p>
            <a:r>
              <a:rPr lang="en-US" smtClean="0"/>
              <a:t>Au cours de ce sprint de codage, nous effectuerons la conception et le codage d'un menu de navigation réactif accessible qui est flexible, léger et rapide.</a:t>
            </a:r>
          </a:p>
          <a:p>
            <a:endParaRPr lang="en-US" smtClean="0"/>
          </a:p>
          <a:p>
            <a:endParaRPr lang="en-US" dirty="0"/>
          </a:p>
        </p:txBody>
      </p:sp>
      <p:sp>
        <p:nvSpPr>
          <p:cNvPr id="4" name="Footer Placeholder 3"/>
          <p:cNvSpPr>
            <a:spLocks noGrp="1"/>
          </p:cNvSpPr>
          <p:nvPr>
            <p:ph type="ftr" sz="quarter" idx="11"/>
          </p:nvPr>
        </p:nvSpPr>
        <p:spPr/>
        <p:txBody>
          <a:bodyPr/>
          <a:lstStyle/>
          <a:p>
            <a:r>
              <a:rPr lang="en-US" smtClean="0"/>
              <a:t>Friday – Vendredi</a:t>
            </a:r>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10</a:t>
            </a:fld>
            <a:endParaRPr lang="en-US"/>
          </a:p>
        </p:txBody>
      </p:sp>
      <p:sp>
        <p:nvSpPr>
          <p:cNvPr id="6" name="Text Placeholder 5"/>
          <p:cNvSpPr>
            <a:spLocks noGrp="1"/>
          </p:cNvSpPr>
          <p:nvPr>
            <p:ph type="body" sz="quarter" idx="13"/>
          </p:nvPr>
        </p:nvSpPr>
        <p:spPr/>
        <p:txBody>
          <a:bodyPr>
            <a:normAutofit lnSpcReduction="10000"/>
          </a:bodyPr>
          <a:lstStyle/>
          <a:p>
            <a:r>
              <a:rPr lang="en-US" smtClean="0"/>
              <a:t>1:30 ‒ 3:05, Lamoureux 342</a:t>
            </a:r>
            <a:endParaRPr lang="en-US" dirty="0"/>
          </a:p>
        </p:txBody>
      </p:sp>
      <p:sp>
        <p:nvSpPr>
          <p:cNvPr id="7" name="Text Placeholder 6"/>
          <p:cNvSpPr>
            <a:spLocks noGrp="1"/>
          </p:cNvSpPr>
          <p:nvPr>
            <p:ph type="body" sz="quarter" idx="14"/>
          </p:nvPr>
        </p:nvSpPr>
        <p:spPr/>
        <p:txBody>
          <a:bodyPr/>
          <a:lstStyle/>
          <a:p>
            <a:r>
              <a:rPr lang="en-US" smtClean="0"/>
              <a:t>Code Sprint – Sprint de codage</a:t>
            </a:r>
          </a:p>
          <a:p>
            <a:endParaRPr lang="en-US" dirty="0"/>
          </a:p>
        </p:txBody>
      </p:sp>
      <p:sp>
        <p:nvSpPr>
          <p:cNvPr id="15" name="Text Placeholder 14"/>
          <p:cNvSpPr>
            <a:spLocks noGrp="1"/>
          </p:cNvSpPr>
          <p:nvPr>
            <p:ph type="body" sz="quarter" idx="15"/>
          </p:nvPr>
        </p:nvSpPr>
        <p:spPr/>
        <p:txBody>
          <a:bodyPr>
            <a:normAutofit lnSpcReduction="10000"/>
          </a:bodyPr>
          <a:lstStyle/>
          <a:p>
            <a:r>
              <a:rPr lang="en-US" dirty="0" smtClean="0"/>
              <a:t>Thomas </a:t>
            </a:r>
            <a:r>
              <a:rPr lang="en-US" dirty="0" err="1" smtClean="0"/>
              <a:t>Gohard</a:t>
            </a:r>
            <a:endParaRPr lang="en-US" dirty="0"/>
          </a:p>
        </p:txBody>
      </p:sp>
    </p:spTree>
    <p:extLst>
      <p:ext uri="{BB962C8B-B14F-4D97-AF65-F5344CB8AC3E}">
        <p14:creationId xmlns:p14="http://schemas.microsoft.com/office/powerpoint/2010/main" val="19095911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 charts and graphs – Extension du </a:t>
            </a:r>
            <a:r>
              <a:rPr lang="en-US" dirty="0" err="1" smtClean="0"/>
              <a:t>plugiciel</a:t>
            </a:r>
            <a:r>
              <a:rPr lang="en-US" dirty="0" smtClean="0"/>
              <a:t> des </a:t>
            </a:r>
            <a:r>
              <a:rPr lang="en-US" dirty="0" err="1" smtClean="0"/>
              <a:t>graphiques</a:t>
            </a:r>
            <a:endParaRPr lang="en-US" dirty="0"/>
          </a:p>
        </p:txBody>
      </p:sp>
      <p:sp>
        <p:nvSpPr>
          <p:cNvPr id="3" name="Content Placeholder 2"/>
          <p:cNvSpPr>
            <a:spLocks noGrp="1"/>
          </p:cNvSpPr>
          <p:nvPr>
            <p:ph idx="1"/>
          </p:nvPr>
        </p:nvSpPr>
        <p:spPr/>
        <p:txBody>
          <a:bodyPr>
            <a:normAutofit fontScale="85000" lnSpcReduction="10000"/>
          </a:bodyPr>
          <a:lstStyle/>
          <a:p>
            <a:r>
              <a:rPr lang="en-US" smtClean="0"/>
              <a:t>Use and add Flot plugin in the charts and graphs plugin of the Web Experience Toolkit. Data source represented in a HTML table. Use CSS parameter/options, HTML data-* attibute and JSON parameter/options.</a:t>
            </a:r>
          </a:p>
          <a:p>
            <a:r>
              <a:rPr lang="en-US" smtClean="0"/>
              <a:t>Utilisation et ajout du plugiciel Flot au plugiciel des graphiques de la Boîte à outils de l'expérience Web. Source de données représentée par des tableaux HTML. Utilisation de paramètres CSS, attribut HTML data-* et de paramètres JSON.</a:t>
            </a:r>
          </a:p>
          <a:p>
            <a:endParaRPr lang="en-US" smtClean="0"/>
          </a:p>
          <a:p>
            <a:endParaRPr lang="en-US" dirty="0"/>
          </a:p>
        </p:txBody>
      </p:sp>
      <p:sp>
        <p:nvSpPr>
          <p:cNvPr id="4" name="Footer Placeholder 3"/>
          <p:cNvSpPr>
            <a:spLocks noGrp="1"/>
          </p:cNvSpPr>
          <p:nvPr>
            <p:ph type="ftr" sz="quarter" idx="11"/>
          </p:nvPr>
        </p:nvSpPr>
        <p:spPr/>
        <p:txBody>
          <a:bodyPr/>
          <a:lstStyle/>
          <a:p>
            <a:r>
              <a:rPr lang="en-US" smtClean="0"/>
              <a:t>Friday – Vendredi</a:t>
            </a:r>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11</a:t>
            </a:fld>
            <a:endParaRPr lang="en-US"/>
          </a:p>
        </p:txBody>
      </p:sp>
      <p:sp>
        <p:nvSpPr>
          <p:cNvPr id="6" name="Text Placeholder 5"/>
          <p:cNvSpPr>
            <a:spLocks noGrp="1"/>
          </p:cNvSpPr>
          <p:nvPr>
            <p:ph type="body" sz="quarter" idx="13"/>
          </p:nvPr>
        </p:nvSpPr>
        <p:spPr/>
        <p:txBody>
          <a:bodyPr>
            <a:normAutofit lnSpcReduction="10000"/>
          </a:bodyPr>
          <a:lstStyle/>
          <a:p>
            <a:r>
              <a:rPr lang="en-US" smtClean="0"/>
              <a:t>1:30 ‒ 3:05, Lamoureux 405</a:t>
            </a:r>
            <a:endParaRPr lang="en-US" dirty="0"/>
          </a:p>
        </p:txBody>
      </p:sp>
      <p:sp>
        <p:nvSpPr>
          <p:cNvPr id="7" name="Text Placeholder 6"/>
          <p:cNvSpPr>
            <a:spLocks noGrp="1"/>
          </p:cNvSpPr>
          <p:nvPr>
            <p:ph type="body" sz="quarter" idx="14"/>
          </p:nvPr>
        </p:nvSpPr>
        <p:spPr/>
        <p:txBody>
          <a:bodyPr/>
          <a:lstStyle/>
          <a:p>
            <a:r>
              <a:rPr lang="en-US" smtClean="0"/>
              <a:t>Code Sprint – Sprint de codage</a:t>
            </a:r>
          </a:p>
          <a:p>
            <a:endParaRPr lang="en-US" dirty="0"/>
          </a:p>
        </p:txBody>
      </p:sp>
      <p:sp>
        <p:nvSpPr>
          <p:cNvPr id="15" name="Text Placeholder 14"/>
          <p:cNvSpPr>
            <a:spLocks noGrp="1"/>
          </p:cNvSpPr>
          <p:nvPr>
            <p:ph type="body" sz="quarter" idx="15"/>
          </p:nvPr>
        </p:nvSpPr>
        <p:spPr/>
        <p:txBody>
          <a:bodyPr>
            <a:normAutofit lnSpcReduction="10000"/>
          </a:bodyPr>
          <a:lstStyle/>
          <a:p>
            <a:r>
              <a:rPr lang="en-US" dirty="0" smtClean="0"/>
              <a:t>Pierre Dubois</a:t>
            </a:r>
            <a:endParaRPr lang="en-US" dirty="0"/>
          </a:p>
        </p:txBody>
      </p:sp>
    </p:spTree>
    <p:extLst>
      <p:ext uri="{BB962C8B-B14F-4D97-AF65-F5344CB8AC3E}">
        <p14:creationId xmlns:p14="http://schemas.microsoft.com/office/powerpoint/2010/main" val="28830863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PJAX for the Web Experience Toolkit – PJAX pour la BOEW</a:t>
            </a:r>
            <a:endParaRPr lang="en-US" dirty="0"/>
          </a:p>
        </p:txBody>
      </p:sp>
      <p:sp>
        <p:nvSpPr>
          <p:cNvPr id="3" name="Content Placeholder 2"/>
          <p:cNvSpPr>
            <a:spLocks noGrp="1"/>
          </p:cNvSpPr>
          <p:nvPr>
            <p:ph idx="1"/>
          </p:nvPr>
        </p:nvSpPr>
        <p:spPr/>
        <p:txBody>
          <a:bodyPr/>
          <a:lstStyle/>
          <a:p>
            <a:r>
              <a:rPr lang="en-US" dirty="0" smtClean="0"/>
              <a:t>Let's explore the possibility of adding this </a:t>
            </a:r>
            <a:r>
              <a:rPr lang="en-US" dirty="0" err="1" smtClean="0"/>
              <a:t>jQuery</a:t>
            </a:r>
            <a:r>
              <a:rPr lang="en-US" dirty="0" smtClean="0"/>
              <a:t> plugin to the Web Experience Toolkit for a fast browsing experience.</a:t>
            </a:r>
          </a:p>
          <a:p>
            <a:r>
              <a:rPr lang="en-US" dirty="0" err="1" smtClean="0"/>
              <a:t>Explorons</a:t>
            </a:r>
            <a:r>
              <a:rPr lang="en-US" dirty="0" smtClean="0"/>
              <a:t> la </a:t>
            </a:r>
            <a:r>
              <a:rPr lang="en-US" dirty="0" err="1" smtClean="0"/>
              <a:t>possibilité</a:t>
            </a:r>
            <a:r>
              <a:rPr lang="en-US" dirty="0" smtClean="0"/>
              <a:t> </a:t>
            </a:r>
            <a:r>
              <a:rPr lang="en-US" dirty="0" err="1" smtClean="0"/>
              <a:t>d'ajouter</a:t>
            </a:r>
            <a:r>
              <a:rPr lang="en-US" dirty="0" smtClean="0"/>
              <a:t> </a:t>
            </a:r>
            <a:r>
              <a:rPr lang="en-US" dirty="0" err="1" smtClean="0"/>
              <a:t>ce</a:t>
            </a:r>
            <a:r>
              <a:rPr lang="en-US" dirty="0" smtClean="0"/>
              <a:t> </a:t>
            </a:r>
            <a:r>
              <a:rPr lang="en-US" dirty="0" err="1" smtClean="0"/>
              <a:t>plugiciel</a:t>
            </a:r>
            <a:r>
              <a:rPr lang="en-US" dirty="0" smtClean="0"/>
              <a:t> </a:t>
            </a:r>
            <a:r>
              <a:rPr lang="en-US" dirty="0" err="1" smtClean="0"/>
              <a:t>jQuery</a:t>
            </a:r>
            <a:r>
              <a:rPr lang="en-US" dirty="0" smtClean="0"/>
              <a:t> </a:t>
            </a:r>
            <a:r>
              <a:rPr lang="en-US" dirty="0" err="1" smtClean="0"/>
              <a:t>à</a:t>
            </a:r>
            <a:r>
              <a:rPr lang="en-US" dirty="0" smtClean="0"/>
              <a:t> la </a:t>
            </a:r>
            <a:r>
              <a:rPr lang="en-US" dirty="0" err="1" smtClean="0"/>
              <a:t>Boîte</a:t>
            </a:r>
            <a:r>
              <a:rPr lang="en-US" dirty="0" smtClean="0"/>
              <a:t> </a:t>
            </a:r>
            <a:r>
              <a:rPr lang="en-US" dirty="0" err="1" smtClean="0"/>
              <a:t>à</a:t>
            </a:r>
            <a:r>
              <a:rPr lang="en-US" dirty="0" smtClean="0"/>
              <a:t> </a:t>
            </a:r>
            <a:r>
              <a:rPr lang="en-US" dirty="0" err="1" smtClean="0"/>
              <a:t>outils</a:t>
            </a:r>
            <a:r>
              <a:rPr lang="en-US" dirty="0" smtClean="0"/>
              <a:t> de </a:t>
            </a:r>
            <a:r>
              <a:rPr lang="en-US" dirty="0" err="1" smtClean="0"/>
              <a:t>l'expérience</a:t>
            </a:r>
            <a:r>
              <a:rPr lang="en-US" dirty="0" smtClean="0"/>
              <a:t> Web pour </a:t>
            </a:r>
            <a:r>
              <a:rPr lang="en-US" dirty="0" err="1" smtClean="0"/>
              <a:t>une</a:t>
            </a:r>
            <a:r>
              <a:rPr lang="en-US" dirty="0" smtClean="0"/>
              <a:t> navigation plus </a:t>
            </a:r>
            <a:r>
              <a:rPr lang="en-US" dirty="0" err="1" smtClean="0"/>
              <a:t>rapide</a:t>
            </a:r>
            <a:r>
              <a:rPr lang="en-US" dirty="0" smtClean="0"/>
              <a:t>.</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Friday – Vendredi</a:t>
            </a:r>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12</a:t>
            </a:fld>
            <a:endParaRPr lang="en-US"/>
          </a:p>
        </p:txBody>
      </p:sp>
      <p:sp>
        <p:nvSpPr>
          <p:cNvPr id="6" name="Text Placeholder 5"/>
          <p:cNvSpPr>
            <a:spLocks noGrp="1"/>
          </p:cNvSpPr>
          <p:nvPr>
            <p:ph type="body" sz="quarter" idx="13"/>
          </p:nvPr>
        </p:nvSpPr>
        <p:spPr/>
        <p:txBody>
          <a:bodyPr>
            <a:normAutofit lnSpcReduction="10000"/>
          </a:bodyPr>
          <a:lstStyle/>
          <a:p>
            <a:r>
              <a:rPr lang="en-US" smtClean="0"/>
              <a:t>3:10 ‒ 3:55, Lamoureux 339</a:t>
            </a:r>
            <a:endParaRPr lang="en-US" dirty="0"/>
          </a:p>
        </p:txBody>
      </p:sp>
      <p:sp>
        <p:nvSpPr>
          <p:cNvPr id="7" name="Text Placeholder 6"/>
          <p:cNvSpPr>
            <a:spLocks noGrp="1"/>
          </p:cNvSpPr>
          <p:nvPr>
            <p:ph type="body" sz="quarter" idx="14"/>
          </p:nvPr>
        </p:nvSpPr>
        <p:spPr/>
        <p:txBody>
          <a:bodyPr/>
          <a:lstStyle/>
          <a:p>
            <a:r>
              <a:rPr lang="en-US" smtClean="0"/>
              <a:t>Code Sprint – Sprint de codage</a:t>
            </a:r>
          </a:p>
          <a:p>
            <a:endParaRPr lang="en-US" dirty="0"/>
          </a:p>
        </p:txBody>
      </p:sp>
      <p:sp>
        <p:nvSpPr>
          <p:cNvPr id="15" name="Text Placeholder 14"/>
          <p:cNvSpPr>
            <a:spLocks noGrp="1"/>
          </p:cNvSpPr>
          <p:nvPr>
            <p:ph type="body" sz="quarter" idx="15"/>
          </p:nvPr>
        </p:nvSpPr>
        <p:spPr/>
        <p:txBody>
          <a:bodyPr>
            <a:normAutofit lnSpcReduction="10000"/>
          </a:bodyPr>
          <a:lstStyle/>
          <a:p>
            <a:r>
              <a:rPr lang="en-US" dirty="0" smtClean="0"/>
              <a:t>Michel Raymond</a:t>
            </a:r>
            <a:endParaRPr lang="en-US" dirty="0"/>
          </a:p>
        </p:txBody>
      </p:sp>
    </p:spTree>
    <p:extLst>
      <p:ext uri="{BB962C8B-B14F-4D97-AF65-F5344CB8AC3E}">
        <p14:creationId xmlns:p14="http://schemas.microsoft.com/office/powerpoint/2010/main" val="36254961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Experience Toolkit v4.0</a:t>
            </a:r>
            <a:br>
              <a:rPr lang="en-US" dirty="0" smtClean="0"/>
            </a:br>
            <a:r>
              <a:rPr lang="en-US" dirty="0" smtClean="0"/>
              <a:t> – La </a:t>
            </a:r>
            <a:r>
              <a:rPr lang="en-US" dirty="0" err="1" smtClean="0"/>
              <a:t>Boîte</a:t>
            </a:r>
            <a:r>
              <a:rPr lang="en-US" dirty="0" smtClean="0"/>
              <a:t> </a:t>
            </a:r>
            <a:r>
              <a:rPr lang="en-US" dirty="0" err="1" smtClean="0"/>
              <a:t>à</a:t>
            </a:r>
            <a:r>
              <a:rPr lang="en-US" dirty="0" smtClean="0"/>
              <a:t> </a:t>
            </a:r>
            <a:r>
              <a:rPr lang="en-US" dirty="0" err="1" smtClean="0"/>
              <a:t>outils</a:t>
            </a:r>
            <a:r>
              <a:rPr lang="en-US" dirty="0" smtClean="0"/>
              <a:t> de </a:t>
            </a:r>
            <a:r>
              <a:rPr lang="en-US" dirty="0" err="1" smtClean="0"/>
              <a:t>l'expérience</a:t>
            </a:r>
            <a:r>
              <a:rPr lang="en-US" dirty="0" smtClean="0"/>
              <a:t> Web version 4.0</a:t>
            </a:r>
            <a:endParaRPr lang="en-US" dirty="0"/>
          </a:p>
        </p:txBody>
      </p:sp>
      <p:sp>
        <p:nvSpPr>
          <p:cNvPr id="3" name="Content Placeholder 2"/>
          <p:cNvSpPr>
            <a:spLocks noGrp="1"/>
          </p:cNvSpPr>
          <p:nvPr>
            <p:ph idx="1"/>
          </p:nvPr>
        </p:nvSpPr>
        <p:spPr/>
        <p:txBody>
          <a:bodyPr>
            <a:normAutofit fontScale="92500" lnSpcReduction="20000"/>
          </a:bodyPr>
          <a:lstStyle/>
          <a:p>
            <a:r>
              <a:rPr lang="en-US" smtClean="0"/>
              <a:t>A 30‒45 minute demonstration of the up and coming Web Experience Toolkit version 4.0 codebase. An in-depth look at the approaches moving forward and how we are getting there.</a:t>
            </a:r>
          </a:p>
          <a:p>
            <a:r>
              <a:rPr lang="en-US" smtClean="0"/>
              <a:t>Une démonstration de 30 à 45 minutes du cadre de codage de la futur version 4.0 de la Boîte à outils de l'expérience Web. Une exploration approfondie de l'approche pour le futur et de la façon dont nous y arriverons.</a:t>
            </a:r>
          </a:p>
          <a:p>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13</a:t>
            </a:fld>
            <a:endParaRPr lang="en-US"/>
          </a:p>
        </p:txBody>
      </p:sp>
      <p:sp>
        <p:nvSpPr>
          <p:cNvPr id="12" name="Text Placeholder 11"/>
          <p:cNvSpPr>
            <a:spLocks noGrp="1"/>
          </p:cNvSpPr>
          <p:nvPr>
            <p:ph type="body" sz="quarter" idx="13"/>
          </p:nvPr>
        </p:nvSpPr>
        <p:spPr/>
        <p:txBody>
          <a:bodyPr>
            <a:normAutofit lnSpcReduction="10000"/>
          </a:bodyPr>
          <a:lstStyle/>
          <a:p>
            <a:r>
              <a:rPr lang="en-US" dirty="0" smtClean="0"/>
              <a:t>3:10 ‒ 3:55, </a:t>
            </a:r>
            <a:r>
              <a:rPr lang="en-US" dirty="0" err="1" smtClean="0"/>
              <a:t>Lamoureux</a:t>
            </a:r>
            <a:r>
              <a:rPr lang="en-US" dirty="0" smtClean="0"/>
              <a:t> </a:t>
            </a:r>
            <a:r>
              <a:rPr lang="en-US" dirty="0" smtClean="0"/>
              <a:t>360</a:t>
            </a:r>
            <a:endParaRPr lang="en-US" dirty="0"/>
          </a:p>
        </p:txBody>
      </p:sp>
      <p:sp>
        <p:nvSpPr>
          <p:cNvPr id="6" name="Text Placeholder 5"/>
          <p:cNvSpPr>
            <a:spLocks noGrp="1"/>
          </p:cNvSpPr>
          <p:nvPr>
            <p:ph type="body" sz="quarter" idx="14"/>
          </p:nvPr>
        </p:nvSpPr>
        <p:spPr/>
        <p:txBody>
          <a:bodyPr/>
          <a:lstStyle/>
          <a:p>
            <a:r>
              <a:rPr lang="en-US" dirty="0" smtClean="0"/>
              <a:t>Breakout Session – Séance en atelier</a:t>
            </a:r>
            <a:endParaRPr lang="en-US" dirty="0"/>
          </a:p>
        </p:txBody>
      </p:sp>
      <p:sp>
        <p:nvSpPr>
          <p:cNvPr id="19" name="Text Placeholder 18"/>
          <p:cNvSpPr>
            <a:spLocks noGrp="1"/>
          </p:cNvSpPr>
          <p:nvPr>
            <p:ph type="body" sz="quarter" idx="15"/>
          </p:nvPr>
        </p:nvSpPr>
        <p:spPr/>
        <p:txBody>
          <a:bodyPr>
            <a:normAutofit lnSpcReduction="10000"/>
          </a:bodyPr>
          <a:lstStyle/>
          <a:p>
            <a:r>
              <a:rPr lang="en-US" dirty="0"/>
              <a:t>Mario Bonito</a:t>
            </a:r>
          </a:p>
        </p:txBody>
      </p:sp>
      <p:sp>
        <p:nvSpPr>
          <p:cNvPr id="20" name="Footer Placeholder 19"/>
          <p:cNvSpPr>
            <a:spLocks noGrp="1"/>
          </p:cNvSpPr>
          <p:nvPr>
            <p:ph type="ftr" sz="quarter" idx="11"/>
          </p:nvPr>
        </p:nvSpPr>
        <p:spPr/>
        <p:txBody>
          <a:bodyPr/>
          <a:lstStyle/>
          <a:p>
            <a:r>
              <a:rPr lang="en-US" smtClean="0"/>
              <a:t>Thursday - Jeudi</a:t>
            </a:r>
            <a:endParaRPr lang="en-US"/>
          </a:p>
        </p:txBody>
      </p:sp>
      <p:sp>
        <p:nvSpPr>
          <p:cNvPr id="5" name="Explosion 2 4"/>
          <p:cNvSpPr/>
          <p:nvPr/>
        </p:nvSpPr>
        <p:spPr>
          <a:xfrm rot="1283417">
            <a:off x="7341565" y="122438"/>
            <a:ext cx="1674602" cy="1674602"/>
          </a:xfrm>
          <a:prstGeom prst="irregularSeal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7591778" y="592668"/>
            <a:ext cx="1488650" cy="738664"/>
          </a:xfrm>
          <a:prstGeom prst="rect">
            <a:avLst/>
          </a:prstGeom>
          <a:noFill/>
        </p:spPr>
        <p:txBody>
          <a:bodyPr wrap="square" rtlCol="0">
            <a:spAutoFit/>
          </a:bodyPr>
          <a:lstStyle/>
          <a:p>
            <a:r>
              <a:rPr lang="en-US" sz="1400" b="1" i="1" dirty="0" smtClean="0">
                <a:solidFill>
                  <a:schemeClr val="bg1"/>
                </a:solidFill>
              </a:rPr>
              <a:t>  By popular</a:t>
            </a:r>
            <a:br>
              <a:rPr lang="en-US" sz="1400" b="1" i="1" dirty="0" smtClean="0">
                <a:solidFill>
                  <a:schemeClr val="bg1"/>
                </a:solidFill>
              </a:rPr>
            </a:br>
            <a:r>
              <a:rPr lang="en-US" sz="1400" b="1" i="1" dirty="0" smtClean="0">
                <a:solidFill>
                  <a:schemeClr val="bg1"/>
                </a:solidFill>
              </a:rPr>
              <a:t> demand!</a:t>
            </a:r>
          </a:p>
          <a:p>
            <a:r>
              <a:rPr lang="en-US" sz="1400" b="1" i="1" dirty="0" smtClean="0">
                <a:solidFill>
                  <a:schemeClr val="bg1"/>
                </a:solidFill>
              </a:rPr>
              <a:t>De retour!</a:t>
            </a:r>
            <a:endParaRPr lang="en-US" sz="1400" b="1" i="1" dirty="0">
              <a:solidFill>
                <a:schemeClr val="bg1"/>
              </a:solidFill>
            </a:endParaRPr>
          </a:p>
        </p:txBody>
      </p:sp>
    </p:spTree>
    <p:extLst>
      <p:ext uri="{BB962C8B-B14F-4D97-AF65-F5344CB8AC3E}">
        <p14:creationId xmlns:p14="http://schemas.microsoft.com/office/powerpoint/2010/main" val="38005570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the best! A+!</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14</a:t>
            </a:fld>
            <a:endParaRPr lang="en-US"/>
          </a:p>
        </p:txBody>
      </p:sp>
      <p:pic>
        <p:nvPicPr>
          <p:cNvPr id="5" name="Picture 4" descr="logo.pdf"/>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2314222" y="1882423"/>
            <a:ext cx="3578426" cy="4630904"/>
          </a:xfrm>
          <a:prstGeom prst="rect">
            <a:avLst/>
          </a:prstGeom>
        </p:spPr>
      </p:pic>
      <p:sp>
        <p:nvSpPr>
          <p:cNvPr id="6" name="Footer Placeholder 5"/>
          <p:cNvSpPr>
            <a:spLocks noGrp="1"/>
          </p:cNvSpPr>
          <p:nvPr>
            <p:ph type="ftr" sz="quarter" idx="11"/>
          </p:nvPr>
        </p:nvSpPr>
        <p:spPr/>
        <p:txBody>
          <a:bodyPr/>
          <a:lstStyle/>
          <a:p>
            <a:r>
              <a:rPr lang="en-US" smtClean="0"/>
              <a:t>Friday – Vendredi</a:t>
            </a:r>
            <a:endParaRPr lang="en-US"/>
          </a:p>
        </p:txBody>
      </p:sp>
    </p:spTree>
    <p:extLst>
      <p:ext uri="{BB962C8B-B14F-4D97-AF65-F5344CB8AC3E}">
        <p14:creationId xmlns:p14="http://schemas.microsoft.com/office/powerpoint/2010/main" val="20915611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Web Experience Toolkit 101 – Introduction </a:t>
            </a:r>
            <a:r>
              <a:rPr lang="en-US" dirty="0" err="1" smtClean="0"/>
              <a:t>à</a:t>
            </a:r>
            <a:r>
              <a:rPr lang="en-US" dirty="0" smtClean="0"/>
              <a:t> la </a:t>
            </a:r>
            <a:r>
              <a:rPr lang="en-US" dirty="0" err="1" smtClean="0"/>
              <a:t>Boîte</a:t>
            </a:r>
            <a:r>
              <a:rPr lang="en-US" dirty="0" smtClean="0"/>
              <a:t> </a:t>
            </a:r>
            <a:r>
              <a:rPr lang="en-US" dirty="0" err="1" smtClean="0"/>
              <a:t>à</a:t>
            </a:r>
            <a:r>
              <a:rPr lang="en-US" dirty="0" smtClean="0"/>
              <a:t> </a:t>
            </a:r>
            <a:r>
              <a:rPr lang="en-US" dirty="0" err="1" smtClean="0"/>
              <a:t>outils</a:t>
            </a:r>
            <a:r>
              <a:rPr lang="en-US" dirty="0" smtClean="0"/>
              <a:t> de </a:t>
            </a:r>
            <a:r>
              <a:rPr lang="en-US" dirty="0" err="1" smtClean="0"/>
              <a:t>l'expérience</a:t>
            </a:r>
            <a:r>
              <a:rPr lang="en-US" dirty="0" smtClean="0"/>
              <a:t> Web</a:t>
            </a:r>
            <a:endParaRPr lang="en-US" dirty="0"/>
          </a:p>
        </p:txBody>
      </p:sp>
      <p:sp>
        <p:nvSpPr>
          <p:cNvPr id="9" name="Content Placeholder 8"/>
          <p:cNvSpPr>
            <a:spLocks noGrp="1"/>
          </p:cNvSpPr>
          <p:nvPr>
            <p:ph idx="1"/>
          </p:nvPr>
        </p:nvSpPr>
        <p:spPr/>
        <p:txBody>
          <a:bodyPr/>
          <a:lstStyle/>
          <a:p>
            <a:r>
              <a:rPr lang="en-US" dirty="0" smtClean="0"/>
              <a:t>This session will prepare you to work with </a:t>
            </a:r>
            <a:r>
              <a:rPr lang="en-US" dirty="0" err="1" smtClean="0"/>
              <a:t>git</a:t>
            </a:r>
            <a:r>
              <a:rPr lang="en-US" dirty="0" smtClean="0"/>
              <a:t> and </a:t>
            </a:r>
            <a:r>
              <a:rPr lang="en-US" dirty="0" err="1" smtClean="0"/>
              <a:t>GitHub</a:t>
            </a:r>
            <a:r>
              <a:rPr lang="en-US" dirty="0" smtClean="0"/>
              <a:t> and to develop for the Web Experience Toolkit.</a:t>
            </a:r>
          </a:p>
          <a:p>
            <a:r>
              <a:rPr lang="en-US" dirty="0" err="1"/>
              <a:t>Cet</a:t>
            </a:r>
            <a:r>
              <a:rPr lang="en-US" dirty="0"/>
              <a:t> atelier </a:t>
            </a:r>
            <a:r>
              <a:rPr lang="en-US" dirty="0" err="1"/>
              <a:t>vous</a:t>
            </a:r>
            <a:r>
              <a:rPr lang="en-US" dirty="0"/>
              <a:t> </a:t>
            </a:r>
            <a:r>
              <a:rPr lang="en-US" dirty="0" err="1"/>
              <a:t>préparera</a:t>
            </a:r>
            <a:r>
              <a:rPr lang="en-US" dirty="0"/>
              <a:t> </a:t>
            </a:r>
            <a:r>
              <a:rPr lang="en-US" dirty="0" err="1"/>
              <a:t>à</a:t>
            </a:r>
            <a:r>
              <a:rPr lang="en-US" dirty="0"/>
              <a:t> </a:t>
            </a:r>
            <a:r>
              <a:rPr lang="en-US" dirty="0" err="1"/>
              <a:t>travailler</a:t>
            </a:r>
            <a:r>
              <a:rPr lang="en-US" dirty="0"/>
              <a:t> avec </a:t>
            </a:r>
            <a:r>
              <a:rPr lang="en-US" dirty="0" err="1"/>
              <a:t>git</a:t>
            </a:r>
            <a:r>
              <a:rPr lang="en-US" dirty="0"/>
              <a:t> et </a:t>
            </a:r>
            <a:r>
              <a:rPr lang="en-US" dirty="0" err="1"/>
              <a:t>GitHub</a:t>
            </a:r>
            <a:r>
              <a:rPr lang="en-US" dirty="0"/>
              <a:t> et </a:t>
            </a:r>
            <a:r>
              <a:rPr lang="en-US" dirty="0" err="1"/>
              <a:t>à</a:t>
            </a:r>
            <a:r>
              <a:rPr lang="en-US" dirty="0"/>
              <a:t> </a:t>
            </a:r>
            <a:r>
              <a:rPr lang="en-US" dirty="0" err="1"/>
              <a:t>développer</a:t>
            </a:r>
            <a:r>
              <a:rPr lang="en-US" dirty="0"/>
              <a:t> pour la </a:t>
            </a:r>
            <a:r>
              <a:rPr lang="en-US" dirty="0" err="1"/>
              <a:t>Boîte</a:t>
            </a:r>
            <a:r>
              <a:rPr lang="en-US" dirty="0"/>
              <a:t> </a:t>
            </a:r>
            <a:r>
              <a:rPr lang="en-US" dirty="0" err="1"/>
              <a:t>à</a:t>
            </a:r>
            <a:r>
              <a:rPr lang="en-US" dirty="0"/>
              <a:t> </a:t>
            </a:r>
            <a:r>
              <a:rPr lang="en-US" dirty="0" err="1"/>
              <a:t>outils</a:t>
            </a:r>
            <a:r>
              <a:rPr lang="en-US" dirty="0"/>
              <a:t> de </a:t>
            </a:r>
            <a:r>
              <a:rPr lang="en-US" dirty="0" err="1"/>
              <a:t>l'expérience</a:t>
            </a:r>
            <a:r>
              <a:rPr lang="en-US" dirty="0"/>
              <a:t> Web.</a:t>
            </a:r>
          </a:p>
          <a:p>
            <a:endParaRPr lang="en-US" dirty="0"/>
          </a:p>
        </p:txBody>
      </p:sp>
      <p:sp>
        <p:nvSpPr>
          <p:cNvPr id="11" name="Slide Number Placeholder 10"/>
          <p:cNvSpPr>
            <a:spLocks noGrp="1"/>
          </p:cNvSpPr>
          <p:nvPr>
            <p:ph type="sldNum" sz="quarter" idx="12"/>
          </p:nvPr>
        </p:nvSpPr>
        <p:spPr/>
        <p:txBody>
          <a:bodyPr/>
          <a:lstStyle/>
          <a:p>
            <a:fld id="{6E2D2B3B-882E-40F3-A32F-6DD516915044}" type="slidenum">
              <a:rPr lang="en-US" smtClean="0"/>
              <a:pPr/>
              <a:t>2</a:t>
            </a:fld>
            <a:endParaRPr lang="en-US"/>
          </a:p>
        </p:txBody>
      </p:sp>
      <p:sp>
        <p:nvSpPr>
          <p:cNvPr id="4" name="Text Placeholder 3"/>
          <p:cNvSpPr>
            <a:spLocks noGrp="1"/>
          </p:cNvSpPr>
          <p:nvPr>
            <p:ph type="body" sz="quarter" idx="13"/>
          </p:nvPr>
        </p:nvSpPr>
        <p:spPr/>
        <p:txBody>
          <a:bodyPr>
            <a:normAutofit lnSpcReduction="10000"/>
          </a:bodyPr>
          <a:lstStyle/>
          <a:p>
            <a:r>
              <a:rPr lang="en-US" dirty="0" smtClean="0"/>
              <a:t>10:55 </a:t>
            </a:r>
            <a:r>
              <a:rPr lang="en-US" dirty="0" smtClean="0"/>
              <a:t>‒ </a:t>
            </a:r>
            <a:r>
              <a:rPr lang="en-US" dirty="0" smtClean="0"/>
              <a:t>2:15</a:t>
            </a:r>
            <a:r>
              <a:rPr lang="en-US" dirty="0" smtClean="0"/>
              <a:t>, </a:t>
            </a:r>
            <a:r>
              <a:rPr lang="en-US" dirty="0" err="1" smtClean="0"/>
              <a:t>Lamoureux</a:t>
            </a:r>
            <a:r>
              <a:rPr lang="en-US" dirty="0" smtClean="0"/>
              <a:t> 106</a:t>
            </a:r>
            <a:endParaRPr lang="en-US" dirty="0"/>
          </a:p>
        </p:txBody>
      </p:sp>
      <p:sp>
        <p:nvSpPr>
          <p:cNvPr id="5" name="Text Placeholder 4"/>
          <p:cNvSpPr>
            <a:spLocks noGrp="1"/>
          </p:cNvSpPr>
          <p:nvPr>
            <p:ph type="body" sz="quarter" idx="14"/>
          </p:nvPr>
        </p:nvSpPr>
        <p:spPr/>
        <p:txBody>
          <a:bodyPr/>
          <a:lstStyle/>
          <a:p>
            <a:r>
              <a:rPr lang="en-US" dirty="0" smtClean="0"/>
              <a:t>Breakout Session – Séance en atelier</a:t>
            </a:r>
            <a:endParaRPr lang="en-US" dirty="0"/>
          </a:p>
        </p:txBody>
      </p:sp>
      <p:sp>
        <p:nvSpPr>
          <p:cNvPr id="15" name="Text Placeholder 14"/>
          <p:cNvSpPr>
            <a:spLocks noGrp="1"/>
          </p:cNvSpPr>
          <p:nvPr>
            <p:ph type="body" sz="quarter" idx="15"/>
          </p:nvPr>
        </p:nvSpPr>
        <p:spPr/>
        <p:txBody>
          <a:bodyPr>
            <a:normAutofit lnSpcReduction="10000"/>
          </a:bodyPr>
          <a:lstStyle/>
          <a:p>
            <a:r>
              <a:rPr lang="en-US" dirty="0"/>
              <a:t>Jeremy </a:t>
            </a:r>
            <a:r>
              <a:rPr lang="en-US" dirty="0" err="1"/>
              <a:t>Sivaneswaran</a:t>
            </a:r>
            <a:endParaRPr lang="en-US" dirty="0"/>
          </a:p>
        </p:txBody>
      </p:sp>
      <p:sp>
        <p:nvSpPr>
          <p:cNvPr id="16" name="Footer Placeholder 15"/>
          <p:cNvSpPr>
            <a:spLocks noGrp="1"/>
          </p:cNvSpPr>
          <p:nvPr>
            <p:ph type="ftr" sz="quarter" idx="11"/>
          </p:nvPr>
        </p:nvSpPr>
        <p:spPr/>
        <p:txBody>
          <a:bodyPr/>
          <a:lstStyle/>
          <a:p>
            <a:r>
              <a:rPr lang="en-US" smtClean="0"/>
              <a:t>Friday – Vendredi</a:t>
            </a:r>
            <a:endParaRPr lang="en-US"/>
          </a:p>
        </p:txBody>
      </p:sp>
    </p:spTree>
    <p:extLst>
      <p:ext uri="{BB962C8B-B14F-4D97-AF65-F5344CB8AC3E}">
        <p14:creationId xmlns:p14="http://schemas.microsoft.com/office/powerpoint/2010/main" val="19326680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Apache Cordova (</a:t>
            </a:r>
            <a:r>
              <a:rPr lang="en-US" sz="3200" dirty="0" err="1" smtClean="0"/>
              <a:t>Phonegap</a:t>
            </a:r>
            <a:r>
              <a:rPr lang="en-US" sz="3200" dirty="0" smtClean="0"/>
              <a:t>) variant of the WET for native mobile applications – </a:t>
            </a:r>
            <a:r>
              <a:rPr lang="en-US" sz="3200" dirty="0" err="1" smtClean="0"/>
              <a:t>Variante</a:t>
            </a:r>
            <a:r>
              <a:rPr lang="en-US" sz="3200" dirty="0" smtClean="0"/>
              <a:t> Apache Cordova (</a:t>
            </a:r>
            <a:r>
              <a:rPr lang="en-US" sz="3200" dirty="0" err="1" smtClean="0"/>
              <a:t>Phonegap</a:t>
            </a:r>
            <a:r>
              <a:rPr lang="en-US" sz="3200" dirty="0" smtClean="0"/>
              <a:t>) pour les applications mobile natives</a:t>
            </a:r>
            <a:endParaRPr lang="en-US" sz="3200" dirty="0"/>
          </a:p>
        </p:txBody>
      </p:sp>
      <p:sp>
        <p:nvSpPr>
          <p:cNvPr id="3" name="Content Placeholder 2"/>
          <p:cNvSpPr>
            <a:spLocks noGrp="1"/>
          </p:cNvSpPr>
          <p:nvPr>
            <p:ph idx="1"/>
          </p:nvPr>
        </p:nvSpPr>
        <p:spPr/>
        <p:txBody>
          <a:bodyPr>
            <a:normAutofit fontScale="70000" lnSpcReduction="20000"/>
          </a:bodyPr>
          <a:lstStyle/>
          <a:p>
            <a:r>
              <a:rPr lang="en-US" dirty="0" smtClean="0"/>
              <a:t>The goal is to develop and maintain a Cordova codebase for native mobile/tablet applications using the Web Experience Toolkit as the base Web framework. The objective is to add cross-platform functionality for camera, local storage, push notifications, and other device features currently not supported by HTML5.</a:t>
            </a:r>
          </a:p>
          <a:p>
            <a:r>
              <a:rPr lang="en-US" dirty="0"/>
              <a:t>Le but </a:t>
            </a:r>
            <a:r>
              <a:rPr lang="en-US" dirty="0" err="1"/>
              <a:t>est</a:t>
            </a:r>
            <a:r>
              <a:rPr lang="en-US" dirty="0"/>
              <a:t> de </a:t>
            </a:r>
            <a:r>
              <a:rPr lang="en-US" dirty="0" err="1"/>
              <a:t>déveloper</a:t>
            </a:r>
            <a:r>
              <a:rPr lang="en-US" dirty="0"/>
              <a:t> et </a:t>
            </a:r>
            <a:r>
              <a:rPr lang="en-US" dirty="0" err="1"/>
              <a:t>maintenir</a:t>
            </a:r>
            <a:r>
              <a:rPr lang="en-US" dirty="0"/>
              <a:t> un </a:t>
            </a:r>
            <a:r>
              <a:rPr lang="en-US" dirty="0" err="1"/>
              <a:t>projet</a:t>
            </a:r>
            <a:r>
              <a:rPr lang="en-US" dirty="0"/>
              <a:t> Cordova pour le </a:t>
            </a:r>
            <a:r>
              <a:rPr lang="en-US" dirty="0" err="1"/>
              <a:t>développement</a:t>
            </a:r>
            <a:r>
              <a:rPr lang="en-US" dirty="0"/>
              <a:t> </a:t>
            </a:r>
            <a:r>
              <a:rPr lang="en-US" dirty="0" err="1"/>
              <a:t>d'applications</a:t>
            </a:r>
            <a:r>
              <a:rPr lang="en-US" dirty="0"/>
              <a:t> pour les </a:t>
            </a:r>
            <a:r>
              <a:rPr lang="en-US" dirty="0" err="1"/>
              <a:t>téléphones</a:t>
            </a:r>
            <a:r>
              <a:rPr lang="en-US" dirty="0"/>
              <a:t> et les </a:t>
            </a:r>
            <a:r>
              <a:rPr lang="en-US" dirty="0" err="1"/>
              <a:t>tablettes</a:t>
            </a:r>
            <a:r>
              <a:rPr lang="en-US" dirty="0"/>
              <a:t> et se servant de la </a:t>
            </a:r>
            <a:r>
              <a:rPr lang="en-US" dirty="0" err="1"/>
              <a:t>Boîte</a:t>
            </a:r>
            <a:r>
              <a:rPr lang="en-US" dirty="0"/>
              <a:t> </a:t>
            </a:r>
            <a:r>
              <a:rPr lang="en-US" dirty="0" err="1"/>
              <a:t>à</a:t>
            </a:r>
            <a:r>
              <a:rPr lang="en-US" dirty="0"/>
              <a:t> </a:t>
            </a:r>
            <a:r>
              <a:rPr lang="en-US" dirty="0" err="1"/>
              <a:t>outils</a:t>
            </a:r>
            <a:r>
              <a:rPr lang="en-US" dirty="0"/>
              <a:t> de </a:t>
            </a:r>
            <a:r>
              <a:rPr lang="en-US" dirty="0" err="1"/>
              <a:t>l'expérience</a:t>
            </a:r>
            <a:r>
              <a:rPr lang="en-US" dirty="0"/>
              <a:t> Web </a:t>
            </a:r>
            <a:r>
              <a:rPr lang="en-US" dirty="0" err="1"/>
              <a:t>comme</a:t>
            </a:r>
            <a:r>
              <a:rPr lang="en-US" dirty="0"/>
              <a:t> cadre Web. </a:t>
            </a:r>
            <a:r>
              <a:rPr lang="en-US" dirty="0" err="1"/>
              <a:t>L'objectif</a:t>
            </a:r>
            <a:r>
              <a:rPr lang="en-US" dirty="0"/>
              <a:t> </a:t>
            </a:r>
            <a:r>
              <a:rPr lang="en-US" dirty="0" err="1"/>
              <a:t>est</a:t>
            </a:r>
            <a:r>
              <a:rPr lang="en-US" dirty="0"/>
              <a:t> </a:t>
            </a:r>
            <a:r>
              <a:rPr lang="en-US" dirty="0" err="1"/>
              <a:t>d'ajouter</a:t>
            </a:r>
            <a:r>
              <a:rPr lang="en-US" dirty="0"/>
              <a:t> des </a:t>
            </a:r>
            <a:r>
              <a:rPr lang="en-US" dirty="0" err="1"/>
              <a:t>fonctionalités</a:t>
            </a:r>
            <a:r>
              <a:rPr lang="en-US" dirty="0"/>
              <a:t> multi-</a:t>
            </a:r>
            <a:r>
              <a:rPr lang="en-US" dirty="0" err="1"/>
              <a:t>platformes</a:t>
            </a:r>
            <a:r>
              <a:rPr lang="en-US" dirty="0"/>
              <a:t> pour la manipulation de la </a:t>
            </a:r>
            <a:r>
              <a:rPr lang="en-US" dirty="0" err="1"/>
              <a:t>caméra</a:t>
            </a:r>
            <a:r>
              <a:rPr lang="en-US" dirty="0"/>
              <a:t>, du </a:t>
            </a:r>
            <a:r>
              <a:rPr lang="en-US" dirty="0" err="1"/>
              <a:t>stockage</a:t>
            </a:r>
            <a:r>
              <a:rPr lang="en-US" dirty="0"/>
              <a:t> de </a:t>
            </a:r>
            <a:r>
              <a:rPr lang="en-US" dirty="0" err="1"/>
              <a:t>données</a:t>
            </a:r>
            <a:r>
              <a:rPr lang="en-US" dirty="0"/>
              <a:t> locale, des notifications </a:t>
            </a:r>
            <a:r>
              <a:rPr lang="en-US" i="1" dirty="0"/>
              <a:t>Push</a:t>
            </a:r>
            <a:r>
              <a:rPr lang="en-US" dirty="0"/>
              <a:t> et des </a:t>
            </a:r>
            <a:r>
              <a:rPr lang="en-US" dirty="0" err="1"/>
              <a:t>autres</a:t>
            </a:r>
            <a:r>
              <a:rPr lang="en-US" dirty="0"/>
              <a:t> services qui ne </a:t>
            </a:r>
            <a:r>
              <a:rPr lang="en-US" dirty="0" err="1"/>
              <a:t>sont</a:t>
            </a:r>
            <a:r>
              <a:rPr lang="en-US" dirty="0"/>
              <a:t> pas </a:t>
            </a:r>
            <a:r>
              <a:rPr lang="en-US" dirty="0" err="1"/>
              <a:t>présentement</a:t>
            </a:r>
            <a:r>
              <a:rPr lang="en-US" dirty="0"/>
              <a:t> </a:t>
            </a:r>
            <a:r>
              <a:rPr lang="en-US" dirty="0" err="1"/>
              <a:t>supportés</a:t>
            </a:r>
            <a:r>
              <a:rPr lang="en-US" dirty="0"/>
              <a:t> par le HTML5.</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Friday – Vendredi</a:t>
            </a:r>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3</a:t>
            </a:fld>
            <a:endParaRPr lang="en-US"/>
          </a:p>
        </p:txBody>
      </p:sp>
      <p:sp>
        <p:nvSpPr>
          <p:cNvPr id="6" name="Text Placeholder 5"/>
          <p:cNvSpPr>
            <a:spLocks noGrp="1"/>
          </p:cNvSpPr>
          <p:nvPr>
            <p:ph type="body" sz="quarter" idx="13"/>
          </p:nvPr>
        </p:nvSpPr>
        <p:spPr/>
        <p:txBody>
          <a:bodyPr>
            <a:normAutofit lnSpcReduction="10000"/>
          </a:bodyPr>
          <a:lstStyle/>
          <a:p>
            <a:r>
              <a:rPr lang="en-US" smtClean="0"/>
              <a:t>10:55 ‒ 1:30, Lamoureux 339</a:t>
            </a:r>
            <a:endParaRPr lang="en-US" dirty="0"/>
          </a:p>
        </p:txBody>
      </p:sp>
      <p:sp>
        <p:nvSpPr>
          <p:cNvPr id="7" name="Text Placeholder 6"/>
          <p:cNvSpPr>
            <a:spLocks noGrp="1"/>
          </p:cNvSpPr>
          <p:nvPr>
            <p:ph type="body" sz="quarter" idx="14"/>
          </p:nvPr>
        </p:nvSpPr>
        <p:spPr/>
        <p:txBody>
          <a:bodyPr/>
          <a:lstStyle/>
          <a:p>
            <a:r>
              <a:rPr lang="en-US" smtClean="0"/>
              <a:t>Code Sprint – Sprint de codage</a:t>
            </a:r>
            <a:endParaRPr lang="en-US" dirty="0"/>
          </a:p>
        </p:txBody>
      </p:sp>
      <p:sp>
        <p:nvSpPr>
          <p:cNvPr id="22" name="Text Placeholder 21"/>
          <p:cNvSpPr>
            <a:spLocks noGrp="1"/>
          </p:cNvSpPr>
          <p:nvPr>
            <p:ph type="body" sz="quarter" idx="15"/>
          </p:nvPr>
        </p:nvSpPr>
        <p:spPr/>
        <p:txBody>
          <a:bodyPr>
            <a:normAutofit lnSpcReduction="10000"/>
          </a:bodyPr>
          <a:lstStyle/>
          <a:p>
            <a:r>
              <a:rPr lang="en-US" dirty="0" smtClean="0"/>
              <a:t>Michel Raymond</a:t>
            </a:r>
            <a:endParaRPr lang="en-US" dirty="0"/>
          </a:p>
        </p:txBody>
      </p:sp>
    </p:spTree>
    <p:extLst>
      <p:ext uri="{BB962C8B-B14F-4D97-AF65-F5344CB8AC3E}">
        <p14:creationId xmlns:p14="http://schemas.microsoft.com/office/powerpoint/2010/main" val="18343246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overlays – Les blocs </a:t>
            </a:r>
            <a:r>
              <a:rPr lang="en-US" dirty="0" err="1" smtClean="0"/>
              <a:t>superposés</a:t>
            </a:r>
            <a:r>
              <a:rPr lang="en-US" dirty="0" smtClean="0"/>
              <a:t> </a:t>
            </a:r>
            <a:r>
              <a:rPr lang="en-US" dirty="0" err="1" smtClean="0"/>
              <a:t>réactifs</a:t>
            </a:r>
            <a:endParaRPr lang="en-US" dirty="0"/>
          </a:p>
        </p:txBody>
      </p:sp>
      <p:sp>
        <p:nvSpPr>
          <p:cNvPr id="3" name="Content Placeholder 2"/>
          <p:cNvSpPr>
            <a:spLocks noGrp="1"/>
          </p:cNvSpPr>
          <p:nvPr>
            <p:ph idx="1"/>
          </p:nvPr>
        </p:nvSpPr>
        <p:spPr/>
        <p:txBody>
          <a:bodyPr>
            <a:normAutofit fontScale="85000" lnSpcReduction="20000"/>
          </a:bodyPr>
          <a:lstStyle/>
          <a:p>
            <a:r>
              <a:rPr lang="en-US" smtClean="0"/>
              <a:t>In this code sprint, we will design and code a generic Web object for responsive overlays that can be used to create any type of overlay, such as panels, pop-ups, dialogs and toolbars.</a:t>
            </a:r>
          </a:p>
          <a:p>
            <a:r>
              <a:rPr lang="en-US" smtClean="0"/>
              <a:t>Au cours de ce sprint de codage, nous effectuerons la conception et le codage d'un objet Web générique pour les blocs superposés réactifs qui pourra servir à créer n'importe quel type de bloc superposé, tel que des panneaux, des fenêtres flash, des fenêtres-dialogue et des barres d'outils.</a:t>
            </a:r>
          </a:p>
          <a:p>
            <a:endParaRPr lang="en-US" smtClean="0"/>
          </a:p>
          <a:p>
            <a:endParaRPr lang="en-US" dirty="0"/>
          </a:p>
        </p:txBody>
      </p:sp>
      <p:sp>
        <p:nvSpPr>
          <p:cNvPr id="4" name="Footer Placeholder 3"/>
          <p:cNvSpPr>
            <a:spLocks noGrp="1"/>
          </p:cNvSpPr>
          <p:nvPr>
            <p:ph type="ftr" sz="quarter" idx="11"/>
          </p:nvPr>
        </p:nvSpPr>
        <p:spPr/>
        <p:txBody>
          <a:bodyPr/>
          <a:lstStyle/>
          <a:p>
            <a:r>
              <a:rPr lang="en-US" smtClean="0"/>
              <a:t>Friday – Vendredi</a:t>
            </a:r>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4</a:t>
            </a:fld>
            <a:endParaRPr lang="en-US"/>
          </a:p>
        </p:txBody>
      </p:sp>
      <p:sp>
        <p:nvSpPr>
          <p:cNvPr id="6" name="Text Placeholder 5"/>
          <p:cNvSpPr>
            <a:spLocks noGrp="1"/>
          </p:cNvSpPr>
          <p:nvPr>
            <p:ph type="body" sz="quarter" idx="13"/>
          </p:nvPr>
        </p:nvSpPr>
        <p:spPr/>
        <p:txBody>
          <a:bodyPr>
            <a:normAutofit lnSpcReduction="10000"/>
          </a:bodyPr>
          <a:lstStyle/>
          <a:p>
            <a:r>
              <a:rPr lang="en-US" smtClean="0"/>
              <a:t>10:55 ‒ 1:30, Lamoureux 342</a:t>
            </a:r>
            <a:endParaRPr lang="en-US" dirty="0"/>
          </a:p>
        </p:txBody>
      </p:sp>
      <p:sp>
        <p:nvSpPr>
          <p:cNvPr id="7" name="Text Placeholder 6"/>
          <p:cNvSpPr>
            <a:spLocks noGrp="1"/>
          </p:cNvSpPr>
          <p:nvPr>
            <p:ph type="body" sz="quarter" idx="14"/>
          </p:nvPr>
        </p:nvSpPr>
        <p:spPr/>
        <p:txBody>
          <a:bodyPr/>
          <a:lstStyle/>
          <a:p>
            <a:r>
              <a:rPr lang="en-US" smtClean="0"/>
              <a:t>Code Sprint – Sprint de codage</a:t>
            </a:r>
            <a:endParaRPr lang="en-US" dirty="0"/>
          </a:p>
        </p:txBody>
      </p:sp>
      <p:sp>
        <p:nvSpPr>
          <p:cNvPr id="15" name="Text Placeholder 14"/>
          <p:cNvSpPr>
            <a:spLocks noGrp="1"/>
          </p:cNvSpPr>
          <p:nvPr>
            <p:ph type="body" sz="quarter" idx="15"/>
          </p:nvPr>
        </p:nvSpPr>
        <p:spPr/>
        <p:txBody>
          <a:bodyPr>
            <a:normAutofit lnSpcReduction="10000"/>
          </a:bodyPr>
          <a:lstStyle/>
          <a:p>
            <a:r>
              <a:rPr lang="en-US" dirty="0" smtClean="0"/>
              <a:t>Thomas </a:t>
            </a:r>
            <a:r>
              <a:rPr lang="en-US" dirty="0" err="1" smtClean="0"/>
              <a:t>Gohard</a:t>
            </a:r>
            <a:endParaRPr lang="en-US" dirty="0"/>
          </a:p>
        </p:txBody>
      </p:sp>
    </p:spTree>
    <p:extLst>
      <p:ext uri="{BB962C8B-B14F-4D97-AF65-F5344CB8AC3E}">
        <p14:creationId xmlns:p14="http://schemas.microsoft.com/office/powerpoint/2010/main" val="29069464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Web Experience Toolkit Drupal overview – </a:t>
            </a:r>
            <a:r>
              <a:rPr lang="en-US" sz="4000" dirty="0" err="1" smtClean="0"/>
              <a:t>Survol</a:t>
            </a:r>
            <a:r>
              <a:rPr lang="en-US" sz="4000" dirty="0" smtClean="0"/>
              <a:t> de la distribution de la BOEW pour Drupal</a:t>
            </a:r>
            <a:endParaRPr lang="en-US" sz="4000" dirty="0"/>
          </a:p>
        </p:txBody>
      </p:sp>
      <p:sp>
        <p:nvSpPr>
          <p:cNvPr id="3" name="Content Placeholder 2"/>
          <p:cNvSpPr>
            <a:spLocks noGrp="1"/>
          </p:cNvSpPr>
          <p:nvPr>
            <p:ph idx="1"/>
          </p:nvPr>
        </p:nvSpPr>
        <p:spPr>
          <a:xfrm>
            <a:off x="457200" y="2677158"/>
            <a:ext cx="7620000" cy="3723381"/>
          </a:xfrm>
        </p:spPr>
        <p:txBody>
          <a:bodyPr>
            <a:normAutofit fontScale="92500" lnSpcReduction="10000"/>
          </a:bodyPr>
          <a:lstStyle/>
          <a:p>
            <a:r>
              <a:rPr lang="en-US" dirty="0" smtClean="0"/>
              <a:t>The goal of the session would be to provide a complete overview of the Web Experience Toolkit Drupal distribution and to answer questions that people might have.</a:t>
            </a:r>
          </a:p>
          <a:p>
            <a:r>
              <a:rPr lang="en-US" dirty="0" err="1" smtClean="0"/>
              <a:t>L'objet</a:t>
            </a:r>
            <a:r>
              <a:rPr lang="en-US" dirty="0" smtClean="0"/>
              <a:t> de </a:t>
            </a:r>
            <a:r>
              <a:rPr lang="en-US" dirty="0" err="1" smtClean="0"/>
              <a:t>cet</a:t>
            </a:r>
            <a:r>
              <a:rPr lang="en-US" dirty="0" smtClean="0"/>
              <a:t> séance en ateliers </a:t>
            </a:r>
            <a:r>
              <a:rPr lang="en-US" dirty="0" err="1" smtClean="0"/>
              <a:t>est</a:t>
            </a:r>
            <a:r>
              <a:rPr lang="en-US" dirty="0" smtClean="0"/>
              <a:t> de </a:t>
            </a:r>
            <a:r>
              <a:rPr lang="en-US" dirty="0" err="1" smtClean="0"/>
              <a:t>présenter</a:t>
            </a:r>
            <a:r>
              <a:rPr lang="en-US" dirty="0" smtClean="0"/>
              <a:t> un </a:t>
            </a:r>
            <a:r>
              <a:rPr lang="en-US" dirty="0" err="1" smtClean="0"/>
              <a:t>survol</a:t>
            </a:r>
            <a:r>
              <a:rPr lang="en-US" dirty="0" smtClean="0"/>
              <a:t> </a:t>
            </a:r>
            <a:r>
              <a:rPr lang="en-US" dirty="0" err="1" smtClean="0"/>
              <a:t>exhaustif</a:t>
            </a:r>
            <a:r>
              <a:rPr lang="en-US" dirty="0" smtClean="0"/>
              <a:t> de la distribution de la </a:t>
            </a:r>
            <a:r>
              <a:rPr lang="en-US" dirty="0" err="1" smtClean="0"/>
              <a:t>Boîte</a:t>
            </a:r>
            <a:r>
              <a:rPr lang="en-US" dirty="0" smtClean="0"/>
              <a:t> </a:t>
            </a:r>
            <a:r>
              <a:rPr lang="en-US" dirty="0" err="1" smtClean="0"/>
              <a:t>à</a:t>
            </a:r>
            <a:r>
              <a:rPr lang="en-US" dirty="0" smtClean="0"/>
              <a:t> </a:t>
            </a:r>
            <a:r>
              <a:rPr lang="en-US" dirty="0" err="1" smtClean="0"/>
              <a:t>outils</a:t>
            </a:r>
            <a:r>
              <a:rPr lang="en-US" dirty="0" smtClean="0"/>
              <a:t> de </a:t>
            </a:r>
            <a:r>
              <a:rPr lang="en-US" dirty="0" err="1" smtClean="0"/>
              <a:t>l'expérience</a:t>
            </a:r>
            <a:r>
              <a:rPr lang="en-US" dirty="0" smtClean="0"/>
              <a:t> Web pour Drupal et de </a:t>
            </a:r>
            <a:r>
              <a:rPr lang="en-US" dirty="0" err="1" smtClean="0"/>
              <a:t>répondre</a:t>
            </a:r>
            <a:r>
              <a:rPr lang="en-US" dirty="0" smtClean="0"/>
              <a:t> aux questions </a:t>
            </a:r>
            <a:r>
              <a:rPr lang="en-US" dirty="0" err="1" smtClean="0"/>
              <a:t>que</a:t>
            </a:r>
            <a:r>
              <a:rPr lang="en-US" dirty="0" smtClean="0"/>
              <a:t> </a:t>
            </a:r>
            <a:r>
              <a:rPr lang="en-US" dirty="0" err="1" smtClean="0"/>
              <a:t>pourraient</a:t>
            </a:r>
            <a:r>
              <a:rPr lang="en-US" dirty="0" smtClean="0"/>
              <a:t> </a:t>
            </a:r>
            <a:r>
              <a:rPr lang="en-US" dirty="0" err="1" smtClean="0"/>
              <a:t>avoir</a:t>
            </a:r>
            <a:r>
              <a:rPr lang="en-US" dirty="0" smtClean="0"/>
              <a:t> les gens.</a:t>
            </a:r>
            <a:endParaRPr lang="en-US" dirty="0"/>
          </a:p>
        </p:txBody>
      </p:sp>
      <p:sp>
        <p:nvSpPr>
          <p:cNvPr id="4" name="Footer Placeholder 3"/>
          <p:cNvSpPr>
            <a:spLocks noGrp="1"/>
          </p:cNvSpPr>
          <p:nvPr>
            <p:ph type="ftr" sz="quarter" idx="11"/>
          </p:nvPr>
        </p:nvSpPr>
        <p:spPr/>
        <p:txBody>
          <a:bodyPr/>
          <a:lstStyle/>
          <a:p>
            <a:r>
              <a:rPr lang="en-US" smtClean="0"/>
              <a:t>Friday – Vendredi</a:t>
            </a:r>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5</a:t>
            </a:fld>
            <a:endParaRPr lang="en-US"/>
          </a:p>
        </p:txBody>
      </p:sp>
      <p:sp>
        <p:nvSpPr>
          <p:cNvPr id="6" name="Text Placeholder 5"/>
          <p:cNvSpPr>
            <a:spLocks noGrp="1"/>
          </p:cNvSpPr>
          <p:nvPr>
            <p:ph type="body" sz="quarter" idx="13"/>
          </p:nvPr>
        </p:nvSpPr>
        <p:spPr>
          <a:xfrm>
            <a:off x="457199" y="1930759"/>
            <a:ext cx="4354689" cy="416707"/>
          </a:xfrm>
        </p:spPr>
        <p:txBody>
          <a:bodyPr>
            <a:normAutofit lnSpcReduction="10000"/>
          </a:bodyPr>
          <a:lstStyle/>
          <a:p>
            <a:r>
              <a:rPr lang="en-US" dirty="0" smtClean="0"/>
              <a:t>10:55 ‒ 11:40, </a:t>
            </a:r>
            <a:r>
              <a:rPr lang="en-US" dirty="0" err="1" smtClean="0"/>
              <a:t>Lamoureux</a:t>
            </a:r>
            <a:r>
              <a:rPr lang="en-US" dirty="0" smtClean="0"/>
              <a:t> 405</a:t>
            </a:r>
            <a:endParaRPr lang="en-US" dirty="0"/>
          </a:p>
        </p:txBody>
      </p:sp>
      <p:sp>
        <p:nvSpPr>
          <p:cNvPr id="7" name="Text Placeholder 6"/>
          <p:cNvSpPr>
            <a:spLocks noGrp="1"/>
          </p:cNvSpPr>
          <p:nvPr>
            <p:ph type="body" sz="quarter" idx="14"/>
          </p:nvPr>
        </p:nvSpPr>
        <p:spPr/>
        <p:txBody>
          <a:bodyPr/>
          <a:lstStyle/>
          <a:p>
            <a:r>
              <a:rPr lang="en-US" smtClean="0"/>
              <a:t>Breakout Session – Séance en atelier</a:t>
            </a:r>
          </a:p>
          <a:p>
            <a:endParaRPr lang="en-US" dirty="0"/>
          </a:p>
        </p:txBody>
      </p:sp>
      <p:sp>
        <p:nvSpPr>
          <p:cNvPr id="15" name="Text Placeholder 14"/>
          <p:cNvSpPr>
            <a:spLocks noGrp="1"/>
          </p:cNvSpPr>
          <p:nvPr>
            <p:ph type="body" sz="quarter" idx="15"/>
          </p:nvPr>
        </p:nvSpPr>
        <p:spPr>
          <a:xfrm>
            <a:off x="4430888" y="1986844"/>
            <a:ext cx="3646311" cy="962378"/>
          </a:xfrm>
        </p:spPr>
        <p:txBody>
          <a:bodyPr>
            <a:normAutofit/>
          </a:bodyPr>
          <a:lstStyle/>
          <a:p>
            <a:pPr>
              <a:lnSpc>
                <a:spcPct val="80000"/>
              </a:lnSpc>
            </a:pPr>
            <a:r>
              <a:rPr lang="en-US" dirty="0" smtClean="0"/>
              <a:t>William Hearn, </a:t>
            </a:r>
            <a:br>
              <a:rPr lang="en-US" dirty="0" smtClean="0"/>
            </a:br>
            <a:r>
              <a:rPr lang="en-US" dirty="0" smtClean="0"/>
              <a:t>Andrew </a:t>
            </a:r>
            <a:r>
              <a:rPr lang="en-US" dirty="0" err="1" smtClean="0"/>
              <a:t>Sinkinson</a:t>
            </a:r>
            <a:endParaRPr lang="en-US" dirty="0"/>
          </a:p>
        </p:txBody>
      </p:sp>
    </p:spTree>
    <p:extLst>
      <p:ext uri="{BB962C8B-B14F-4D97-AF65-F5344CB8AC3E}">
        <p14:creationId xmlns:p14="http://schemas.microsoft.com/office/powerpoint/2010/main" val="37194678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New pagination functionality for the Web Experience Toolkit – Nouvelle </a:t>
            </a:r>
            <a:r>
              <a:rPr lang="en-US" sz="3200" dirty="0" err="1" smtClean="0"/>
              <a:t>fonctionalité</a:t>
            </a:r>
            <a:r>
              <a:rPr lang="en-US" sz="3200" dirty="0" smtClean="0"/>
              <a:t> de pagination pour la </a:t>
            </a:r>
            <a:r>
              <a:rPr lang="en-US" sz="3200" dirty="0" err="1" smtClean="0"/>
              <a:t>Boîte</a:t>
            </a:r>
            <a:r>
              <a:rPr lang="en-US" sz="3200" dirty="0" smtClean="0"/>
              <a:t> </a:t>
            </a:r>
            <a:r>
              <a:rPr lang="en-US" sz="3200" dirty="0" err="1" smtClean="0"/>
              <a:t>à</a:t>
            </a:r>
            <a:r>
              <a:rPr lang="en-US" sz="3200" dirty="0" smtClean="0"/>
              <a:t> </a:t>
            </a:r>
            <a:r>
              <a:rPr lang="en-US" sz="3200" dirty="0" err="1" smtClean="0"/>
              <a:t>outils</a:t>
            </a:r>
            <a:r>
              <a:rPr lang="en-US" sz="3200" dirty="0" smtClean="0"/>
              <a:t> de </a:t>
            </a:r>
            <a:r>
              <a:rPr lang="en-US" sz="3200" dirty="0" err="1" smtClean="0"/>
              <a:t>l'expérience</a:t>
            </a:r>
            <a:r>
              <a:rPr lang="en-US" sz="3200" dirty="0" smtClean="0"/>
              <a:t> Web</a:t>
            </a:r>
            <a:endParaRPr lang="en-US" sz="3200" dirty="0"/>
          </a:p>
        </p:txBody>
      </p:sp>
      <p:sp>
        <p:nvSpPr>
          <p:cNvPr id="3" name="Content Placeholder 2"/>
          <p:cNvSpPr>
            <a:spLocks noGrp="1"/>
          </p:cNvSpPr>
          <p:nvPr>
            <p:ph idx="1"/>
          </p:nvPr>
        </p:nvSpPr>
        <p:spPr/>
        <p:txBody>
          <a:bodyPr/>
          <a:lstStyle/>
          <a:p>
            <a:r>
              <a:rPr lang="en-US" smtClean="0"/>
              <a:t>The goal is add a jQuery plugin called simplePagination.js to Web Experience Toolkit for pagination purposes.</a:t>
            </a:r>
          </a:p>
          <a:p>
            <a:r>
              <a:rPr lang="en-US" smtClean="0"/>
              <a:t>Le but est d'ajouter un plugiciel en jQuery appelé simplePagination.js à la Boîte à outils de l'expérience Web pour gérer la pagination.</a:t>
            </a:r>
          </a:p>
          <a:p>
            <a:endParaRPr lang="en-US" dirty="0"/>
          </a:p>
        </p:txBody>
      </p:sp>
      <p:sp>
        <p:nvSpPr>
          <p:cNvPr id="4" name="Footer Placeholder 3"/>
          <p:cNvSpPr>
            <a:spLocks noGrp="1"/>
          </p:cNvSpPr>
          <p:nvPr>
            <p:ph type="ftr" sz="quarter" idx="11"/>
          </p:nvPr>
        </p:nvSpPr>
        <p:spPr/>
        <p:txBody>
          <a:bodyPr/>
          <a:lstStyle/>
          <a:p>
            <a:r>
              <a:rPr lang="en-US" smtClean="0"/>
              <a:t>Friday – Vendredi</a:t>
            </a:r>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6</a:t>
            </a:fld>
            <a:endParaRPr lang="en-US"/>
          </a:p>
        </p:txBody>
      </p:sp>
      <p:sp>
        <p:nvSpPr>
          <p:cNvPr id="6" name="Text Placeholder 5"/>
          <p:cNvSpPr>
            <a:spLocks noGrp="1"/>
          </p:cNvSpPr>
          <p:nvPr>
            <p:ph type="body" sz="quarter" idx="13"/>
          </p:nvPr>
        </p:nvSpPr>
        <p:spPr/>
        <p:txBody>
          <a:bodyPr>
            <a:normAutofit lnSpcReduction="10000"/>
          </a:bodyPr>
          <a:lstStyle/>
          <a:p>
            <a:r>
              <a:rPr lang="en-US" smtClean="0"/>
              <a:t>12:45 ‒ 2:15, Lamoureux 360</a:t>
            </a:r>
            <a:endParaRPr lang="en-US" dirty="0"/>
          </a:p>
        </p:txBody>
      </p:sp>
      <p:sp>
        <p:nvSpPr>
          <p:cNvPr id="7" name="Text Placeholder 6"/>
          <p:cNvSpPr>
            <a:spLocks noGrp="1"/>
          </p:cNvSpPr>
          <p:nvPr>
            <p:ph type="body" sz="quarter" idx="14"/>
          </p:nvPr>
        </p:nvSpPr>
        <p:spPr/>
        <p:txBody>
          <a:bodyPr/>
          <a:lstStyle/>
          <a:p>
            <a:r>
              <a:rPr lang="en-US" smtClean="0"/>
              <a:t>Code Sprint – Sprint de codage</a:t>
            </a:r>
          </a:p>
          <a:p>
            <a:endParaRPr lang="en-US" dirty="0"/>
          </a:p>
        </p:txBody>
      </p:sp>
      <p:sp>
        <p:nvSpPr>
          <p:cNvPr id="15" name="Text Placeholder 14"/>
          <p:cNvSpPr>
            <a:spLocks noGrp="1"/>
          </p:cNvSpPr>
          <p:nvPr>
            <p:ph type="body" sz="quarter" idx="15"/>
          </p:nvPr>
        </p:nvSpPr>
        <p:spPr/>
        <p:txBody>
          <a:bodyPr>
            <a:normAutofit lnSpcReduction="10000"/>
          </a:bodyPr>
          <a:lstStyle/>
          <a:p>
            <a:r>
              <a:rPr lang="en-US" dirty="0" smtClean="0"/>
              <a:t>Philippe Gandy</a:t>
            </a:r>
            <a:endParaRPr lang="en-US" dirty="0"/>
          </a:p>
        </p:txBody>
      </p:sp>
    </p:spTree>
    <p:extLst>
      <p:ext uri="{BB962C8B-B14F-4D97-AF65-F5344CB8AC3E}">
        <p14:creationId xmlns:p14="http://schemas.microsoft.com/office/powerpoint/2010/main" val="40998235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Tabbed interface redesign – Nouveau design pour </a:t>
            </a:r>
            <a:r>
              <a:rPr lang="en-US" dirty="0" err="1" smtClean="0"/>
              <a:t>l'interface</a:t>
            </a:r>
            <a:r>
              <a:rPr lang="en-US" dirty="0" smtClean="0"/>
              <a:t> </a:t>
            </a:r>
            <a:r>
              <a:rPr lang="en-US" dirty="0" err="1" smtClean="0"/>
              <a:t>à</a:t>
            </a:r>
            <a:r>
              <a:rPr lang="en-US" dirty="0" smtClean="0"/>
              <a:t> </a:t>
            </a:r>
            <a:r>
              <a:rPr lang="en-US" dirty="0" err="1" smtClean="0"/>
              <a:t>onglets</a:t>
            </a:r>
            <a:endParaRPr lang="en-US" dirty="0"/>
          </a:p>
        </p:txBody>
      </p:sp>
      <p:sp>
        <p:nvSpPr>
          <p:cNvPr id="3" name="Content Placeholder 2"/>
          <p:cNvSpPr>
            <a:spLocks noGrp="1"/>
          </p:cNvSpPr>
          <p:nvPr>
            <p:ph idx="1"/>
          </p:nvPr>
        </p:nvSpPr>
        <p:spPr/>
        <p:txBody>
          <a:bodyPr>
            <a:normAutofit fontScale="77500" lnSpcReduction="20000"/>
          </a:bodyPr>
          <a:lstStyle/>
          <a:p>
            <a:r>
              <a:rPr lang="en-US" smtClean="0"/>
              <a:t>This sprint is for everyone that wants to improve the Web Experience Toolkit's tabbed interface. We'll be working on new, responsive tab panel designs, replacing crufty JavaScript with sleek CSS3 and getting the plugin ready for version 4.0 of the Toolkit.</a:t>
            </a:r>
          </a:p>
          <a:p>
            <a:r>
              <a:rPr lang="en-US" smtClean="0"/>
              <a:t>Ce sprint s'adresse à quiconque est intéressé à améliorer l'interface à onglets de la Boîte à outils de l'expérience Web. Nous travaillerons sur le design de nouveaux panneaux d'onglet réactifs, sur le remplacement des codes ringards en JavaScript par des beaux codes en CSS3 et sur la préparation du plugiciel à la version 4.0 de la Boîte à outils.</a:t>
            </a:r>
          </a:p>
          <a:p>
            <a:endParaRPr lang="en-US" smtClean="0"/>
          </a:p>
          <a:p>
            <a:endParaRPr lang="en-US" dirty="0"/>
          </a:p>
        </p:txBody>
      </p:sp>
      <p:sp>
        <p:nvSpPr>
          <p:cNvPr id="4" name="Footer Placeholder 3"/>
          <p:cNvSpPr>
            <a:spLocks noGrp="1"/>
          </p:cNvSpPr>
          <p:nvPr>
            <p:ph type="ftr" sz="quarter" idx="11"/>
          </p:nvPr>
        </p:nvSpPr>
        <p:spPr/>
        <p:txBody>
          <a:bodyPr/>
          <a:lstStyle/>
          <a:p>
            <a:r>
              <a:rPr lang="en-US" smtClean="0"/>
              <a:t>Friday – Vendredi</a:t>
            </a:r>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7</a:t>
            </a:fld>
            <a:endParaRPr lang="en-US"/>
          </a:p>
        </p:txBody>
      </p:sp>
      <p:sp>
        <p:nvSpPr>
          <p:cNvPr id="6" name="Text Placeholder 5"/>
          <p:cNvSpPr>
            <a:spLocks noGrp="1"/>
          </p:cNvSpPr>
          <p:nvPr>
            <p:ph type="body" sz="quarter" idx="13"/>
          </p:nvPr>
        </p:nvSpPr>
        <p:spPr/>
        <p:txBody>
          <a:bodyPr>
            <a:normAutofit lnSpcReduction="10000"/>
          </a:bodyPr>
          <a:lstStyle/>
          <a:p>
            <a:r>
              <a:rPr lang="en-US" smtClean="0"/>
              <a:t>12:45 ‒ 2:15, Lamoureux 360</a:t>
            </a:r>
            <a:endParaRPr lang="en-US" dirty="0"/>
          </a:p>
        </p:txBody>
      </p:sp>
      <p:sp>
        <p:nvSpPr>
          <p:cNvPr id="7" name="Text Placeholder 6"/>
          <p:cNvSpPr>
            <a:spLocks noGrp="1"/>
          </p:cNvSpPr>
          <p:nvPr>
            <p:ph type="body" sz="quarter" idx="14"/>
          </p:nvPr>
        </p:nvSpPr>
        <p:spPr/>
        <p:txBody>
          <a:bodyPr/>
          <a:lstStyle/>
          <a:p>
            <a:r>
              <a:rPr lang="en-US" smtClean="0"/>
              <a:t>Code Sprint – Sprint de codage</a:t>
            </a:r>
          </a:p>
          <a:p>
            <a:endParaRPr lang="en-US" dirty="0"/>
          </a:p>
        </p:txBody>
      </p:sp>
      <p:sp>
        <p:nvSpPr>
          <p:cNvPr id="15" name="Text Placeholder 14"/>
          <p:cNvSpPr>
            <a:spLocks noGrp="1"/>
          </p:cNvSpPr>
          <p:nvPr>
            <p:ph type="body" sz="quarter" idx="15"/>
          </p:nvPr>
        </p:nvSpPr>
        <p:spPr/>
        <p:txBody>
          <a:bodyPr>
            <a:normAutofit lnSpcReduction="10000"/>
          </a:bodyPr>
          <a:lstStyle/>
          <a:p>
            <a:r>
              <a:rPr lang="en-US" dirty="0" smtClean="0"/>
              <a:t>Pat Heard</a:t>
            </a:r>
            <a:endParaRPr lang="en-US" dirty="0"/>
          </a:p>
        </p:txBody>
      </p:sp>
    </p:spTree>
    <p:extLst>
      <p:ext uri="{BB962C8B-B14F-4D97-AF65-F5344CB8AC3E}">
        <p14:creationId xmlns:p14="http://schemas.microsoft.com/office/powerpoint/2010/main" val="22880246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DevOps: Vagrant + Chef</a:t>
            </a:r>
            <a:endParaRPr lang="en-US" dirty="0"/>
          </a:p>
        </p:txBody>
      </p:sp>
      <p:sp>
        <p:nvSpPr>
          <p:cNvPr id="3" name="Content Placeholder 2"/>
          <p:cNvSpPr>
            <a:spLocks noGrp="1"/>
          </p:cNvSpPr>
          <p:nvPr>
            <p:ph idx="1"/>
          </p:nvPr>
        </p:nvSpPr>
        <p:spPr/>
        <p:txBody>
          <a:bodyPr>
            <a:normAutofit fontScale="85000" lnSpcReduction="20000"/>
          </a:bodyPr>
          <a:lstStyle/>
          <a:p>
            <a:r>
              <a:rPr lang="en-US" smtClean="0"/>
              <a:t>A demonstration of how to do proper DevOps with Vagrant + Chef. This session with explaining how to leverage Chef to instantly provision development / production environments and why if you’re a sysadmin you should be using it.</a:t>
            </a:r>
          </a:p>
          <a:p>
            <a:r>
              <a:rPr lang="en-US" smtClean="0"/>
              <a:t>Une démonstration de l’utilisation de Vagrant et Chef pour des opérations de développement. La séance expliquera comment utiliser Chef pour gérer des environnements de développement et production, et pourquoi c’est important aux sysadmins.</a:t>
            </a:r>
          </a:p>
          <a:p>
            <a:endParaRPr lang="en-US" dirty="0"/>
          </a:p>
        </p:txBody>
      </p:sp>
      <p:sp>
        <p:nvSpPr>
          <p:cNvPr id="4" name="Footer Placeholder 3"/>
          <p:cNvSpPr>
            <a:spLocks noGrp="1"/>
          </p:cNvSpPr>
          <p:nvPr>
            <p:ph type="ftr" sz="quarter" idx="11"/>
          </p:nvPr>
        </p:nvSpPr>
        <p:spPr/>
        <p:txBody>
          <a:bodyPr/>
          <a:lstStyle/>
          <a:p>
            <a:r>
              <a:rPr lang="en-US" smtClean="0"/>
              <a:t>Friday – Vendredi</a:t>
            </a:r>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8</a:t>
            </a:fld>
            <a:endParaRPr lang="en-US"/>
          </a:p>
        </p:txBody>
      </p:sp>
      <p:sp>
        <p:nvSpPr>
          <p:cNvPr id="6" name="Text Placeholder 5"/>
          <p:cNvSpPr>
            <a:spLocks noGrp="1"/>
          </p:cNvSpPr>
          <p:nvPr>
            <p:ph type="body" sz="quarter" idx="13"/>
          </p:nvPr>
        </p:nvSpPr>
        <p:spPr/>
        <p:txBody>
          <a:bodyPr>
            <a:normAutofit lnSpcReduction="10000"/>
          </a:bodyPr>
          <a:lstStyle/>
          <a:p>
            <a:r>
              <a:rPr lang="en-US" smtClean="0"/>
              <a:t>12:45 ‒ 1:30, Lamoureux 405</a:t>
            </a:r>
            <a:endParaRPr lang="en-US" dirty="0"/>
          </a:p>
        </p:txBody>
      </p:sp>
      <p:sp>
        <p:nvSpPr>
          <p:cNvPr id="7" name="Text Placeholder 6"/>
          <p:cNvSpPr>
            <a:spLocks noGrp="1"/>
          </p:cNvSpPr>
          <p:nvPr>
            <p:ph type="body" sz="quarter" idx="14"/>
          </p:nvPr>
        </p:nvSpPr>
        <p:spPr/>
        <p:txBody>
          <a:bodyPr/>
          <a:lstStyle/>
          <a:p>
            <a:r>
              <a:rPr lang="en-US" smtClean="0"/>
              <a:t>Breakout Session – Séance en atelier</a:t>
            </a:r>
          </a:p>
          <a:p>
            <a:endParaRPr lang="en-US" dirty="0"/>
          </a:p>
        </p:txBody>
      </p:sp>
      <p:sp>
        <p:nvSpPr>
          <p:cNvPr id="15" name="Text Placeholder 14"/>
          <p:cNvSpPr>
            <a:spLocks noGrp="1"/>
          </p:cNvSpPr>
          <p:nvPr>
            <p:ph type="body" sz="quarter" idx="15"/>
          </p:nvPr>
        </p:nvSpPr>
        <p:spPr/>
        <p:txBody>
          <a:bodyPr>
            <a:normAutofit lnSpcReduction="10000"/>
          </a:bodyPr>
          <a:lstStyle/>
          <a:p>
            <a:r>
              <a:rPr lang="en-US" dirty="0" smtClean="0"/>
              <a:t>William Hearn</a:t>
            </a:r>
            <a:endParaRPr lang="en-US" dirty="0"/>
          </a:p>
        </p:txBody>
      </p:sp>
    </p:spTree>
    <p:extLst>
      <p:ext uri="{BB962C8B-B14F-4D97-AF65-F5344CB8AC3E}">
        <p14:creationId xmlns:p14="http://schemas.microsoft.com/office/powerpoint/2010/main" val="10674846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Refine </a:t>
            </a:r>
            <a:r>
              <a:rPr lang="en-US" dirty="0" err="1" smtClean="0"/>
              <a:t>appcache</a:t>
            </a:r>
            <a:r>
              <a:rPr lang="en-US" dirty="0" smtClean="0"/>
              <a:t> for the Web Experience Toolkit – </a:t>
            </a:r>
            <a:r>
              <a:rPr lang="en-US" dirty="0" err="1" smtClean="0"/>
              <a:t>Rafiner</a:t>
            </a:r>
            <a:r>
              <a:rPr lang="en-US" dirty="0" smtClean="0"/>
              <a:t> le cache </a:t>
            </a:r>
            <a:r>
              <a:rPr lang="en-US" dirty="0" err="1" smtClean="0"/>
              <a:t>d'application</a:t>
            </a:r>
            <a:r>
              <a:rPr lang="en-US" dirty="0" smtClean="0"/>
              <a:t> de la BOEW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Let's sprint to ensure that the Web Experience Toolkit takes full advantage of this very important HTML5 feature for offline storage and load performance.</a:t>
            </a:r>
          </a:p>
          <a:p>
            <a:r>
              <a:rPr lang="en-US" dirty="0" err="1" smtClean="0"/>
              <a:t>Faisons</a:t>
            </a:r>
            <a:r>
              <a:rPr lang="en-US" dirty="0" smtClean="0"/>
              <a:t> un sprint </a:t>
            </a:r>
            <a:r>
              <a:rPr lang="en-US" dirty="0" err="1" smtClean="0"/>
              <a:t>afin</a:t>
            </a:r>
            <a:r>
              <a:rPr lang="en-US" dirty="0" smtClean="0"/>
              <a:t> de </a:t>
            </a:r>
            <a:r>
              <a:rPr lang="en-US" dirty="0" err="1" smtClean="0"/>
              <a:t>s'assurer</a:t>
            </a:r>
            <a:r>
              <a:rPr lang="en-US" dirty="0" smtClean="0"/>
              <a:t> </a:t>
            </a:r>
            <a:r>
              <a:rPr lang="en-US" dirty="0" err="1" smtClean="0"/>
              <a:t>que</a:t>
            </a:r>
            <a:r>
              <a:rPr lang="en-US" dirty="0" smtClean="0"/>
              <a:t> la </a:t>
            </a:r>
            <a:r>
              <a:rPr lang="en-US" dirty="0" err="1" smtClean="0"/>
              <a:t>Boîte</a:t>
            </a:r>
            <a:r>
              <a:rPr lang="en-US" dirty="0" smtClean="0"/>
              <a:t> </a:t>
            </a:r>
            <a:r>
              <a:rPr lang="en-US" dirty="0" err="1" smtClean="0"/>
              <a:t>à</a:t>
            </a:r>
            <a:r>
              <a:rPr lang="en-US" dirty="0" smtClean="0"/>
              <a:t> </a:t>
            </a:r>
            <a:r>
              <a:rPr lang="en-US" dirty="0" err="1" smtClean="0"/>
              <a:t>outils</a:t>
            </a:r>
            <a:r>
              <a:rPr lang="en-US" dirty="0" smtClean="0"/>
              <a:t> de </a:t>
            </a:r>
            <a:r>
              <a:rPr lang="en-US" dirty="0" err="1" smtClean="0"/>
              <a:t>l'expérience</a:t>
            </a:r>
            <a:r>
              <a:rPr lang="en-US" dirty="0" smtClean="0"/>
              <a:t> Web </a:t>
            </a:r>
            <a:r>
              <a:rPr lang="en-US" dirty="0" err="1" smtClean="0"/>
              <a:t>prenne</a:t>
            </a:r>
            <a:r>
              <a:rPr lang="en-US" dirty="0" smtClean="0"/>
              <a:t> </a:t>
            </a:r>
            <a:r>
              <a:rPr lang="en-US" dirty="0" err="1" smtClean="0"/>
              <a:t>avantage</a:t>
            </a:r>
            <a:r>
              <a:rPr lang="en-US" dirty="0" smtClean="0"/>
              <a:t> de </a:t>
            </a:r>
            <a:r>
              <a:rPr lang="en-US" dirty="0" err="1" smtClean="0"/>
              <a:t>cette</a:t>
            </a:r>
            <a:r>
              <a:rPr lang="en-US" dirty="0" smtClean="0"/>
              <a:t> </a:t>
            </a:r>
            <a:r>
              <a:rPr lang="en-US" dirty="0" err="1" smtClean="0"/>
              <a:t>importante</a:t>
            </a:r>
            <a:r>
              <a:rPr lang="en-US" dirty="0" smtClean="0"/>
              <a:t> </a:t>
            </a:r>
            <a:r>
              <a:rPr lang="en-US" dirty="0" err="1" smtClean="0"/>
              <a:t>fonctionalité</a:t>
            </a:r>
            <a:r>
              <a:rPr lang="en-US" dirty="0" smtClean="0"/>
              <a:t> du HTML5 pour le </a:t>
            </a:r>
            <a:r>
              <a:rPr lang="en-US" dirty="0" err="1" smtClean="0"/>
              <a:t>stockage</a:t>
            </a:r>
            <a:r>
              <a:rPr lang="en-US" dirty="0" smtClean="0"/>
              <a:t> hors </a:t>
            </a:r>
            <a:r>
              <a:rPr lang="en-US" dirty="0" err="1" smtClean="0"/>
              <a:t>ligne</a:t>
            </a:r>
            <a:r>
              <a:rPr lang="en-US" dirty="0" smtClean="0"/>
              <a:t> et pour la performance de </a:t>
            </a:r>
            <a:r>
              <a:rPr lang="en-US" dirty="0" err="1" smtClean="0"/>
              <a:t>chargement</a:t>
            </a:r>
            <a:r>
              <a:rPr lang="en-US" dirty="0" smtClean="0"/>
              <a:t>.</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Friday – Vendredi</a:t>
            </a:r>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9</a:t>
            </a:fld>
            <a:endParaRPr lang="en-US"/>
          </a:p>
        </p:txBody>
      </p:sp>
      <p:sp>
        <p:nvSpPr>
          <p:cNvPr id="6" name="Text Placeholder 5"/>
          <p:cNvSpPr>
            <a:spLocks noGrp="1"/>
          </p:cNvSpPr>
          <p:nvPr>
            <p:ph type="body" sz="quarter" idx="13"/>
          </p:nvPr>
        </p:nvSpPr>
        <p:spPr/>
        <p:txBody>
          <a:bodyPr>
            <a:normAutofit lnSpcReduction="10000"/>
          </a:bodyPr>
          <a:lstStyle/>
          <a:p>
            <a:r>
              <a:rPr lang="en-US" smtClean="0"/>
              <a:t>1:30 ‒ 3:05, Lamoureux 339</a:t>
            </a:r>
            <a:endParaRPr lang="en-US" dirty="0"/>
          </a:p>
        </p:txBody>
      </p:sp>
      <p:sp>
        <p:nvSpPr>
          <p:cNvPr id="7" name="Text Placeholder 6"/>
          <p:cNvSpPr>
            <a:spLocks noGrp="1"/>
          </p:cNvSpPr>
          <p:nvPr>
            <p:ph type="body" sz="quarter" idx="14"/>
          </p:nvPr>
        </p:nvSpPr>
        <p:spPr/>
        <p:txBody>
          <a:bodyPr/>
          <a:lstStyle/>
          <a:p>
            <a:r>
              <a:rPr lang="en-US" smtClean="0"/>
              <a:t>Code Sprint – Sprint de codage</a:t>
            </a:r>
          </a:p>
          <a:p>
            <a:endParaRPr lang="en-US" dirty="0"/>
          </a:p>
        </p:txBody>
      </p:sp>
      <p:sp>
        <p:nvSpPr>
          <p:cNvPr id="15" name="Text Placeholder 14"/>
          <p:cNvSpPr>
            <a:spLocks noGrp="1"/>
          </p:cNvSpPr>
          <p:nvPr>
            <p:ph type="body" sz="quarter" idx="15"/>
          </p:nvPr>
        </p:nvSpPr>
        <p:spPr/>
        <p:txBody>
          <a:bodyPr>
            <a:normAutofit lnSpcReduction="10000"/>
          </a:bodyPr>
          <a:lstStyle/>
          <a:p>
            <a:r>
              <a:rPr lang="en-US" dirty="0" smtClean="0"/>
              <a:t>Michel Raymond</a:t>
            </a:r>
            <a:endParaRPr lang="en-US" dirty="0"/>
          </a:p>
        </p:txBody>
      </p:sp>
    </p:spTree>
    <p:extLst>
      <p:ext uri="{BB962C8B-B14F-4D97-AF65-F5344CB8AC3E}">
        <p14:creationId xmlns:p14="http://schemas.microsoft.com/office/powerpoint/2010/main" val="17979778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1635</TotalTime>
  <Words>1302</Words>
  <Application>Microsoft Macintosh PowerPoint</Application>
  <PresentationFormat>On-screen Show (4:3)</PresentationFormat>
  <Paragraphs>105</Paragraphs>
  <Slides>14</Slides>
  <Notes>0</Notes>
  <HiddenSlides>3</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Adjacency</vt:lpstr>
      <vt:lpstr>Bienvenue! Welcome!</vt:lpstr>
      <vt:lpstr>Web Experience Toolkit 101 – Introduction à la Boîte à outils de l'expérience Web</vt:lpstr>
      <vt:lpstr>Apache Cordova (Phonegap) variant of the WET for native mobile applications – Variante Apache Cordova (Phonegap) pour les applications mobile natives</vt:lpstr>
      <vt:lpstr>Responsive overlays – Les blocs superposés réactifs</vt:lpstr>
      <vt:lpstr>Web Experience Toolkit Drupal overview – Survol de la distribution de la BOEW pour Drupal</vt:lpstr>
      <vt:lpstr>New pagination functionality for the Web Experience Toolkit – Nouvelle fonctionalité de pagination pour la Boîte à outils de l'expérience Web</vt:lpstr>
      <vt:lpstr>Tabbed interface redesign – Nouveau design pour l'interface à onglets</vt:lpstr>
      <vt:lpstr>DevOps: Vagrant + Chef</vt:lpstr>
      <vt:lpstr>Refine appcache for the Web Experience Toolkit – Rafiner le cache d'application de la BOEW</vt:lpstr>
      <vt:lpstr>Responsive navigation menu – Le menu de navigation réactif</vt:lpstr>
      <vt:lpstr>Extend charts and graphs – Extension du plugiciel des graphiques</vt:lpstr>
      <vt:lpstr>PJAX for the Web Experience Toolkit – PJAX pour la BOEW</vt:lpstr>
      <vt:lpstr>Web Experience Toolkit v4.0  – La Boîte à outils de l'expérience Web version 4.0</vt:lpstr>
      <vt:lpstr>All the best! 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Boots</dc:creator>
  <cp:lastModifiedBy>Sean Boots</cp:lastModifiedBy>
  <cp:revision>25</cp:revision>
  <dcterms:created xsi:type="dcterms:W3CDTF">2013-08-06T14:12:35Z</dcterms:created>
  <dcterms:modified xsi:type="dcterms:W3CDTF">2013-08-09T12:06:54Z</dcterms:modified>
</cp:coreProperties>
</file>