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4"/>
  </p:notesMasterIdLst>
  <p:handoutMasterIdLst>
    <p:handoutMasterId r:id="rId15"/>
  </p:handoutMasterIdLst>
  <p:sldIdLst>
    <p:sldId id="259" r:id="rId2"/>
    <p:sldId id="256" r:id="rId3"/>
    <p:sldId id="261" r:id="rId4"/>
    <p:sldId id="262" r:id="rId5"/>
    <p:sldId id="263" r:id="rId6"/>
    <p:sldId id="264" r:id="rId7"/>
    <p:sldId id="265" r:id="rId8"/>
    <p:sldId id="267" r:id="rId9"/>
    <p:sldId id="269" r:id="rId10"/>
    <p:sldId id="266" r:id="rId11"/>
    <p:sldId id="268" r:id="rId12"/>
    <p:sldId id="260"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7364476-A307-6549-A73A-2484F384F0EC}" type="datetimeFigureOut">
              <a:rPr lang="en-US" smtClean="0"/>
              <a:t>2013-08-08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AF71DBE-EE69-FA44-AB6D-C6973FB1D293}" type="slidenum">
              <a:rPr lang="en-US" smtClean="0"/>
              <a:t>‹#›</a:t>
            </a:fld>
            <a:endParaRPr lang="en-US"/>
          </a:p>
        </p:txBody>
      </p:sp>
    </p:spTree>
    <p:extLst>
      <p:ext uri="{BB962C8B-B14F-4D97-AF65-F5344CB8AC3E}">
        <p14:creationId xmlns:p14="http://schemas.microsoft.com/office/powerpoint/2010/main" val="1593379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31B7CF8-B02F-4043-8C8C-C8D5F0AD7CD0}" type="datetimeFigureOut">
              <a:rPr lang="en-US" smtClean="0"/>
              <a:t>2013-08-08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85535069-910B-E44D-AE09-5ECA8FCD1B6A}" type="slidenum">
              <a:rPr lang="en-US" smtClean="0"/>
              <a:t>‹#›</a:t>
            </a:fld>
            <a:endParaRPr lang="en-US"/>
          </a:p>
        </p:txBody>
      </p:sp>
    </p:spTree>
    <p:extLst>
      <p:ext uri="{BB962C8B-B14F-4D97-AF65-F5344CB8AC3E}">
        <p14:creationId xmlns:p14="http://schemas.microsoft.com/office/powerpoint/2010/main" val="1180909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4A0A2-633B-3D49-9C84-D1FD4D60A885}"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pic>
        <p:nvPicPr>
          <p:cNvPr id="7" name="Picture 6" descr="logo.pdf"/>
          <p:cNvPicPr>
            <a:picLocks noChangeAspect="1"/>
          </p:cNvPicPr>
          <p:nvPr userDrawn="1"/>
        </p:nvPicPr>
        <p:blipFill>
          <a:blip r:embed="rId2">
            <a:alphaModFix amt="8000"/>
            <a:extLst>
              <a:ext uri="{28A0092B-C50C-407E-A947-70E740481C1C}">
                <a14:useLocalDpi xmlns:a14="http://schemas.microsoft.com/office/drawing/2010/main" val="0"/>
              </a:ext>
            </a:extLst>
          </a:blip>
          <a:stretch>
            <a:fillRect/>
          </a:stretch>
        </p:blipFill>
        <p:spPr>
          <a:xfrm>
            <a:off x="-678666" y="-1151467"/>
            <a:ext cx="9471228" cy="122568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C16ACC-67ED-9843-AB79-C7BBE277C259}" type="datetime1">
              <a:rPr lang="en-CA" smtClean="0"/>
              <a:t>2013-08-08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Thursday - Jeudi</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AC61F-0922-C34C-ABEF-C7C55B159078}"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0081C-85E0-D744-9F28-CBB33F288E93}"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5600"/>
            <a:ext cx="7620000" cy="1143000"/>
          </a:xfrm>
        </p:spPr>
        <p:txBody>
          <a:bodyPr anchor="b"/>
          <a:lstStyle/>
          <a:p>
            <a:r>
              <a:rPr lang="en-US" smtClean="0"/>
              <a:t>Click to edit Master title style</a:t>
            </a:r>
            <a:endParaRPr lang="en-US"/>
          </a:p>
        </p:txBody>
      </p:sp>
      <p:sp>
        <p:nvSpPr>
          <p:cNvPr id="3" name="Content Placeholder 2"/>
          <p:cNvSpPr>
            <a:spLocks noGrp="1"/>
          </p:cNvSpPr>
          <p:nvPr>
            <p:ph idx="1"/>
          </p:nvPr>
        </p:nvSpPr>
        <p:spPr>
          <a:xfrm>
            <a:off x="457200" y="1732844"/>
            <a:ext cx="7620000" cy="4213578"/>
          </a:xfrm>
        </p:spPr>
        <p:txBody>
          <a:bodyPr>
            <a:normAutofit/>
          </a:bodyPr>
          <a:lstStyle>
            <a:lvl1pPr>
              <a:spcAft>
                <a:spcPts val="672"/>
              </a:spcAft>
              <a:defRPr sz="28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51C731C-53B3-764D-8D85-FB8AE2D428D5}"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Sess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36145"/>
            <a:ext cx="7620000" cy="1443301"/>
          </a:xfrm>
        </p:spPr>
        <p:txBody>
          <a:bodyPr anchor="b"/>
          <a:lstStyle>
            <a:lvl1pPr>
              <a:lnSpc>
                <a:spcPct val="80000"/>
              </a:lnSpc>
              <a:defRPr sz="44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37271"/>
            <a:ext cx="7620000" cy="3723381"/>
          </a:xfrm>
        </p:spPr>
        <p:txBody>
          <a:bodyPr>
            <a:normAutofit/>
          </a:bodyPr>
          <a:lstStyle>
            <a:lvl1pPr>
              <a:lnSpc>
                <a:spcPct val="110000"/>
              </a:lnSpc>
              <a:spcBef>
                <a:spcPts val="800"/>
              </a:spcBef>
              <a:spcAft>
                <a:spcPts val="600"/>
              </a:spcAft>
              <a:defRPr sz="28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55D101B-D5F6-8A47-A41F-B0D998EF4ABA}"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9" name="Text Placeholder 8"/>
          <p:cNvSpPr>
            <a:spLocks noGrp="1"/>
          </p:cNvSpPr>
          <p:nvPr>
            <p:ph type="body" sz="quarter" idx="13" hasCustomPrompt="1"/>
          </p:nvPr>
        </p:nvSpPr>
        <p:spPr>
          <a:xfrm>
            <a:off x="457200" y="1930759"/>
            <a:ext cx="3832578" cy="416707"/>
          </a:xfrm>
        </p:spPr>
        <p:txBody>
          <a:bodyPr/>
          <a:lstStyle>
            <a:lvl1pPr marL="0" indent="0">
              <a:buNone/>
              <a:defRPr cap="all">
                <a:solidFill>
                  <a:schemeClr val="accent3"/>
                </a:solidFill>
              </a:defRPr>
            </a:lvl1pPr>
            <a:lvl2pPr marL="411480" indent="0">
              <a:buNone/>
              <a:defRPr cap="all">
                <a:solidFill>
                  <a:schemeClr val="accent3"/>
                </a:solidFill>
              </a:defRPr>
            </a:lvl2pPr>
            <a:lvl3pPr marL="777240" indent="0">
              <a:buNone/>
              <a:defRPr cap="all">
                <a:solidFill>
                  <a:schemeClr val="accent3"/>
                </a:solidFill>
              </a:defRPr>
            </a:lvl3pPr>
            <a:lvl4pPr marL="1051560" indent="0">
              <a:buNone/>
              <a:defRPr cap="all">
                <a:solidFill>
                  <a:schemeClr val="accent3"/>
                </a:solidFill>
              </a:defRPr>
            </a:lvl4pPr>
            <a:lvl5pPr marL="1325880" indent="0">
              <a:buNone/>
              <a:defRPr cap="all">
                <a:solidFill>
                  <a:schemeClr val="accent3"/>
                </a:solidFill>
              </a:defRPr>
            </a:lvl5pPr>
          </a:lstStyle>
          <a:p>
            <a:pPr lvl="0"/>
            <a:r>
              <a:rPr lang="en-CA" dirty="0" smtClean="0"/>
              <a:t>Click to edit </a:t>
            </a:r>
            <a:r>
              <a:rPr lang="en-CA" dirty="0" smtClean="0"/>
              <a:t>Date</a:t>
            </a:r>
            <a:endParaRPr lang="en-CA" dirty="0" smtClean="0"/>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1" name="Text Placeholder 10"/>
          <p:cNvSpPr>
            <a:spLocks noGrp="1"/>
          </p:cNvSpPr>
          <p:nvPr>
            <p:ph type="body" sz="quarter" idx="14"/>
          </p:nvPr>
        </p:nvSpPr>
        <p:spPr>
          <a:xfrm>
            <a:off x="457200" y="6235009"/>
            <a:ext cx="7620000" cy="500062"/>
          </a:xfrm>
        </p:spPr>
        <p:txBody>
          <a:bodyPr/>
          <a:lstStyle>
            <a:lvl1pPr marL="0" indent="0">
              <a:buNone/>
              <a:defRPr cap="all">
                <a:solidFill>
                  <a:schemeClr val="accent3"/>
                </a:solidFill>
              </a:defRPr>
            </a:lvl1pPr>
            <a:lvl2pPr marL="411480" indent="0">
              <a:buNone/>
              <a:defRPr>
                <a:solidFill>
                  <a:schemeClr val="accent3"/>
                </a:solidFill>
              </a:defRPr>
            </a:lvl2pPr>
            <a:lvl3pPr marL="777240" indent="0">
              <a:buNone/>
              <a:defRPr>
                <a:solidFill>
                  <a:schemeClr val="accent3"/>
                </a:solidFill>
              </a:defRPr>
            </a:lvl3pPr>
            <a:lvl4pPr marL="1051560" indent="0">
              <a:buNone/>
              <a:defRPr>
                <a:solidFill>
                  <a:schemeClr val="accent3"/>
                </a:solidFill>
              </a:defRPr>
            </a:lvl4pPr>
            <a:lvl5pPr marL="1325880" indent="0">
              <a:buNone/>
              <a:defRPr>
                <a:solidFill>
                  <a:schemeClr val="accent3"/>
                </a:solidFill>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8" name="Text Placeholder 7"/>
          <p:cNvSpPr>
            <a:spLocks noGrp="1"/>
          </p:cNvSpPr>
          <p:nvPr>
            <p:ph type="body" sz="quarter" idx="15" hasCustomPrompt="1"/>
          </p:nvPr>
        </p:nvSpPr>
        <p:spPr>
          <a:xfrm>
            <a:off x="4430888" y="1930400"/>
            <a:ext cx="3646311" cy="417513"/>
          </a:xfrm>
        </p:spPr>
        <p:txBody>
          <a:bodyPr lIns="0" rIns="0"/>
          <a:lstStyle>
            <a:lvl1pPr marL="114300" marR="0" indent="0" algn="r" defTabSz="914400" rtl="0" eaLnBrk="1" fontAlgn="auto" latinLnBrk="0" hangingPunct="1">
              <a:lnSpc>
                <a:spcPct val="100000"/>
              </a:lnSpc>
              <a:spcBef>
                <a:spcPct val="20000"/>
              </a:spcBef>
              <a:spcAft>
                <a:spcPts val="0"/>
              </a:spcAft>
              <a:buClr>
                <a:srgbClr val="9E8E5C"/>
              </a:buClr>
              <a:buSzTx/>
              <a:buFontTx/>
              <a:buNone/>
              <a:tabLst/>
              <a:defRPr cap="all">
                <a:solidFill>
                  <a:schemeClr val="accent3"/>
                </a:solidFill>
              </a:defRPr>
            </a:lvl1pPr>
            <a:lvl2pPr marL="411480" marR="0" indent="0" algn="l" defTabSz="914400" rtl="0" eaLnBrk="1" fontAlgn="auto" latinLnBrk="0" hangingPunct="1">
              <a:lnSpc>
                <a:spcPct val="100000"/>
              </a:lnSpc>
              <a:spcBef>
                <a:spcPct val="20000"/>
              </a:spcBef>
              <a:spcAft>
                <a:spcPts val="0"/>
              </a:spcAft>
              <a:buClr>
                <a:srgbClr val="A09781"/>
              </a:buClr>
              <a:buSzTx/>
              <a:buFontTx/>
              <a:buNone/>
              <a:tabLst/>
              <a:defRPr/>
            </a:lvl2pPr>
            <a:lvl3pPr marL="777240" marR="0" indent="0" algn="l" defTabSz="914400" rtl="0" eaLnBrk="1" fontAlgn="auto" latinLnBrk="0" hangingPunct="1">
              <a:lnSpc>
                <a:spcPct val="100000"/>
              </a:lnSpc>
              <a:spcBef>
                <a:spcPct val="20000"/>
              </a:spcBef>
              <a:spcAft>
                <a:spcPts val="0"/>
              </a:spcAft>
              <a:buClr>
                <a:srgbClr val="85776D"/>
              </a:buClr>
              <a:buSzTx/>
              <a:buFontTx/>
              <a:buNone/>
              <a:tabLst/>
              <a:defRPr/>
            </a:lvl3pPr>
            <a:lvl4pPr marL="1051560" marR="0" indent="0" algn="l" defTabSz="914400" rtl="0" eaLnBrk="1" fontAlgn="auto" latinLnBrk="0" hangingPunct="1">
              <a:lnSpc>
                <a:spcPct val="100000"/>
              </a:lnSpc>
              <a:spcBef>
                <a:spcPct val="20000"/>
              </a:spcBef>
              <a:spcAft>
                <a:spcPts val="0"/>
              </a:spcAft>
              <a:buClr>
                <a:srgbClr val="AEAFA9"/>
              </a:buClr>
              <a:buSzTx/>
              <a:buFontTx/>
              <a:buNone/>
              <a:tabLst/>
              <a:defRPr/>
            </a:lvl4pPr>
            <a:lvl5pPr marL="1325880" marR="0" indent="0" algn="l" defTabSz="914400" rtl="0" eaLnBrk="1" fontAlgn="auto" latinLnBrk="0" hangingPunct="1">
              <a:lnSpc>
                <a:spcPct val="100000"/>
              </a:lnSpc>
              <a:spcBef>
                <a:spcPct val="20000"/>
              </a:spcBef>
              <a:spcAft>
                <a:spcPts val="0"/>
              </a:spcAft>
              <a:buClr>
                <a:srgbClr val="8D878B"/>
              </a:buClr>
              <a:buSzTx/>
              <a:buFontTx/>
              <a:buNone/>
              <a:tabLst/>
              <a:defRPr/>
            </a:lvl5pPr>
          </a:lstStyle>
          <a:p>
            <a:pPr lvl="0"/>
            <a:r>
              <a:rPr lang="en-CA" dirty="0" smtClean="0"/>
              <a:t>Click to edit Author</a:t>
            </a:r>
          </a:p>
          <a:p>
            <a:pPr marL="640080" marR="0" lvl="1" indent="-228600" algn="l" defTabSz="914400" rtl="0" eaLnBrk="1" fontAlgn="auto" latinLnBrk="0" hangingPunct="1">
              <a:lnSpc>
                <a:spcPct val="100000"/>
              </a:lnSpc>
              <a:spcBef>
                <a:spcPct val="20000"/>
              </a:spcBef>
              <a:spcAft>
                <a:spcPts val="0"/>
              </a:spcAft>
              <a:buClr>
                <a:srgbClr val="A09781"/>
              </a:buClr>
              <a:buSzTx/>
              <a:buFont typeface="Arial" pitchFamily="34" charset="0"/>
              <a:buChar char="•"/>
              <a:tabLst/>
              <a:defRPr/>
            </a:pPr>
            <a:r>
              <a:rPr kumimoji="0" lang="en-CA" sz="2000" b="0" i="0" u="none" strike="noStrike" kern="1200" cap="none" spc="0" normalizeH="0" baseline="0" noProof="0" dirty="0" smtClean="0">
                <a:ln>
                  <a:noFill/>
                </a:ln>
                <a:solidFill>
                  <a:prstClr val="black"/>
                </a:solidFill>
                <a:effectLst/>
                <a:uLnTx/>
                <a:uFillTx/>
                <a:latin typeface="+mn-lt"/>
                <a:ea typeface="+mn-ea"/>
                <a:cs typeface="+mn-cs"/>
              </a:rPr>
              <a:t>Second level</a:t>
            </a:r>
          </a:p>
          <a:p>
            <a:pPr marL="1005840" marR="0" lvl="2" indent="-228600" algn="l" defTabSz="914400" rtl="0" eaLnBrk="1" fontAlgn="auto" latinLnBrk="0" hangingPunct="1">
              <a:lnSpc>
                <a:spcPct val="100000"/>
              </a:lnSpc>
              <a:spcBef>
                <a:spcPct val="20000"/>
              </a:spcBef>
              <a:spcAft>
                <a:spcPts val="0"/>
              </a:spcAft>
              <a:buClr>
                <a:srgbClr val="85776D"/>
              </a:buClr>
              <a:buSzTx/>
              <a:buFont typeface="Arial" pitchFamily="34" charset="0"/>
              <a:buChar char="•"/>
              <a:tabLst/>
              <a:defRPr/>
            </a:pPr>
            <a:r>
              <a:rPr kumimoji="0" lang="en-CA" sz="1800" b="0" i="0" u="none" strike="noStrike" kern="1200" cap="none" spc="0" normalizeH="0" baseline="0" noProof="0" dirty="0" smtClean="0">
                <a:ln>
                  <a:noFill/>
                </a:ln>
                <a:solidFill>
                  <a:prstClr val="black"/>
                </a:solidFill>
                <a:effectLst/>
                <a:uLnTx/>
                <a:uFillTx/>
                <a:latin typeface="+mn-lt"/>
                <a:ea typeface="+mn-ea"/>
                <a:cs typeface="+mn-cs"/>
              </a:rPr>
              <a:t>Third level</a:t>
            </a:r>
          </a:p>
          <a:p>
            <a:pPr marL="1280160" marR="0" lvl="3" indent="-228600" algn="l" defTabSz="914400" rtl="0" eaLnBrk="1" fontAlgn="auto" latinLnBrk="0" hangingPunct="1">
              <a:lnSpc>
                <a:spcPct val="100000"/>
              </a:lnSpc>
              <a:spcBef>
                <a:spcPct val="20000"/>
              </a:spcBef>
              <a:spcAft>
                <a:spcPts val="0"/>
              </a:spcAft>
              <a:buClr>
                <a:srgbClr val="AEAFA9"/>
              </a:buClr>
              <a:buSzTx/>
              <a:buFont typeface="Arial" pitchFamily="34" charset="0"/>
              <a:buChar char="•"/>
              <a:tabLst/>
              <a:defRPr/>
            </a:pPr>
            <a:r>
              <a:rPr kumimoji="0" lang="en-CA" sz="1600" b="0" i="0" u="none" strike="noStrike" kern="1200" cap="none" spc="0" normalizeH="0" baseline="0" noProof="0" dirty="0" smtClean="0">
                <a:ln>
                  <a:noFill/>
                </a:ln>
                <a:solidFill>
                  <a:prstClr val="black"/>
                </a:solidFill>
                <a:effectLst/>
                <a:uLnTx/>
                <a:uFillTx/>
                <a:latin typeface="+mn-lt"/>
                <a:ea typeface="+mn-ea"/>
                <a:cs typeface="+mn-cs"/>
              </a:rPr>
              <a:t>Fourth level</a:t>
            </a:r>
          </a:p>
          <a:p>
            <a:pPr marL="1554480" marR="0" lvl="4" indent="-228600" algn="l" defTabSz="914400" rtl="0" eaLnBrk="1" fontAlgn="auto" latinLnBrk="0" hangingPunct="1">
              <a:lnSpc>
                <a:spcPct val="100000"/>
              </a:lnSpc>
              <a:spcBef>
                <a:spcPct val="20000"/>
              </a:spcBef>
              <a:spcAft>
                <a:spcPts val="0"/>
              </a:spcAft>
              <a:buClr>
                <a:srgbClr val="8D878B"/>
              </a:buClr>
              <a:buSzTx/>
              <a:buFont typeface="Arial" pitchFamily="34" charset="0"/>
              <a:buChar char="•"/>
              <a:tabLst/>
              <a:defRPr/>
            </a:pPr>
            <a:r>
              <a:rPr kumimoji="0" lang="en-CA" sz="1400" b="0" i="0" u="none" strike="noStrike" kern="1200" cap="none" spc="0" normalizeH="0" baseline="0" noProof="0" dirty="0" smtClean="0">
                <a:ln>
                  <a:noFill/>
                </a:ln>
                <a:solidFill>
                  <a:prstClr val="black"/>
                </a:solidFill>
                <a:effectLst/>
                <a:uLnTx/>
                <a:uFillTx/>
                <a:latin typeface="+mn-lt"/>
                <a:ea typeface="+mn-ea"/>
                <a:cs typeface="+mn-cs"/>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79263965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95F98-1B54-9B41-A93F-E803980AEBE5}" type="datetime1">
              <a:rPr lang="en-CA" smtClean="0"/>
              <a:t>2013-08-08</a:t>
            </a:fld>
            <a:endParaRPr lang="en-US"/>
          </a:p>
        </p:txBody>
      </p:sp>
      <p:sp>
        <p:nvSpPr>
          <p:cNvPr id="5" name="Footer Placeholder 4"/>
          <p:cNvSpPr>
            <a:spLocks noGrp="1"/>
          </p:cNvSpPr>
          <p:nvPr>
            <p:ph type="ftr" sz="quarter" idx="11"/>
          </p:nvPr>
        </p:nvSpPr>
        <p:spPr/>
        <p:txBody>
          <a:bodyPr/>
          <a:lstStyle/>
          <a:p>
            <a:r>
              <a:rPr lang="en-US" smtClean="0"/>
              <a:t>Thursday - Jeudi</a:t>
            </a:r>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88040-ADB4-CC41-8435-D4E018562BA1}" type="datetime1">
              <a:rPr lang="en-CA" smtClean="0"/>
              <a:t>2013-08-08</a:t>
            </a:fld>
            <a:endParaRPr lang="en-US"/>
          </a:p>
        </p:txBody>
      </p:sp>
      <p:sp>
        <p:nvSpPr>
          <p:cNvPr id="6" name="Footer Placeholder 5"/>
          <p:cNvSpPr>
            <a:spLocks noGrp="1"/>
          </p:cNvSpPr>
          <p:nvPr>
            <p:ph type="ftr" sz="quarter" idx="11"/>
          </p:nvPr>
        </p:nvSpPr>
        <p:spPr/>
        <p:txBody>
          <a:bodyPr/>
          <a:lstStyle/>
          <a:p>
            <a:r>
              <a:rPr lang="en-US" smtClean="0"/>
              <a:t>Thursday - Jeudi</a:t>
            </a:r>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152C50-A4B6-6D44-AD1D-B9381A1F8CF9}" type="datetime1">
              <a:rPr lang="en-CA" smtClean="0"/>
              <a:t>2013-08-08</a:t>
            </a:fld>
            <a:endParaRPr lang="en-US"/>
          </a:p>
        </p:txBody>
      </p:sp>
      <p:sp>
        <p:nvSpPr>
          <p:cNvPr id="8" name="Footer Placeholder 7"/>
          <p:cNvSpPr>
            <a:spLocks noGrp="1"/>
          </p:cNvSpPr>
          <p:nvPr>
            <p:ph type="ftr" sz="quarter" idx="11"/>
          </p:nvPr>
        </p:nvSpPr>
        <p:spPr/>
        <p:txBody>
          <a:bodyPr/>
          <a:lstStyle/>
          <a:p>
            <a:r>
              <a:rPr lang="en-US" smtClean="0"/>
              <a:t>Thursday - Jeudi</a:t>
            </a:r>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DF5B1-8090-E547-9C87-D36FA7044EF7}" type="datetime1">
              <a:rPr lang="en-CA" smtClean="0"/>
              <a:t>2013-08-08</a:t>
            </a:fld>
            <a:endParaRPr lang="en-US"/>
          </a:p>
        </p:txBody>
      </p:sp>
      <p:sp>
        <p:nvSpPr>
          <p:cNvPr id="4" name="Footer Placeholder 3"/>
          <p:cNvSpPr>
            <a:spLocks noGrp="1"/>
          </p:cNvSpPr>
          <p:nvPr>
            <p:ph type="ftr" sz="quarter" idx="11"/>
          </p:nvPr>
        </p:nvSpPr>
        <p:spPr/>
        <p:txBody>
          <a:bodyPr/>
          <a:lstStyle/>
          <a:p>
            <a:r>
              <a:rPr lang="en-US" smtClean="0"/>
              <a:t>Thursday - Jeudi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35C3-A14D-8B48-907D-4B0E1296E992}" type="datetime1">
              <a:rPr lang="en-CA" smtClean="0"/>
              <a:t>2013-08-08</a:t>
            </a:fld>
            <a:endParaRPr lang="en-US"/>
          </a:p>
        </p:txBody>
      </p:sp>
      <p:sp>
        <p:nvSpPr>
          <p:cNvPr id="3" name="Footer Placeholder 2"/>
          <p:cNvSpPr>
            <a:spLocks noGrp="1"/>
          </p:cNvSpPr>
          <p:nvPr>
            <p:ph type="ftr" sz="quarter" idx="11"/>
          </p:nvPr>
        </p:nvSpPr>
        <p:spPr/>
        <p:txBody>
          <a:bodyPr/>
          <a:lstStyle/>
          <a:p>
            <a:r>
              <a:rPr lang="en-US" smtClean="0"/>
              <a:t>Thursday - Jeudi</a:t>
            </a:r>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502F2-BCC2-264A-BD95-98A6E86E3551}" type="datetime1">
              <a:rPr lang="en-CA" smtClean="0"/>
              <a:t>2013-08-08</a:t>
            </a:fld>
            <a:endParaRPr lang="en-US"/>
          </a:p>
        </p:txBody>
      </p:sp>
      <p:sp>
        <p:nvSpPr>
          <p:cNvPr id="6" name="Footer Placeholder 5"/>
          <p:cNvSpPr>
            <a:spLocks noGrp="1"/>
          </p:cNvSpPr>
          <p:nvPr>
            <p:ph type="ftr" sz="quarter" idx="11"/>
          </p:nvPr>
        </p:nvSpPr>
        <p:spPr/>
        <p:txBody>
          <a:bodyPr/>
          <a:lstStyle/>
          <a:p>
            <a:r>
              <a:rPr lang="en-US" smtClean="0"/>
              <a:t>Thursday - Jeudi</a:t>
            </a:r>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613440" y="4022231"/>
            <a:ext cx="2314222" cy="365760"/>
          </a:xfrm>
          <a:prstGeom prst="rect">
            <a:avLst/>
          </a:prstGeom>
        </p:spPr>
        <p:txBody>
          <a:bodyPr vert="horz" lIns="91440" tIns="45720" rIns="91440" bIns="45720" rtlCol="0" anchor="b"/>
          <a:lstStyle>
            <a:lvl1pPr algn="l">
              <a:defRPr sz="1400" cap="all" spc="300">
                <a:solidFill>
                  <a:schemeClr val="bg2"/>
                </a:solidFill>
              </a:defRPr>
            </a:lvl1pPr>
          </a:lstStyle>
          <a:p>
            <a:r>
              <a:rPr lang="en-US" dirty="0" smtClean="0"/>
              <a:t>Thursday - </a:t>
            </a:r>
            <a:r>
              <a:rPr lang="en-US" dirty="0" err="1" smtClean="0"/>
              <a:t>Jeudi</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b"/>
          <a:lstStyle>
            <a:lvl1pPr algn="l">
              <a:defRPr sz="1200">
                <a:solidFill>
                  <a:schemeClr val="bg2"/>
                </a:solidFill>
              </a:defRPr>
            </a:lvl1pPr>
          </a:lstStyle>
          <a:p>
            <a:fld id="{504A9A84-7DA3-F848-A54B-02D9722FDAF4}" type="datetime1">
              <a:rPr lang="en-CA" smtClean="0"/>
              <a:t>2013-08-08</a:t>
            </a:fld>
            <a:endParaRPr lang="en-US" dirty="0"/>
          </a:p>
        </p:txBody>
      </p:sp>
      <p:pic>
        <p:nvPicPr>
          <p:cNvPr id="9" name="Picture 8" descr="logo-white.pd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530038" y="6129866"/>
            <a:ext cx="564502" cy="730532"/>
          </a:xfrm>
          <a:prstGeom prst="rect">
            <a:avLst/>
          </a:prstGeom>
        </p:spPr>
      </p:pic>
    </p:spTree>
  </p:cSld>
  <p:clrMap bg1="lt1" tx1="dk1" bg2="lt2" tx2="dk2" accent1="accent1" accent2="accent2" accent3="accent3" accent4="accent4" accent5="accent5" accent6="accent6" hlink="hlink" folHlink="folHlink"/>
  <p:sldLayoutIdLst>
    <p:sldLayoutId id="2147483951" r:id="rId1"/>
    <p:sldLayoutId id="2147483952" r:id="rId2"/>
    <p:sldLayoutId id="214748396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Lst>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ctrTitle"/>
          </p:nvPr>
        </p:nvSpPr>
        <p:spPr>
          <a:xfrm>
            <a:off x="516468" y="90311"/>
            <a:ext cx="7845988" cy="1733198"/>
          </a:xfrm>
        </p:spPr>
        <p:txBody>
          <a:bodyPr/>
          <a:lstStyle/>
          <a:p>
            <a:r>
              <a:rPr lang="en-US" dirty="0" err="1" smtClean="0"/>
              <a:t>Bienvenue</a:t>
            </a:r>
            <a:r>
              <a:rPr lang="en-US" dirty="0" smtClean="0"/>
              <a:t>! Welcome!</a:t>
            </a:r>
            <a:endParaRPr lang="en-US" dirty="0"/>
          </a:p>
        </p:txBody>
      </p:sp>
      <p:sp>
        <p:nvSpPr>
          <p:cNvPr id="8" name="Subtitle 7"/>
          <p:cNvSpPr>
            <a:spLocks noGrp="1"/>
          </p:cNvSpPr>
          <p:nvPr>
            <p:ph type="subTitle" idx="1"/>
          </p:nvPr>
        </p:nvSpPr>
        <p:spPr>
          <a:xfrm>
            <a:off x="516468" y="1696510"/>
            <a:ext cx="6461760" cy="1066800"/>
          </a:xfrm>
        </p:spPr>
        <p:txBody>
          <a:bodyPr>
            <a:normAutofit/>
          </a:bodyPr>
          <a:lstStyle/>
          <a:p>
            <a:r>
              <a:rPr lang="en-US" sz="4400" dirty="0" smtClean="0"/>
              <a:t>WET-BOEW </a:t>
            </a:r>
            <a:r>
              <a:rPr lang="en-US" sz="4400" dirty="0" err="1" smtClean="0"/>
              <a:t>Codefest</a:t>
            </a:r>
            <a:r>
              <a:rPr lang="en-US" sz="4400" dirty="0" smtClean="0"/>
              <a:t> 2013</a:t>
            </a:r>
            <a:endParaRPr lang="en-US" sz="4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a:p>
        </p:txBody>
      </p:sp>
      <p:sp>
        <p:nvSpPr>
          <p:cNvPr id="2" name="Footer Placeholder 1"/>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286048756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HTML Data and Dublin Core: What is the future metadata direction for the Government of Canada? – </a:t>
            </a:r>
            <a:r>
              <a:rPr lang="en-US" sz="2800" dirty="0" err="1" smtClean="0"/>
              <a:t>Données</a:t>
            </a:r>
            <a:r>
              <a:rPr lang="en-US" sz="2800" dirty="0" smtClean="0"/>
              <a:t> HTML Data et Dublin Core : </a:t>
            </a:r>
            <a:r>
              <a:rPr lang="en-US" sz="2800" dirty="0" err="1" smtClean="0"/>
              <a:t>Quelle</a:t>
            </a:r>
            <a:r>
              <a:rPr lang="en-US" sz="2800" dirty="0" smtClean="0"/>
              <a:t> </a:t>
            </a:r>
            <a:r>
              <a:rPr lang="en-US" sz="2800" dirty="0" err="1" smtClean="0"/>
              <a:t>est</a:t>
            </a:r>
            <a:r>
              <a:rPr lang="en-US" sz="2800" dirty="0" smtClean="0"/>
              <a:t> la direction </a:t>
            </a:r>
            <a:r>
              <a:rPr lang="en-US" sz="2800" dirty="0" err="1" smtClean="0"/>
              <a:t>futur</a:t>
            </a:r>
            <a:r>
              <a:rPr lang="en-US" sz="2800" dirty="0" smtClean="0"/>
              <a:t> du </a:t>
            </a:r>
            <a:r>
              <a:rPr lang="en-US" sz="2800" dirty="0" err="1" smtClean="0"/>
              <a:t>gouvernement</a:t>
            </a:r>
            <a:r>
              <a:rPr lang="en-US" sz="2800" dirty="0" smtClean="0"/>
              <a:t> du Canada en </a:t>
            </a:r>
            <a:r>
              <a:rPr lang="en-US" sz="2800" dirty="0" err="1" smtClean="0"/>
              <a:t>matière</a:t>
            </a:r>
            <a:r>
              <a:rPr lang="en-US" sz="2800" dirty="0" smtClean="0"/>
              <a:t> de </a:t>
            </a:r>
            <a:r>
              <a:rPr lang="en-US" sz="2800" dirty="0" err="1" smtClean="0"/>
              <a:t>métadonnées</a:t>
            </a:r>
            <a:r>
              <a:rPr lang="en-US" sz="2800" dirty="0" smtClean="0"/>
              <a:t>?</a:t>
            </a:r>
            <a:endParaRPr lang="en-US" sz="2800" dirty="0"/>
          </a:p>
        </p:txBody>
      </p:sp>
      <p:sp>
        <p:nvSpPr>
          <p:cNvPr id="3" name="Content Placeholder 2"/>
          <p:cNvSpPr>
            <a:spLocks noGrp="1"/>
          </p:cNvSpPr>
          <p:nvPr>
            <p:ph idx="1"/>
          </p:nvPr>
        </p:nvSpPr>
        <p:spPr/>
        <p:txBody>
          <a:bodyPr>
            <a:normAutofit fontScale="70000" lnSpcReduction="20000"/>
          </a:bodyPr>
          <a:lstStyle/>
          <a:p>
            <a:r>
              <a:rPr lang="en-US" smtClean="0"/>
              <a:t>Both Dublin Core and HTML Data (RDFa) metadata are mandatory on webpages, web applications, and in various applications in the Government of Canada. The search and discovery landscape has evolved. The goal of this breakout session is to explore and discuss where metadata in the Government of Canada goes from here.</a:t>
            </a:r>
          </a:p>
          <a:p>
            <a:r>
              <a:rPr lang="en-US" smtClean="0"/>
              <a:t>Les métadonnées </a:t>
            </a:r>
            <a:r>
              <a:rPr lang="en-US" i="1" smtClean="0"/>
              <a:t>Dublin Core</a:t>
            </a:r>
            <a:r>
              <a:rPr lang="en-US" smtClean="0"/>
              <a:t> et les données HTML (RDFa) sont toutes deux obligatoires pour les pages Web, les applications Web, ainsi que pour diverses applications, au sein du gouvernement du Canada. Le domaine de la recherche et de la découverte à évolué. L'objectif de cette séance est d'explorer et de discuter d'où se dirigent les exigences en matière de métadonnées au sein du gouvernement du Canada.</a:t>
            </a:r>
          </a:p>
          <a:p>
            <a:endParaRPr lang="en-US"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
        <p:nvSpPr>
          <p:cNvPr id="5" name="Text Placeholder 4"/>
          <p:cNvSpPr>
            <a:spLocks noGrp="1"/>
          </p:cNvSpPr>
          <p:nvPr>
            <p:ph type="body" sz="quarter" idx="13"/>
          </p:nvPr>
        </p:nvSpPr>
        <p:spPr/>
        <p:txBody>
          <a:bodyPr>
            <a:normAutofit lnSpcReduction="10000"/>
          </a:bodyPr>
          <a:lstStyle/>
          <a:p>
            <a:r>
              <a:rPr lang="en-US" smtClean="0"/>
              <a:t>3:10 ‒ 3:55, Lamoureux 339</a:t>
            </a:r>
            <a:endParaRPr lang="en-US" dirty="0"/>
          </a:p>
        </p:txBody>
      </p:sp>
      <p:sp>
        <p:nvSpPr>
          <p:cNvPr id="6" name="Text Placeholder 5"/>
          <p:cNvSpPr>
            <a:spLocks noGrp="1"/>
          </p:cNvSpPr>
          <p:nvPr>
            <p:ph type="body" sz="quarter" idx="14"/>
          </p:nvPr>
        </p:nvSpPr>
        <p:spPr/>
        <p:txBody>
          <a:bodyPr/>
          <a:lstStyle/>
          <a:p>
            <a:r>
              <a:rPr lang="en-US" smtClean="0"/>
              <a:t>Breakout Session – Séance en atelier</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smtClean="0"/>
              <a:t>Kristina Aston</a:t>
            </a:r>
            <a:endParaRPr lang="en-US" dirty="0"/>
          </a:p>
        </p:txBody>
      </p:sp>
      <p:sp>
        <p:nvSpPr>
          <p:cNvPr id="26" name="Footer Placeholder 25"/>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366580786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Experience Toolkit v4.0</a:t>
            </a:r>
            <a:br>
              <a:rPr lang="en-US" dirty="0" smtClean="0"/>
            </a:br>
            <a:r>
              <a:rPr lang="en-US" dirty="0" smtClean="0"/>
              <a:t> –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 version 4.0</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 30‒45 minute demonstration of the up and coming Web Experience Toolkit version 4.0 codebase. An in-depth look at the approaches moving forward and how we are getting there.</a:t>
            </a:r>
          </a:p>
          <a:p>
            <a:r>
              <a:rPr lang="en-US" smtClean="0"/>
              <a:t>Une démonstration de 30 à 45 minutes du cadre de codage de la futur version 4.0 de la Boîte à outils de l'expérience Web. Une exploration approfondie de l'approche pour le futur et de la façon dont nous y arriverons.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sp>
        <p:nvSpPr>
          <p:cNvPr id="12" name="Text Placeholder 11"/>
          <p:cNvSpPr>
            <a:spLocks noGrp="1"/>
          </p:cNvSpPr>
          <p:nvPr>
            <p:ph type="body" sz="quarter" idx="13"/>
          </p:nvPr>
        </p:nvSpPr>
        <p:spPr/>
        <p:txBody>
          <a:bodyPr>
            <a:normAutofit lnSpcReduction="10000"/>
          </a:bodyPr>
          <a:lstStyle/>
          <a:p>
            <a:r>
              <a:rPr lang="en-US" smtClean="0"/>
              <a:t>3:10 ‒ 3:55, Lamoureux 405</a:t>
            </a:r>
            <a:endParaRPr lang="en-US" dirty="0"/>
          </a:p>
        </p:txBody>
      </p:sp>
      <p:sp>
        <p:nvSpPr>
          <p:cNvPr id="6" name="Text Placeholder 5"/>
          <p:cNvSpPr>
            <a:spLocks noGrp="1"/>
          </p:cNvSpPr>
          <p:nvPr>
            <p:ph type="body" sz="quarter" idx="14"/>
          </p:nvPr>
        </p:nvSpPr>
        <p:spPr/>
        <p:txBody>
          <a:bodyPr/>
          <a:lstStyle/>
          <a:p>
            <a:r>
              <a:rPr lang="en-US" dirty="0" smtClean="0"/>
              <a:t>Breakout Session – Séance en atelier</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a:t>Mario Bonito</a:t>
            </a:r>
          </a:p>
        </p:txBody>
      </p:sp>
      <p:sp>
        <p:nvSpPr>
          <p:cNvPr id="20" name="Footer Placeholder 19"/>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173042760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the best! A+!</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pic>
        <p:nvPicPr>
          <p:cNvPr id="5" name="Picture 4" descr="logo.pd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314222" y="1882423"/>
            <a:ext cx="3578426" cy="4630904"/>
          </a:xfrm>
          <a:prstGeom prst="rect">
            <a:avLst/>
          </a:prstGeom>
        </p:spPr>
      </p:pic>
      <p:sp>
        <p:nvSpPr>
          <p:cNvPr id="6" name="Footer Placeholder 5"/>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209156112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Web Experience Toolkit 101 – Introduction </a:t>
            </a:r>
            <a:r>
              <a:rPr lang="en-US" dirty="0" err="1" smtClean="0"/>
              <a:t>à</a:t>
            </a:r>
            <a:r>
              <a:rPr lang="en-US" dirty="0" smtClean="0"/>
              <a:t> la </a:t>
            </a:r>
            <a:r>
              <a:rPr lang="en-US" dirty="0" err="1" smtClean="0"/>
              <a:t>Boîte</a:t>
            </a:r>
            <a:r>
              <a:rPr lang="en-US" dirty="0" smtClean="0"/>
              <a:t> </a:t>
            </a:r>
            <a:r>
              <a:rPr lang="en-US" dirty="0" err="1" smtClean="0"/>
              <a:t>à</a:t>
            </a:r>
            <a:r>
              <a:rPr lang="en-US" dirty="0" smtClean="0"/>
              <a:t> </a:t>
            </a:r>
            <a:r>
              <a:rPr lang="en-US" dirty="0" err="1" smtClean="0"/>
              <a:t>outils</a:t>
            </a:r>
            <a:r>
              <a:rPr lang="en-US" dirty="0" smtClean="0"/>
              <a:t> de </a:t>
            </a:r>
            <a:r>
              <a:rPr lang="en-US" dirty="0" err="1" smtClean="0"/>
              <a:t>l'expérience</a:t>
            </a:r>
            <a:r>
              <a:rPr lang="en-US" dirty="0" smtClean="0"/>
              <a:t> Web</a:t>
            </a:r>
            <a:endParaRPr lang="en-US" dirty="0"/>
          </a:p>
        </p:txBody>
      </p:sp>
      <p:sp>
        <p:nvSpPr>
          <p:cNvPr id="9" name="Content Placeholder 8"/>
          <p:cNvSpPr>
            <a:spLocks noGrp="1"/>
          </p:cNvSpPr>
          <p:nvPr>
            <p:ph idx="1"/>
          </p:nvPr>
        </p:nvSpPr>
        <p:spPr/>
        <p:txBody>
          <a:bodyPr/>
          <a:lstStyle/>
          <a:p>
            <a:r>
              <a:rPr lang="en-US" dirty="0" smtClean="0"/>
              <a:t>This session will prepare you to work with </a:t>
            </a:r>
            <a:r>
              <a:rPr lang="en-US" dirty="0" err="1" smtClean="0"/>
              <a:t>git</a:t>
            </a:r>
            <a:r>
              <a:rPr lang="en-US" dirty="0" smtClean="0"/>
              <a:t> and </a:t>
            </a:r>
            <a:r>
              <a:rPr lang="en-US" dirty="0" err="1" smtClean="0"/>
              <a:t>GitHub</a:t>
            </a:r>
            <a:r>
              <a:rPr lang="en-US" dirty="0" smtClean="0"/>
              <a:t> and to develop for the Web Experience Toolkit.</a:t>
            </a:r>
          </a:p>
          <a:p>
            <a:r>
              <a:rPr lang="en-US" dirty="0" err="1"/>
              <a:t>Cet</a:t>
            </a:r>
            <a:r>
              <a:rPr lang="en-US" dirty="0"/>
              <a:t> atelier </a:t>
            </a:r>
            <a:r>
              <a:rPr lang="en-US" dirty="0" err="1"/>
              <a:t>vous</a:t>
            </a:r>
            <a:r>
              <a:rPr lang="en-US" dirty="0"/>
              <a:t> </a:t>
            </a:r>
            <a:r>
              <a:rPr lang="en-US" dirty="0" err="1"/>
              <a:t>préparera</a:t>
            </a:r>
            <a:r>
              <a:rPr lang="en-US" dirty="0"/>
              <a:t> </a:t>
            </a:r>
            <a:r>
              <a:rPr lang="en-US" dirty="0" err="1"/>
              <a:t>à</a:t>
            </a:r>
            <a:r>
              <a:rPr lang="en-US" dirty="0"/>
              <a:t> </a:t>
            </a:r>
            <a:r>
              <a:rPr lang="en-US" dirty="0" err="1"/>
              <a:t>travailler</a:t>
            </a:r>
            <a:r>
              <a:rPr lang="en-US" dirty="0"/>
              <a:t> avec </a:t>
            </a:r>
            <a:r>
              <a:rPr lang="en-US" dirty="0" err="1"/>
              <a:t>git</a:t>
            </a:r>
            <a:r>
              <a:rPr lang="en-US" dirty="0"/>
              <a:t> et </a:t>
            </a:r>
            <a:r>
              <a:rPr lang="en-US" dirty="0" err="1"/>
              <a:t>GitHub</a:t>
            </a:r>
            <a:r>
              <a:rPr lang="en-US" dirty="0"/>
              <a:t> et </a:t>
            </a:r>
            <a:r>
              <a:rPr lang="en-US" dirty="0" err="1"/>
              <a:t>à</a:t>
            </a:r>
            <a:r>
              <a:rPr lang="en-US" dirty="0"/>
              <a:t> </a:t>
            </a:r>
            <a:r>
              <a:rPr lang="en-US" dirty="0" err="1"/>
              <a:t>développer</a:t>
            </a:r>
            <a:r>
              <a:rPr lang="en-US" dirty="0"/>
              <a:t> pour la </a:t>
            </a:r>
            <a:r>
              <a:rPr lang="en-US" dirty="0" err="1"/>
              <a:t>Boîte</a:t>
            </a:r>
            <a:r>
              <a:rPr lang="en-US" dirty="0"/>
              <a:t> </a:t>
            </a:r>
            <a:r>
              <a:rPr lang="en-US" dirty="0" err="1"/>
              <a:t>à</a:t>
            </a:r>
            <a:r>
              <a:rPr lang="en-US" dirty="0"/>
              <a:t> </a:t>
            </a:r>
            <a:r>
              <a:rPr lang="en-US" dirty="0" err="1"/>
              <a:t>outils</a:t>
            </a:r>
            <a:r>
              <a:rPr lang="en-US" dirty="0"/>
              <a:t> de </a:t>
            </a:r>
            <a:r>
              <a:rPr lang="en-US" dirty="0" err="1"/>
              <a:t>l'expérience</a:t>
            </a:r>
            <a:r>
              <a:rPr lang="en-US" dirty="0"/>
              <a:t> Web.</a:t>
            </a:r>
          </a:p>
          <a:p>
            <a:endParaRPr lang="en-US" dirty="0"/>
          </a:p>
        </p:txBody>
      </p:sp>
      <p:sp>
        <p:nvSpPr>
          <p:cNvPr id="11" name="Slide Number Placeholder 10"/>
          <p:cNvSpPr>
            <a:spLocks noGrp="1"/>
          </p:cNvSpPr>
          <p:nvPr>
            <p:ph type="sldNum" sz="quarter" idx="12"/>
          </p:nvPr>
        </p:nvSpPr>
        <p:spPr/>
        <p:txBody>
          <a:bodyPr/>
          <a:lstStyle/>
          <a:p>
            <a:fld id="{6E2D2B3B-882E-40F3-A32F-6DD516915044}" type="slidenum">
              <a:rPr lang="en-US" smtClean="0"/>
              <a:pPr/>
              <a:t>2</a:t>
            </a:fld>
            <a:endParaRPr lang="en-US"/>
          </a:p>
        </p:txBody>
      </p:sp>
      <p:sp>
        <p:nvSpPr>
          <p:cNvPr id="4" name="Text Placeholder 3"/>
          <p:cNvSpPr>
            <a:spLocks noGrp="1"/>
          </p:cNvSpPr>
          <p:nvPr>
            <p:ph type="body" sz="quarter" idx="13"/>
          </p:nvPr>
        </p:nvSpPr>
        <p:spPr/>
        <p:txBody>
          <a:bodyPr>
            <a:normAutofit lnSpcReduction="10000"/>
          </a:bodyPr>
          <a:lstStyle/>
          <a:p>
            <a:r>
              <a:rPr lang="en-US" smtClean="0"/>
              <a:t>1:30 ‒ 3:55, Lamoureux 106</a:t>
            </a:r>
            <a:endParaRPr lang="en-US" dirty="0"/>
          </a:p>
        </p:txBody>
      </p:sp>
      <p:sp>
        <p:nvSpPr>
          <p:cNvPr id="5" name="Text Placeholder 4"/>
          <p:cNvSpPr>
            <a:spLocks noGrp="1"/>
          </p:cNvSpPr>
          <p:nvPr>
            <p:ph type="body" sz="quarter" idx="14"/>
          </p:nvPr>
        </p:nvSpPr>
        <p:spPr/>
        <p:txBody>
          <a:bodyPr/>
          <a:lstStyle/>
          <a:p>
            <a:r>
              <a:rPr lang="en-US" smtClean="0"/>
              <a:t>Breakout Session – Séance en atelier</a:t>
            </a:r>
            <a:endParaRPr lang="en-US" dirty="0"/>
          </a:p>
        </p:txBody>
      </p:sp>
      <p:sp>
        <p:nvSpPr>
          <p:cNvPr id="15" name="Text Placeholder 14"/>
          <p:cNvSpPr>
            <a:spLocks noGrp="1"/>
          </p:cNvSpPr>
          <p:nvPr>
            <p:ph type="body" sz="quarter" idx="15"/>
          </p:nvPr>
        </p:nvSpPr>
        <p:spPr/>
        <p:txBody>
          <a:bodyPr>
            <a:normAutofit lnSpcReduction="10000"/>
          </a:bodyPr>
          <a:lstStyle/>
          <a:p>
            <a:endParaRPr lang="en-US"/>
          </a:p>
        </p:txBody>
      </p:sp>
      <p:sp>
        <p:nvSpPr>
          <p:cNvPr id="16" name="Footer Placeholder 15"/>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193266807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User experience testing for the Open Government Portal – </a:t>
            </a:r>
            <a:r>
              <a:rPr lang="en-US" sz="3200" dirty="0" err="1" smtClean="0"/>
              <a:t>Essais</a:t>
            </a:r>
            <a:r>
              <a:rPr lang="en-US" sz="3200" dirty="0" smtClean="0"/>
              <a:t> de </a:t>
            </a:r>
            <a:r>
              <a:rPr lang="en-US" sz="3200" dirty="0" err="1" smtClean="0"/>
              <a:t>facilité</a:t>
            </a:r>
            <a:r>
              <a:rPr lang="en-US" sz="3200" dirty="0" smtClean="0"/>
              <a:t> </a:t>
            </a:r>
            <a:r>
              <a:rPr lang="en-US" sz="3200" dirty="0" err="1" smtClean="0"/>
              <a:t>d'emploi</a:t>
            </a:r>
            <a:r>
              <a:rPr lang="en-US" sz="3200" dirty="0" smtClean="0"/>
              <a:t> pour le </a:t>
            </a:r>
            <a:r>
              <a:rPr lang="en-US" sz="3200" dirty="0" err="1" smtClean="0"/>
              <a:t>Portail</a:t>
            </a:r>
            <a:r>
              <a:rPr lang="en-US" sz="3200" dirty="0" smtClean="0"/>
              <a:t> du </a:t>
            </a:r>
            <a:r>
              <a:rPr lang="en-US" sz="3200" dirty="0" err="1" smtClean="0"/>
              <a:t>gouvernement</a:t>
            </a:r>
            <a:r>
              <a:rPr lang="en-US" sz="3200" dirty="0" smtClean="0"/>
              <a:t> </a:t>
            </a:r>
            <a:r>
              <a:rPr lang="en-US" sz="3200" dirty="0" err="1" smtClean="0"/>
              <a:t>ouvert</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The Open Government Portal was launched in June and we want your feedback on your experience so far. Have you been able to find the data you are looking for? Know how to suggest a dataset? We are looking for your valuable input as we continue to expand the scope and capability of the portal.</a:t>
            </a:r>
          </a:p>
          <a:p>
            <a:r>
              <a:rPr lang="en-US" dirty="0"/>
              <a:t>Le </a:t>
            </a:r>
            <a:r>
              <a:rPr lang="en-US" dirty="0" err="1"/>
              <a:t>Portail</a:t>
            </a:r>
            <a:r>
              <a:rPr lang="en-US" dirty="0"/>
              <a:t> du </a:t>
            </a:r>
            <a:r>
              <a:rPr lang="en-US" dirty="0" err="1"/>
              <a:t>gouvernement</a:t>
            </a:r>
            <a:r>
              <a:rPr lang="en-US" dirty="0"/>
              <a:t> </a:t>
            </a:r>
            <a:r>
              <a:rPr lang="en-US" dirty="0" err="1"/>
              <a:t>ouvert</a:t>
            </a:r>
            <a:r>
              <a:rPr lang="en-US" dirty="0"/>
              <a:t> a </a:t>
            </a:r>
            <a:r>
              <a:rPr lang="en-US" dirty="0" err="1"/>
              <a:t>été</a:t>
            </a:r>
            <a:r>
              <a:rPr lang="en-US" dirty="0"/>
              <a:t> </a:t>
            </a:r>
            <a:r>
              <a:rPr lang="en-US" dirty="0" err="1"/>
              <a:t>lancé</a:t>
            </a:r>
            <a:r>
              <a:rPr lang="en-US" dirty="0"/>
              <a:t> en </a:t>
            </a:r>
            <a:r>
              <a:rPr lang="en-US" dirty="0" err="1"/>
              <a:t>juin</a:t>
            </a:r>
            <a:r>
              <a:rPr lang="en-US" dirty="0"/>
              <a:t> et nous </a:t>
            </a:r>
            <a:r>
              <a:rPr lang="en-US" dirty="0" err="1"/>
              <a:t>voulons</a:t>
            </a:r>
            <a:r>
              <a:rPr lang="en-US" dirty="0"/>
              <a:t> </a:t>
            </a:r>
            <a:r>
              <a:rPr lang="en-US" dirty="0" err="1"/>
              <a:t>vos</a:t>
            </a:r>
            <a:r>
              <a:rPr lang="en-US" dirty="0"/>
              <a:t> </a:t>
            </a:r>
            <a:r>
              <a:rPr lang="en-US" dirty="0" err="1"/>
              <a:t>commentaires</a:t>
            </a:r>
            <a:r>
              <a:rPr lang="en-US" dirty="0"/>
              <a:t> </a:t>
            </a:r>
            <a:r>
              <a:rPr lang="en-US" dirty="0" err="1"/>
              <a:t>sur</a:t>
            </a:r>
            <a:r>
              <a:rPr lang="en-US" dirty="0"/>
              <a:t> </a:t>
            </a:r>
            <a:r>
              <a:rPr lang="en-US" dirty="0" err="1"/>
              <a:t>votre</a:t>
            </a:r>
            <a:r>
              <a:rPr lang="en-US" dirty="0"/>
              <a:t> </a:t>
            </a:r>
            <a:r>
              <a:rPr lang="en-US" dirty="0" err="1"/>
              <a:t>expérience</a:t>
            </a:r>
            <a:r>
              <a:rPr lang="en-US" dirty="0"/>
              <a:t> </a:t>
            </a:r>
            <a:r>
              <a:rPr lang="en-US" dirty="0" err="1"/>
              <a:t>à</a:t>
            </a:r>
            <a:r>
              <a:rPr lang="en-US" dirty="0"/>
              <a:t> </a:t>
            </a:r>
            <a:r>
              <a:rPr lang="en-US" dirty="0" err="1"/>
              <a:t>ce</a:t>
            </a:r>
            <a:r>
              <a:rPr lang="en-US" dirty="0"/>
              <a:t> jour. </a:t>
            </a:r>
            <a:r>
              <a:rPr lang="en-US" dirty="0" err="1"/>
              <a:t>Avez-vous</a:t>
            </a:r>
            <a:r>
              <a:rPr lang="en-US" dirty="0"/>
              <a:t> </a:t>
            </a:r>
            <a:r>
              <a:rPr lang="en-US" dirty="0" err="1"/>
              <a:t>été</a:t>
            </a:r>
            <a:r>
              <a:rPr lang="en-US" dirty="0"/>
              <a:t> en </a:t>
            </a:r>
            <a:r>
              <a:rPr lang="en-US" dirty="0" err="1"/>
              <a:t>mesure</a:t>
            </a:r>
            <a:r>
              <a:rPr lang="en-US" dirty="0"/>
              <a:t> de </a:t>
            </a:r>
            <a:r>
              <a:rPr lang="en-US" dirty="0" err="1"/>
              <a:t>trouver</a:t>
            </a:r>
            <a:r>
              <a:rPr lang="en-US" dirty="0"/>
              <a:t> les </a:t>
            </a:r>
            <a:r>
              <a:rPr lang="en-US" dirty="0" err="1"/>
              <a:t>jeux</a:t>
            </a:r>
            <a:r>
              <a:rPr lang="en-US" dirty="0"/>
              <a:t> de </a:t>
            </a:r>
            <a:r>
              <a:rPr lang="en-US" dirty="0" err="1"/>
              <a:t>données</a:t>
            </a:r>
            <a:r>
              <a:rPr lang="en-US" dirty="0"/>
              <a:t> </a:t>
            </a:r>
            <a:r>
              <a:rPr lang="en-US" dirty="0" err="1"/>
              <a:t>que</a:t>
            </a:r>
            <a:r>
              <a:rPr lang="en-US" dirty="0"/>
              <a:t> </a:t>
            </a:r>
            <a:r>
              <a:rPr lang="en-US" dirty="0" err="1"/>
              <a:t>vous</a:t>
            </a:r>
            <a:r>
              <a:rPr lang="en-US" dirty="0"/>
              <a:t> </a:t>
            </a:r>
            <a:r>
              <a:rPr lang="en-US" dirty="0" err="1"/>
              <a:t>recherchez</a:t>
            </a:r>
            <a:r>
              <a:rPr lang="en-US" dirty="0"/>
              <a:t>? </a:t>
            </a:r>
            <a:r>
              <a:rPr lang="en-US" dirty="0" err="1"/>
              <a:t>Savez-vous</a:t>
            </a:r>
            <a:r>
              <a:rPr lang="en-US" dirty="0"/>
              <a:t> comment proposer un </a:t>
            </a:r>
            <a:r>
              <a:rPr lang="en-US" dirty="0" err="1"/>
              <a:t>jeu</a:t>
            </a:r>
            <a:r>
              <a:rPr lang="en-US" dirty="0"/>
              <a:t> de </a:t>
            </a:r>
            <a:r>
              <a:rPr lang="en-US" dirty="0" err="1"/>
              <a:t>données</a:t>
            </a:r>
            <a:r>
              <a:rPr lang="en-US" dirty="0"/>
              <a:t>? Nous </a:t>
            </a:r>
            <a:r>
              <a:rPr lang="en-US" dirty="0" err="1"/>
              <a:t>recherchons</a:t>
            </a:r>
            <a:r>
              <a:rPr lang="en-US" dirty="0"/>
              <a:t> </a:t>
            </a:r>
            <a:r>
              <a:rPr lang="en-US" dirty="0" err="1"/>
              <a:t>votre</a:t>
            </a:r>
            <a:r>
              <a:rPr lang="en-US" dirty="0"/>
              <a:t> </a:t>
            </a:r>
            <a:r>
              <a:rPr lang="en-US" dirty="0" err="1"/>
              <a:t>précieuse</a:t>
            </a:r>
            <a:r>
              <a:rPr lang="en-US" dirty="0"/>
              <a:t> contribution pour </a:t>
            </a:r>
            <a:r>
              <a:rPr lang="en-US" dirty="0" err="1"/>
              <a:t>que</a:t>
            </a:r>
            <a:r>
              <a:rPr lang="en-US" dirty="0"/>
              <a:t> nous </a:t>
            </a:r>
            <a:r>
              <a:rPr lang="en-US" dirty="0" err="1"/>
              <a:t>soyons</a:t>
            </a:r>
            <a:r>
              <a:rPr lang="en-US" dirty="0"/>
              <a:t> en </a:t>
            </a:r>
            <a:r>
              <a:rPr lang="en-US" dirty="0" err="1"/>
              <a:t>mesure</a:t>
            </a:r>
            <a:r>
              <a:rPr lang="en-US" dirty="0"/>
              <a:t> </a:t>
            </a:r>
            <a:r>
              <a:rPr lang="en-US" dirty="0" err="1"/>
              <a:t>d'étendre</a:t>
            </a:r>
            <a:r>
              <a:rPr lang="en-US" dirty="0"/>
              <a:t> la </a:t>
            </a:r>
            <a:r>
              <a:rPr lang="en-US" dirty="0" err="1"/>
              <a:t>portée</a:t>
            </a:r>
            <a:r>
              <a:rPr lang="en-US" dirty="0"/>
              <a:t> et la </a:t>
            </a:r>
            <a:r>
              <a:rPr lang="en-US" dirty="0" err="1"/>
              <a:t>capacité</a:t>
            </a:r>
            <a:r>
              <a:rPr lang="en-US" dirty="0"/>
              <a:t> du </a:t>
            </a:r>
            <a:r>
              <a:rPr lang="en-US" dirty="0" err="1"/>
              <a:t>portail</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
        <p:nvSpPr>
          <p:cNvPr id="5" name="Text Placeholder 4"/>
          <p:cNvSpPr>
            <a:spLocks noGrp="1"/>
          </p:cNvSpPr>
          <p:nvPr>
            <p:ph type="body" sz="quarter" idx="13"/>
          </p:nvPr>
        </p:nvSpPr>
        <p:spPr/>
        <p:txBody>
          <a:bodyPr>
            <a:normAutofit lnSpcReduction="10000"/>
          </a:bodyPr>
          <a:lstStyle/>
          <a:p>
            <a:r>
              <a:rPr lang="en-US" smtClean="0"/>
              <a:t>1:30 ‒ 2:15, Lamoureux 339</a:t>
            </a:r>
            <a:endParaRPr lang="en-US" dirty="0"/>
          </a:p>
        </p:txBody>
      </p:sp>
      <p:sp>
        <p:nvSpPr>
          <p:cNvPr id="6" name="Text Placeholder 5"/>
          <p:cNvSpPr>
            <a:spLocks noGrp="1"/>
          </p:cNvSpPr>
          <p:nvPr>
            <p:ph type="body" sz="quarter" idx="14"/>
          </p:nvPr>
        </p:nvSpPr>
        <p:spPr/>
        <p:txBody>
          <a:bodyPr/>
          <a:lstStyle/>
          <a:p>
            <a:r>
              <a:rPr lang="en-US" smtClean="0"/>
              <a:t>Breakout Session – Séance en atelier</a:t>
            </a:r>
            <a:endParaRPr lang="en-US" dirty="0"/>
          </a:p>
        </p:txBody>
      </p:sp>
      <p:sp>
        <p:nvSpPr>
          <p:cNvPr id="13" name="Text Placeholder 12"/>
          <p:cNvSpPr>
            <a:spLocks noGrp="1"/>
          </p:cNvSpPr>
          <p:nvPr>
            <p:ph type="body" sz="quarter" idx="15"/>
          </p:nvPr>
        </p:nvSpPr>
        <p:spPr/>
        <p:txBody>
          <a:bodyPr>
            <a:normAutofit lnSpcReduction="10000"/>
          </a:bodyPr>
          <a:lstStyle/>
          <a:p>
            <a:r>
              <a:rPr lang="en-US" dirty="0"/>
              <a:t>Ashley </a:t>
            </a:r>
            <a:r>
              <a:rPr lang="en-US" dirty="0" err="1"/>
              <a:t>Casovan</a:t>
            </a:r>
            <a:endParaRPr lang="en-US" dirty="0"/>
          </a:p>
        </p:txBody>
      </p:sp>
      <p:sp>
        <p:nvSpPr>
          <p:cNvPr id="14" name="Footer Placeholder 13"/>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266558573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a:t>
            </a:r>
            <a:r>
              <a:rPr lang="fr-FR" dirty="0" smtClean="0"/>
              <a:t>à</a:t>
            </a:r>
            <a:r>
              <a:rPr lang="en-US" dirty="0" smtClean="0"/>
              <a:t> Sass (SCSS) and/et Compass</a:t>
            </a:r>
            <a:endParaRPr lang="en-US" dirty="0"/>
          </a:p>
        </p:txBody>
      </p:sp>
      <p:sp>
        <p:nvSpPr>
          <p:cNvPr id="3" name="Content Placeholder 2"/>
          <p:cNvSpPr>
            <a:spLocks noGrp="1"/>
          </p:cNvSpPr>
          <p:nvPr>
            <p:ph idx="1"/>
          </p:nvPr>
        </p:nvSpPr>
        <p:spPr/>
        <p:txBody>
          <a:bodyPr/>
          <a:lstStyle/>
          <a:p>
            <a:r>
              <a:rPr lang="en-US" smtClean="0"/>
              <a:t>Crash course for those that know (some) CSS, but want to know how they can start leveraging SCSS and Compass for their designs.</a:t>
            </a:r>
          </a:p>
          <a:p>
            <a:r>
              <a:rPr lang="en-US" smtClean="0"/>
              <a:t>Cours intensif pour ceux qui s'y connaissent (un peu) en CSS et qui veulent apprendre à prendre avantage de SCSS et Compass pour leurs designs.</a:t>
            </a:r>
          </a:p>
          <a:p>
            <a:endParaRPr lang="en-US"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
        <p:nvSpPr>
          <p:cNvPr id="5" name="Text Placeholder 4"/>
          <p:cNvSpPr>
            <a:spLocks noGrp="1"/>
          </p:cNvSpPr>
          <p:nvPr>
            <p:ph type="body" sz="quarter" idx="13"/>
          </p:nvPr>
        </p:nvSpPr>
        <p:spPr/>
        <p:txBody>
          <a:bodyPr>
            <a:normAutofit lnSpcReduction="10000"/>
          </a:bodyPr>
          <a:lstStyle/>
          <a:p>
            <a:r>
              <a:rPr lang="en-US" smtClean="0"/>
              <a:t>1:30 ‒ 2:15, Lamoureux 342</a:t>
            </a:r>
            <a:endParaRPr lang="en-US" dirty="0"/>
          </a:p>
        </p:txBody>
      </p:sp>
      <p:sp>
        <p:nvSpPr>
          <p:cNvPr id="6" name="Text Placeholder 5"/>
          <p:cNvSpPr>
            <a:spLocks noGrp="1"/>
          </p:cNvSpPr>
          <p:nvPr>
            <p:ph type="body" sz="quarter" idx="14"/>
          </p:nvPr>
        </p:nvSpPr>
        <p:spPr/>
        <p:txBody>
          <a:bodyPr/>
          <a:lstStyle/>
          <a:p>
            <a:r>
              <a:rPr lang="en-US" smtClean="0"/>
              <a:t>Breakout Session – Séance en atelier</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a:t>Nick </a:t>
            </a:r>
            <a:r>
              <a:rPr lang="en-US" dirty="0" err="1" smtClean="0"/>
              <a:t>Schonning</a:t>
            </a:r>
            <a:endParaRPr lang="en-US" dirty="0"/>
          </a:p>
        </p:txBody>
      </p:sp>
      <p:sp>
        <p:nvSpPr>
          <p:cNvPr id="20" name="Footer Placeholder 19"/>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426037729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to/au JavaScript</a:t>
            </a:r>
            <a:endParaRPr lang="en-US" dirty="0"/>
          </a:p>
        </p:txBody>
      </p:sp>
      <p:sp>
        <p:nvSpPr>
          <p:cNvPr id="11" name="Content Placeholder 10"/>
          <p:cNvSpPr>
            <a:spLocks noGrp="1"/>
          </p:cNvSpPr>
          <p:nvPr>
            <p:ph idx="1"/>
          </p:nvPr>
        </p:nvSpPr>
        <p:spPr/>
        <p:txBody>
          <a:bodyPr>
            <a:normAutofit fontScale="92500" lnSpcReduction="10000"/>
          </a:bodyPr>
          <a:lstStyle/>
          <a:p>
            <a:r>
              <a:rPr lang="en-US" dirty="0" smtClean="0"/>
              <a:t>Forty-five minutes </a:t>
            </a:r>
            <a:r>
              <a:rPr lang="en-US" dirty="0"/>
              <a:t>of JavaScript, </a:t>
            </a:r>
            <a:r>
              <a:rPr lang="en-US" dirty="0" err="1"/>
              <a:t>jQuery</a:t>
            </a:r>
            <a:r>
              <a:rPr lang="en-US" dirty="0"/>
              <a:t> and how they're used in the Web Experience Toolkit, hand crafted for beginner to intermediate coders</a:t>
            </a:r>
            <a:r>
              <a:rPr lang="en-US" dirty="0" smtClean="0"/>
              <a:t>.</a:t>
            </a:r>
          </a:p>
          <a:p>
            <a:r>
              <a:rPr lang="en-US" dirty="0" err="1" smtClean="0"/>
              <a:t>Quarante-cinq</a:t>
            </a:r>
            <a:r>
              <a:rPr lang="en-US" dirty="0" smtClean="0"/>
              <a:t> minutes </a:t>
            </a:r>
            <a:r>
              <a:rPr lang="en-US" dirty="0"/>
              <a:t>au </a:t>
            </a:r>
            <a:r>
              <a:rPr lang="en-US" dirty="0" err="1"/>
              <a:t>sujet</a:t>
            </a:r>
            <a:r>
              <a:rPr lang="en-US" dirty="0"/>
              <a:t> du JavaScript, de </a:t>
            </a:r>
            <a:r>
              <a:rPr lang="en-US" dirty="0" err="1"/>
              <a:t>jQuery</a:t>
            </a:r>
            <a:r>
              <a:rPr lang="en-US" dirty="0"/>
              <a:t> et de la </a:t>
            </a:r>
            <a:r>
              <a:rPr lang="en-US" dirty="0" err="1"/>
              <a:t>façon</a:t>
            </a:r>
            <a:r>
              <a:rPr lang="en-US" dirty="0"/>
              <a:t> </a:t>
            </a:r>
            <a:r>
              <a:rPr lang="en-US" dirty="0" err="1"/>
              <a:t>dont</a:t>
            </a:r>
            <a:r>
              <a:rPr lang="en-US" dirty="0"/>
              <a:t> </a:t>
            </a:r>
            <a:r>
              <a:rPr lang="en-US" dirty="0" err="1"/>
              <a:t>ils</a:t>
            </a:r>
            <a:r>
              <a:rPr lang="en-US" dirty="0"/>
              <a:t> </a:t>
            </a:r>
            <a:r>
              <a:rPr lang="en-US" dirty="0" err="1"/>
              <a:t>sont</a:t>
            </a:r>
            <a:r>
              <a:rPr lang="en-US" dirty="0"/>
              <a:t> </a:t>
            </a:r>
            <a:r>
              <a:rPr lang="en-US" dirty="0" err="1"/>
              <a:t>utilisés</a:t>
            </a:r>
            <a:r>
              <a:rPr lang="en-US" dirty="0"/>
              <a:t> </a:t>
            </a:r>
            <a:r>
              <a:rPr lang="en-US" dirty="0" err="1"/>
              <a:t>dans</a:t>
            </a:r>
            <a:r>
              <a:rPr lang="en-US" dirty="0"/>
              <a:t> la </a:t>
            </a:r>
            <a:r>
              <a:rPr lang="en-US" dirty="0" err="1"/>
              <a:t>Boîte</a:t>
            </a:r>
            <a:r>
              <a:rPr lang="en-US" dirty="0"/>
              <a:t> </a:t>
            </a:r>
            <a:r>
              <a:rPr lang="en-US" dirty="0" err="1"/>
              <a:t>à</a:t>
            </a:r>
            <a:r>
              <a:rPr lang="en-US" dirty="0"/>
              <a:t> </a:t>
            </a:r>
            <a:r>
              <a:rPr lang="en-US" dirty="0" err="1"/>
              <a:t>outils</a:t>
            </a:r>
            <a:r>
              <a:rPr lang="en-US" dirty="0"/>
              <a:t> de </a:t>
            </a:r>
            <a:r>
              <a:rPr lang="en-US" dirty="0" err="1"/>
              <a:t>l'expérience</a:t>
            </a:r>
            <a:r>
              <a:rPr lang="en-US" dirty="0"/>
              <a:t> Web, </a:t>
            </a:r>
            <a:r>
              <a:rPr lang="en-US" dirty="0" err="1"/>
              <a:t>conçu</a:t>
            </a:r>
            <a:r>
              <a:rPr lang="en-US" dirty="0"/>
              <a:t> </a:t>
            </a:r>
            <a:r>
              <a:rPr lang="en-US" dirty="0" err="1"/>
              <a:t>spécialement</a:t>
            </a:r>
            <a:r>
              <a:rPr lang="en-US" dirty="0"/>
              <a:t> pour les </a:t>
            </a:r>
            <a:r>
              <a:rPr lang="en-US" dirty="0" err="1"/>
              <a:t>codeurs</a:t>
            </a:r>
            <a:r>
              <a:rPr lang="en-US" dirty="0"/>
              <a:t> de </a:t>
            </a:r>
            <a:r>
              <a:rPr lang="en-US" dirty="0" err="1"/>
              <a:t>niveau</a:t>
            </a:r>
            <a:r>
              <a:rPr lang="en-US" dirty="0"/>
              <a:t> </a:t>
            </a:r>
            <a:r>
              <a:rPr lang="en-US" dirty="0" err="1"/>
              <a:t>débutant</a:t>
            </a:r>
            <a:r>
              <a:rPr lang="en-US" dirty="0"/>
              <a:t> </a:t>
            </a:r>
            <a:r>
              <a:rPr lang="en-US" dirty="0" err="1"/>
              <a:t>à</a:t>
            </a:r>
            <a:r>
              <a:rPr lang="en-US" dirty="0"/>
              <a:t> </a:t>
            </a:r>
            <a:r>
              <a:rPr lang="en-US" dirty="0" err="1"/>
              <a:t>intermédiaire</a:t>
            </a:r>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sp>
        <p:nvSpPr>
          <p:cNvPr id="5" name="Text Placeholder 4"/>
          <p:cNvSpPr>
            <a:spLocks noGrp="1"/>
          </p:cNvSpPr>
          <p:nvPr>
            <p:ph type="body" sz="quarter" idx="13"/>
          </p:nvPr>
        </p:nvSpPr>
        <p:spPr/>
        <p:txBody>
          <a:bodyPr>
            <a:normAutofit lnSpcReduction="10000"/>
          </a:bodyPr>
          <a:lstStyle/>
          <a:p>
            <a:r>
              <a:rPr lang="en-US" smtClean="0"/>
              <a:t>1:30 ‒ 2:15, Lamoureux 360</a:t>
            </a:r>
            <a:endParaRPr lang="en-US" dirty="0"/>
          </a:p>
        </p:txBody>
      </p:sp>
      <p:sp>
        <p:nvSpPr>
          <p:cNvPr id="12" name="Text Placeholder 11"/>
          <p:cNvSpPr>
            <a:spLocks noGrp="1"/>
          </p:cNvSpPr>
          <p:nvPr>
            <p:ph type="body" sz="quarter" idx="14"/>
          </p:nvPr>
        </p:nvSpPr>
        <p:spPr/>
        <p:txBody>
          <a:bodyPr/>
          <a:lstStyle/>
          <a:p>
            <a:r>
              <a:rPr lang="en-US" dirty="0"/>
              <a:t>Breakout Session – Séance en atelier</a:t>
            </a:r>
            <a:endParaRPr lang="en-US" dirty="0"/>
          </a:p>
        </p:txBody>
      </p:sp>
      <p:sp>
        <p:nvSpPr>
          <p:cNvPr id="13" name="Text Placeholder 12"/>
          <p:cNvSpPr>
            <a:spLocks noGrp="1"/>
          </p:cNvSpPr>
          <p:nvPr>
            <p:ph type="body" sz="quarter" idx="15"/>
          </p:nvPr>
        </p:nvSpPr>
        <p:spPr/>
        <p:txBody>
          <a:bodyPr>
            <a:normAutofit lnSpcReduction="10000"/>
          </a:bodyPr>
          <a:lstStyle/>
          <a:p>
            <a:r>
              <a:rPr lang="en-US" dirty="0"/>
              <a:t>Pat </a:t>
            </a:r>
            <a:r>
              <a:rPr lang="en-US" dirty="0" smtClean="0"/>
              <a:t>Heard</a:t>
            </a:r>
            <a:endParaRPr lang="en-US" dirty="0"/>
          </a:p>
        </p:txBody>
      </p:sp>
      <p:sp>
        <p:nvSpPr>
          <p:cNvPr id="14" name="Footer Placeholder 13"/>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194006143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migration – Migration de </a:t>
            </a:r>
            <a:r>
              <a:rPr lang="en-US" dirty="0" err="1" smtClean="0"/>
              <a:t>plugiciel</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 quick overview of Javascript Event Programming (JEP), Web Experience Toolkit version 3.1 plugins and plugin migration to the Web Experience Toolkit version 4.0.</a:t>
            </a:r>
          </a:p>
          <a:p>
            <a:r>
              <a:rPr lang="en-US" smtClean="0"/>
              <a:t>Un bref aperçu de la programmation événementielle en Javascript (JEP), des plugiciels de la Boîte à outils de l'expérience Web version 3.1 et de la migration de plugiciel vers la Boîte à outils de l'expérience Web version 4.0.</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6</a:t>
            </a:fld>
            <a:endParaRPr lang="en-US"/>
          </a:p>
        </p:txBody>
      </p:sp>
      <p:sp>
        <p:nvSpPr>
          <p:cNvPr id="5" name="Text Placeholder 4"/>
          <p:cNvSpPr>
            <a:spLocks noGrp="1"/>
          </p:cNvSpPr>
          <p:nvPr>
            <p:ph type="body" sz="quarter" idx="13"/>
          </p:nvPr>
        </p:nvSpPr>
        <p:spPr/>
        <p:txBody>
          <a:bodyPr>
            <a:normAutofit lnSpcReduction="10000"/>
          </a:bodyPr>
          <a:lstStyle/>
          <a:p>
            <a:r>
              <a:rPr lang="en-US" dirty="0" smtClean="0"/>
              <a:t>1:30 ‒ 2:15, </a:t>
            </a:r>
            <a:r>
              <a:rPr lang="en-US" dirty="0" err="1" smtClean="0"/>
              <a:t>Lamoureux</a:t>
            </a:r>
            <a:r>
              <a:rPr lang="en-US" dirty="0" smtClean="0"/>
              <a:t> 405</a:t>
            </a:r>
            <a:endParaRPr lang="en-US" dirty="0"/>
          </a:p>
        </p:txBody>
      </p:sp>
      <p:sp>
        <p:nvSpPr>
          <p:cNvPr id="12" name="Text Placeholder 11"/>
          <p:cNvSpPr>
            <a:spLocks noGrp="1"/>
          </p:cNvSpPr>
          <p:nvPr>
            <p:ph type="body" sz="quarter" idx="14"/>
          </p:nvPr>
        </p:nvSpPr>
        <p:spPr/>
        <p:txBody>
          <a:bodyPr/>
          <a:lstStyle/>
          <a:p>
            <a:r>
              <a:rPr lang="en-US" smtClean="0"/>
              <a:t>Breakout Session – Séance en atelier</a:t>
            </a:r>
          </a:p>
          <a:p>
            <a:endParaRPr lang="en-US" dirty="0"/>
          </a:p>
        </p:txBody>
      </p:sp>
      <p:sp>
        <p:nvSpPr>
          <p:cNvPr id="19" name="Text Placeholder 18"/>
          <p:cNvSpPr>
            <a:spLocks noGrp="1"/>
          </p:cNvSpPr>
          <p:nvPr>
            <p:ph type="body" sz="quarter" idx="15"/>
          </p:nvPr>
        </p:nvSpPr>
        <p:spPr/>
        <p:txBody>
          <a:bodyPr>
            <a:normAutofit lnSpcReduction="10000"/>
          </a:bodyPr>
          <a:lstStyle/>
          <a:p>
            <a:r>
              <a:rPr lang="en-US" dirty="0"/>
              <a:t>Pierre </a:t>
            </a:r>
            <a:r>
              <a:rPr lang="en-US" dirty="0" smtClean="0"/>
              <a:t>Dubois</a:t>
            </a:r>
            <a:endParaRPr lang="en-US" dirty="0"/>
          </a:p>
        </p:txBody>
      </p:sp>
      <p:sp>
        <p:nvSpPr>
          <p:cNvPr id="20" name="Footer Placeholder 19"/>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9968957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Access to information way forward – </a:t>
            </a:r>
            <a:r>
              <a:rPr lang="en-US" sz="3600" dirty="0" err="1" smtClean="0"/>
              <a:t>L'avenir</a:t>
            </a:r>
            <a:r>
              <a:rPr lang="en-US" sz="3600" dirty="0" smtClean="0"/>
              <a:t> des </a:t>
            </a:r>
            <a:r>
              <a:rPr lang="en-US" sz="3600" dirty="0" err="1" smtClean="0"/>
              <a:t>sommaires</a:t>
            </a:r>
            <a:r>
              <a:rPr lang="en-US" sz="3600" dirty="0" smtClean="0"/>
              <a:t> de </a:t>
            </a:r>
            <a:r>
              <a:rPr lang="en-US" sz="3600" dirty="0" err="1" smtClean="0"/>
              <a:t>demandes</a:t>
            </a:r>
            <a:r>
              <a:rPr lang="en-US" sz="3600" dirty="0" smtClean="0"/>
              <a:t> </a:t>
            </a:r>
            <a:r>
              <a:rPr lang="en-US" sz="3600" dirty="0" err="1" smtClean="0"/>
              <a:t>d'accès</a:t>
            </a:r>
            <a:r>
              <a:rPr lang="en-US" sz="3600" dirty="0" smtClean="0"/>
              <a:t> </a:t>
            </a:r>
            <a:r>
              <a:rPr lang="en-US" sz="3600" dirty="0" err="1" smtClean="0"/>
              <a:t>à</a:t>
            </a:r>
            <a:r>
              <a:rPr lang="en-US" sz="3600" dirty="0" smtClean="0"/>
              <a:t> </a:t>
            </a:r>
            <a:r>
              <a:rPr lang="en-US" sz="3600" dirty="0" err="1" smtClean="0"/>
              <a:t>l'information</a:t>
            </a:r>
            <a:r>
              <a:rPr lang="en-US" sz="3600" dirty="0" smtClean="0"/>
              <a:t> </a:t>
            </a:r>
            <a:r>
              <a:rPr lang="en-US" sz="3600" dirty="0" err="1" smtClean="0"/>
              <a:t>complétés</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t>This breakout session is to primarily inform organizations that a central system for access to information summaries is in the works in order to avoid unnecessary individual efforts. It will also be a venue where participants will be asked to validate the proposed approach and provide feedback, suggestions and/or improvements.</a:t>
            </a:r>
          </a:p>
          <a:p>
            <a:r>
              <a:rPr lang="en-US" dirty="0" err="1"/>
              <a:t>Cette</a:t>
            </a:r>
            <a:r>
              <a:rPr lang="en-US" dirty="0"/>
              <a:t> séance a pour but </a:t>
            </a:r>
            <a:r>
              <a:rPr lang="en-US" dirty="0" err="1"/>
              <a:t>d'informer</a:t>
            </a:r>
            <a:r>
              <a:rPr lang="en-US" dirty="0"/>
              <a:t> les </a:t>
            </a:r>
            <a:r>
              <a:rPr lang="en-US" dirty="0" err="1"/>
              <a:t>organisations</a:t>
            </a:r>
            <a:r>
              <a:rPr lang="en-US" dirty="0"/>
              <a:t> </a:t>
            </a:r>
            <a:r>
              <a:rPr lang="en-US" dirty="0" err="1"/>
              <a:t>qu’un</a:t>
            </a:r>
            <a:r>
              <a:rPr lang="en-US" dirty="0"/>
              <a:t> </a:t>
            </a:r>
            <a:r>
              <a:rPr lang="en-US" dirty="0" err="1"/>
              <a:t>système</a:t>
            </a:r>
            <a:r>
              <a:rPr lang="en-US" dirty="0"/>
              <a:t> central pour </a:t>
            </a:r>
            <a:r>
              <a:rPr lang="en-US" dirty="0" err="1"/>
              <a:t>gérer</a:t>
            </a:r>
            <a:r>
              <a:rPr lang="en-US" dirty="0"/>
              <a:t> les </a:t>
            </a:r>
            <a:r>
              <a:rPr lang="en-US" dirty="0" err="1"/>
              <a:t>sommaires</a:t>
            </a:r>
            <a:r>
              <a:rPr lang="en-US" dirty="0"/>
              <a:t> de </a:t>
            </a:r>
            <a:r>
              <a:rPr lang="en-US" dirty="0" err="1"/>
              <a:t>demandes</a:t>
            </a:r>
            <a:r>
              <a:rPr lang="en-US" dirty="0"/>
              <a:t> </a:t>
            </a:r>
            <a:r>
              <a:rPr lang="en-US" dirty="0" err="1"/>
              <a:t>d’accès</a:t>
            </a:r>
            <a:r>
              <a:rPr lang="en-US" dirty="0"/>
              <a:t> </a:t>
            </a:r>
            <a:r>
              <a:rPr lang="en-US" dirty="0" err="1"/>
              <a:t>à</a:t>
            </a:r>
            <a:r>
              <a:rPr lang="en-US" dirty="0"/>
              <a:t> </a:t>
            </a:r>
            <a:r>
              <a:rPr lang="en-US" dirty="0" err="1"/>
              <a:t>l’information</a:t>
            </a:r>
            <a:r>
              <a:rPr lang="en-US" dirty="0"/>
              <a:t> </a:t>
            </a:r>
            <a:r>
              <a:rPr lang="en-US" dirty="0" err="1"/>
              <a:t>est</a:t>
            </a:r>
            <a:r>
              <a:rPr lang="en-US" dirty="0"/>
              <a:t> </a:t>
            </a:r>
            <a:r>
              <a:rPr lang="en-US" dirty="0" err="1"/>
              <a:t>envisagé</a:t>
            </a:r>
            <a:r>
              <a:rPr lang="en-US" dirty="0"/>
              <a:t> pour </a:t>
            </a:r>
            <a:r>
              <a:rPr lang="en-US" dirty="0" err="1"/>
              <a:t>remplacer</a:t>
            </a:r>
            <a:r>
              <a:rPr lang="en-US" dirty="0"/>
              <a:t> les efforts </a:t>
            </a:r>
            <a:r>
              <a:rPr lang="en-US" dirty="0" err="1"/>
              <a:t>individuels</a:t>
            </a:r>
            <a:r>
              <a:rPr lang="en-US" dirty="0"/>
              <a:t>. </a:t>
            </a:r>
            <a:r>
              <a:rPr lang="en-US" dirty="0" err="1"/>
              <a:t>Ce</a:t>
            </a:r>
            <a:r>
              <a:rPr lang="en-US" dirty="0"/>
              <a:t> sera </a:t>
            </a:r>
            <a:r>
              <a:rPr lang="en-US" dirty="0" err="1"/>
              <a:t>également</a:t>
            </a:r>
            <a:r>
              <a:rPr lang="en-US" dirty="0"/>
              <a:t> un lieu </a:t>
            </a:r>
            <a:r>
              <a:rPr lang="en-US" dirty="0" err="1"/>
              <a:t>où</a:t>
            </a:r>
            <a:r>
              <a:rPr lang="en-US" dirty="0"/>
              <a:t> les participants </a:t>
            </a:r>
            <a:r>
              <a:rPr lang="en-US" dirty="0" err="1"/>
              <a:t>seront</a:t>
            </a:r>
            <a:r>
              <a:rPr lang="en-US" dirty="0"/>
              <a:t> </a:t>
            </a:r>
            <a:r>
              <a:rPr lang="en-US" dirty="0" err="1"/>
              <a:t>invités</a:t>
            </a:r>
            <a:r>
              <a:rPr lang="en-US" dirty="0"/>
              <a:t> </a:t>
            </a:r>
            <a:r>
              <a:rPr lang="en-US" dirty="0" err="1"/>
              <a:t>à</a:t>
            </a:r>
            <a:r>
              <a:rPr lang="en-US" dirty="0"/>
              <a:t> </a:t>
            </a:r>
            <a:r>
              <a:rPr lang="en-US" dirty="0" err="1"/>
              <a:t>valider</a:t>
            </a:r>
            <a:r>
              <a:rPr lang="en-US" dirty="0"/>
              <a:t> </a:t>
            </a:r>
            <a:r>
              <a:rPr lang="en-US" dirty="0" err="1"/>
              <a:t>l'approche</a:t>
            </a:r>
            <a:r>
              <a:rPr lang="en-US" dirty="0"/>
              <a:t> </a:t>
            </a:r>
            <a:r>
              <a:rPr lang="en-US" dirty="0" err="1"/>
              <a:t>proposée</a:t>
            </a:r>
            <a:r>
              <a:rPr lang="en-US" dirty="0"/>
              <a:t> et </a:t>
            </a:r>
            <a:r>
              <a:rPr lang="en-US" dirty="0" err="1"/>
              <a:t>fournir</a:t>
            </a:r>
            <a:r>
              <a:rPr lang="en-US" dirty="0"/>
              <a:t> </a:t>
            </a:r>
            <a:r>
              <a:rPr lang="en-US" dirty="0" err="1"/>
              <a:t>une</a:t>
            </a:r>
            <a:r>
              <a:rPr lang="en-US" dirty="0"/>
              <a:t> des suggestions et/</a:t>
            </a:r>
            <a:r>
              <a:rPr lang="en-US" dirty="0" err="1"/>
              <a:t>ou</a:t>
            </a:r>
            <a:r>
              <a:rPr lang="en-US" dirty="0"/>
              <a:t> des </a:t>
            </a:r>
            <a:r>
              <a:rPr lang="en-US" dirty="0" err="1"/>
              <a:t>améliorations</a:t>
            </a:r>
            <a:r>
              <a:rPr lang="en-US" dirty="0" smtClean="0"/>
              <a:t>.</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
        <p:nvSpPr>
          <p:cNvPr id="5" name="Text Placeholder 4"/>
          <p:cNvSpPr>
            <a:spLocks noGrp="1"/>
          </p:cNvSpPr>
          <p:nvPr>
            <p:ph type="body" sz="quarter" idx="13"/>
          </p:nvPr>
        </p:nvSpPr>
        <p:spPr/>
        <p:txBody>
          <a:bodyPr>
            <a:normAutofit lnSpcReduction="10000"/>
          </a:bodyPr>
          <a:lstStyle/>
          <a:p>
            <a:r>
              <a:rPr lang="en-US" smtClean="0"/>
              <a:t>2:20 ‒ 3:05, Lamoureux 339</a:t>
            </a:r>
            <a:endParaRPr lang="en-US" dirty="0"/>
          </a:p>
        </p:txBody>
      </p:sp>
      <p:sp>
        <p:nvSpPr>
          <p:cNvPr id="12" name="Text Placeholder 11"/>
          <p:cNvSpPr>
            <a:spLocks noGrp="1"/>
          </p:cNvSpPr>
          <p:nvPr>
            <p:ph type="body" sz="quarter" idx="14"/>
          </p:nvPr>
        </p:nvSpPr>
        <p:spPr/>
        <p:txBody>
          <a:bodyPr/>
          <a:lstStyle/>
          <a:p>
            <a:r>
              <a:rPr lang="en-US" smtClean="0"/>
              <a:t>Breakout Session – Séance en atelier</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a:t>Cedric Jean-</a:t>
            </a:r>
            <a:r>
              <a:rPr lang="en-US" dirty="0" smtClean="0"/>
              <a:t>Marie</a:t>
            </a:r>
            <a:endParaRPr lang="en-US" dirty="0"/>
          </a:p>
        </p:txBody>
      </p:sp>
      <p:sp>
        <p:nvSpPr>
          <p:cNvPr id="20" name="Footer Placeholder 19"/>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163028956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objects – Les </a:t>
            </a:r>
            <a:r>
              <a:rPr lang="en-US" dirty="0" err="1" smtClean="0"/>
              <a:t>objets</a:t>
            </a:r>
            <a:r>
              <a:rPr lang="en-US" dirty="0" smtClean="0"/>
              <a:t> Web </a:t>
            </a:r>
            <a:r>
              <a:rPr lang="en-US" dirty="0" err="1" smtClean="0"/>
              <a:t>réactifs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session will explore a new approach to building responsive Web sites, which focuses on making the components that make up a Web site independently responsive, and how this approach can be implemented.</a:t>
            </a:r>
          </a:p>
          <a:p>
            <a:r>
              <a:rPr lang="en-US" dirty="0"/>
              <a:t>Au </a:t>
            </a:r>
            <a:r>
              <a:rPr lang="en-US" dirty="0" err="1"/>
              <a:t>cours</a:t>
            </a:r>
            <a:r>
              <a:rPr lang="en-US" dirty="0"/>
              <a:t> de </a:t>
            </a:r>
            <a:r>
              <a:rPr lang="en-US" dirty="0" err="1"/>
              <a:t>cette</a:t>
            </a:r>
            <a:r>
              <a:rPr lang="en-US" dirty="0"/>
              <a:t> séance nous </a:t>
            </a:r>
            <a:r>
              <a:rPr lang="en-US" dirty="0" err="1"/>
              <a:t>explorerons</a:t>
            </a:r>
            <a:r>
              <a:rPr lang="en-US" dirty="0"/>
              <a:t> </a:t>
            </a:r>
            <a:r>
              <a:rPr lang="en-US" dirty="0" err="1"/>
              <a:t>une</a:t>
            </a:r>
            <a:r>
              <a:rPr lang="en-US" dirty="0"/>
              <a:t> nouvelle </a:t>
            </a:r>
            <a:r>
              <a:rPr lang="en-US" dirty="0" err="1"/>
              <a:t>approche</a:t>
            </a:r>
            <a:r>
              <a:rPr lang="en-US" dirty="0"/>
              <a:t> pour la conception de sites Web </a:t>
            </a:r>
            <a:r>
              <a:rPr lang="en-US" dirty="0" err="1"/>
              <a:t>réactifs</a:t>
            </a:r>
            <a:r>
              <a:rPr lang="en-US" dirty="0"/>
              <a:t>, </a:t>
            </a:r>
            <a:r>
              <a:rPr lang="en-US" dirty="0" err="1"/>
              <a:t>où</a:t>
            </a:r>
            <a:r>
              <a:rPr lang="en-US" dirty="0"/>
              <a:t> les </a:t>
            </a:r>
            <a:r>
              <a:rPr lang="en-US" dirty="0" err="1"/>
              <a:t>composants</a:t>
            </a:r>
            <a:r>
              <a:rPr lang="en-US" dirty="0"/>
              <a:t> </a:t>
            </a:r>
            <a:r>
              <a:rPr lang="en-US" dirty="0" err="1"/>
              <a:t>utilisés</a:t>
            </a:r>
            <a:r>
              <a:rPr lang="en-US" dirty="0"/>
              <a:t> pour </a:t>
            </a:r>
            <a:r>
              <a:rPr lang="en-US" dirty="0" err="1"/>
              <a:t>bâtir</a:t>
            </a:r>
            <a:r>
              <a:rPr lang="en-US" dirty="0"/>
              <a:t> les sites Web </a:t>
            </a:r>
            <a:r>
              <a:rPr lang="en-US" dirty="0" err="1"/>
              <a:t>sont</a:t>
            </a:r>
            <a:r>
              <a:rPr lang="en-US" dirty="0"/>
              <a:t> </a:t>
            </a:r>
            <a:r>
              <a:rPr lang="en-US" dirty="0" err="1"/>
              <a:t>eux-mêmes</a:t>
            </a:r>
            <a:r>
              <a:rPr lang="en-US" dirty="0"/>
              <a:t> </a:t>
            </a:r>
            <a:r>
              <a:rPr lang="en-US" dirty="0" err="1"/>
              <a:t>conçus</a:t>
            </a:r>
            <a:r>
              <a:rPr lang="en-US" dirty="0"/>
              <a:t> de </a:t>
            </a:r>
            <a:r>
              <a:rPr lang="en-US" dirty="0" err="1"/>
              <a:t>manière</a:t>
            </a:r>
            <a:r>
              <a:rPr lang="en-US" dirty="0"/>
              <a:t> </a:t>
            </a:r>
            <a:r>
              <a:rPr lang="en-US" dirty="0" err="1"/>
              <a:t>réactive</a:t>
            </a:r>
            <a:r>
              <a:rPr lang="en-US" dirty="0"/>
              <a:t>, et les </a:t>
            </a:r>
            <a:r>
              <a:rPr lang="en-US" dirty="0" err="1"/>
              <a:t>façons</a:t>
            </a:r>
            <a:r>
              <a:rPr lang="en-US" dirty="0"/>
              <a:t> par </a:t>
            </a:r>
            <a:r>
              <a:rPr lang="en-US" dirty="0" err="1"/>
              <a:t>lesquelles</a:t>
            </a:r>
            <a:r>
              <a:rPr lang="en-US" dirty="0"/>
              <a:t> </a:t>
            </a:r>
            <a:r>
              <a:rPr lang="en-US" dirty="0" err="1"/>
              <a:t>cette</a:t>
            </a:r>
            <a:r>
              <a:rPr lang="en-US" dirty="0"/>
              <a:t> </a:t>
            </a:r>
            <a:r>
              <a:rPr lang="en-US" dirty="0" err="1"/>
              <a:t>approche</a:t>
            </a:r>
            <a:r>
              <a:rPr lang="en-US" dirty="0"/>
              <a:t> </a:t>
            </a:r>
            <a:r>
              <a:rPr lang="en-US" dirty="0" err="1"/>
              <a:t>pourrait</a:t>
            </a:r>
            <a:r>
              <a:rPr lang="en-US" dirty="0"/>
              <a:t> </a:t>
            </a:r>
            <a:r>
              <a:rPr lang="en-US" dirty="0" err="1"/>
              <a:t>être</a:t>
            </a:r>
            <a:r>
              <a:rPr lang="en-US" dirty="0"/>
              <a:t> </a:t>
            </a:r>
            <a:r>
              <a:rPr lang="en-US" dirty="0" err="1"/>
              <a:t>mise</a:t>
            </a:r>
            <a:r>
              <a:rPr lang="en-US" dirty="0"/>
              <a:t> en </a:t>
            </a:r>
            <a:r>
              <a:rPr lang="en-US" dirty="0" err="1"/>
              <a:t>œuvre</a:t>
            </a:r>
            <a:r>
              <a:rPr lang="en-US" dirty="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sp>
        <p:nvSpPr>
          <p:cNvPr id="5" name="Text Placeholder 4"/>
          <p:cNvSpPr>
            <a:spLocks noGrp="1"/>
          </p:cNvSpPr>
          <p:nvPr>
            <p:ph type="body" sz="quarter" idx="13"/>
          </p:nvPr>
        </p:nvSpPr>
        <p:spPr/>
        <p:txBody>
          <a:bodyPr>
            <a:normAutofit lnSpcReduction="10000"/>
          </a:bodyPr>
          <a:lstStyle/>
          <a:p>
            <a:r>
              <a:rPr lang="en-US" smtClean="0"/>
              <a:t>2:20 ‒ 3:55, Lamoureux 342</a:t>
            </a:r>
            <a:endParaRPr lang="en-US" dirty="0"/>
          </a:p>
        </p:txBody>
      </p:sp>
      <p:sp>
        <p:nvSpPr>
          <p:cNvPr id="12" name="Text Placeholder 11"/>
          <p:cNvSpPr>
            <a:spLocks noGrp="1"/>
          </p:cNvSpPr>
          <p:nvPr>
            <p:ph type="body" sz="quarter" idx="14"/>
          </p:nvPr>
        </p:nvSpPr>
        <p:spPr/>
        <p:txBody>
          <a:bodyPr>
            <a:normAutofit fontScale="77500" lnSpcReduction="20000"/>
          </a:bodyPr>
          <a:lstStyle/>
          <a:p>
            <a:r>
              <a:rPr lang="en-US" smtClean="0"/>
              <a:t>Breakout Session – Séance en atelier &amp; Code sprint – sprint de codage </a:t>
            </a:r>
            <a:endParaRPr lang="en-US" dirty="0"/>
          </a:p>
        </p:txBody>
      </p:sp>
      <p:sp>
        <p:nvSpPr>
          <p:cNvPr id="19" name="Text Placeholder 18"/>
          <p:cNvSpPr>
            <a:spLocks noGrp="1"/>
          </p:cNvSpPr>
          <p:nvPr>
            <p:ph type="body" sz="quarter" idx="15"/>
          </p:nvPr>
        </p:nvSpPr>
        <p:spPr/>
        <p:txBody>
          <a:bodyPr>
            <a:normAutofit lnSpcReduction="10000"/>
          </a:bodyPr>
          <a:lstStyle/>
          <a:p>
            <a:r>
              <a:rPr lang="en-US" dirty="0" smtClean="0"/>
              <a:t>Thomas </a:t>
            </a:r>
            <a:r>
              <a:rPr lang="en-US" dirty="0" err="1" smtClean="0"/>
              <a:t>Gohard</a:t>
            </a:r>
            <a:endParaRPr lang="en-US" dirty="0"/>
          </a:p>
        </p:txBody>
      </p:sp>
      <p:sp>
        <p:nvSpPr>
          <p:cNvPr id="20" name="Footer Placeholder 19"/>
          <p:cNvSpPr>
            <a:spLocks noGrp="1"/>
          </p:cNvSpPr>
          <p:nvPr>
            <p:ph type="ftr" sz="quarter" idx="11"/>
          </p:nvPr>
        </p:nvSpPr>
        <p:spPr/>
        <p:txBody>
          <a:bodyPr/>
          <a:lstStyle/>
          <a:p>
            <a:r>
              <a:rPr lang="en-US" smtClean="0"/>
              <a:t>Thursday - Jeudi</a:t>
            </a:r>
            <a:endParaRPr lang="en-US"/>
          </a:p>
        </p:txBody>
      </p:sp>
    </p:spTree>
    <p:extLst>
      <p:ext uri="{BB962C8B-B14F-4D97-AF65-F5344CB8AC3E}">
        <p14:creationId xmlns:p14="http://schemas.microsoft.com/office/powerpoint/2010/main" val="294248526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assessment 101</a:t>
            </a:r>
            <a:br>
              <a:rPr lang="en-US" dirty="0" smtClean="0"/>
            </a:br>
            <a:r>
              <a:rPr lang="en-US" dirty="0" smtClean="0"/>
              <a:t>– Introduction </a:t>
            </a:r>
            <a:r>
              <a:rPr lang="en-US" dirty="0" err="1" smtClean="0"/>
              <a:t>à</a:t>
            </a:r>
            <a:r>
              <a:rPr lang="en-US" dirty="0" smtClean="0"/>
              <a:t> </a:t>
            </a:r>
            <a:r>
              <a:rPr lang="en-US" dirty="0" err="1" smtClean="0"/>
              <a:t>l'évaluation</a:t>
            </a:r>
            <a:r>
              <a:rPr lang="en-US" dirty="0" smtClean="0"/>
              <a:t> de </a:t>
            </a:r>
            <a:r>
              <a:rPr lang="en-US" dirty="0" err="1" smtClean="0"/>
              <a:t>l'accessibilité</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How to </a:t>
            </a:r>
            <a:r>
              <a:rPr lang="en-US" dirty="0" err="1" smtClean="0"/>
              <a:t>customise</a:t>
            </a:r>
            <a:r>
              <a:rPr lang="en-US" dirty="0" smtClean="0"/>
              <a:t> a quick assessment list for your site </a:t>
            </a:r>
          </a:p>
          <a:p>
            <a:pPr lvl="1"/>
            <a:r>
              <a:rPr lang="en-US" dirty="0" smtClean="0"/>
              <a:t>Reviewing WCAG 2.0 requirements and techniques</a:t>
            </a:r>
          </a:p>
          <a:p>
            <a:pPr lvl="1"/>
            <a:r>
              <a:rPr lang="en-US" dirty="0" smtClean="0"/>
              <a:t>Simplifying the methodology</a:t>
            </a:r>
          </a:p>
          <a:p>
            <a:pPr lvl="1"/>
            <a:r>
              <a:rPr lang="en-US" dirty="0" smtClean="0"/>
              <a:t>Conducting periodically checks</a:t>
            </a:r>
          </a:p>
          <a:p>
            <a:r>
              <a:rPr lang="en-US" dirty="0" smtClean="0"/>
              <a:t>How to do an assessment </a:t>
            </a:r>
          </a:p>
          <a:p>
            <a:pPr lvl="1"/>
            <a:r>
              <a:rPr lang="en-US" dirty="0" smtClean="0"/>
              <a:t>Run through a page assessment</a:t>
            </a:r>
          </a:p>
          <a:p>
            <a:pPr lvl="1"/>
            <a:r>
              <a:rPr lang="en-US" dirty="0" smtClean="0"/>
              <a:t>List of free assessment tools available</a:t>
            </a:r>
          </a:p>
          <a:p>
            <a:r>
              <a:rPr lang="en-US" dirty="0" err="1" smtClean="0"/>
              <a:t>Personnaliser</a:t>
            </a:r>
            <a:r>
              <a:rPr lang="en-US" dirty="0" smtClean="0"/>
              <a:t> </a:t>
            </a:r>
            <a:r>
              <a:rPr lang="en-US" dirty="0" err="1" smtClean="0"/>
              <a:t>une</a:t>
            </a:r>
            <a:r>
              <a:rPr lang="en-US" dirty="0" smtClean="0"/>
              <a:t> </a:t>
            </a:r>
            <a:r>
              <a:rPr lang="en-US" dirty="0" err="1" smtClean="0"/>
              <a:t>liste</a:t>
            </a:r>
            <a:r>
              <a:rPr lang="en-US" dirty="0" smtClean="0"/>
              <a:t> </a:t>
            </a:r>
            <a:r>
              <a:rPr lang="en-US" dirty="0" err="1" smtClean="0"/>
              <a:t>d'évaluation</a:t>
            </a:r>
            <a:r>
              <a:rPr lang="en-US" dirty="0" smtClean="0"/>
              <a:t> </a:t>
            </a:r>
            <a:r>
              <a:rPr lang="en-US" dirty="0" err="1" smtClean="0"/>
              <a:t>rapide</a:t>
            </a:r>
            <a:r>
              <a:rPr lang="en-US" dirty="0" smtClean="0"/>
              <a:t> pour </a:t>
            </a:r>
            <a:r>
              <a:rPr lang="en-US" dirty="0" err="1" smtClean="0"/>
              <a:t>votre</a:t>
            </a:r>
            <a:r>
              <a:rPr lang="en-US" dirty="0" smtClean="0"/>
              <a:t> site Web.</a:t>
            </a:r>
          </a:p>
          <a:p>
            <a:r>
              <a:rPr lang="en-US" dirty="0" err="1" smtClean="0"/>
              <a:t>Effectuer</a:t>
            </a:r>
            <a:r>
              <a:rPr lang="en-US" dirty="0" smtClean="0"/>
              <a:t> </a:t>
            </a:r>
            <a:r>
              <a:rPr lang="en-US" dirty="0" err="1" smtClean="0"/>
              <a:t>une</a:t>
            </a:r>
            <a:r>
              <a:rPr lang="en-US" dirty="0" smtClean="0"/>
              <a:t> </a:t>
            </a:r>
            <a:r>
              <a:rPr lang="en-US" dirty="0" err="1" smtClean="0"/>
              <a:t>évaluation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Thursday - Jeudi</a:t>
            </a:r>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9</a:t>
            </a:fld>
            <a:endParaRPr lang="en-US"/>
          </a:p>
        </p:txBody>
      </p:sp>
      <p:sp>
        <p:nvSpPr>
          <p:cNvPr id="6" name="Text Placeholder 5"/>
          <p:cNvSpPr>
            <a:spLocks noGrp="1"/>
          </p:cNvSpPr>
          <p:nvPr>
            <p:ph type="body" sz="quarter" idx="13"/>
          </p:nvPr>
        </p:nvSpPr>
        <p:spPr/>
        <p:txBody>
          <a:bodyPr>
            <a:normAutofit lnSpcReduction="10000"/>
          </a:bodyPr>
          <a:lstStyle/>
          <a:p>
            <a:r>
              <a:rPr lang="en-US" smtClean="0"/>
              <a:t>2:20 ‒ 3:05, Lamoureux 360</a:t>
            </a:r>
            <a:endParaRPr lang="en-US" dirty="0"/>
          </a:p>
        </p:txBody>
      </p:sp>
      <p:sp>
        <p:nvSpPr>
          <p:cNvPr id="7" name="Text Placeholder 6"/>
          <p:cNvSpPr>
            <a:spLocks noGrp="1"/>
          </p:cNvSpPr>
          <p:nvPr>
            <p:ph type="body" sz="quarter" idx="14"/>
          </p:nvPr>
        </p:nvSpPr>
        <p:spPr/>
        <p:txBody>
          <a:bodyPr/>
          <a:lstStyle/>
          <a:p>
            <a:r>
              <a:rPr lang="en-US" smtClean="0"/>
              <a:t>Breakout Session – Séance en atelier</a:t>
            </a:r>
            <a:endParaRPr lang="en-US" dirty="0"/>
          </a:p>
        </p:txBody>
      </p:sp>
      <p:sp>
        <p:nvSpPr>
          <p:cNvPr id="8" name="Text Placeholder 7"/>
          <p:cNvSpPr>
            <a:spLocks noGrp="1"/>
          </p:cNvSpPr>
          <p:nvPr>
            <p:ph type="body" sz="quarter" idx="15"/>
          </p:nvPr>
        </p:nvSpPr>
        <p:spPr/>
        <p:txBody>
          <a:bodyPr>
            <a:normAutofit lnSpcReduction="10000"/>
          </a:bodyPr>
          <a:lstStyle/>
          <a:p>
            <a:r>
              <a:rPr lang="en-US" smtClean="0"/>
              <a:t>Louis Galipeau</a:t>
            </a:r>
          </a:p>
          <a:p>
            <a:endParaRPr lang="en-US" dirty="0"/>
          </a:p>
        </p:txBody>
      </p:sp>
    </p:spTree>
    <p:extLst>
      <p:ext uri="{BB962C8B-B14F-4D97-AF65-F5344CB8AC3E}">
        <p14:creationId xmlns:p14="http://schemas.microsoft.com/office/powerpoint/2010/main" val="222607444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xmlns:p14="http://schemas.microsoft.com/office/powerpoint/2010/main" spd="med" advTm="1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392</TotalTime>
  <Words>1175</Words>
  <Application>Microsoft Macintosh PowerPoint</Application>
  <PresentationFormat>On-screen Show (4:3)</PresentationFormat>
  <Paragraphs>93</Paragraphs>
  <Slides>12</Slides>
  <Notes>0</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Bienvenue! Welcome!</vt:lpstr>
      <vt:lpstr>Web Experience Toolkit 101 – Introduction à la Boîte à outils de l'expérience Web</vt:lpstr>
      <vt:lpstr>User experience testing for the Open Government Portal – Essais de facilité d'emploi pour le Portail du gouvernement ouvert</vt:lpstr>
      <vt:lpstr>Introduction to/à Sass (SCSS) and/et Compass</vt:lpstr>
      <vt:lpstr>Introduction to/au JavaScript</vt:lpstr>
      <vt:lpstr>Plugin migration – Migration de plugiciel</vt:lpstr>
      <vt:lpstr>Access to information way forward – L'avenir des sommaires de demandes d'accès à l'information complétés</vt:lpstr>
      <vt:lpstr>Responsive Web objects – Les objets Web réactifs</vt:lpstr>
      <vt:lpstr>Accessibility assessment 101 – Introduction à l'évaluation de l'accessibilité</vt:lpstr>
      <vt:lpstr>HTML Data and Dublin Core: What is the future metadata direction for the Government of Canada? – Données HTML Data et Dublin Core : Quelle est la direction futur du gouvernement du Canada en matière de métadonnées?</vt:lpstr>
      <vt:lpstr>Web Experience Toolkit v4.0  – La Boîte à outils de l'expérience Web version 4.0</vt:lpstr>
      <vt:lpstr>All the best!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Boots</dc:creator>
  <cp:lastModifiedBy>Sean Boots</cp:lastModifiedBy>
  <cp:revision>17</cp:revision>
  <dcterms:created xsi:type="dcterms:W3CDTF">2013-08-06T14:12:35Z</dcterms:created>
  <dcterms:modified xsi:type="dcterms:W3CDTF">2013-08-08T06:21:16Z</dcterms:modified>
</cp:coreProperties>
</file>