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3" r:id="rId20"/>
    <p:sldId id="282" r:id="rId2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3" autoAdjust="0"/>
    <p:restoredTop sz="94660"/>
  </p:normalViewPr>
  <p:slideViewPr>
    <p:cSldViewPr>
      <p:cViewPr varScale="1">
        <p:scale>
          <a:sx n="69" d="100"/>
          <a:sy n="69" d="100"/>
        </p:scale>
        <p:origin x="7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6. Samizdatová, exilová, oficiální literatura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Mgr. Regina Jonášová 2022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8820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 smtClean="0">
                <a:solidFill>
                  <a:srgbClr val="C00000"/>
                </a:solidFill>
              </a:rPr>
              <a:t>Žert</a:t>
            </a:r>
            <a:r>
              <a:rPr lang="cs-CZ" b="1" dirty="0">
                <a:solidFill>
                  <a:srgbClr val="C00000"/>
                </a:solidFill>
              </a:rPr>
              <a:t/>
            </a:r>
            <a:br>
              <a:rPr lang="cs-CZ" b="1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/>
          <a:lstStyle/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Jahn svede naschvál Helenu, Zemánkovu ženu</a:t>
            </a:r>
          </a:p>
          <a:p>
            <a:endParaRPr lang="cs-CZ" dirty="0" smtClean="0"/>
          </a:p>
          <a:p>
            <a:r>
              <a:rPr lang="cs-CZ" dirty="0" smtClean="0"/>
              <a:t>Ten je ale rád, chce se rozvádět</a:t>
            </a:r>
          </a:p>
          <a:p>
            <a:endParaRPr lang="cs-CZ" dirty="0" smtClean="0"/>
          </a:p>
          <a:p>
            <a:r>
              <a:rPr lang="cs-CZ" dirty="0" smtClean="0"/>
              <a:t>Helena se pokusí o sebevraždu, ale místo otravy skončí na WC (bylo to projímadlo)… </a:t>
            </a:r>
            <a:endParaRPr lang="cs-C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649" y="-19713"/>
            <a:ext cx="2891351" cy="2728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3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805888"/>
          </a:xfrm>
        </p:spPr>
        <p:txBody>
          <a:bodyPr/>
          <a:lstStyle/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1985 </a:t>
            </a:r>
            <a:r>
              <a:rPr lang="cs-CZ" b="1" dirty="0" smtClean="0">
                <a:solidFill>
                  <a:srgbClr val="C00000"/>
                </a:solidFill>
              </a:rPr>
              <a:t>Nesnesitelná lehkost bytí</a:t>
            </a:r>
          </a:p>
          <a:p>
            <a:endParaRPr lang="cs-CZ" dirty="0" smtClean="0"/>
          </a:p>
          <a:p>
            <a:r>
              <a:rPr lang="cs-CZ" dirty="0" smtClean="0"/>
              <a:t>Odehrává se v letech normalizace po roce 1968</a:t>
            </a:r>
          </a:p>
          <a:p>
            <a:r>
              <a:rPr lang="cs-CZ" b="1" dirty="0" smtClean="0"/>
              <a:t>Filozofický román</a:t>
            </a:r>
          </a:p>
          <a:p>
            <a:endParaRPr lang="cs-CZ" dirty="0" smtClean="0"/>
          </a:p>
          <a:p>
            <a:r>
              <a:rPr lang="cs-CZ" b="1" dirty="0" smtClean="0"/>
              <a:t>Chirurg Tomáš </a:t>
            </a:r>
            <a:r>
              <a:rPr lang="cs-CZ" dirty="0" smtClean="0"/>
              <a:t>si hledá povrchní vztahy – milenky (zejména výtvarnice </a:t>
            </a:r>
            <a:r>
              <a:rPr lang="cs-CZ" b="1" dirty="0" smtClean="0"/>
              <a:t>Sabina</a:t>
            </a:r>
            <a:r>
              <a:rPr lang="cs-CZ" dirty="0" smtClean="0"/>
              <a:t>)</a:t>
            </a:r>
          </a:p>
          <a:p>
            <a:r>
              <a:rPr lang="cs-CZ" dirty="0" smtClean="0"/>
              <a:t>Ožení se se servírkou </a:t>
            </a:r>
            <a:r>
              <a:rPr lang="cs-CZ" b="1" dirty="0" smtClean="0"/>
              <a:t>Terezou</a:t>
            </a:r>
            <a:endParaRPr lang="cs-CZ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5310"/>
            <a:ext cx="5067188" cy="283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40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224136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Nesnesitelná lehkost bytí</a:t>
            </a:r>
            <a:br>
              <a:rPr lang="cs-CZ" b="1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>
            <a:normAutofit/>
          </a:bodyPr>
          <a:lstStyle/>
          <a:p>
            <a:r>
              <a:rPr lang="cs-CZ" dirty="0" smtClean="0"/>
              <a:t>68 – utečou do Švýcarska, ale Tereza není šťastná, vrací se a Tomáš za ní</a:t>
            </a:r>
          </a:p>
          <a:p>
            <a:endParaRPr lang="cs-CZ" dirty="0" smtClean="0"/>
          </a:p>
          <a:p>
            <a:r>
              <a:rPr lang="cs-CZ" dirty="0" smtClean="0"/>
              <a:t>Živí se umýváním oken, žijí v bídě</a:t>
            </a:r>
          </a:p>
          <a:p>
            <a:endParaRPr lang="cs-CZ" dirty="0" smtClean="0"/>
          </a:p>
          <a:p>
            <a:r>
              <a:rPr lang="cs-CZ" dirty="0" smtClean="0"/>
              <a:t>Nakonec odejdou žít na venkov a  zde tragicky zemřou při autonehodě</a:t>
            </a:r>
          </a:p>
          <a:p>
            <a:endParaRPr lang="cs-CZ" dirty="0"/>
          </a:p>
          <a:p>
            <a:r>
              <a:rPr lang="cs-CZ" dirty="0" smtClean="0"/>
              <a:t>Sabina – emigrace, vztah k VŠ učiteli Francovi, ten později zahyne, ona cestuje - Paříž, USA - zůstane posledním pamětníkem…</a:t>
            </a:r>
            <a:endParaRPr lang="cs-CZ" dirty="0"/>
          </a:p>
        </p:txBody>
      </p:sp>
      <p:pic>
        <p:nvPicPr>
          <p:cNvPr id="7170" name="Picture 2" descr="https://encrypted-tbn1.gstatic.com/images?q=tbn:ANd9GcRGPVhv3FJwG2_sZ5Z1oPNBBgz0ekUe84sYUSo-T8SbW-pq2Qz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41" y="5140726"/>
            <a:ext cx="2361059" cy="171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66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Nesnesitelná lehkost bytí</a:t>
            </a:r>
            <a:br>
              <a:rPr lang="cs-CZ" b="1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/>
          <a:lstStyle/>
          <a:p>
            <a:r>
              <a:rPr lang="cs-CZ" b="1" dirty="0" smtClean="0">
                <a:solidFill>
                  <a:srgbClr val="00B050"/>
                </a:solidFill>
              </a:rPr>
              <a:t>Základní protiklady příběhu:</a:t>
            </a:r>
          </a:p>
          <a:p>
            <a:endParaRPr lang="cs-CZ" dirty="0" smtClean="0"/>
          </a:p>
          <a:p>
            <a:r>
              <a:rPr lang="cs-CZ" b="1" dirty="0" smtClean="0"/>
              <a:t>Lehkost </a:t>
            </a:r>
            <a:r>
              <a:rPr lang="cs-CZ" dirty="0" smtClean="0"/>
              <a:t>(prázdnota) X  </a:t>
            </a:r>
            <a:r>
              <a:rPr lang="cs-CZ" b="1" dirty="0" smtClean="0"/>
              <a:t>tíha</a:t>
            </a:r>
            <a:r>
              <a:rPr lang="cs-CZ" dirty="0" smtClean="0"/>
              <a:t> (nutnost se rozhodnout, vědomí smrti)</a:t>
            </a:r>
          </a:p>
          <a:p>
            <a:endParaRPr lang="cs-CZ" dirty="0" smtClean="0"/>
          </a:p>
          <a:p>
            <a:r>
              <a:rPr lang="cs-CZ" b="1" dirty="0" smtClean="0"/>
              <a:t>Láska</a:t>
            </a:r>
            <a:r>
              <a:rPr lang="cs-CZ" dirty="0" smtClean="0"/>
              <a:t>  X  </a:t>
            </a:r>
            <a:r>
              <a:rPr lang="cs-CZ" b="1" dirty="0" smtClean="0"/>
              <a:t>sex </a:t>
            </a:r>
            <a:r>
              <a:rPr lang="cs-CZ" dirty="0" smtClean="0"/>
              <a:t>(nevěry)</a:t>
            </a:r>
          </a:p>
          <a:p>
            <a:endParaRPr lang="cs-CZ" dirty="0" smtClean="0"/>
          </a:p>
          <a:p>
            <a:r>
              <a:rPr lang="cs-CZ" b="1" dirty="0" smtClean="0"/>
              <a:t>Žena</a:t>
            </a:r>
            <a:r>
              <a:rPr lang="cs-CZ" dirty="0" smtClean="0"/>
              <a:t>  X  </a:t>
            </a:r>
            <a:r>
              <a:rPr lang="cs-CZ" b="1" dirty="0" smtClean="0"/>
              <a:t>muž</a:t>
            </a:r>
            <a:endParaRPr lang="cs-CZ" b="1" dirty="0"/>
          </a:p>
          <a:p>
            <a:endParaRPr lang="cs-CZ" b="1" dirty="0" smtClean="0"/>
          </a:p>
          <a:p>
            <a:r>
              <a:rPr lang="cs-CZ" b="1" dirty="0" smtClean="0"/>
              <a:t>Příběh je interpretován z pohledu různých postav různě, vše je dovoleno, pravda bude zapomenuta</a:t>
            </a:r>
            <a:endParaRPr lang="cs-CZ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08920"/>
            <a:ext cx="3800078" cy="2474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7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 smtClean="0"/>
              <a:t>Postmoderní románová struktura u Kundery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0" y="1700808"/>
            <a:ext cx="9144000" cy="5040560"/>
          </a:xfrm>
        </p:spPr>
        <p:txBody>
          <a:bodyPr>
            <a:normAutofit/>
          </a:bodyPr>
          <a:lstStyle/>
          <a:p>
            <a:r>
              <a:rPr lang="cs-CZ" dirty="0" smtClean="0"/>
              <a:t>Romány mají </a:t>
            </a:r>
            <a:r>
              <a:rPr lang="cs-CZ" b="1" dirty="0" smtClean="0"/>
              <a:t>inteligentní matematickou strukturu</a:t>
            </a:r>
          </a:p>
          <a:p>
            <a:endParaRPr lang="cs-CZ" dirty="0" smtClean="0"/>
          </a:p>
          <a:p>
            <a:r>
              <a:rPr lang="cs-CZ" dirty="0" smtClean="0"/>
              <a:t>Přesto dokáže čtenáři vše stručně a </a:t>
            </a:r>
            <a:r>
              <a:rPr lang="cs-CZ" b="1" dirty="0" smtClean="0"/>
              <a:t>jednoduše</a:t>
            </a:r>
            <a:r>
              <a:rPr lang="cs-CZ" dirty="0" smtClean="0"/>
              <a:t> vysvětlit</a:t>
            </a:r>
          </a:p>
          <a:p>
            <a:endParaRPr lang="cs-CZ" dirty="0" smtClean="0"/>
          </a:p>
          <a:p>
            <a:r>
              <a:rPr lang="cs-CZ" dirty="0" smtClean="0"/>
              <a:t>Tak lichotí jeho chápavosti</a:t>
            </a:r>
          </a:p>
          <a:p>
            <a:endParaRPr lang="cs-CZ" dirty="0" smtClean="0"/>
          </a:p>
          <a:p>
            <a:r>
              <a:rPr lang="cs-CZ" b="1" dirty="0" smtClean="0"/>
              <a:t>Kundera je klasikem postmoderního umění</a:t>
            </a:r>
          </a:p>
          <a:p>
            <a:r>
              <a:rPr lang="cs-CZ" dirty="0" smtClean="0"/>
              <a:t>Promýšlí dokonale </a:t>
            </a:r>
            <a:r>
              <a:rPr lang="cs-CZ" b="1" dirty="0" smtClean="0"/>
              <a:t>strukturu románu</a:t>
            </a:r>
          </a:p>
          <a:p>
            <a:r>
              <a:rPr lang="cs-CZ" dirty="0" smtClean="0"/>
              <a:t>Jeho cílem není jen příběh a postavy, ale také </a:t>
            </a:r>
            <a:r>
              <a:rPr lang="cs-CZ" b="1" dirty="0" smtClean="0">
                <a:solidFill>
                  <a:srgbClr val="00B050"/>
                </a:solidFill>
              </a:rPr>
              <a:t>rozmlouvání se čtenářem…</a:t>
            </a:r>
            <a:endParaRPr lang="cs-CZ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87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solidFill>
                  <a:srgbClr val="C00000"/>
                </a:solidFill>
              </a:rPr>
              <a:t>Michal </a:t>
            </a:r>
            <a:r>
              <a:rPr lang="cs-CZ" b="1" dirty="0" err="1" smtClean="0">
                <a:solidFill>
                  <a:srgbClr val="C00000"/>
                </a:solidFill>
              </a:rPr>
              <a:t>Viewegh</a:t>
            </a:r>
            <a:r>
              <a:rPr lang="cs-CZ" b="1" dirty="0" smtClean="0">
                <a:solidFill>
                  <a:srgbClr val="C00000"/>
                </a:solidFill>
              </a:rPr>
              <a:t> </a:t>
            </a:r>
            <a:r>
              <a:rPr lang="cs-CZ" dirty="0" smtClean="0"/>
              <a:t>(1962)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7504" y="1935480"/>
            <a:ext cx="8856984" cy="4922520"/>
          </a:xfrm>
        </p:spPr>
        <p:txBody>
          <a:bodyPr/>
          <a:lstStyle/>
          <a:p>
            <a:r>
              <a:rPr lang="cs-CZ" dirty="0" smtClean="0"/>
              <a:t>Původně učitel, nakladatelský redaktor</a:t>
            </a:r>
          </a:p>
          <a:p>
            <a:r>
              <a:rPr lang="cs-CZ" dirty="0" smtClean="0"/>
              <a:t>Spojuje komedii i dramatično</a:t>
            </a:r>
          </a:p>
          <a:p>
            <a:r>
              <a:rPr lang="cs-CZ" dirty="0" smtClean="0"/>
              <a:t>Smysl pro ironii a grotesku</a:t>
            </a:r>
          </a:p>
          <a:p>
            <a:endParaRPr lang="cs-CZ" dirty="0"/>
          </a:p>
          <a:p>
            <a:r>
              <a:rPr lang="cs-CZ" dirty="0" smtClean="0"/>
              <a:t>Jeho nejlepší román:</a:t>
            </a:r>
          </a:p>
          <a:p>
            <a:endParaRPr lang="cs-CZ" b="1" dirty="0" smtClean="0">
              <a:solidFill>
                <a:srgbClr val="C00000"/>
              </a:solidFill>
            </a:endParaRPr>
          </a:p>
          <a:p>
            <a:endParaRPr lang="cs-CZ" b="1" dirty="0" smtClean="0">
              <a:solidFill>
                <a:srgbClr val="C00000"/>
              </a:solidFill>
            </a:endParaRPr>
          </a:p>
          <a:p>
            <a:r>
              <a:rPr lang="cs-CZ" b="1" dirty="0" smtClean="0">
                <a:solidFill>
                  <a:srgbClr val="C00000"/>
                </a:solidFill>
              </a:rPr>
              <a:t>Báječná léta pod psa</a:t>
            </a:r>
          </a:p>
          <a:p>
            <a:r>
              <a:rPr lang="cs-CZ" dirty="0" smtClean="0"/>
              <a:t>Satirická rodinná kronika z časů totality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717" y="0"/>
            <a:ext cx="2487036" cy="3211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947212"/>
            <a:ext cx="3899118" cy="279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48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Báječná léta pod psa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89864"/>
          </a:xfrm>
        </p:spPr>
        <p:txBody>
          <a:bodyPr>
            <a:normAutofit lnSpcReduction="10000"/>
          </a:bodyPr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dirty="0" smtClean="0"/>
              <a:t>Politicky </a:t>
            </a:r>
            <a:r>
              <a:rPr lang="cs-CZ" dirty="0"/>
              <a:t>pronásledovaní rodiče z Prahy odejdou na maloměsto </a:t>
            </a:r>
            <a:r>
              <a:rPr lang="cs-CZ" b="1" dirty="0"/>
              <a:t>Sázavu </a:t>
            </a:r>
            <a:endParaRPr lang="cs-CZ" b="1" dirty="0" smtClean="0"/>
          </a:p>
          <a:p>
            <a:endParaRPr lang="cs-CZ" dirty="0" smtClean="0"/>
          </a:p>
          <a:p>
            <a:r>
              <a:rPr lang="cs-CZ" dirty="0" smtClean="0"/>
              <a:t>Autobiografický prvek – geniální syn </a:t>
            </a:r>
            <a:r>
              <a:rPr lang="cs-CZ" b="1" dirty="0" smtClean="0"/>
              <a:t>Kvido </a:t>
            </a:r>
          </a:p>
          <a:p>
            <a:endParaRPr lang="cs-CZ" dirty="0"/>
          </a:p>
          <a:p>
            <a:r>
              <a:rPr lang="cs-CZ" b="1" dirty="0" smtClean="0">
                <a:solidFill>
                  <a:srgbClr val="00B050"/>
                </a:solidFill>
              </a:rPr>
              <a:t>Zobrazení normalizační doby v podání </a:t>
            </a:r>
            <a:r>
              <a:rPr lang="cs-CZ" b="1" dirty="0" err="1" smtClean="0">
                <a:solidFill>
                  <a:srgbClr val="00B050"/>
                </a:solidFill>
              </a:rPr>
              <a:t>Viewegha</a:t>
            </a:r>
            <a:r>
              <a:rPr lang="cs-CZ" b="1" dirty="0" smtClean="0">
                <a:solidFill>
                  <a:srgbClr val="00B050"/>
                </a:solidFill>
              </a:rPr>
              <a:t> postrádá prvky existenciální úzkosti</a:t>
            </a:r>
          </a:p>
          <a:p>
            <a:endParaRPr lang="cs-CZ" b="1" dirty="0">
              <a:solidFill>
                <a:srgbClr val="00B050"/>
              </a:solidFill>
            </a:endParaRPr>
          </a:p>
          <a:p>
            <a:endParaRPr lang="cs-CZ" dirty="0"/>
          </a:p>
        </p:txBody>
      </p:sp>
      <p:sp>
        <p:nvSpPr>
          <p:cNvPr id="4" name="AutoShape 2" descr="data:image/jpeg;base64,/9j/4AAQSkZJRgABAQAAAQABAAD/2wCEAAkGBhQSERUUEhQWFBUWFxgaGBYYFxwcGRwfGxcaHRodHBsfHSYeGhojHRgXHy8gIycpLCwsGR4xNTAqNSYrLCkBCQoKDgwOGg8PGikkHyQsKS8sKSkpLCwsLCwsKSkpLCwpLCwsLCwsLCwsLCwsKSwpLCksLCksLCksLCksLCwsLP/AABEIAK4A8AMBIgACEQEDEQH/xAAcAAACAgMBAQAAAAAAAAAAAAAFBgQHAQIDCAD/xABIEAACAQIEAwUEBwUGBAUFAAABAhEAAwQSITEFBkETIlFhcQcygZEUI0JSobHRYsHT4fBygpKTorIVM1PxFhcYs9IkNENzg//EABkBAAMBAQEAAAAAAAAAAAAAAAIDBAEABf/EACcRAAMAAgIBAwQDAQEAAAAAAAABAgMREiExEyJBBDJRYRQjcZEz/9oADAMBAAIRAxEAPwDevprUmsB68xlZ0U13RqjCuqNQnMmI1dlaoqNStzTzDcB7OwYPUxNalt6MbG1+K2wYzia1/wDE1q31Dempqpfo19szF/UnSvsLjRa8WPU1SsTntMDkn00WNzawuW0cRE9T5fzqRwjHret21JWV8Kr/ABvExfe2EDACJ7xOvpTjwnDtYti4FzodMw6etKy9vbLfp71OizsBfm3E9KXMVzsloFblq7CmCyoSPXSor8xi0tsT3nYCPjXPiOO7FrkOAr/e8Y6Cq8Mb7JPqL09B/hvNWGxVtkV9Y91hB+RE0I4WBYUoehMenSuuEtWsQoyhRdUSHAiT+lK+N5uWxca3e0uKdZ6+Y8RSPqFfJbRuJy56Y13eIhgVUEsRpSFd5Fxa3WuZrcMSSCT4/pW9zn+1Mq+U+lDsRzdbuSbl24SfDSlTVy+kE4h+WSTynii3cNv0k1nA8pXXulbl+2jfn8zQheP2VPcuOp8z+tc8Jyzexea5hS7tM5i0CfKnTV10wGon7Rl4lyHiLK9ozpcRfAEH84rvypxC3bvMDllgAJqucZxTFpdFnEXLqZWAZCSI18OvrVg4bAdgyl0JVoIcCQQdpPSgzY6T5FP02WdOWO3B8OqE90AHWY+dUJzTj1u4zEXFACtcaB5DT9016K5X4R25YuPqspE7TPh6eNedeJ8EyYjEWwe7auusnwDED8qbhlytsVnyK3xkH4HDl3CrudqO8DxPZXcrnKVPdP3W6fCal8nctdoxvJcBNsZssGaa+FcIw/EmYXcOyMpAF1DB1E6jqulG8ib0LWJpbIfAeaw2NttIRmYW7ibAg6fgYIq02aKAJ7PLGEupdWblwqcpYAwQJLQRBiKNrdDAERB1FLp96OctLZs9ytM9as1cyaAA+L0GXjzpjLdp1yhrtsK3RgXAj1omz19YtK9y2GUGLlsiehDgg/Oh8sJdC0G2rUNXMPW60thnZa6Ka5rW6isOOyPUbEXLYkhA566bedCeMcTIdUWQJ1I/Kp/DVYz34WO9p0qzD9Mq91E2TLp6Qm82Y/vC2MuveMeHQUHwqhvVjArXiim7iWW3JliB6Cp2B4M4uqYCohAm4wWfE0V9eBmNN9sKcD4cqs7fdbQfCrE5axSm3ctXAIPj1DbUjYnhWRmcX1UORClT4SNRrqNdq0bEX0VWV0uAQM1twfPUbiBHTrU37KPjSDl3DTfiYyExJ2HjQjiy6G67M5zQAdtKOXSM6uFzdou/SaEY7hr3CEa4E10Ar1MLlQtHnZuTvsMco8xIqnP8AKZOIcDw+PtjtbYZlkq4/r8PKq5sctFM0XYn+taZ+FWbtvItt2K+BO/xrGt9MxddinzJwfCorW1tdldB3P8A32pUTgDMYFxSfWrR594UlzD/AEmJZPeHU+vpVZYfjltDItmfWo6nLDaXZZLx3ps6Jyvd++KuX2bW1W1bTWNvKarHgnGFxFzJGXQmacMDzEcGVt2oY797pS4y2n/Z8DKxzX/mEfbryYrWFxlpe9a0uR1U9T6GPgTW3su4v9Mwa2GPetgqfEjoflRjiXMNzG4N7F20ALi5SwPQ76eNCeVeVLeEbNZzBiIJJmn/AMvGK/iZB85d4yFtXLLwtyxuBsyxKsPIj8RXnzgltr2KxVxhozMxBGuryPzq68Q6ITcdoYiDG5HhS5xS7avF3tpkuFAJy7keXgRScmdUuK+R2L6dw+T+AZyctuziSDJDIRAEz5U18FwSJdYouTUnLsPWKQbdi4bohmRlEMoI8KeuE4fJlcuzMRrmaT+WlTR50yu2tbRC9qXHrlpEtWWyvdGXQd6G3jwkCiuFtZbaL91VHyFRcfwNcQ92+xnsckggQAB4+hmvsHxe3cbLbbOdhAMfA7U+mQ12S2auZNfdsJjWfCCDXK/i1TRiVPmDQsBI+Y1nCP8AWW+p7RP961CucYs9XFfYPjNo3bYDgk3LYA8zcUfvrknsJsQm5zsxpXI88WugpTHDa6W+FU5xACdDcvPFuNqwPaBbH2fzpXXhXrUnh/AMzydFXUk0DWNGpUyfj8az3e0UGCJgTpW1zizW0IBcSNfA/wAqHcQ48xlFhRtIFC8VjmZSCSRGk1TLuVxYpzL7JmHAWWDd8zqDqJ3jw03NR2uPOpIBInyB/LxqDaxEb/lXc4oMd4HX+vIfM0PEPlsN4PiUwtyWUsW3+6I33AiPxqXbwpe5GUZGQzEwWEn1BgEadUoLbYGGOmrSOoVlP6RTXwS2WtjK6h1vEhpHQKQfQlVPqW8aVf6Gx+yZgLhVuyu5+xJUBlgsoYZs4P2lGmnhOmmrDb5EdLhV7+eCCpEDSNOhmt8AbGJw6PaA7uYAeENDKPAZSQPKKFc3cRxNjsPo91VQqygncFGiPMBSv40tXS6QVTL7Ga97PywzB8rdZGhqNh+U8SDHbKQNoH86W+H+03iFoQ72LoHRhB+Ypi4Z7WQ7d7DIWG+R/wBQKf6zE+kjhzLw+4E7J4ZW3IpHu+z+0Ni3zqxuK8y28UolOzIPUg/lQ66lswQw06VLkz035HzilLwInDOAiyxZZziR5VxfPbu5yrEdTrtTzgERrzhjGxGmhqZetKDCjMD1jag9XvsOY14D/AOH3LmHS4qyrKCJIFdcXwvEKpJNtB5Ek61B5bTE5Ozw5c2wTqdFHkDP5U2YbgjQVvPmYjSBtTseNUukDeSk/KA+H4TkK5+9OhJ8YrZuBKxaFytEiPWiePQrYVjulxJ+DR+VS8WCnfQSQNvEHeqJxyl4F1dMRePcpmBftqdRDgakHo3odjQzEcXt4OzmuT4BerHwE1ZFrHWsklsgnXMIA08dttaoTmTja4zG3LsDswSLSRChBsxHVm94+o8KVkxzL5IKMlNcWa4ri1zFlmuswtsZFsMQnqQPeI2k/CKI4Di7WFYW2gssde74Hy9aDPbaR5nWPIS3oBoI8662hAAbUePUTqPUH8xSmw0hy5O4+HZrWJLNdJGViSxPgVM/6T4QNadbbLdtlXAMCVaZBnYzvBHjqKrjhnCAxDMSMpBDKdR1lT8JHp5U32sQyHNO+uZR3QSZbT/psZJXpJjpRxKfkXb0xC505FZGN+xmNs+8smUPj6UB5ewDLjMKZJH0nDzqf+slW1iMcvZtcYlbeYqfuqYkqx1Eagg7Ea0tLgrQxVhrTBlN+yRBkj65DWLI5rid6ctbEfCDMgPlUy1bobwW73SvUUVorWmDPaMxWbdq9cbsrVl7sx7g8fE7AetF+E8DNyC5yL+P8qtzk8WbdjskyjLqY3aepPU0GPjdaGXNRPIQU9j1tMM9wy2INrMAYyowEkL466Sapl7ZYgfaLRHqP6+VepuMcXRLF5lI+rRyw6jumJ8q8w8NwjPmcPkdYZe6TPe116Eb+dX17Z2yOPdQxW+TbTRqQfXT/vW1nkNlfMdVAkAan+v1oXxGzdkmLjRs2Yk/AT+Qqfy/zFjEzqtpry21zsDIKqBJ1E9Kh1etqj0N496cjdwLkxDai5bUs+rjprsPh4+M1DxnssuWs72u/bEsAGhwI2g+9rB08KD8R5qxKXFZnNlXVWHZqzABhK6nfTwinDhPtJa1lTEWrmIDTDW0PaCI3Rtx5g9DXKaXk2nL8ITuHY02QqK5UB1LMNwSSSfmFEdSKsfl3k4Y/C3e2Ohu58ODHdIQ59fuMzAeOnlSFzjatXcVmwasUvm1mtRlcOCwb6snOJ0MxEk1Y/KnE/otpMPcDIbQCtm3JOp8dJO9M9q+4n9z+0rPmTAX8BlGJwPZZtFeQyGPBhInyMGgic0x7toeoFXdxfmAYwtYu2u0wzaEEb+c7g+FVzzV7N2wYN7DOzYcnXYtb8M3iPOlK8TbSDePKkmxVPN1/ooHwNcjzhfnVgD4VI7B/vn5Col7hSDvMT5mjVYvwA5yfk0ucy4lmzByDEaCrK9n/LuJvIuJxlxxZOq2xo1weJ6hPxNV9wXhlu9et2g053Cx5Hf8K9L8OgqsAKqAKoGwAED8qZxiutGTyntsk8Fxtp1K2TGX7BEEeo3FZXHq79k827g1WftDxU9RXO5aW5cBUBXXdxoQPCes+BrfHcLS86M5abZJXKY33mnrwC/Jy400YdlY66f7hXWzcnunqIrTiXCe1bKHYSonYgQ0/jXLiFg2wWU5svgNflXb12Z5SQse0HF9lw3F+ICgf3mC/kTVB4XEEH8T51fPMd+3jbb2gDlugK3QjWZGnQgHWqSt2EFxrZYEglflI+O3SpquXvXZRwa1sLXMYYB6AKB+M/iZrPDsYMygiYMeo8PnHyFaW8NCwWHxE+u2tTeCcCS4+l4A+BU/Kf1pEtaG1LC/AeNhbvYXRCufq/DXYA+fTz03FdsXxl8M7IGzIZIJ6a94EdCDr4aHoa+4hwG4iErleNSrKCvqOoPmKxw/iOExSE3xldIM5iCDsQfGBrrMiddKZNdCLjvY0ch4gu16GFsELKHVSdR13X90DpXbi3JSW7trEYZFVe3sm7bT3R9anfQdAeo6T61jlPArFxVGZVCQVeW6xB66DTy06CnDBsuYZWhtiCIzDzH3vOnxPOdMBvizzFwrusAeo1pm4XdQXBnmKX0va60S4XhGutInKvUH8KVl7XYWJ6Y+4fGIPdOnSiCYq2esee1KWF4K1y4lsZyXYKO9t4nTwFWdY5JwygfUqY6mTPnUkxy8FV5UvIr3cdh1nO410Ou/r40J4rdsXLcW1eVYEMEIWNjLRA0NWMvBsPb2S2h/srP5VrxnBi5hb6LJLWmywDuBmA26lYo/T/LFrP8Aoqa9grjiAtsj7zE/PKOvxozyVjcLhWKXLiqw1YtABJP2ug8I2A0qHhcVAzCTpMDU/CpPCePrn72FYy2pPZ5j3YMoT4dCdRSJbfk9CpT+38E/G8CCMEFtmW3pbdGBhCZVHE/ZmA4mREgEU0cvcN0VnQDKhVQYJ1Kkk+GiqAPXyofw7iFp2KW1KZdlZCh18ARt5imDCYiqYfu2yWl7dAzjmFC4iy4AY3PqQJgosMSwjcE7+QpEHNWG91XWF7o16LpPxifjVrYrCMUvEwAbZVTOu3h07xOtIdvkS0FEqh6bUrLK33syMmp0gfheZbU6Onl3hTdwTi6XEdLmQoykGWGoIg0JTkbD9bVs/Cp9jgFq37lu2voKXK4vaOq+S0xJHs+uGct23E6bzE6fhFcb3s5dlIN22QasI4M9MorReHn9mtSr8gO9lc8L5POCxKXgBcCT7u4J0BFOOD5+QAgpe0JUwhiRvRY4Mg7D5UL4bhD2uJTLteDabd9FP60+br5FvRP4dz1bDQFcD9pG3osvONlZJz+gtufyFDRwpiDCkGDr8KbeWUzYW0Tvl19RoafGSm+IukkuQD4ZzsjuQqXhP2mtOB6CRRNcaze6jn4R+dFyy/eHzrTE2GI7pCnxidKdtpC9psReYOVsQ8Nh7RU65gt0KT8NqqrinB8zmVAMmSR3gZMj1n99ejsNabTNcJ+AE1T/ADxgTYxl1ToCxuITtDyevg2YVJllz75K8Nq3xsgYnlYvgsysQ5G206ePQzQjlLldQ5Ie8jzodAR5ERB166bedMmG4heuWCjZAJjYyCCDmDAwZ2gj4mp3DbQ94iD1pc20tIdWNPthJMORbKuczRv/ACpVw3LYS9NsEiYuuQQACpJ70x3dDlIM0321LDTckBfGW0FHcPyuuFUBWe53tS5G++kAaeVGpbW0KdTPTEv2c80oVvqQbi9oDbt21Aa2gGUFhp70A9dZpvfjSqyE2riq1xEDvAEuwAG8yTSX7LOHvYfF2b1pLd624znQEqxzLlj/APHoSI093wNPD2beIItl1LW3tXcoOvduDKfSatmu1PwRVvTZQvAMEHZi2oUfiaZcJg4hUHoqg/HQUH5cx1m2rJdYKSwMliJEeGU0w4Pj+GtsHTEqjCYYO066H7FNx58UTql3/galtdBPgV3EYe72qYZrpiFzBxE7xC1N4tzbjSe9ZtWidswudPIkChh54U6f8QP+K5+5RNTsFaF9VvvdN613srRcjunUMxJhZB6axSqy4G22mMlW38EbCW+IYltbq2rJ1Z0BB8wAoGum5MVIx/L9olezv3wwILs1wuCvUiYyvExEj9kxUjivEVsqjurOIBzWpIAI2ymAyLrKnxGoB1zg8VZxI+qdSo70A94+bWiAyuToIESCTsK8y6bbcrof0KvF0WxfCAlQ4LKp6AGInx2MHaaNcMvWGADos+PX51B524GbyK9qS9nUAbNIl0A+/lAOupMeNAMG5IBUyCJFC56VD4vfTLExmORcsMNNvKivBcXnIPT8/wCVIeDB6n+ulTcbxdin0e3u4Ocj7KR3tehYSo6nMY2o5b2ZXjRZXCbvb4Yu+qXHuZRMTbY9w/FQGG24oNiOGKGUAuVb3X1KTIEMRsTIjSN9QdKlLzFh7GCt9tet2u6Cc5jTbRdyCe7oNPhQbBe1XB3Los4ftcQ7EAC2hjbQ5rhUCIMtERT3PNJkG+LaCuJ4S9v3gSPvDUfHwqHdSY0Pnp/OjnC+JC4WyLcthWbMXEqSOqvJDWxGgG/pQLmzlrB2QeIdjcOSGcI7hQJ9/IDlMEyR1EmNKF401uTuT3qhC5s5kxWHuZEC2095SEJJ8ZkxvQhefsYY1SP/ANev51M5v5pwuLthbeZGQyGZCfUadDSpatKGBF8z+zYJ/Nqdhc8feu/8F5Zvl7X1/pZ/I3NH0gtavAG7upiMw6j1FGL2Mt2scwkDtbVggExLBnQ/hlqocJkR1Y4m+IIPdtBT8Dm0olzRzTYuXkfs7kZHQ9/KZDKVIOvn86GknXt8BztT7vJcXbHxHzqRwfixw9lbXccLOpJG5JjY7TVAjmGyOmIPriBP4CthzXaH2L8+eKP7hTpUJ7UsU+bWm0X9iOMhiPqbRGsnMdPgBrJrne5jukZUa0nllLn5ZqWuQeAW7uH7fEWCTcg21u3WudyNGiQFLGT4xFOuFwq2+7bVbYjZABI9dzRco/APG38gwfTT3jiuzEbCzbn5Gfxpd57wzX7drtPrLiyAWVRMgkggCNcvTYjSnS7bqJjeHBrYY/Zcfkw/eKntOlpD4al7Kg4XwYZj3f8AC7qQPnrTZw/Dsoyk5o6/qai8ycr9leW5aLKl4TlDHKHX3wNdAwyvHm0bV0wK5Fy7Uni09Ms58ltBnhz99SxgB1A6aswVfjmIpnxuPvPh1uIUyqs3Abbu2m5UIZkayIJ61Xv0ztcbg8In2r6XLpH3bZzx81GtWNwK6cl4DQq92PhceP3VVjSa0/DIsrae0VHjcTbv8btYhMQTZgOMi3M31KSUKsNWMGY0hj1o7iuJW3xWHe29zML1pY7C4BDXFDAsRoPXwrjz3xMvjeH3lWLiFswHUK6H8QW+dScRwbjFrGIRN7C9uhzqyki32q++shpCHWAdiaW55V18B8mp9xVHYAnbWt1wA8/nWbYqdaPxrnTBSR14JwH6TeS0M3e3IOoVRLEecaDzIq2+HYcKBat/VDKO4V0VIgDSIJjwJga70C5U4cmHydqi5nB75O7bLbbXRJJG2pDSNqZw5t5lcF+0MtqJSNOhkAD7QJ23FTuuX+D1PE2v2O0GUQpUd3QEGJDbGSkHp5TVO+0yzbtHDZIclb2YMNP+ZoQN57zdZ2q4HTs1zr3kJGXQyo0BP94kSPACdpqoPaKDcOBsoQzMtxljabuIKpBMaEIIp+KfemxWR+16NPZvexKs3YsttLkjIVzKSAMpynXxGYGaP47Btcc3MgtXTrdSQLTNAlrZPu6RmVjpIMwZpp4DwNbL21WQqrkHdYGAhAY5dDmMmaicexIR8hh859xwRq2VEOoLKe7uDI8aVdOux8Li9IWMIl24zqAyLbH1hiCP2ROgaJMnQAdaZOD4S3bhysKEMqSSSxUy2aZY9fjWeJ8EVCbIuFckS0OM/daST11WI12o5dwYGVSWI93QXI9z1066n99BKe+wqtNCrzRmxfDL11E75dQLYJjJbCSqjc/aJG518KTvZnig2KIFtRltOF7OQ03CqyWJJkKTHhJMVaHLqBcmZWIB+0sBSoWGDN7phmHnJpX4HwBMPjsWFOVX7M20Dd3KWJcZog5eg2g60ycv9TXyKeP+xNeCyeA4YI0AgL3gFB3gxMak6ADfedKOCyLtp7TRDKyNHTMCPxBoFg8UXZTbEIcsO+mg0aF36Tr4mj2AukljMjNAg+EeQ6zRYOukLzflnne5wC0pytbWVJVpndTlPXxBpc5m4QtnI9skB8wKkkwVjUHfKQRoeoNWBzrYdOJ4lQFFvMGXxllVj8CSTS7jyDAOsGfmKmjJeLLpvaLbxxlx7S0xCzn+pr4vTDxA3Fb6tARG+WaiBsR/0/8AQK9Ocu1vr/p5lYtPXf8AwFCeg/Cu+DwVy7cW2iyzsFGnVjA/Oj/DrblT2iwZ8I6U18l8JZ8SLir3LHfdjsJBVVHizHYeCk0t/Ue7SQz+P7eTZbJxC28iJGVQFAG0AACPKBU1L+YkjoB+JP6UqtiZuIJ3YfPrP9daPcIvav5gH5Ej9/4UE1tnVOkTfpGmtYxTTYuRqVKtHkrAt+EmouLx1uCUBuEfd2+LbfKoOB4jf7ZAQttJXMSZMTqJ89qJ1roHj8hHE4RL2HKFgGDh7ZJiW2iToc2ojzpQx1iDI09dI/SKL8Ywj9qV6L7h303U+Enx8qkXeF/SLq3HCi20m8v7ax3B1yPOb0DDrSnuuvlD8bU+fAI5B5aNvEfSrk53EIPuoYMnzbQ+Q9TTRyo8teB63b3/ALh/r40O4zjr9p1NllBgkqyhgTOkjcaA7EVngV25kZkPZtcZnBgEBidQZB7p8ekA0cVppCr7Tf5BPH+Eg4+wh6W2b53cv5KasjDNKaiNNqXcPwk37wxD/wDMReyZIgSjMQR65wSNtNN6LYbEQijxLD8apxx23+ROS+kvweYEu0f5TwHbX17pZEIZvD9kbHUn8AaV7Z2q3fZ/wuMClxRLOWZhmIJMgLI8PdXoQJqXJOkUY3thzsA4COrFjKhu8RqIM6a90j4sam2sBJNu42b3UzZYLlRMEA7wPeBGkDWa4BLwRcoQM8jZlIG5InvCT1BO9YOLW4ii8XtO0Q0kDKSBOb3QJ1hsp26ilTK8sa2wdzPxJreHxB+3kZY3JYjKjDx0dRI0mY6xVuFHbcYAEsLMKoOv/JthBox2z6/E01cSsYjGWFkF2t3lJg5HdEzwGzHVgchHXedYpL5Mu5cZfa6hDQwKtAKs1wTIbWRr506WuD0wKlqkmizOH8TYXFDLByDo4EZVI0UnSQfAVI4sgbsLmSQuVZPabwjA+Ezm2nahSW8xt5A4YKuqz9xjsrnSPn4VI+mE4Z1m5KwVUm4VBCbDTy8etSfooa72HOY7DMrxBAbRpuM0m42mgAHvAfGtMPxQOqkiGYKCM137reCz/W9deJ4zM5LlmDLIALmQzW2U90KAdQN+lLOE4m1kqs3I0iJ6Fl8G119N6Kun0BK2tE27i8iDuggXBGh1LAzqxgaj8POt+FcJN2+1y6TcChlygrrJtkgwNFAU7eJoDjMUh+sZmVEPdLHMJBJ1WdN4JIInTSK68qK922HFxkzvdOVdwQTMxAiI6eVKXjY79FiHFslzogzj3idmE7mBGhPXeimDxRNwq+Vpy6jTx6ZiQZpbsYjEIqszWiCJKsO8ACANR1MnTypltXA1zMpXvCSCDuDvPSB060/G3smyJaKv9q1rJxDNp9ZZtt8iyn/ZVeY/iqo8FWOkyonyqx/bWQuJwx8bNwf4bgMf66qe9jct0gTtsfmKN4U8jbC9ZrFOju/HUH2XHw/nXAcxrmPdMaR4+dRuJ4rMoFDrtmI86dGDG12hF58m/Ic/8SL9xvmKtfkjBX0wd5btsWje7O7aBZSzd0yGUaoYysAfvVTLcOIBK7RrNXTyzi8XjMLbxGIWycwhSoK3SFOXPmGgJIOhEHyrXiie5MWWq6oi8PxR+koOjE/Bgp/cPwpqwqhwynqKV8UAuJRmEvmjtEMBpUxnG2bz9YMaBk4Y/eNJkOglwy2uUoNANhU5MKCJHhQzBPDH+uv8qLYW53fjTp01oU3pkO7hiBvIBgeUzoPLrFb4G4Fcg6BgAfIj3W9BMehqfcXu/GodzDnMTMgxv0jcDT1+dc449mKt9Gb3DS0lt+tfYOxAA8CQfnUvDP8AVg76hf8AVA/Os2Vh3Xzn5gH9aY5XTA2zewCpLqdYAYdDA7p9Y0nyr61oFHgw/Gvk0zen7/51qoJIj7y/hVEroTR5ZQE6Ab7fHb8auvg6djZEaZezA3mBIG2+omD4mqi4Nl7e0XBKC4hYDQkBgSAfQVb3CcTaaZtLGbuBoMEyyvA8BMjppUOdFuHSTYcxXGEjvQXyr3VDAxB3IDZOuraTOtIHGOZb2KxJtMvZ20OaFYGY0VWYb75oGhgeFOF3Em4pV3Fq77uYDMApGvZzCkmDLHYD5pPF+GHBOXFo9mwU51Bcjp3+qMxkwABr5Uit14KMepfY28NsBbaiBt0/fULjvLqX+8IS9EC5rqBqFePeWRvuOnhWODczWroEEfDaid7GL40tJyuh1apld3OM3sKwV7TFkIDA6yIgMGykNoZB6ipvD+PLdEReBOUFez/ZIn3YOpB2qwOCY6MoVrgDO57u3QeH7P40VTHPDSbu5UEk/fg93L4Aa9aYlNLwTt1LFQjtMKpbOcq5CChBBSADmOihlCkbDoPCoFzgd25bU/R7xMwCOzV27wIIDEaRp5xTj9LVsSxdQwBkhiTqhBXTSCCx3mPCpeLdQUMAHMMp1OhI1IgaGuUp9mcnPRWfEOAY64IGFa3kESblvKY2kl4HoPyqJy5dxWCKYS7Zt2mIe7nuOrKbbNH2GOc5hAWRVqYY3CtwAAajZYG/iZnb4V1whZ1GZQNBvlJEqoIErC67jrNakmta8ncmnsXrXGL5Cl2tXADlYQBbMGBFy2zG0ZO9wAHTWnLC3VJDZQGyyVn5eomdf1oJjuX7bOLhVUvKTBTRzEd0P1kEaNKkQIEVKw2KVEF1Vy2mjOmUqVMkM4X7IGmZfASNu8WNOa7Atql0Vz7c8UO3wnd1WzeMAzpnWD8QpqmL2ILOW8atD22Y7NxVLf8A0sMFPq2d/wAmFVzh8EHIE5fOvSjFy7XkhrLr2vwQWYneviSYrvcQKSu8da1M0H6D89nc4lgN96ur2aAvw2wwcqyG6kbgqHJEr/eNUcq1bvsnvWGw5tyReQuzDUd0sII8d4+NLpLXQc+Ri49Y0zFBmUgnLvodx97rpXTh16Lnw/fRHFWiV0lh5iD8D4+VAcPei4T5dd9426HQ1K/I9doOm7D0UsmbQBJ73gYI+NLV/G0VTGgKo8vzps+RdB5LmgH7I/M1g7/GhbcShiOhgfGB/P51yt8YgtnGWWgazPmR0H6U1ikF2tsywo2uKfgGUn8Aa2+kD6UwBmVQ/wC4fpWOHYtT+nntQ/iJ7LG22G1y3E+aOJ+MNNFx0kwd9tBtDv6EV9ZuBWGkkwPnFRsRjFt5yx0CuxHWApJioHBOLAkvc95mVT4AsRlQHqwkDSnNqegFLrtHnbAXsrqTqAdqb8DzBlBE94z3vI7j0PX09KQLd6tzjSKVUJjJtyWtheZlAGeCi9IkHbY7oSdwdhlHSu68dtspZtUGgVgWDMdCwK7gCQpPixqoxxMjb866/wDEmO7wPI/hQekF6rHrilmy7G5aXI8Ak2nygyW1ZWBBMADQioP/ABTEBgqnOY2EFvkpalqzjrY3Gf8AtHT5D99MnDObFQQvdEbKIHyEVvpGLM14HXl/FYsWbQ7K4pUvoQV3aQdY0IJrpjuP4mwGNy2ygjdpAMEt723U9aA4LnNQNZ+IH/ep9vnZACNMrCCDqp9VOhrFgRzzUdrHOOc3FBVSzaliF0ZDqTB2ges0Tw/PVtbSrfxNnumA2eTvoSAJiP3VXmD4bYfFPcM9lmHZ2gTHxMyEBkAT5TAFWhy7ZsgAJZsqvgLaD4+6Z+JoHg78h+v14OuE5kw93P2WI7VSpIC5V2JkyzBuuxHzra1xiyG1k7K03Rp7ykQq6zl/EUeucq4S+PrMNYuHx7JAw/vCCKE4z2YWj/8Ab3r+H8FFwug9A/eHwaPKsrA/gJZl8kjC4lCiXE1mFVwMx0MCZgJElSPM9KkXUz5gCCHgamdZ69IBA7o8zSre5Y4lgmb6ObmLR82Zc9rKZ2lbhXvb6ia0GMxZtlLuG+jZpGZmJYBhDBQFCrmk6g9dK7XBdo3fJ9FO82cU+l8Sv30BKPcYJAPuKMqRp1VQY86GYW050yP/AICf3Vcy8PtLHcGny+VRr1oH3VA89Pz/AErJ+tqftQFfTJ+WVDe4a4OqsAToShEn4ivrfDn+6/8AgP6VZnHrQ7NO7BF+zJB11cKf929d2wR++f68p1oH9Q3215GLCl0VpbwL/wDTf/Af0ph5T4uMH2l0/VXD9WpZZIBVm0UjUFlhiNRCwROrnwXgP0t3RLgQpBOZTrM7QfKiN/2V5hD4jTwWyCfSWcRWK3fwHxUPsUeDc52e1slmIXs++GmA4InfqVkTvoK7pzMijErcuZ3S6+Undh2gyGfNTTVY9kGCBl1u3CD1dbY9YQT/AKqMYTknBocy4Ozm+84Nwk+rs2vqKJRKOedsrS/zmhEZXEHfKSPwqVf54tEjIzEaAnI+m06ZdRr6+VW5hcEikqiokbZbaqPTRRXbGcCs3hlvWrdwHxQb+MxmB85pqkndFTYfjF7GEnC4fEXRnYFltkKBqBLMQoO2hPjRLiPA+JADLhrtwDeLlpo9AXDT5a+tO2Gwa2VW0qgLa7qrGgHl018d9aMYVTG4+VdLVGPclUW+ZcRhT/8AUYXFoB1aw0aR1Eg/OiHH+eVvLbNnMwDKwU22tsvcYMCWgE6jaQY8qta0o9PQx+RrTEcGs3B37Vt/7SKfzE07i9aTA2t7Z5443zljTeuPlbUwgnRRAABGx8eu9Z5e5yvNfwlliY+lWWJKmc2YLr652NX03J2C64Swf/5LUXGclYSVNvD2bbq6OrLbCkFWDbiNCB84pTx/LHTlfhHk0vWGc+lehD7A+HfexX+an8Kvv/IPh33sT/mp/Cp4raPPGY192hr0MfYDw772K/zU/hVj/wAgOHffxX+an8KsO2eee1NbJiWGxNehP/T/AMO+/iv81P4Vff8Ap/4d9/Ff5qfwq3YJR2F4iY3qaMSDVz2/YNw8bPif81P4VdF9hmAH2sT/AJqfwq1M5pFIjGFTIJp95I5iLEDN5bmnFvYXgD9vE/5qfwq64T2KYK22ZLmKB8rq/wAKi5IW5fwNPBsXI/T+tRNHrTTQThXAlse7cuv/AGyhj4i2p+ZNFUuEULYaTJQFBub8f2WEuEbsMijzfuj8yfhRHtz5UO4zwpMUqrcLAI2YBTEmCBOh2ml1vT15GQ0qTrwVdew7/eb1/fod64fQ3bTM3j7369KsJuRMOet3/GP/AI1lORrA+1d/xj/41F6FlPrSVbzBhiti45PuZG1P3biHaaN9vqdLZk6L2ZB3/tHrTjjfZ1hbtt7bG7DrlJDiY8u4akNyRYO5u/4h1/u13oXrRiyzvYmcq38uOgiO0tkaLHukHXXferDdJG8elDrHI2HS6t1TdzLMd8RqIM92jgw486ZixVO9mZss1rRAuJ+NRGEGBt5fyowcIPP51wu8Lna5cXf3cnzk2yZH79ZpvBieSIdlCTsdI/rWithvn4TQO/yXbdw7XsSSDMdqMpPmuSNfAQPKp1vl+2rBgWzDrKj5workqXwY9GvGMNlYONm0PqNvwJrTCY0Lq7BV8SY/EmiTYUFMhJImZJ7287xQnifKFq/GZ7ygAiEuZQZPWBP41nClW0amtaYds4pCJDKfQipSkdKW7PKWGUDuMxE6tccnXx72tdsPy9Zt/wDLUp6MT/ummp18gtT8B+uV4SKhJZI2uPGmkqY8tVmPU13zmiB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316" y="160338"/>
            <a:ext cx="2979641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3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Další známá díla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b="1" dirty="0" smtClean="0">
              <a:solidFill>
                <a:srgbClr val="C00000"/>
              </a:solidFill>
            </a:endParaRPr>
          </a:p>
          <a:p>
            <a:endParaRPr lang="cs-CZ" b="1" dirty="0">
              <a:solidFill>
                <a:srgbClr val="C00000"/>
              </a:solidFill>
            </a:endParaRPr>
          </a:p>
          <a:p>
            <a:endParaRPr lang="cs-CZ" b="1" dirty="0" smtClean="0">
              <a:solidFill>
                <a:srgbClr val="C00000"/>
              </a:solidFill>
            </a:endParaRPr>
          </a:p>
          <a:p>
            <a:r>
              <a:rPr lang="cs-CZ" b="1" dirty="0" smtClean="0">
                <a:solidFill>
                  <a:srgbClr val="C00000"/>
                </a:solidFill>
              </a:rPr>
              <a:t>Výchova dívek v Čechách</a:t>
            </a:r>
          </a:p>
          <a:p>
            <a:endParaRPr lang="cs-CZ" dirty="0" smtClean="0"/>
          </a:p>
          <a:p>
            <a:r>
              <a:rPr lang="cs-CZ" dirty="0" smtClean="0"/>
              <a:t>Učitel jako vychovatel „luxusní dívky“ z podnikatelské rodiny</a:t>
            </a:r>
          </a:p>
          <a:p>
            <a:r>
              <a:rPr lang="cs-CZ" dirty="0" smtClean="0"/>
              <a:t>Vznik lásky</a:t>
            </a:r>
          </a:p>
          <a:p>
            <a:r>
              <a:rPr lang="cs-CZ" dirty="0" smtClean="0"/>
              <a:t>Ona nakonec spáchá sebevraždu</a:t>
            </a:r>
            <a:endParaRPr lang="cs-CZ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908720"/>
            <a:ext cx="3561123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4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Další známá díla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r>
              <a:rPr lang="cs-CZ" b="1" dirty="0" smtClean="0">
                <a:solidFill>
                  <a:srgbClr val="C00000"/>
                </a:solidFill>
              </a:rPr>
              <a:t>Román pro ženy</a:t>
            </a:r>
          </a:p>
          <a:p>
            <a:endParaRPr lang="cs-CZ" dirty="0"/>
          </a:p>
          <a:p>
            <a:r>
              <a:rPr lang="cs-CZ" dirty="0" smtClean="0"/>
              <a:t>Úsměvné milostné peripetie mladé dívky a její matky s jejich partnery (Pažout)</a:t>
            </a:r>
            <a:endParaRPr lang="cs-CZ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4662"/>
            <a:ext cx="3339827" cy="3936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982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dirty="0"/>
              <a:t> </a:t>
            </a:r>
            <a:r>
              <a:rPr lang="cs-CZ" dirty="0" smtClean="0"/>
              <a:t>     </a:t>
            </a:r>
            <a:r>
              <a:rPr lang="cs-CZ" sz="2800" b="1" dirty="0" smtClean="0">
                <a:solidFill>
                  <a:srgbClr val="FF0000"/>
                </a:solidFill>
              </a:rPr>
              <a:t>Účastníci zájezdu</a:t>
            </a:r>
            <a:endParaRPr lang="cs-CZ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solidFill>
                  <a:srgbClr val="C00000"/>
                </a:solidFill>
              </a:rPr>
              <a:t>Pavel Kohout </a:t>
            </a:r>
            <a:r>
              <a:rPr lang="cs-CZ" dirty="0" smtClean="0"/>
              <a:t>(1928)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endParaRPr lang="cs-CZ" dirty="0"/>
          </a:p>
          <a:p>
            <a:endParaRPr lang="cs-CZ" dirty="0"/>
          </a:p>
          <a:p>
            <a:r>
              <a:rPr lang="cs-CZ" dirty="0" smtClean="0"/>
              <a:t>V 50.letech nadšený </a:t>
            </a:r>
            <a:r>
              <a:rPr lang="cs-CZ" b="1" dirty="0" smtClean="0"/>
              <a:t>stalinista</a:t>
            </a:r>
          </a:p>
          <a:p>
            <a:endParaRPr lang="cs-CZ" dirty="0" smtClean="0"/>
          </a:p>
          <a:p>
            <a:r>
              <a:rPr lang="cs-CZ" dirty="0" smtClean="0"/>
              <a:t>Po roce 68 zakázán jako nepřítel režimu</a:t>
            </a:r>
          </a:p>
          <a:p>
            <a:endParaRPr lang="cs-CZ" dirty="0" smtClean="0"/>
          </a:p>
          <a:p>
            <a:r>
              <a:rPr lang="cs-CZ" dirty="0" smtClean="0"/>
              <a:t>77 -  stál u zrodu </a:t>
            </a:r>
            <a:r>
              <a:rPr lang="cs-CZ" b="1" dirty="0" smtClean="0"/>
              <a:t>Charty</a:t>
            </a:r>
          </a:p>
          <a:p>
            <a:endParaRPr lang="cs-CZ" dirty="0" smtClean="0"/>
          </a:p>
          <a:p>
            <a:r>
              <a:rPr lang="cs-CZ" dirty="0" smtClean="0"/>
              <a:t>Od roku 79 v emigraci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4663"/>
            <a:ext cx="2905554" cy="3863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049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                         Díky za pozornost </a:t>
            </a:r>
            <a:r>
              <a:rPr lang="cs-CZ" dirty="0" smtClean="0">
                <a:sym typeface="Wingdings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122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Pavel Kohout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1987 </a:t>
            </a:r>
            <a:r>
              <a:rPr lang="cs-CZ" b="1" dirty="0" smtClean="0">
                <a:solidFill>
                  <a:srgbClr val="C00000"/>
                </a:solidFill>
              </a:rPr>
              <a:t>Kde je zakopán pes</a:t>
            </a:r>
          </a:p>
          <a:p>
            <a:endParaRPr lang="cs-CZ" dirty="0" smtClean="0"/>
          </a:p>
          <a:p>
            <a:r>
              <a:rPr lang="cs-CZ" dirty="0" smtClean="0"/>
              <a:t>Nejlepší próza Kohouta – memoáry, zápas s totalitou</a:t>
            </a:r>
          </a:p>
          <a:p>
            <a:r>
              <a:rPr lang="cs-CZ" b="1" dirty="0" smtClean="0"/>
              <a:t>2 linie příběhu:</a:t>
            </a:r>
          </a:p>
          <a:p>
            <a:endParaRPr lang="cs-CZ" dirty="0" smtClean="0"/>
          </a:p>
          <a:p>
            <a:r>
              <a:rPr lang="cs-CZ" dirty="0" smtClean="0"/>
              <a:t>1) léto 1978 – STB vydírá Kohouta (půl miliónu) </a:t>
            </a:r>
          </a:p>
          <a:p>
            <a:r>
              <a:rPr lang="cs-CZ" dirty="0" smtClean="0"/>
              <a:t> </a:t>
            </a:r>
          </a:p>
          <a:p>
            <a:r>
              <a:rPr lang="cs-CZ" dirty="0" smtClean="0"/>
              <a:t>2) retrospektiva disidentství v období normalizace, Charta 77, přátelství Havla, Landovského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43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 smtClean="0">
                <a:solidFill>
                  <a:srgbClr val="C00000"/>
                </a:solidFill>
              </a:rPr>
              <a:t/>
            </a:r>
            <a:br>
              <a:rPr lang="cs-CZ" b="1" dirty="0" smtClean="0">
                <a:solidFill>
                  <a:srgbClr val="C00000"/>
                </a:solidFill>
              </a:rPr>
            </a:br>
            <a:r>
              <a:rPr lang="cs-CZ" b="1" dirty="0" smtClean="0">
                <a:solidFill>
                  <a:srgbClr val="C00000"/>
                </a:solidFill>
              </a:rPr>
              <a:t>Kde </a:t>
            </a:r>
            <a:r>
              <a:rPr lang="cs-CZ" b="1" dirty="0">
                <a:solidFill>
                  <a:srgbClr val="C00000"/>
                </a:solidFill>
              </a:rPr>
              <a:t>je zakopán pes</a:t>
            </a:r>
            <a:br>
              <a:rPr lang="cs-CZ" b="1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/>
          <a:lstStyle/>
          <a:p>
            <a:endParaRPr lang="cs-CZ" dirty="0" smtClean="0"/>
          </a:p>
          <a:p>
            <a:endParaRPr lang="cs-CZ" b="1" dirty="0" smtClean="0"/>
          </a:p>
          <a:p>
            <a:r>
              <a:rPr lang="cs-CZ" b="1" dirty="0" smtClean="0"/>
              <a:t>Název románu viz:</a:t>
            </a:r>
          </a:p>
          <a:p>
            <a:r>
              <a:rPr lang="cs-CZ" dirty="0" smtClean="0"/>
              <a:t>1) pochovaný otrávený jezevčík</a:t>
            </a:r>
          </a:p>
          <a:p>
            <a:r>
              <a:rPr lang="cs-CZ" dirty="0" smtClean="0"/>
              <a:t>2)zakopaný pes totality</a:t>
            </a:r>
          </a:p>
          <a:p>
            <a:endParaRPr lang="cs-CZ" dirty="0"/>
          </a:p>
          <a:p>
            <a:r>
              <a:rPr lang="cs-CZ" dirty="0" smtClean="0"/>
              <a:t>Příběh má </a:t>
            </a:r>
            <a:r>
              <a:rPr lang="cs-CZ" smtClean="0"/>
              <a:t>formu </a:t>
            </a:r>
            <a:r>
              <a:rPr lang="cs-CZ" b="1" smtClean="0"/>
              <a:t>deníku</a:t>
            </a:r>
            <a:endParaRPr lang="cs-CZ" b="1" dirty="0" smtClean="0"/>
          </a:p>
          <a:p>
            <a:r>
              <a:rPr lang="cs-CZ" b="1" dirty="0" smtClean="0"/>
              <a:t>Autor rozmlouvá s vlastním psem </a:t>
            </a:r>
            <a:r>
              <a:rPr lang="cs-CZ" dirty="0" smtClean="0"/>
              <a:t>(neboť lidé mu ze strachu nenaslouchají)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383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Pavel Kohout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1978 </a:t>
            </a:r>
            <a:r>
              <a:rPr lang="cs-CZ" b="1" dirty="0" smtClean="0">
                <a:solidFill>
                  <a:srgbClr val="C00000"/>
                </a:solidFill>
              </a:rPr>
              <a:t>Katyně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Tzv. černý román z prostředí střední „katovské“ školy </a:t>
            </a:r>
          </a:p>
          <a:p>
            <a:endParaRPr lang="cs-CZ" dirty="0" smtClean="0"/>
          </a:p>
          <a:p>
            <a:r>
              <a:rPr lang="cs-CZ" dirty="0" smtClean="0"/>
              <a:t>Satira mocenských praktik v 70.letech a reminiscence na politické procesy let 50.</a:t>
            </a:r>
            <a:endParaRPr lang="cs-CZ" dirty="0"/>
          </a:p>
        </p:txBody>
      </p:sp>
      <p:pic>
        <p:nvPicPr>
          <p:cNvPr id="2050" name="Picture 2" descr="C:\Users\Naše pančelka\AppData\Local\Microsoft\Windows\Temporary Internet Files\Content.IE5\Z66S19D9\MP900387081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4815"/>
            <a:ext cx="2609088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6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solidFill>
                  <a:srgbClr val="C00000"/>
                </a:solidFill>
              </a:rPr>
              <a:t>Milan Kundera </a:t>
            </a:r>
            <a:r>
              <a:rPr lang="cs-CZ" dirty="0" smtClean="0"/>
              <a:t>(1929)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Vystudoval filmovou fakultu</a:t>
            </a:r>
          </a:p>
          <a:p>
            <a:r>
              <a:rPr lang="cs-CZ" dirty="0" smtClean="0"/>
              <a:t>Učil na VŠ</a:t>
            </a:r>
          </a:p>
          <a:p>
            <a:r>
              <a:rPr lang="cs-CZ" dirty="0" smtClean="0"/>
              <a:t>Od roku 1978 žije ve Francii</a:t>
            </a:r>
          </a:p>
          <a:p>
            <a:endParaRPr lang="cs-CZ" dirty="0" smtClean="0"/>
          </a:p>
          <a:p>
            <a:r>
              <a:rPr lang="cs-CZ" b="1" dirty="0" smtClean="0"/>
              <a:t>Nejpublikovanější český autor v </a:t>
            </a:r>
            <a:r>
              <a:rPr lang="cs-CZ" b="1" dirty="0" smtClean="0"/>
              <a:t>zahraničí</a:t>
            </a:r>
          </a:p>
          <a:p>
            <a:r>
              <a:rPr lang="cs-CZ" b="1" dirty="0" smtClean="0"/>
              <a:t>(</a:t>
            </a:r>
            <a:r>
              <a:rPr lang="cs-CZ" b="1" smtClean="0"/>
              <a:t>světový autor POSTMODERNISMU)</a:t>
            </a:r>
            <a:endParaRPr lang="cs-CZ" b="1" dirty="0" smtClean="0"/>
          </a:p>
          <a:p>
            <a:r>
              <a:rPr lang="cs-CZ" dirty="0" smtClean="0"/>
              <a:t>Straní se médií</a:t>
            </a:r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6632"/>
            <a:ext cx="2796769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45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Milan Kundera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3 knihy – 10 povídek o lásce:</a:t>
            </a:r>
          </a:p>
          <a:p>
            <a:endParaRPr lang="cs-CZ" dirty="0" smtClean="0"/>
          </a:p>
          <a:p>
            <a:r>
              <a:rPr lang="cs-CZ" b="1" dirty="0" smtClean="0">
                <a:solidFill>
                  <a:srgbClr val="C00000"/>
                </a:solidFill>
              </a:rPr>
              <a:t>Směšné lásky</a:t>
            </a:r>
          </a:p>
          <a:p>
            <a:r>
              <a:rPr lang="cs-CZ" b="1" dirty="0" smtClean="0">
                <a:solidFill>
                  <a:srgbClr val="C00000"/>
                </a:solidFill>
              </a:rPr>
              <a:t>Druhý sešit směšných lásek</a:t>
            </a:r>
          </a:p>
          <a:p>
            <a:r>
              <a:rPr lang="cs-CZ" b="1" dirty="0" smtClean="0">
                <a:solidFill>
                  <a:srgbClr val="C00000"/>
                </a:solidFill>
              </a:rPr>
              <a:t>Třetí sešit směšných lásek</a:t>
            </a:r>
          </a:p>
          <a:p>
            <a:endParaRPr lang="cs-CZ" b="1" dirty="0">
              <a:solidFill>
                <a:srgbClr val="C00000"/>
              </a:solidFill>
            </a:endParaRPr>
          </a:p>
          <a:p>
            <a:r>
              <a:rPr lang="cs-CZ" dirty="0" smtClean="0"/>
              <a:t>Povídka </a:t>
            </a:r>
            <a:r>
              <a:rPr lang="cs-CZ" b="1" dirty="0" smtClean="0">
                <a:solidFill>
                  <a:srgbClr val="00B050"/>
                </a:solidFill>
              </a:rPr>
              <a:t>Falešný autostop</a:t>
            </a:r>
          </a:p>
          <a:p>
            <a:endParaRPr lang="cs-CZ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94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00B050"/>
                </a:solidFill>
              </a:rPr>
              <a:t>Falešný autostop</a:t>
            </a:r>
            <a:br>
              <a:rPr lang="cs-CZ" b="1" dirty="0">
                <a:solidFill>
                  <a:srgbClr val="00B05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/>
          <a:lstStyle/>
          <a:p>
            <a:endParaRPr lang="cs-CZ" dirty="0" smtClean="0"/>
          </a:p>
          <a:p>
            <a:r>
              <a:rPr lang="cs-CZ" dirty="0" smtClean="0"/>
              <a:t>Mladí milenci si hrají na vztah zákazníka a prostitutky</a:t>
            </a:r>
          </a:p>
          <a:p>
            <a:r>
              <a:rPr lang="cs-CZ" dirty="0" smtClean="0"/>
              <a:t>Dívka je frivolní, chlapec žárlí a začne ji nenávidět</a:t>
            </a:r>
          </a:p>
          <a:p>
            <a:r>
              <a:rPr lang="cs-CZ" dirty="0" smtClean="0"/>
              <a:t>Hra vede k záhubě jejich čisté lásky</a:t>
            </a:r>
          </a:p>
          <a:p>
            <a:endParaRPr lang="cs-CZ" dirty="0"/>
          </a:p>
          <a:p>
            <a:endParaRPr lang="cs-CZ" dirty="0" smtClean="0"/>
          </a:p>
          <a:p>
            <a:r>
              <a:rPr lang="cs-CZ" b="1" dirty="0" smtClean="0"/>
              <a:t>Všechny povídky spojuje tragikomický či tragický závěr (nedopadne žert)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5338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Milan Kundera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5348273"/>
          </a:xfrm>
        </p:spPr>
        <p:txBody>
          <a:bodyPr/>
          <a:lstStyle/>
          <a:p>
            <a:r>
              <a:rPr lang="cs-CZ" dirty="0" smtClean="0"/>
              <a:t>1967 </a:t>
            </a:r>
            <a:r>
              <a:rPr lang="cs-CZ" b="1" dirty="0" smtClean="0">
                <a:solidFill>
                  <a:srgbClr val="C00000"/>
                </a:solidFill>
              </a:rPr>
              <a:t>Žert</a:t>
            </a:r>
          </a:p>
          <a:p>
            <a:endParaRPr lang="cs-CZ" dirty="0"/>
          </a:p>
          <a:p>
            <a:r>
              <a:rPr lang="cs-CZ" b="1" dirty="0" smtClean="0"/>
              <a:t>Student Ludvík Jahn </a:t>
            </a:r>
            <a:r>
              <a:rPr lang="cs-CZ" dirty="0" smtClean="0"/>
              <a:t>pošle svazačce Markétě pohlednici: „Optimismus je opium lidstva…Ať žije </a:t>
            </a:r>
            <a:r>
              <a:rPr lang="cs-CZ" dirty="0" err="1" smtClean="0"/>
              <a:t>Trockij</a:t>
            </a:r>
            <a:r>
              <a:rPr lang="cs-CZ" dirty="0" smtClean="0"/>
              <a:t>!“</a:t>
            </a:r>
          </a:p>
          <a:p>
            <a:endParaRPr lang="cs-CZ" dirty="0" smtClean="0"/>
          </a:p>
          <a:p>
            <a:r>
              <a:rPr lang="cs-CZ" dirty="0" smtClean="0"/>
              <a:t>Kamarád ze studií </a:t>
            </a:r>
            <a:r>
              <a:rPr lang="cs-CZ" b="1" dirty="0" smtClean="0"/>
              <a:t>Zemánek</a:t>
            </a:r>
            <a:r>
              <a:rPr lang="cs-CZ" dirty="0" smtClean="0"/>
              <a:t> způsobí jeho vyloučení (je rok 1948)</a:t>
            </a:r>
          </a:p>
          <a:p>
            <a:endParaRPr lang="cs-CZ" dirty="0" smtClean="0"/>
          </a:p>
          <a:p>
            <a:r>
              <a:rPr lang="cs-CZ" dirty="0" smtClean="0"/>
              <a:t>Jahn na vojně pracuje v dolech, </a:t>
            </a:r>
            <a:r>
              <a:rPr lang="cs-CZ" b="1" dirty="0" smtClean="0"/>
              <a:t>vrací se až v roce 1956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99268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k">
  <a:themeElements>
    <a:clrScheme name="Aerodynamik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70B1BD1DBA5343977DDED399D04114" ma:contentTypeVersion="4" ma:contentTypeDescription="Vytvoří nový dokument" ma:contentTypeScope="" ma:versionID="f90fbe75922ee67d4bda25d443c0d683">
  <xsd:schema xmlns:xsd="http://www.w3.org/2001/XMLSchema" xmlns:xs="http://www.w3.org/2001/XMLSchema" xmlns:p="http://schemas.microsoft.com/office/2006/metadata/properties" xmlns:ns2="2e6e352e-daf4-4a4d-a1a5-d77b4f112608" targetNamespace="http://schemas.microsoft.com/office/2006/metadata/properties" ma:root="true" ma:fieldsID="42947b717d9f99ffa260aa5fba2553d0" ns2:_="">
    <xsd:import namespace="2e6e352e-daf4-4a4d-a1a5-d77b4f112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e352e-daf4-4a4d-a1a5-d77b4f112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3EABB7-75D9-4150-8E58-576DCA12A335}"/>
</file>

<file path=customXml/itemProps2.xml><?xml version="1.0" encoding="utf-8"?>
<ds:datastoreItem xmlns:ds="http://schemas.openxmlformats.org/officeDocument/2006/customXml" ds:itemID="{C31050F5-7725-46B4-B4CB-40C47EC712FE}"/>
</file>

<file path=customXml/itemProps3.xml><?xml version="1.0" encoding="utf-8"?>
<ds:datastoreItem xmlns:ds="http://schemas.openxmlformats.org/officeDocument/2006/customXml" ds:itemID="{38EBDA6E-F2A2-4EB9-9298-1D1E2E8EC183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231</TotalTime>
  <Words>615</Words>
  <Application>Microsoft Office PowerPoint</Application>
  <PresentationFormat>Předvádění na obrazovce (4:3)</PresentationFormat>
  <Paragraphs>163</Paragraphs>
  <Slides>20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5" baseType="lpstr">
      <vt:lpstr>Calibri</vt:lpstr>
      <vt:lpstr>Constantia</vt:lpstr>
      <vt:lpstr>Wingdings</vt:lpstr>
      <vt:lpstr>Wingdings 2</vt:lpstr>
      <vt:lpstr>Tok</vt:lpstr>
      <vt:lpstr>6. Samizdatová, exilová, oficiální literatura</vt:lpstr>
      <vt:lpstr>Pavel Kohout (1928)</vt:lpstr>
      <vt:lpstr>Pavel Kohout</vt:lpstr>
      <vt:lpstr> Kde je zakopán pes </vt:lpstr>
      <vt:lpstr>Pavel Kohout</vt:lpstr>
      <vt:lpstr>Milan Kundera (1929)</vt:lpstr>
      <vt:lpstr>Milan Kundera</vt:lpstr>
      <vt:lpstr>Falešný autostop </vt:lpstr>
      <vt:lpstr>Milan Kundera</vt:lpstr>
      <vt:lpstr>Žert </vt:lpstr>
      <vt:lpstr>Prezentace aplikace PowerPoint</vt:lpstr>
      <vt:lpstr>Nesnesitelná lehkost bytí </vt:lpstr>
      <vt:lpstr>Nesnesitelná lehkost bytí </vt:lpstr>
      <vt:lpstr>Postmoderní románová struktura u Kundery</vt:lpstr>
      <vt:lpstr>Michal Viewegh (1962)</vt:lpstr>
      <vt:lpstr>Báječná léta pod psa</vt:lpstr>
      <vt:lpstr>Další známá díla</vt:lpstr>
      <vt:lpstr>Další známá díla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Samizdatová a exilová literatura</dc:title>
  <dc:creator>Naše pančelka</dc:creator>
  <cp:lastModifiedBy>Administrator</cp:lastModifiedBy>
  <cp:revision>41</cp:revision>
  <dcterms:created xsi:type="dcterms:W3CDTF">2013-02-22T19:28:58Z</dcterms:created>
  <dcterms:modified xsi:type="dcterms:W3CDTF">2022-03-21T13:13:45Z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0x010100CA70B1BD1DBA5343977DDED399D04114</vt:lpwstr>
  </property>
</Properties>
</file>