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83" r:id="rId13"/>
    <p:sldId id="273" r:id="rId14"/>
    <p:sldId id="274" r:id="rId15"/>
    <p:sldId id="275" r:id="rId16"/>
    <p:sldId id="276" r:id="rId17"/>
    <p:sldId id="277" r:id="rId18"/>
    <p:sldId id="278" r:id="rId19"/>
    <p:sldId id="282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20.03.2023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w-Qr8dFClTY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youtube.com/watch?v=lKEgZZV9s1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vMsfem2vLc&amp;nohtml5=Fal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Psychologická meziválečná próza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Mgr. </a:t>
            </a:r>
            <a:r>
              <a:rPr lang="cs-CZ"/>
              <a:t>Regina Jonášová 2023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259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864096"/>
          </a:xfrm>
        </p:spPr>
        <p:txBody>
          <a:bodyPr/>
          <a:lstStyle/>
          <a:p>
            <a:r>
              <a:rPr lang="cs-CZ" b="1" dirty="0"/>
              <a:t>Neviditelný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67544" y="1556792"/>
            <a:ext cx="7992888" cy="4203829"/>
          </a:xfrm>
        </p:spPr>
        <p:txBody>
          <a:bodyPr>
            <a:normAutofit/>
          </a:bodyPr>
          <a:lstStyle/>
          <a:p>
            <a:endParaRPr lang="cs-CZ" sz="2800" dirty="0"/>
          </a:p>
          <a:p>
            <a:r>
              <a:rPr lang="cs-CZ" sz="2800" dirty="0"/>
              <a:t>Po smrti ostatních z rodiny si Petr namluví </a:t>
            </a:r>
            <a:r>
              <a:rPr lang="cs-CZ" sz="2800" b="1" dirty="0"/>
              <a:t>služku Katy</a:t>
            </a:r>
          </a:p>
          <a:p>
            <a:endParaRPr lang="cs-CZ" sz="2800" dirty="0"/>
          </a:p>
          <a:p>
            <a:r>
              <a:rPr lang="cs-CZ" sz="2800" dirty="0"/>
              <a:t>Malý syn prodělá zánět mozkových blan a také se zblázní</a:t>
            </a:r>
          </a:p>
          <a:p>
            <a:endParaRPr lang="cs-CZ" sz="2800" dirty="0"/>
          </a:p>
          <a:p>
            <a:r>
              <a:rPr lang="cs-CZ" sz="2800" dirty="0"/>
              <a:t>Petr si uvědomí prokletí domu</a:t>
            </a:r>
          </a:p>
        </p:txBody>
      </p:sp>
    </p:spTree>
    <p:extLst>
      <p:ext uri="{BB962C8B-B14F-4D97-AF65-F5344CB8AC3E}">
        <p14:creationId xmlns:p14="http://schemas.microsoft.com/office/powerpoint/2010/main" val="251691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b="1" dirty="0"/>
          </a:p>
          <a:p>
            <a:r>
              <a:rPr lang="cs-CZ" b="1" dirty="0"/>
              <a:t>Prokletí domu Hajnů, filmová adaptace</a:t>
            </a:r>
          </a:p>
          <a:p>
            <a:endParaRPr lang="cs-CZ" b="1" dirty="0"/>
          </a:p>
          <a:p>
            <a:endParaRPr lang="cs-CZ" b="1" dirty="0">
              <a:hlinkClick r:id="rId2"/>
            </a:endParaRPr>
          </a:p>
          <a:p>
            <a:r>
              <a:rPr lang="cs-CZ" b="1" dirty="0">
                <a:hlinkClick r:id="rId2"/>
              </a:rPr>
              <a:t>http://www.youtube.com/watch?v=w-Qr8dFClTY</a:t>
            </a:r>
            <a:endParaRPr lang="cs-CZ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573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Ta třetí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Otrocká láska úředníka Jiřího k Adéle (panovačná, rozmarná dívka), která si s ním hraje a opustí ho</a:t>
            </a:r>
          </a:p>
          <a:p>
            <a:endParaRPr lang="cs-CZ" dirty="0"/>
          </a:p>
          <a:p>
            <a:r>
              <a:rPr lang="cs-CZ" dirty="0"/>
              <a:t>Najde si starší, slušnou </a:t>
            </a:r>
            <a:r>
              <a:rPr lang="cs-CZ" dirty="0" err="1"/>
              <a:t>Mildu</a:t>
            </a:r>
            <a:endParaRPr lang="cs-CZ" dirty="0"/>
          </a:p>
          <a:p>
            <a:endParaRPr lang="cs-CZ" dirty="0"/>
          </a:p>
          <a:p>
            <a:r>
              <a:rPr lang="cs-CZ" dirty="0"/>
              <a:t>Adéla ho opět svede, ale opustí jej a Jiří se zastřelí</a:t>
            </a:r>
          </a:p>
        </p:txBody>
      </p:sp>
    </p:spTree>
    <p:extLst>
      <p:ext uri="{BB962C8B-B14F-4D97-AF65-F5344CB8AC3E}">
        <p14:creationId xmlns:p14="http://schemas.microsoft.com/office/powerpoint/2010/main" val="207330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7992888" cy="936104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Jarmila Glazarová </a:t>
            </a:r>
            <a:br>
              <a:rPr lang="cs-CZ" b="1" dirty="0">
                <a:solidFill>
                  <a:srgbClr val="C00000"/>
                </a:solidFill>
              </a:rPr>
            </a:br>
            <a:r>
              <a:rPr lang="cs-CZ" dirty="0"/>
              <a:t>(1901-1977)str. 68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700808"/>
            <a:ext cx="7560840" cy="4536504"/>
          </a:xfrm>
        </p:spPr>
        <p:txBody>
          <a:bodyPr>
            <a:normAutofit/>
          </a:bodyPr>
          <a:lstStyle/>
          <a:p>
            <a:r>
              <a:rPr lang="cs-CZ" sz="2800" dirty="0"/>
              <a:t>Spisovatelka a publicistka</a:t>
            </a:r>
          </a:p>
          <a:p>
            <a:endParaRPr lang="cs-CZ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25860"/>
            <a:ext cx="3312368" cy="463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8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cs-CZ" b="1" dirty="0"/>
              <a:t>Vlčí jáma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556792"/>
            <a:ext cx="8064896" cy="4608512"/>
          </a:xfrm>
        </p:spPr>
        <p:txBody>
          <a:bodyPr>
            <a:normAutofit/>
          </a:bodyPr>
          <a:lstStyle/>
          <a:p>
            <a:endParaRPr lang="cs-CZ" sz="2800" dirty="0"/>
          </a:p>
          <a:p>
            <a:r>
              <a:rPr lang="cs-CZ" sz="2800" dirty="0"/>
              <a:t>= maloměstský domov, </a:t>
            </a:r>
            <a:r>
              <a:rPr lang="cs-CZ" sz="2800" b="1" dirty="0"/>
              <a:t>zvěrolékař Rýdl </a:t>
            </a:r>
            <a:r>
              <a:rPr lang="cs-CZ" sz="2800" dirty="0"/>
              <a:t>žije se starší bohatou </a:t>
            </a:r>
            <a:r>
              <a:rPr lang="cs-CZ" sz="2800" b="1" dirty="0"/>
              <a:t>manželkou Klárou</a:t>
            </a:r>
          </a:p>
          <a:p>
            <a:endParaRPr lang="cs-CZ" sz="2800" dirty="0"/>
          </a:p>
          <a:p>
            <a:r>
              <a:rPr lang="cs-CZ" sz="2800" dirty="0"/>
              <a:t>Pečují o krásnou </a:t>
            </a:r>
            <a:r>
              <a:rPr lang="cs-CZ" sz="2800" b="1" dirty="0"/>
              <a:t>schovanku Janu</a:t>
            </a:r>
          </a:p>
          <a:p>
            <a:endParaRPr lang="cs-CZ" sz="2800" b="1" dirty="0"/>
          </a:p>
          <a:p>
            <a:r>
              <a:rPr lang="cs-CZ" sz="2800" dirty="0"/>
              <a:t>Rýdl Janu miluje, ale je slaboch oddaný manželce</a:t>
            </a:r>
          </a:p>
        </p:txBody>
      </p:sp>
    </p:spTree>
    <p:extLst>
      <p:ext uri="{BB962C8B-B14F-4D97-AF65-F5344CB8AC3E}">
        <p14:creationId xmlns:p14="http://schemas.microsoft.com/office/powerpoint/2010/main" val="165428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cs-CZ" b="1" dirty="0"/>
              <a:t>Vlčí jáma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608" y="980728"/>
            <a:ext cx="6777317" cy="5535488"/>
          </a:xfrm>
        </p:spPr>
        <p:txBody>
          <a:bodyPr>
            <a:normAutofit/>
          </a:bodyPr>
          <a:lstStyle/>
          <a:p>
            <a:r>
              <a:rPr lang="cs-CZ" sz="2800" dirty="0"/>
              <a:t>Po čase žena i Rýdl umírají a Jana se svěří lékaři</a:t>
            </a:r>
          </a:p>
          <a:p>
            <a:r>
              <a:rPr lang="cs-CZ" sz="2800" dirty="0"/>
              <a:t>Děj není tak důležitý jako samotné </a:t>
            </a:r>
            <a:r>
              <a:rPr lang="cs-CZ" sz="2800" b="1" dirty="0"/>
              <a:t>psychologické drama manželského trojúhelníku</a:t>
            </a:r>
          </a:p>
          <a:p>
            <a:r>
              <a:rPr lang="cs-CZ" sz="2800" b="1" dirty="0">
                <a:hlinkClick r:id="rId2"/>
              </a:rPr>
              <a:t>http://www.youtube.com/watch?v=lKEgZZV9s1w</a:t>
            </a:r>
            <a:endParaRPr lang="cs-CZ" sz="2800" b="1" dirty="0"/>
          </a:p>
          <a:p>
            <a:endParaRPr lang="cs-CZ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36" y="3933056"/>
            <a:ext cx="3899924" cy="292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82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792088"/>
          </a:xfrm>
        </p:spPr>
        <p:txBody>
          <a:bodyPr/>
          <a:lstStyle/>
          <a:p>
            <a:r>
              <a:rPr lang="cs-CZ" b="1" dirty="0"/>
              <a:t>Advent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/>
          </a:bodyPr>
          <a:lstStyle/>
          <a:p>
            <a:r>
              <a:rPr lang="cs-CZ" sz="2800" b="1" dirty="0"/>
              <a:t>Baladický příběh z Valašska</a:t>
            </a:r>
          </a:p>
          <a:p>
            <a:endParaRPr lang="cs-CZ" sz="2800" dirty="0"/>
          </a:p>
          <a:p>
            <a:r>
              <a:rPr lang="cs-CZ" sz="2800" b="1" dirty="0"/>
              <a:t>Františka</a:t>
            </a:r>
            <a:r>
              <a:rPr lang="cs-CZ" sz="2800" dirty="0"/>
              <a:t> </a:t>
            </a:r>
            <a:r>
              <a:rPr lang="cs-CZ" sz="2800"/>
              <a:t>má nemanželského </a:t>
            </a:r>
            <a:r>
              <a:rPr lang="cs-CZ" sz="2800" dirty="0"/>
              <a:t>syna </a:t>
            </a:r>
            <a:r>
              <a:rPr lang="cs-CZ" sz="2800" b="1" dirty="0" err="1"/>
              <a:t>Metodka</a:t>
            </a:r>
            <a:r>
              <a:rPr lang="cs-CZ" sz="2800" dirty="0"/>
              <a:t> (milý zahynul před svatbou)</a:t>
            </a:r>
          </a:p>
          <a:p>
            <a:endParaRPr lang="cs-CZ" sz="2800" dirty="0"/>
          </a:p>
          <a:p>
            <a:r>
              <a:rPr lang="cs-CZ" sz="2800" dirty="0"/>
              <a:t>Vezme si ji </a:t>
            </a:r>
            <a:r>
              <a:rPr lang="cs-CZ" sz="2800" b="1" dirty="0"/>
              <a:t>sedlák Podešva</a:t>
            </a:r>
          </a:p>
        </p:txBody>
      </p:sp>
    </p:spTree>
    <p:extLst>
      <p:ext uri="{BB962C8B-B14F-4D97-AF65-F5344CB8AC3E}">
        <p14:creationId xmlns:p14="http://schemas.microsoft.com/office/powerpoint/2010/main" val="217837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52128"/>
          </a:xfrm>
        </p:spPr>
        <p:txBody>
          <a:bodyPr/>
          <a:lstStyle/>
          <a:p>
            <a:r>
              <a:rPr lang="cs-CZ" b="1" dirty="0"/>
              <a:t>Advent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r>
              <a:rPr lang="cs-CZ" sz="2800" dirty="0"/>
              <a:t>Slibuje jí vychovat syna, ale oba využívá jako levnou pracovní sílu na statku</a:t>
            </a:r>
          </a:p>
          <a:p>
            <a:endParaRPr lang="cs-CZ" sz="2800" dirty="0"/>
          </a:p>
          <a:p>
            <a:r>
              <a:rPr lang="cs-CZ" sz="2800" dirty="0"/>
              <a:t>Udržuje poměr se </a:t>
            </a:r>
            <a:r>
              <a:rPr lang="cs-CZ" sz="2800" b="1" dirty="0"/>
              <a:t>služkou Rozinou</a:t>
            </a:r>
            <a:r>
              <a:rPr lang="cs-CZ" sz="2800" dirty="0"/>
              <a:t>, týrá </a:t>
            </a:r>
            <a:r>
              <a:rPr lang="cs-CZ" sz="2800" dirty="0" err="1"/>
              <a:t>Metodka</a:t>
            </a:r>
            <a:endParaRPr lang="cs-CZ" sz="2800" dirty="0"/>
          </a:p>
          <a:p>
            <a:endParaRPr lang="cs-CZ" sz="2800" dirty="0"/>
          </a:p>
          <a:p>
            <a:r>
              <a:rPr lang="cs-CZ" sz="2800" dirty="0"/>
              <a:t>Mučený </a:t>
            </a:r>
            <a:r>
              <a:rPr lang="cs-CZ" sz="2800" dirty="0" err="1"/>
              <a:t>Metodek</a:t>
            </a:r>
            <a:r>
              <a:rPr lang="cs-CZ" sz="2800" dirty="0"/>
              <a:t> zdivočí, krade a chodí za školu </a:t>
            </a:r>
          </a:p>
        </p:txBody>
      </p:sp>
    </p:spTree>
    <p:extLst>
      <p:ext uri="{BB962C8B-B14F-4D97-AF65-F5344CB8AC3E}">
        <p14:creationId xmlns:p14="http://schemas.microsoft.com/office/powerpoint/2010/main" val="226518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08112"/>
          </a:xfrm>
        </p:spPr>
        <p:txBody>
          <a:bodyPr/>
          <a:lstStyle/>
          <a:p>
            <a:r>
              <a:rPr lang="cs-CZ" b="1" dirty="0"/>
              <a:t>Advent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700808"/>
            <a:ext cx="6777317" cy="4752528"/>
          </a:xfrm>
        </p:spPr>
        <p:txBody>
          <a:bodyPr>
            <a:normAutofit/>
          </a:bodyPr>
          <a:lstStyle/>
          <a:p>
            <a:r>
              <a:rPr lang="cs-CZ" sz="2800" dirty="0"/>
              <a:t>Františka v zoufalství zapálí seník s Podešvou a milenkou</a:t>
            </a:r>
          </a:p>
          <a:p>
            <a:endParaRPr lang="cs-CZ" sz="2800" dirty="0"/>
          </a:p>
          <a:p>
            <a:r>
              <a:rPr lang="cs-CZ" sz="2800" dirty="0"/>
              <a:t>Ztracený </a:t>
            </a:r>
            <a:r>
              <a:rPr lang="cs-CZ" sz="2800" dirty="0" err="1"/>
              <a:t>Metodek</a:t>
            </a:r>
            <a:r>
              <a:rPr lang="cs-CZ" sz="2800" dirty="0"/>
              <a:t> se                       najde</a:t>
            </a:r>
          </a:p>
          <a:p>
            <a:endParaRPr lang="cs-CZ" sz="2800"/>
          </a:p>
          <a:p>
            <a:r>
              <a:rPr lang="cs-CZ" sz="2800"/>
              <a:t>Psáno </a:t>
            </a:r>
            <a:r>
              <a:rPr lang="cs-CZ" sz="2800" dirty="0"/>
              <a:t>v nářečí</a:t>
            </a:r>
          </a:p>
          <a:p>
            <a:endParaRPr lang="cs-CZ" sz="2800" dirty="0"/>
          </a:p>
          <a:p>
            <a:r>
              <a:rPr lang="cs-CZ" sz="2800" dirty="0"/>
              <a:t>Autentičnost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56992"/>
            <a:ext cx="3358704" cy="335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88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            Díky za pozornost </a:t>
            </a:r>
            <a:r>
              <a:rPr lang="cs-CZ" dirty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1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792088"/>
          </a:xfrm>
        </p:spPr>
        <p:txBody>
          <a:bodyPr>
            <a:normAutofit/>
          </a:bodyPr>
          <a:lstStyle/>
          <a:p>
            <a:r>
              <a:rPr lang="cs-CZ" b="1" dirty="0"/>
              <a:t>Psychologická próza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1628800"/>
            <a:ext cx="7992888" cy="4608512"/>
          </a:xfrm>
        </p:spPr>
        <p:txBody>
          <a:bodyPr>
            <a:normAutofit/>
          </a:bodyPr>
          <a:lstStyle/>
          <a:p>
            <a:r>
              <a:rPr lang="cs-CZ" sz="2800" dirty="0"/>
              <a:t>Psychologická literatura se soustřeďuje na duševní život, nálady a prožitky</a:t>
            </a:r>
          </a:p>
          <a:p>
            <a:endParaRPr lang="cs-CZ" sz="2800" dirty="0"/>
          </a:p>
          <a:p>
            <a:r>
              <a:rPr lang="cs-CZ" sz="2800" dirty="0"/>
              <a:t>Je ovlivněna Freudovou psychoanalýzou</a:t>
            </a:r>
          </a:p>
          <a:p>
            <a:endParaRPr lang="cs-CZ" sz="2800" dirty="0"/>
          </a:p>
          <a:p>
            <a:r>
              <a:rPr lang="cs-CZ" sz="2800" dirty="0"/>
              <a:t>Zobrazuje pudy a patologické jevy</a:t>
            </a:r>
          </a:p>
          <a:p>
            <a:endParaRPr lang="cs-CZ" sz="2800" dirty="0"/>
          </a:p>
          <a:p>
            <a:r>
              <a:rPr lang="cs-CZ" sz="2800" dirty="0"/>
              <a:t>Navazuje na A: </a:t>
            </a:r>
            <a:r>
              <a:rPr lang="cs-CZ" sz="2800" dirty="0" err="1"/>
              <a:t>Dostojevskij</a:t>
            </a:r>
            <a:r>
              <a:rPr lang="cs-CZ" sz="2800" dirty="0"/>
              <a:t>, Kafka, </a:t>
            </a:r>
            <a:r>
              <a:rPr lang="cs-CZ" sz="2800" dirty="0" err="1"/>
              <a:t>Proust</a:t>
            </a:r>
            <a:r>
              <a:rPr lang="cs-CZ" sz="2800" dirty="0"/>
              <a:t>, </a:t>
            </a:r>
            <a:r>
              <a:rPr lang="cs-CZ" sz="2800" dirty="0" err="1"/>
              <a:t>Joyce</a:t>
            </a:r>
            <a:endParaRPr lang="cs-CZ" sz="2800" dirty="0"/>
          </a:p>
          <a:p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38013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Jaroslav Havlíček </a:t>
            </a:r>
            <a:br>
              <a:rPr lang="cs-CZ" b="1" dirty="0">
                <a:solidFill>
                  <a:srgbClr val="C00000"/>
                </a:solidFill>
              </a:rPr>
            </a:br>
            <a:r>
              <a:rPr lang="cs-CZ" dirty="0"/>
              <a:t>(1896-1943) str.66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Sugestivní autor</a:t>
            </a:r>
          </a:p>
          <a:p>
            <a:endParaRPr lang="cs-CZ" sz="2800" dirty="0"/>
          </a:p>
          <a:p>
            <a:r>
              <a:rPr lang="cs-CZ" sz="2800" dirty="0"/>
              <a:t>Líčí tragické osudy a degeneraci chladně až chladnokrevně</a:t>
            </a:r>
          </a:p>
          <a:p>
            <a:endParaRPr lang="cs-CZ" sz="2800" dirty="0"/>
          </a:p>
          <a:p>
            <a:r>
              <a:rPr lang="cs-CZ" sz="2800" dirty="0"/>
              <a:t>Typický český autor</a:t>
            </a:r>
          </a:p>
          <a:p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68889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936104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Jaroslav Havlíček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685512"/>
            <a:ext cx="3550121" cy="517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7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b="1" dirty="0"/>
              <a:t>Petrolejové lampy </a:t>
            </a:r>
            <a:r>
              <a:rPr lang="cs-CZ" dirty="0"/>
              <a:t>(1935)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608512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sz="2800" dirty="0"/>
              <a:t>Vitální nehezká </a:t>
            </a:r>
            <a:r>
              <a:rPr lang="cs-CZ" sz="2800" b="1" dirty="0"/>
              <a:t>Štěpánka Kiliánová </a:t>
            </a:r>
            <a:r>
              <a:rPr lang="cs-CZ" sz="2800" dirty="0"/>
              <a:t>touží po sňatku a po dětech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35088"/>
            <a:ext cx="4041800" cy="304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88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Petrolejové lampy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Rodina ji přiměje ke sňatku s bratrancem, vysloužilým vojákem </a:t>
            </a:r>
            <a:r>
              <a:rPr lang="cs-CZ" sz="2800" b="1" dirty="0"/>
              <a:t>Pavlem</a:t>
            </a:r>
            <a:r>
              <a:rPr lang="cs-CZ" sz="2800" dirty="0"/>
              <a:t>.</a:t>
            </a:r>
          </a:p>
          <a:p>
            <a:r>
              <a:rPr lang="cs-CZ" sz="2800" dirty="0"/>
              <a:t>Je cynický, zatrpklý, po svatbě není štěstí naplněno.</a:t>
            </a:r>
          </a:p>
          <a:p>
            <a:r>
              <a:rPr lang="cs-CZ" sz="2800" dirty="0"/>
              <a:t>U muže se projeví velké dluhy, statek je rozbitý</a:t>
            </a:r>
          </a:p>
        </p:txBody>
      </p:sp>
    </p:spTree>
    <p:extLst>
      <p:ext uri="{BB962C8B-B14F-4D97-AF65-F5344CB8AC3E}">
        <p14:creationId xmlns:p14="http://schemas.microsoft.com/office/powerpoint/2010/main" val="405146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Petrolejové lampy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cs-CZ" sz="2800" dirty="0"/>
          </a:p>
          <a:p>
            <a:r>
              <a:rPr lang="cs-CZ" sz="2800" dirty="0"/>
              <a:t>Manželství končí groteskou, u muže se rozvine </a:t>
            </a:r>
            <a:r>
              <a:rPr lang="cs-CZ" sz="2800" b="1" dirty="0"/>
              <a:t>syfilis</a:t>
            </a:r>
            <a:r>
              <a:rPr lang="cs-CZ" sz="2800" dirty="0"/>
              <a:t>…umírá v ústavu</a:t>
            </a:r>
          </a:p>
          <a:p>
            <a:endParaRPr lang="cs-CZ" sz="2800" dirty="0"/>
          </a:p>
          <a:p>
            <a:r>
              <a:rPr lang="cs-CZ" sz="2800">
                <a:hlinkClick r:id="rId2"/>
              </a:rPr>
              <a:t>https://www.youtube.com/watch?v=rvMsfem2vLc&amp;nohtml5=False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5653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7024744" cy="1008112"/>
          </a:xfrm>
        </p:spPr>
        <p:txBody>
          <a:bodyPr/>
          <a:lstStyle/>
          <a:p>
            <a:r>
              <a:rPr lang="cs-CZ" b="1" dirty="0"/>
              <a:t>Neviditelný </a:t>
            </a:r>
            <a:r>
              <a:rPr lang="cs-CZ" dirty="0"/>
              <a:t>(1937)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772816"/>
            <a:ext cx="7920880" cy="4536504"/>
          </a:xfrm>
        </p:spPr>
        <p:txBody>
          <a:bodyPr>
            <a:normAutofit/>
          </a:bodyPr>
          <a:lstStyle/>
          <a:p>
            <a:r>
              <a:rPr lang="cs-CZ" sz="2800" dirty="0"/>
              <a:t>O dědičném šílenství v </a:t>
            </a:r>
            <a:r>
              <a:rPr lang="cs-CZ" sz="2800" b="1" dirty="0"/>
              <a:t>rodině Hajnů</a:t>
            </a:r>
          </a:p>
          <a:p>
            <a:endParaRPr lang="cs-CZ" sz="2800" dirty="0"/>
          </a:p>
          <a:p>
            <a:r>
              <a:rPr lang="cs-CZ" sz="2800" dirty="0"/>
              <a:t>Rodině vládne narušený strýc, který požaduje, aby se s ním jednalo jako s </a:t>
            </a:r>
            <a:r>
              <a:rPr lang="cs-CZ" sz="2800" b="1" dirty="0"/>
              <a:t>neviditelným</a:t>
            </a:r>
            <a:r>
              <a:rPr lang="cs-CZ" sz="2800" dirty="0"/>
              <a:t>.</a:t>
            </a:r>
          </a:p>
          <a:p>
            <a:endParaRPr lang="cs-CZ" sz="2800" dirty="0"/>
          </a:p>
          <a:p>
            <a:r>
              <a:rPr lang="cs-CZ" sz="2800" dirty="0"/>
              <a:t>Do rodiny se přižení vypočítavý </a:t>
            </a:r>
            <a:r>
              <a:rPr lang="cs-CZ" sz="2800" b="1" dirty="0"/>
              <a:t>Petr Švejcar </a:t>
            </a:r>
            <a:r>
              <a:rPr lang="cs-CZ" sz="2800" dirty="0"/>
              <a:t>, vezme si </a:t>
            </a:r>
            <a:r>
              <a:rPr lang="cs-CZ" sz="2800" b="1" dirty="0"/>
              <a:t>Soňu</a:t>
            </a:r>
            <a:r>
              <a:rPr lang="cs-CZ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2478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792088"/>
          </a:xfrm>
        </p:spPr>
        <p:txBody>
          <a:bodyPr/>
          <a:lstStyle/>
          <a:p>
            <a:r>
              <a:rPr lang="cs-CZ" b="1" dirty="0"/>
              <a:t>Neviditelný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1628800"/>
            <a:ext cx="8064896" cy="4680520"/>
          </a:xfrm>
        </p:spPr>
        <p:txBody>
          <a:bodyPr>
            <a:noAutofit/>
          </a:bodyPr>
          <a:lstStyle/>
          <a:p>
            <a:r>
              <a:rPr lang="cs-CZ" sz="2800" dirty="0"/>
              <a:t>Strýc Soňu napadne, ona zešílí, myslí si, že je těhotná s neviditelným</a:t>
            </a:r>
          </a:p>
          <a:p>
            <a:endParaRPr lang="cs-CZ" sz="2800" dirty="0"/>
          </a:p>
          <a:p>
            <a:r>
              <a:rPr lang="cs-CZ" sz="2800" dirty="0"/>
              <a:t>Soňa mučí rodinu, otec a teta jsou v depresi, Petr se prosazuje v podniku (mydlárně) </a:t>
            </a:r>
          </a:p>
          <a:p>
            <a:endParaRPr lang="cs-CZ" sz="2800" dirty="0"/>
          </a:p>
          <a:p>
            <a:r>
              <a:rPr lang="cs-CZ" sz="2800" dirty="0"/>
              <a:t>Zbaví se bláznivé Soni, která ohrožuje malého synka a umožní jí skočit z okna</a:t>
            </a:r>
          </a:p>
          <a:p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430987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est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573E2-1205-4D27-ADAE-5C8267BA4845}"/>
</file>

<file path=customXml/itemProps2.xml><?xml version="1.0" encoding="utf-8"?>
<ds:datastoreItem xmlns:ds="http://schemas.openxmlformats.org/officeDocument/2006/customXml" ds:itemID="{410DDB2B-7E31-4036-87F1-0259D4D5A38A}"/>
</file>

<file path=customXml/itemProps3.xml><?xml version="1.0" encoding="utf-8"?>
<ds:datastoreItem xmlns:ds="http://schemas.openxmlformats.org/officeDocument/2006/customXml" ds:itemID="{2D7058F6-AE04-4BF7-ADA4-46C8BD06D287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296</TotalTime>
  <Words>473</Words>
  <Application>Microsoft Office PowerPoint</Application>
  <PresentationFormat>Předvádění na obrazovce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Austin</vt:lpstr>
      <vt:lpstr>Psychologická meziválečná próza</vt:lpstr>
      <vt:lpstr>Psychologická próza</vt:lpstr>
      <vt:lpstr>Jaroslav Havlíček  (1896-1943) str.66</vt:lpstr>
      <vt:lpstr>Jaroslav Havlíček</vt:lpstr>
      <vt:lpstr>Petrolejové lampy (1935)</vt:lpstr>
      <vt:lpstr>Petrolejové lampy</vt:lpstr>
      <vt:lpstr>Petrolejové lampy</vt:lpstr>
      <vt:lpstr>Neviditelný (1937)</vt:lpstr>
      <vt:lpstr>Neviditelný</vt:lpstr>
      <vt:lpstr>Neviditelný</vt:lpstr>
      <vt:lpstr>Prezentace aplikace PowerPoint</vt:lpstr>
      <vt:lpstr>Ta třetí</vt:lpstr>
      <vt:lpstr>Jarmila Glazarová  (1901-1977)str. 68</vt:lpstr>
      <vt:lpstr>Vlčí jáma</vt:lpstr>
      <vt:lpstr>Vlčí jáma</vt:lpstr>
      <vt:lpstr>Advent</vt:lpstr>
      <vt:lpstr>Advent</vt:lpstr>
      <vt:lpstr>Advent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Psychologická meziválečná próza</dc:title>
  <dc:creator>Naše pančelka</dc:creator>
  <cp:lastModifiedBy>Jonášová Regina</cp:lastModifiedBy>
  <cp:revision>25</cp:revision>
  <dcterms:created xsi:type="dcterms:W3CDTF">2013-01-25T18:10:42Z</dcterms:created>
  <dcterms:modified xsi:type="dcterms:W3CDTF">2023-03-20T11:31:16Z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