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9" r:id="rId5"/>
    <p:sldId id="260" r:id="rId6"/>
    <p:sldId id="259" r:id="rId7"/>
    <p:sldId id="265" r:id="rId8"/>
    <p:sldId id="262" r:id="rId9"/>
    <p:sldId id="266" r:id="rId10"/>
    <p:sldId id="267" r:id="rId11"/>
    <p:sldId id="261" r:id="rId12"/>
    <p:sldId id="264" r:id="rId13"/>
    <p:sldId id="270" r:id="rId14"/>
    <p:sldId id="26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větlý styl 1 – zvýraznění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77513" autoAdjust="0"/>
  </p:normalViewPr>
  <p:slideViewPr>
    <p:cSldViewPr snapToGrid="0">
      <p:cViewPr varScale="1">
        <p:scale>
          <a:sx n="66" d="100"/>
          <a:sy n="66" d="100"/>
        </p:scale>
        <p:origin x="19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89C70-516D-4294-81DF-63E931978A0E}" type="datetimeFigureOut">
              <a:rPr lang="cs-CZ" smtClean="0"/>
              <a:t>10.02.2024</a:t>
            </a:fld>
            <a:endParaRPr lang="cs-CZ"/>
          </a:p>
        </p:txBody>
      </p:sp>
      <p:sp>
        <p:nvSpPr>
          <p:cNvPr id="4" name="Zástupný symbol pro obrázek snímk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BF7ED-808F-4871-B34F-CB0AE50EB0D5}" type="slidenum">
              <a:rPr lang="cs-CZ" smtClean="0"/>
              <a:t>‹#›</a:t>
            </a:fld>
            <a:endParaRPr lang="cs-CZ"/>
          </a:p>
        </p:txBody>
      </p:sp>
    </p:spTree>
    <p:extLst>
      <p:ext uri="{BB962C8B-B14F-4D97-AF65-F5344CB8AC3E}">
        <p14:creationId xmlns:p14="http://schemas.microsoft.com/office/powerpoint/2010/main" val="2821308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371600" y="1143000"/>
            <a:ext cx="4114800" cy="3086100"/>
          </a:xfrm>
        </p:spPr>
      </p:sp>
      <p:sp>
        <p:nvSpPr>
          <p:cNvPr id="3" name="Zástupný symbol pro poznámky 2"/>
          <p:cNvSpPr>
            <a:spLocks noGrp="1"/>
          </p:cNvSpPr>
          <p:nvPr>
            <p:ph type="body" idx="1"/>
          </p:nvPr>
        </p:nvSpPr>
        <p:spPr/>
        <p:txBody>
          <a:bodyPr/>
          <a:lstStyle/>
          <a:p>
            <a:r>
              <a:rPr lang="cs-CZ" dirty="0"/>
              <a:t>V roce 1710 byl </a:t>
            </a:r>
            <a:r>
              <a:rPr lang="cs-CZ" dirty="0" err="1"/>
              <a:t>Rober</a:t>
            </a:r>
            <a:r>
              <a:rPr lang="cs-CZ" dirty="0"/>
              <a:t> </a:t>
            </a:r>
            <a:r>
              <a:rPr lang="cs-CZ" dirty="0" err="1"/>
              <a:t>Harley</a:t>
            </a:r>
            <a:r>
              <a:rPr lang="cs-CZ" dirty="0"/>
              <a:t> jmenovaný </a:t>
            </a:r>
            <a:r>
              <a:rPr lang="cs-CZ" dirty="0" err="1"/>
              <a:t>minitrem</a:t>
            </a:r>
            <a:r>
              <a:rPr lang="cs-CZ" dirty="0"/>
              <a:t> financí a rychle zjistil že </a:t>
            </a:r>
            <a:r>
              <a:rPr lang="cs-CZ" dirty="0" err="1"/>
              <a:t>anglie</a:t>
            </a:r>
            <a:r>
              <a:rPr lang="cs-CZ" dirty="0"/>
              <a:t> má velký dluh, kvůli četným předchozím válkám a současné válce o španělské dědictví a severní válce. V roce 1694 vznikla Bank </a:t>
            </a:r>
            <a:r>
              <a:rPr lang="cs-CZ" dirty="0" err="1"/>
              <a:t>of</a:t>
            </a:r>
            <a:r>
              <a:rPr lang="cs-CZ" dirty="0"/>
              <a:t> </a:t>
            </a:r>
            <a:r>
              <a:rPr lang="cs-CZ" dirty="0" err="1"/>
              <a:t>England</a:t>
            </a:r>
            <a:r>
              <a:rPr lang="cs-CZ" dirty="0"/>
              <a:t> jako instituce co bude vládě půjčovat peníze. V současné době byla ale ovládaná opozicí a proto vládě moc nechtěla pomáhat. </a:t>
            </a:r>
            <a:r>
              <a:rPr lang="cs-CZ" dirty="0" err="1"/>
              <a:t>Harley</a:t>
            </a:r>
            <a:r>
              <a:rPr lang="cs-CZ" dirty="0"/>
              <a:t> se proto spojil s Johnem </a:t>
            </a:r>
            <a:r>
              <a:rPr lang="cs-CZ" dirty="0" err="1"/>
              <a:t>Bluntem</a:t>
            </a:r>
            <a:r>
              <a:rPr lang="cs-CZ" dirty="0"/>
              <a:t> a spolu vymysleli společnost jižních moří</a:t>
            </a:r>
          </a:p>
        </p:txBody>
      </p:sp>
      <p:sp>
        <p:nvSpPr>
          <p:cNvPr id="4" name="Zástupný symbol pro číslo snímku 3"/>
          <p:cNvSpPr>
            <a:spLocks noGrp="1"/>
          </p:cNvSpPr>
          <p:nvPr>
            <p:ph type="sldNum" sz="quarter" idx="5"/>
          </p:nvPr>
        </p:nvSpPr>
        <p:spPr/>
        <p:txBody>
          <a:bodyPr/>
          <a:lstStyle/>
          <a:p>
            <a:fld id="{23BBF7ED-808F-4871-B34F-CB0AE50EB0D5}" type="slidenum">
              <a:rPr lang="cs-CZ" smtClean="0"/>
              <a:t>2</a:t>
            </a:fld>
            <a:endParaRPr lang="cs-CZ"/>
          </a:p>
        </p:txBody>
      </p:sp>
    </p:spTree>
    <p:extLst>
      <p:ext uri="{BB962C8B-B14F-4D97-AF65-F5344CB8AC3E}">
        <p14:creationId xmlns:p14="http://schemas.microsoft.com/office/powerpoint/2010/main" val="3932032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Isacc</a:t>
            </a:r>
            <a:r>
              <a:rPr lang="cs-CZ" dirty="0"/>
              <a:t> newton – údajně 20 000 liber (3,68 milionů liber v roce 2024)</a:t>
            </a:r>
          </a:p>
          <a:p>
            <a:r>
              <a:rPr lang="cs-CZ" dirty="0"/>
              <a:t>Král George I v době krachu byl v </a:t>
            </a:r>
            <a:r>
              <a:rPr lang="cs-CZ" dirty="0" err="1"/>
              <a:t>Hanoveru</a:t>
            </a:r>
            <a:r>
              <a:rPr lang="cs-CZ" dirty="0"/>
              <a:t>, tudíž přišel o celou svojí investici</a:t>
            </a:r>
          </a:p>
          <a:p>
            <a:r>
              <a:rPr lang="cs-CZ" dirty="0"/>
              <a:t>John Aislabie – </a:t>
            </a:r>
            <a:r>
              <a:rPr lang="cs-CZ" dirty="0" err="1"/>
              <a:t>minister</a:t>
            </a:r>
            <a:r>
              <a:rPr lang="cs-CZ" dirty="0"/>
              <a:t> financí, </a:t>
            </a:r>
            <a:r>
              <a:rPr lang="cs-CZ" dirty="0" err="1"/>
              <a:t>uvězněň</a:t>
            </a:r>
            <a:r>
              <a:rPr lang="cs-CZ" dirty="0"/>
              <a:t> v Toweru za korupci, později propuštěn</a:t>
            </a:r>
          </a:p>
          <a:p>
            <a:r>
              <a:rPr lang="cs-CZ" sz="1200" dirty="0"/>
              <a:t>Lord </a:t>
            </a:r>
            <a:r>
              <a:rPr lang="cs-CZ" sz="1200" dirty="0" err="1"/>
              <a:t>Stanhope</a:t>
            </a:r>
            <a:r>
              <a:rPr lang="cs-CZ" sz="1200" dirty="0"/>
              <a:t> a Lord Sunderland oba ministři byly odvoláni a </a:t>
            </a:r>
            <a:r>
              <a:rPr lang="cs-CZ" sz="1200" dirty="0" err="1"/>
              <a:t>impeachnuti</a:t>
            </a:r>
            <a:endParaRPr lang="cs-CZ" dirty="0"/>
          </a:p>
        </p:txBody>
      </p:sp>
      <p:sp>
        <p:nvSpPr>
          <p:cNvPr id="4" name="Zástupný symbol pro číslo snímku 3"/>
          <p:cNvSpPr>
            <a:spLocks noGrp="1"/>
          </p:cNvSpPr>
          <p:nvPr>
            <p:ph type="sldNum" sz="quarter" idx="5"/>
          </p:nvPr>
        </p:nvSpPr>
        <p:spPr/>
        <p:txBody>
          <a:bodyPr/>
          <a:lstStyle/>
          <a:p>
            <a:fld id="{23BBF7ED-808F-4871-B34F-CB0AE50EB0D5}" type="slidenum">
              <a:rPr lang="cs-CZ" smtClean="0"/>
              <a:t>11</a:t>
            </a:fld>
            <a:endParaRPr lang="cs-CZ"/>
          </a:p>
        </p:txBody>
      </p:sp>
    </p:spTree>
    <p:extLst>
      <p:ext uri="{BB962C8B-B14F-4D97-AF65-F5344CB8AC3E}">
        <p14:creationId xmlns:p14="http://schemas.microsoft.com/office/powerpoint/2010/main" val="1713445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371600" y="1143000"/>
            <a:ext cx="4114800" cy="3086100"/>
          </a:xfrm>
        </p:spPr>
      </p:sp>
      <p:sp>
        <p:nvSpPr>
          <p:cNvPr id="3" name="Zástupný symbol pro poznámky 2"/>
          <p:cNvSpPr>
            <a:spLocks noGrp="1"/>
          </p:cNvSpPr>
          <p:nvPr>
            <p:ph type="body" idx="1"/>
          </p:nvPr>
        </p:nvSpPr>
        <p:spPr/>
        <p:txBody>
          <a:bodyPr/>
          <a:lstStyle/>
          <a:p>
            <a:r>
              <a:rPr lang="cs-CZ" dirty="0"/>
              <a:t>Společnost jižních moří obchodovala v </a:t>
            </a:r>
            <a:r>
              <a:rPr lang="cs-CZ" dirty="0" err="1"/>
              <a:t>tkz</a:t>
            </a:r>
            <a:r>
              <a:rPr lang="cs-CZ" dirty="0"/>
              <a:t>. Jižních mořích – Jižní a Centrální Amerika</a:t>
            </a:r>
          </a:p>
          <a:p>
            <a:r>
              <a:rPr lang="cs-CZ" dirty="0"/>
              <a:t>Ekonomická bublina = odchylka od skutečné ceny -&gt; cena příliš vzroste nebo klesne</a:t>
            </a:r>
          </a:p>
        </p:txBody>
      </p:sp>
      <p:sp>
        <p:nvSpPr>
          <p:cNvPr id="4" name="Zástupný symbol pro číslo snímku 3"/>
          <p:cNvSpPr>
            <a:spLocks noGrp="1"/>
          </p:cNvSpPr>
          <p:nvPr>
            <p:ph type="sldNum" sz="quarter" idx="5"/>
          </p:nvPr>
        </p:nvSpPr>
        <p:spPr/>
        <p:txBody>
          <a:bodyPr/>
          <a:lstStyle/>
          <a:p>
            <a:fld id="{23BBF7ED-808F-4871-B34F-CB0AE50EB0D5}" type="slidenum">
              <a:rPr lang="cs-CZ" smtClean="0"/>
              <a:t>3</a:t>
            </a:fld>
            <a:endParaRPr lang="cs-CZ"/>
          </a:p>
        </p:txBody>
      </p:sp>
    </p:spTree>
    <p:extLst>
      <p:ext uri="{BB962C8B-B14F-4D97-AF65-F5344CB8AC3E}">
        <p14:creationId xmlns:p14="http://schemas.microsoft.com/office/powerpoint/2010/main" val="403131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61095-F538-DE27-DDC7-29004FAF7071}"/>
            </a:ext>
          </a:extLst>
        </p:cNvPr>
        <p:cNvGrpSpPr/>
        <p:nvPr/>
      </p:nvGrpSpPr>
      <p:grpSpPr>
        <a:xfrm>
          <a:off x="0" y="0"/>
          <a:ext cx="0" cy="0"/>
          <a:chOff x="0" y="0"/>
          <a:chExt cx="0" cy="0"/>
        </a:xfrm>
      </p:grpSpPr>
      <p:sp>
        <p:nvSpPr>
          <p:cNvPr id="2" name="Zástupný symbol pro obrázek snímku 1">
            <a:extLst>
              <a:ext uri="{FF2B5EF4-FFF2-40B4-BE49-F238E27FC236}">
                <a16:creationId xmlns:a16="http://schemas.microsoft.com/office/drawing/2014/main" id="{BFE87D6F-8964-6DB3-C08F-A6AE08759B7F}"/>
              </a:ext>
            </a:extLst>
          </p:cNvPr>
          <p:cNvSpPr>
            <a:spLocks noGrp="1" noRot="1" noChangeAspect="1"/>
          </p:cNvSpPr>
          <p:nvPr>
            <p:ph type="sldImg"/>
          </p:nvPr>
        </p:nvSpPr>
        <p:spPr>
          <a:xfrm>
            <a:off x="1371600" y="1143000"/>
            <a:ext cx="4114800" cy="3086100"/>
          </a:xfrm>
        </p:spPr>
      </p:sp>
      <p:sp>
        <p:nvSpPr>
          <p:cNvPr id="3" name="Zástupný symbol pro poznámky 2">
            <a:extLst>
              <a:ext uri="{FF2B5EF4-FFF2-40B4-BE49-F238E27FC236}">
                <a16:creationId xmlns:a16="http://schemas.microsoft.com/office/drawing/2014/main" id="{CB36659A-F46F-C79C-F193-D1E9D6FF918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Po </a:t>
            </a:r>
            <a:r>
              <a:rPr lang="cs-CZ" b="0" i="0" dirty="0">
                <a:solidFill>
                  <a:srgbClr val="000000"/>
                </a:solidFill>
                <a:effectLst/>
                <a:latin typeface="Linux Libertine"/>
              </a:rPr>
              <a:t>Utrechtském míru v roce 1713 Španělsko dalo SJM právo obchodovat s otroky ve španělských území v </a:t>
            </a:r>
            <a:r>
              <a:rPr lang="cs-CZ" b="0" i="0" dirty="0" err="1">
                <a:solidFill>
                  <a:srgbClr val="000000"/>
                </a:solidFill>
                <a:effectLst/>
                <a:latin typeface="Linux Libertine"/>
              </a:rPr>
              <a:t>Caribiku</a:t>
            </a:r>
            <a:r>
              <a:rPr lang="cs-CZ" b="0" i="0" dirty="0">
                <a:solidFill>
                  <a:srgbClr val="000000"/>
                </a:solidFill>
                <a:effectLst/>
                <a:latin typeface="Linux Libertine"/>
              </a:rPr>
              <a:t>, dále jim dala monopol na obchod se zbožím, ale povolila jen jednu 500 tunovou loď ročně do každého přístavu. A dále po roce 1724 začala lovit velryby okolo Grónska</a:t>
            </a:r>
          </a:p>
        </p:txBody>
      </p:sp>
      <p:sp>
        <p:nvSpPr>
          <p:cNvPr id="4" name="Zástupný symbol pro číslo snímku 3">
            <a:extLst>
              <a:ext uri="{FF2B5EF4-FFF2-40B4-BE49-F238E27FC236}">
                <a16:creationId xmlns:a16="http://schemas.microsoft.com/office/drawing/2014/main" id="{A736B948-9175-80A5-51C9-5BDDB2AF9B87}"/>
              </a:ext>
            </a:extLst>
          </p:cNvPr>
          <p:cNvSpPr>
            <a:spLocks noGrp="1"/>
          </p:cNvSpPr>
          <p:nvPr>
            <p:ph type="sldNum" sz="quarter" idx="5"/>
          </p:nvPr>
        </p:nvSpPr>
        <p:spPr/>
        <p:txBody>
          <a:bodyPr/>
          <a:lstStyle/>
          <a:p>
            <a:fld id="{23BBF7ED-808F-4871-B34F-CB0AE50EB0D5}" type="slidenum">
              <a:rPr lang="cs-CZ" smtClean="0"/>
              <a:t>4</a:t>
            </a:fld>
            <a:endParaRPr lang="cs-CZ"/>
          </a:p>
        </p:txBody>
      </p:sp>
    </p:spTree>
    <p:extLst>
      <p:ext uri="{BB962C8B-B14F-4D97-AF65-F5344CB8AC3E}">
        <p14:creationId xmlns:p14="http://schemas.microsoft.com/office/powerpoint/2010/main" val="942587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371600" y="1143000"/>
            <a:ext cx="4114800" cy="3086100"/>
          </a:xfrm>
        </p:spPr>
      </p:sp>
      <p:sp>
        <p:nvSpPr>
          <p:cNvPr id="3" name="Zástupný symbol pro poznámky 2"/>
          <p:cNvSpPr>
            <a:spLocks noGrp="1"/>
          </p:cNvSpPr>
          <p:nvPr>
            <p:ph type="body" idx="1"/>
          </p:nvPr>
        </p:nvSpPr>
        <p:spPr/>
        <p:txBody>
          <a:bodyPr/>
          <a:lstStyle/>
          <a:p>
            <a:r>
              <a:rPr lang="cs-CZ" dirty="0"/>
              <a:t>SJM vznikla v roce 1711 za cílem přebrat 9 milionový dluh který </a:t>
            </a:r>
            <a:r>
              <a:rPr lang="cs-CZ" dirty="0" err="1"/>
              <a:t>Harley</a:t>
            </a:r>
            <a:r>
              <a:rPr lang="cs-CZ" dirty="0"/>
              <a:t> našel </a:t>
            </a:r>
            <a:r>
              <a:rPr lang="cs-CZ" dirty="0" err="1"/>
              <a:t>prot</a:t>
            </a:r>
            <a:r>
              <a:rPr lang="cs-CZ" dirty="0"/>
              <a:t> který neexistoval plán jak ho zaplatit. Jak bude firma fungovat bylo poměrně jednoznačné, firma převezme dluh, ve stejné hodnotě vytiskne akcie které potom bude vyměňovat za dluhopisy. Další příjem pro společnost bylo přibližně 550 000 liber ročně od vlády (6% z dluhu) které byly přerozdělovány jako </a:t>
            </a:r>
            <a:r>
              <a:rPr lang="cs-CZ" dirty="0" err="1"/>
              <a:t>dividenty</a:t>
            </a:r>
            <a:endParaRPr lang="cs-CZ" dirty="0"/>
          </a:p>
        </p:txBody>
      </p:sp>
      <p:sp>
        <p:nvSpPr>
          <p:cNvPr id="4" name="Zástupný symbol pro číslo snímku 3"/>
          <p:cNvSpPr>
            <a:spLocks noGrp="1"/>
          </p:cNvSpPr>
          <p:nvPr>
            <p:ph type="sldNum" sz="quarter" idx="5"/>
          </p:nvPr>
        </p:nvSpPr>
        <p:spPr/>
        <p:txBody>
          <a:bodyPr/>
          <a:lstStyle/>
          <a:p>
            <a:fld id="{23BBF7ED-808F-4871-B34F-CB0AE50EB0D5}" type="slidenum">
              <a:rPr lang="cs-CZ" smtClean="0"/>
              <a:t>5</a:t>
            </a:fld>
            <a:endParaRPr lang="cs-CZ"/>
          </a:p>
        </p:txBody>
      </p:sp>
    </p:spTree>
    <p:extLst>
      <p:ext uri="{BB962C8B-B14F-4D97-AF65-F5344CB8AC3E}">
        <p14:creationId xmlns:p14="http://schemas.microsoft.com/office/powerpoint/2010/main" val="1198235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371600" y="1143000"/>
            <a:ext cx="4114800" cy="3086100"/>
          </a:xfrm>
        </p:spPr>
      </p:sp>
      <p:sp>
        <p:nvSpPr>
          <p:cNvPr id="3" name="Zástupný symbol pro poznámky 2"/>
          <p:cNvSpPr>
            <a:spLocks noGrp="1"/>
          </p:cNvSpPr>
          <p:nvPr>
            <p:ph type="body" idx="1"/>
          </p:nvPr>
        </p:nvSpPr>
        <p:spPr/>
        <p:txBody>
          <a:bodyPr/>
          <a:lstStyle/>
          <a:p>
            <a:r>
              <a:rPr lang="cs-CZ" dirty="0"/>
              <a:t>SJM byla hodně závislá na spolupráci vlády, proto když se vládní strana změnila </a:t>
            </a:r>
            <a:r>
              <a:rPr lang="cs-CZ" dirty="0" err="1"/>
              <a:t>Blunt</a:t>
            </a:r>
            <a:r>
              <a:rPr lang="cs-CZ" dirty="0"/>
              <a:t> musel vyměnit představenstvo za členy Whigů. V roce 1715 byl budoucí král George I (který sám vlastnil akcie společnosti) zvolen guvernérem což ještě zvýšilo prestiž společnosti. SJM současné vládě odpustila dluh přibližně 1 milionů liber které jim byly dluženy jako úrok, díky tomu mohly vydat akcie ve stejné hodnotě což znamenalo že celková hodnota akcií byla 10 milionů liber (polovina všech akcií v </a:t>
            </a:r>
            <a:r>
              <a:rPr lang="cs-CZ" dirty="0" err="1"/>
              <a:t>anglii</a:t>
            </a:r>
            <a:r>
              <a:rPr lang="cs-CZ" dirty="0"/>
              <a:t>).</a:t>
            </a:r>
          </a:p>
          <a:p>
            <a:r>
              <a:rPr lang="cs-CZ" dirty="0"/>
              <a:t>V květnu roku 1719 proběhl neúspěšný pokus s svržení krále. </a:t>
            </a:r>
            <a:r>
              <a:rPr lang="cs-CZ" dirty="0" err="1"/>
              <a:t>Blunt</a:t>
            </a:r>
            <a:r>
              <a:rPr lang="cs-CZ" dirty="0"/>
              <a:t> vydává propagandu díky které cena akcií vzroste o 14 liber. Toto je důležité jelikož to </a:t>
            </a:r>
            <a:r>
              <a:rPr lang="cs-CZ" dirty="0" err="1"/>
              <a:t>Bluntovy</a:t>
            </a:r>
            <a:r>
              <a:rPr lang="cs-CZ" dirty="0"/>
              <a:t> umožnilo prodat méně akcií na pokrytí dluhu a zbytek si mohl nechat</a:t>
            </a:r>
          </a:p>
        </p:txBody>
      </p:sp>
      <p:sp>
        <p:nvSpPr>
          <p:cNvPr id="4" name="Zástupný symbol pro číslo snímku 3"/>
          <p:cNvSpPr>
            <a:spLocks noGrp="1"/>
          </p:cNvSpPr>
          <p:nvPr>
            <p:ph type="sldNum" sz="quarter" idx="5"/>
          </p:nvPr>
        </p:nvSpPr>
        <p:spPr/>
        <p:txBody>
          <a:bodyPr/>
          <a:lstStyle/>
          <a:p>
            <a:fld id="{23BBF7ED-808F-4871-B34F-CB0AE50EB0D5}" type="slidenum">
              <a:rPr lang="cs-CZ" smtClean="0"/>
              <a:t>6</a:t>
            </a:fld>
            <a:endParaRPr lang="cs-CZ"/>
          </a:p>
        </p:txBody>
      </p:sp>
    </p:spTree>
    <p:extLst>
      <p:ext uri="{BB962C8B-B14F-4D97-AF65-F5344CB8AC3E}">
        <p14:creationId xmlns:p14="http://schemas.microsoft.com/office/powerpoint/2010/main" val="55150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a:xfrm>
            <a:off x="1371600" y="1143000"/>
            <a:ext cx="4114800" cy="3086100"/>
          </a:xfrm>
        </p:spPr>
      </p:sp>
      <p:sp>
        <p:nvSpPr>
          <p:cNvPr id="3" name="Zástupný symbol pro poznámky 2"/>
          <p:cNvSpPr>
            <a:spLocks noGrp="1"/>
          </p:cNvSpPr>
          <p:nvPr>
            <p:ph type="body" idx="1"/>
          </p:nvPr>
        </p:nvSpPr>
        <p:spPr/>
        <p:txBody>
          <a:bodyPr/>
          <a:lstStyle/>
          <a:p>
            <a:r>
              <a:rPr lang="cs-CZ" dirty="0"/>
              <a:t>V roce 1719 byl přednesen návrh na přebrání </a:t>
            </a:r>
            <a:r>
              <a:rPr lang="cs-CZ" dirty="0" err="1"/>
              <a:t>většini</a:t>
            </a:r>
            <a:r>
              <a:rPr lang="cs-CZ" dirty="0"/>
              <a:t> nezkonsolidovaného dluhu (31 milionů liber). Když tento návrh byl přednesen parlamentu tak údajně byly všichni tak zaskočeni ze byly ticho. Parlament se rozhodl návrh přijat po tom co SJM vylepšila svojí nabídku, a </a:t>
            </a:r>
            <a:r>
              <a:rPr lang="cs-CZ" dirty="0" err="1"/>
              <a:t>Blunt</a:t>
            </a:r>
            <a:r>
              <a:rPr lang="cs-CZ" dirty="0"/>
              <a:t> členy podplatil.</a:t>
            </a:r>
          </a:p>
          <a:p>
            <a:r>
              <a:rPr lang="cs-CZ" dirty="0"/>
              <a:t>SJM následně začala šířit fámy o obchodu v New </a:t>
            </a:r>
            <a:r>
              <a:rPr lang="cs-CZ" dirty="0" err="1"/>
              <a:t>yorku</a:t>
            </a:r>
            <a:r>
              <a:rPr lang="cs-CZ" dirty="0"/>
              <a:t>, tohle spolu s dalšími spekulacemi znamenalo že cela vyrostla z 128 liber v lednu na 550 liber za akcii na konci května 1720. V Červnu prošel </a:t>
            </a:r>
            <a:r>
              <a:rPr lang="cs-CZ" dirty="0" err="1"/>
              <a:t>Bubble</a:t>
            </a:r>
            <a:r>
              <a:rPr lang="cs-CZ" dirty="0"/>
              <a:t> </a:t>
            </a:r>
            <a:r>
              <a:rPr lang="cs-CZ" dirty="0" err="1"/>
              <a:t>act</a:t>
            </a:r>
            <a:r>
              <a:rPr lang="cs-CZ" dirty="0"/>
              <a:t> který zakazoval provozování akciových společností pokud nebyly schváleny parlamentem (vznikla spousta nových akciových firem, většina z nich podvodná). Toto zase pomohlo SJM a cena akcií vystoupla na 890 liber za akcii</a:t>
            </a:r>
          </a:p>
          <a:p>
            <a:r>
              <a:rPr lang="cs-CZ" dirty="0"/>
              <a:t>Anuita – stálá platba hrazená v pravidelných časových intervalech</a:t>
            </a:r>
          </a:p>
        </p:txBody>
      </p:sp>
      <p:sp>
        <p:nvSpPr>
          <p:cNvPr id="4" name="Zástupný symbol pro číslo snímku 3"/>
          <p:cNvSpPr>
            <a:spLocks noGrp="1"/>
          </p:cNvSpPr>
          <p:nvPr>
            <p:ph type="sldNum" sz="quarter" idx="5"/>
          </p:nvPr>
        </p:nvSpPr>
        <p:spPr/>
        <p:txBody>
          <a:bodyPr/>
          <a:lstStyle/>
          <a:p>
            <a:fld id="{23BBF7ED-808F-4871-B34F-CB0AE50EB0D5}" type="slidenum">
              <a:rPr lang="cs-CZ" smtClean="0"/>
              <a:t>7</a:t>
            </a:fld>
            <a:endParaRPr lang="cs-CZ"/>
          </a:p>
        </p:txBody>
      </p:sp>
    </p:spTree>
    <p:extLst>
      <p:ext uri="{BB962C8B-B14F-4D97-AF65-F5344CB8AC3E}">
        <p14:creationId xmlns:p14="http://schemas.microsoft.com/office/powerpoint/2010/main" val="3161772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Cena akcií se za jeden rok zdesetinásobila a když dosáhla hodnoty 1000 liber za akcii v Srpnu 1720, lidi začaly svoje akcie hromadně prodávat, tím cena rapidně klesla a ti kteří neprodali včas přišli prakticky o vše. SJM používala skoro až neetické praktiky, kdy prodávala akcie se slevou s tím že zbytek doplatíte později, nebo na koupení akcií sama půjčovala.</a:t>
            </a:r>
          </a:p>
        </p:txBody>
      </p:sp>
      <p:sp>
        <p:nvSpPr>
          <p:cNvPr id="4" name="Zástupný symbol pro číslo snímku 3"/>
          <p:cNvSpPr>
            <a:spLocks noGrp="1"/>
          </p:cNvSpPr>
          <p:nvPr>
            <p:ph type="sldNum" sz="quarter" idx="5"/>
          </p:nvPr>
        </p:nvSpPr>
        <p:spPr/>
        <p:txBody>
          <a:bodyPr/>
          <a:lstStyle/>
          <a:p>
            <a:fld id="{23BBF7ED-808F-4871-B34F-CB0AE50EB0D5}" type="slidenum">
              <a:rPr lang="cs-CZ" smtClean="0"/>
              <a:t>8</a:t>
            </a:fld>
            <a:endParaRPr lang="cs-CZ"/>
          </a:p>
        </p:txBody>
      </p:sp>
    </p:spTree>
    <p:extLst>
      <p:ext uri="{BB962C8B-B14F-4D97-AF65-F5344CB8AC3E}">
        <p14:creationId xmlns:p14="http://schemas.microsoft.com/office/powerpoint/2010/main" val="947836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Parlament byl stažen a začalo vyšetřování. Vyšetřování odhalilo rozsáhlou korupci. K moci se dostal Robert </a:t>
            </a:r>
            <a:r>
              <a:rPr lang="cs-CZ" dirty="0" err="1"/>
              <a:t>Walpole</a:t>
            </a:r>
            <a:r>
              <a:rPr lang="cs-CZ" dirty="0"/>
              <a:t>, kterému se podařili obnovit víru lidí v měnový systém. Dále zachránil samotnou vládu Whigů. Odstranil všechny členy představenstva. Snažil se o návrat části peněz poškozeným. Ale i on sám měl před krachem zainvestováno ve SJM</a:t>
            </a:r>
          </a:p>
        </p:txBody>
      </p:sp>
      <p:sp>
        <p:nvSpPr>
          <p:cNvPr id="4" name="Zástupný symbol pro číslo snímku 3"/>
          <p:cNvSpPr>
            <a:spLocks noGrp="1"/>
          </p:cNvSpPr>
          <p:nvPr>
            <p:ph type="sldNum" sz="quarter" idx="5"/>
          </p:nvPr>
        </p:nvSpPr>
        <p:spPr/>
        <p:txBody>
          <a:bodyPr/>
          <a:lstStyle/>
          <a:p>
            <a:fld id="{23BBF7ED-808F-4871-B34F-CB0AE50EB0D5}" type="slidenum">
              <a:rPr lang="cs-CZ" smtClean="0"/>
              <a:t>9</a:t>
            </a:fld>
            <a:endParaRPr lang="cs-CZ"/>
          </a:p>
        </p:txBody>
      </p:sp>
    </p:spTree>
    <p:extLst>
      <p:ext uri="{BB962C8B-B14F-4D97-AF65-F5344CB8AC3E}">
        <p14:creationId xmlns:p14="http://schemas.microsoft.com/office/powerpoint/2010/main" val="556683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SJM byla aktivní až do roku 1853, po celou dobu své existence vlastnila část státního dluhu, přesto nebyla nikdy finančně úspěšná, s lovením velryb skončila společnost v roce 1732 po rocích prodělávání</a:t>
            </a:r>
          </a:p>
          <a:p>
            <a:r>
              <a:rPr lang="cs-CZ" dirty="0"/>
              <a:t>Obrázek: </a:t>
            </a:r>
            <a:r>
              <a:rPr lang="cs-CZ" dirty="0" err="1"/>
              <a:t>Asiento</a:t>
            </a:r>
            <a:r>
              <a:rPr lang="cs-CZ" dirty="0"/>
              <a:t> de </a:t>
            </a:r>
            <a:r>
              <a:rPr lang="cs-CZ" dirty="0" err="1"/>
              <a:t>Negros</a:t>
            </a:r>
            <a:r>
              <a:rPr lang="cs-CZ" dirty="0"/>
              <a:t> – smlouva umožňující SJM obchodovat s otroky</a:t>
            </a:r>
          </a:p>
        </p:txBody>
      </p:sp>
      <p:sp>
        <p:nvSpPr>
          <p:cNvPr id="4" name="Zástupný symbol pro číslo snímku 3"/>
          <p:cNvSpPr>
            <a:spLocks noGrp="1"/>
          </p:cNvSpPr>
          <p:nvPr>
            <p:ph type="sldNum" sz="quarter" idx="5"/>
          </p:nvPr>
        </p:nvSpPr>
        <p:spPr/>
        <p:txBody>
          <a:bodyPr/>
          <a:lstStyle/>
          <a:p>
            <a:fld id="{23BBF7ED-808F-4871-B34F-CB0AE50EB0D5}" type="slidenum">
              <a:rPr lang="cs-CZ" smtClean="0"/>
              <a:t>10</a:t>
            </a:fld>
            <a:endParaRPr lang="cs-CZ"/>
          </a:p>
        </p:txBody>
      </p:sp>
    </p:spTree>
    <p:extLst>
      <p:ext uri="{BB962C8B-B14F-4D97-AF65-F5344CB8AC3E}">
        <p14:creationId xmlns:p14="http://schemas.microsoft.com/office/powerpoint/2010/main" val="76936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cs-CZ"/>
              <a:t>Kliknutím lze upravit styl.</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endParaRPr lang="en-US" dirty="0"/>
          </a:p>
        </p:txBody>
      </p:sp>
      <p:sp>
        <p:nvSpPr>
          <p:cNvPr id="4" name="Date Placeholder 3"/>
          <p:cNvSpPr>
            <a:spLocks noGrp="1"/>
          </p:cNvSpPr>
          <p:nvPr>
            <p:ph type="dt" sz="half" idx="10"/>
          </p:nvPr>
        </p:nvSpPr>
        <p:spPr/>
        <p:txBody>
          <a:bodyPr/>
          <a:lstStyle/>
          <a:p>
            <a:fld id="{44ECEF27-BCB7-4FA2-AC3E-D9919F6CA59F}" type="datetimeFigureOut">
              <a:rPr lang="cs-CZ" smtClean="0"/>
              <a:t>10.02.2024</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28813992-CBC0-44F4-A87A-56AD4E54029F}" type="slidenum">
              <a:rPr lang="cs-CZ" smtClean="0"/>
              <a:t>‹#›</a:t>
            </a:fld>
            <a:endParaRPr lang="cs-CZ"/>
          </a:p>
        </p:txBody>
      </p:sp>
    </p:spTree>
    <p:extLst>
      <p:ext uri="{BB962C8B-B14F-4D97-AF65-F5344CB8AC3E}">
        <p14:creationId xmlns:p14="http://schemas.microsoft.com/office/powerpoint/2010/main" val="3441602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Vertical Text Placeholder 2"/>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44ECEF27-BCB7-4FA2-AC3E-D9919F6CA59F}" type="datetimeFigureOut">
              <a:rPr lang="cs-CZ" smtClean="0"/>
              <a:t>10.02.2024</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28813992-CBC0-44F4-A87A-56AD4E54029F}" type="slidenum">
              <a:rPr lang="cs-CZ" smtClean="0"/>
              <a:t>‹#›</a:t>
            </a:fld>
            <a:endParaRPr lang="cs-CZ"/>
          </a:p>
        </p:txBody>
      </p:sp>
    </p:spTree>
    <p:extLst>
      <p:ext uri="{BB962C8B-B14F-4D97-AF65-F5344CB8AC3E}">
        <p14:creationId xmlns:p14="http://schemas.microsoft.com/office/powerpoint/2010/main" val="3073793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cs-CZ"/>
              <a:t>Kliknutím lze upravit styl.</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44ECEF27-BCB7-4FA2-AC3E-D9919F6CA59F}" type="datetimeFigureOut">
              <a:rPr lang="cs-CZ" smtClean="0"/>
              <a:t>10.02.2024</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28813992-CBC0-44F4-A87A-56AD4E54029F}" type="slidenum">
              <a:rPr lang="cs-CZ" smtClean="0"/>
              <a:t>‹#›</a:t>
            </a:fld>
            <a:endParaRPr lang="cs-CZ"/>
          </a:p>
        </p:txBody>
      </p:sp>
    </p:spTree>
    <p:extLst>
      <p:ext uri="{BB962C8B-B14F-4D97-AF65-F5344CB8AC3E}">
        <p14:creationId xmlns:p14="http://schemas.microsoft.com/office/powerpoint/2010/main" val="48116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44ECEF27-BCB7-4FA2-AC3E-D9919F6CA59F}" type="datetimeFigureOut">
              <a:rPr lang="cs-CZ" smtClean="0"/>
              <a:t>10.02.2024</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28813992-CBC0-44F4-A87A-56AD4E54029F}" type="slidenum">
              <a:rPr lang="cs-CZ" smtClean="0"/>
              <a:t>‹#›</a:t>
            </a:fld>
            <a:endParaRPr lang="cs-CZ"/>
          </a:p>
        </p:txBody>
      </p:sp>
    </p:spTree>
    <p:extLst>
      <p:ext uri="{BB962C8B-B14F-4D97-AF65-F5344CB8AC3E}">
        <p14:creationId xmlns:p14="http://schemas.microsoft.com/office/powerpoint/2010/main" val="346436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cs-CZ"/>
              <a:t>Kliknutím lze upravit styl.</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Date Placeholder 3"/>
          <p:cNvSpPr>
            <a:spLocks noGrp="1"/>
          </p:cNvSpPr>
          <p:nvPr>
            <p:ph type="dt" sz="half" idx="10"/>
          </p:nvPr>
        </p:nvSpPr>
        <p:spPr/>
        <p:txBody>
          <a:bodyPr/>
          <a:lstStyle/>
          <a:p>
            <a:fld id="{44ECEF27-BCB7-4FA2-AC3E-D9919F6CA59F}" type="datetimeFigureOut">
              <a:rPr lang="cs-CZ" smtClean="0"/>
              <a:t>10.02.2024</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28813992-CBC0-44F4-A87A-56AD4E54029F}" type="slidenum">
              <a:rPr lang="cs-CZ" smtClean="0"/>
              <a:t>‹#›</a:t>
            </a:fld>
            <a:endParaRPr lang="cs-CZ"/>
          </a:p>
        </p:txBody>
      </p:sp>
    </p:spTree>
    <p:extLst>
      <p:ext uri="{BB962C8B-B14F-4D97-AF65-F5344CB8AC3E}">
        <p14:creationId xmlns:p14="http://schemas.microsoft.com/office/powerpoint/2010/main" val="444536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Date Placeholder 4"/>
          <p:cNvSpPr>
            <a:spLocks noGrp="1"/>
          </p:cNvSpPr>
          <p:nvPr>
            <p:ph type="dt" sz="half" idx="10"/>
          </p:nvPr>
        </p:nvSpPr>
        <p:spPr/>
        <p:txBody>
          <a:bodyPr/>
          <a:lstStyle/>
          <a:p>
            <a:fld id="{44ECEF27-BCB7-4FA2-AC3E-D9919F6CA59F}" type="datetimeFigureOut">
              <a:rPr lang="cs-CZ" smtClean="0"/>
              <a:t>10.02.2024</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28813992-CBC0-44F4-A87A-56AD4E54029F}" type="slidenum">
              <a:rPr lang="cs-CZ" smtClean="0"/>
              <a:t>‹#›</a:t>
            </a:fld>
            <a:endParaRPr lang="cs-CZ"/>
          </a:p>
        </p:txBody>
      </p:sp>
    </p:spTree>
    <p:extLst>
      <p:ext uri="{BB962C8B-B14F-4D97-AF65-F5344CB8AC3E}">
        <p14:creationId xmlns:p14="http://schemas.microsoft.com/office/powerpoint/2010/main" val="198562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cs-CZ"/>
              <a:t>Kliknutím lze upravit styl.</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Content Placeholder 3"/>
          <p:cNvSpPr>
            <a:spLocks noGrp="1"/>
          </p:cNvSpPr>
          <p:nvPr>
            <p:ph sz="half" idx="2"/>
          </p:nvPr>
        </p:nvSpPr>
        <p:spPr>
          <a:xfrm>
            <a:off x="629842" y="2505075"/>
            <a:ext cx="3868340"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Content Placeholder 5"/>
          <p:cNvSpPr>
            <a:spLocks noGrp="1"/>
          </p:cNvSpPr>
          <p:nvPr>
            <p:ph sz="quarter" idx="4"/>
          </p:nvPr>
        </p:nvSpPr>
        <p:spPr>
          <a:xfrm>
            <a:off x="4629151" y="2505075"/>
            <a:ext cx="3887391"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7" name="Date Placeholder 6"/>
          <p:cNvSpPr>
            <a:spLocks noGrp="1"/>
          </p:cNvSpPr>
          <p:nvPr>
            <p:ph type="dt" sz="half" idx="10"/>
          </p:nvPr>
        </p:nvSpPr>
        <p:spPr/>
        <p:txBody>
          <a:bodyPr/>
          <a:lstStyle/>
          <a:p>
            <a:fld id="{44ECEF27-BCB7-4FA2-AC3E-D9919F6CA59F}" type="datetimeFigureOut">
              <a:rPr lang="cs-CZ" smtClean="0"/>
              <a:t>10.02.2024</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28813992-CBC0-44F4-A87A-56AD4E54029F}" type="slidenum">
              <a:rPr lang="cs-CZ" smtClean="0"/>
              <a:t>‹#›</a:t>
            </a:fld>
            <a:endParaRPr lang="cs-CZ"/>
          </a:p>
        </p:txBody>
      </p:sp>
    </p:spTree>
    <p:extLst>
      <p:ext uri="{BB962C8B-B14F-4D97-AF65-F5344CB8AC3E}">
        <p14:creationId xmlns:p14="http://schemas.microsoft.com/office/powerpoint/2010/main" val="1168566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Date Placeholder 2"/>
          <p:cNvSpPr>
            <a:spLocks noGrp="1"/>
          </p:cNvSpPr>
          <p:nvPr>
            <p:ph type="dt" sz="half" idx="10"/>
          </p:nvPr>
        </p:nvSpPr>
        <p:spPr/>
        <p:txBody>
          <a:bodyPr/>
          <a:lstStyle/>
          <a:p>
            <a:fld id="{44ECEF27-BCB7-4FA2-AC3E-D9919F6CA59F}" type="datetimeFigureOut">
              <a:rPr lang="cs-CZ" smtClean="0"/>
              <a:t>10.02.2024</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28813992-CBC0-44F4-A87A-56AD4E54029F}" type="slidenum">
              <a:rPr lang="cs-CZ" smtClean="0"/>
              <a:t>‹#›</a:t>
            </a:fld>
            <a:endParaRPr lang="cs-CZ"/>
          </a:p>
        </p:txBody>
      </p:sp>
    </p:spTree>
    <p:extLst>
      <p:ext uri="{BB962C8B-B14F-4D97-AF65-F5344CB8AC3E}">
        <p14:creationId xmlns:p14="http://schemas.microsoft.com/office/powerpoint/2010/main" val="143161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CEF27-BCB7-4FA2-AC3E-D9919F6CA59F}" type="datetimeFigureOut">
              <a:rPr lang="cs-CZ" smtClean="0"/>
              <a:t>10.02.2024</a:t>
            </a:fld>
            <a:endParaRPr lang="cs-CZ"/>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28813992-CBC0-44F4-A87A-56AD4E54029F}" type="slidenum">
              <a:rPr lang="cs-CZ" smtClean="0"/>
              <a:t>‹#›</a:t>
            </a:fld>
            <a:endParaRPr lang="cs-CZ"/>
          </a:p>
        </p:txBody>
      </p:sp>
    </p:spTree>
    <p:extLst>
      <p:ext uri="{BB962C8B-B14F-4D97-AF65-F5344CB8AC3E}">
        <p14:creationId xmlns:p14="http://schemas.microsoft.com/office/powerpoint/2010/main" val="417818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cs-CZ"/>
              <a:t>Kliknutím lze upravit styl.</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Date Placeholder 4"/>
          <p:cNvSpPr>
            <a:spLocks noGrp="1"/>
          </p:cNvSpPr>
          <p:nvPr>
            <p:ph type="dt" sz="half" idx="10"/>
          </p:nvPr>
        </p:nvSpPr>
        <p:spPr/>
        <p:txBody>
          <a:bodyPr/>
          <a:lstStyle/>
          <a:p>
            <a:fld id="{44ECEF27-BCB7-4FA2-AC3E-D9919F6CA59F}" type="datetimeFigureOut">
              <a:rPr lang="cs-CZ" smtClean="0"/>
              <a:t>10.02.2024</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28813992-CBC0-44F4-A87A-56AD4E54029F}" type="slidenum">
              <a:rPr lang="cs-CZ" smtClean="0"/>
              <a:t>‹#›</a:t>
            </a:fld>
            <a:endParaRPr lang="cs-CZ"/>
          </a:p>
        </p:txBody>
      </p:sp>
    </p:spTree>
    <p:extLst>
      <p:ext uri="{BB962C8B-B14F-4D97-AF65-F5344CB8AC3E}">
        <p14:creationId xmlns:p14="http://schemas.microsoft.com/office/powerpoint/2010/main" val="152899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cs-CZ"/>
              <a:t>Kliknutím lze upravit styl.</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Date Placeholder 4"/>
          <p:cNvSpPr>
            <a:spLocks noGrp="1"/>
          </p:cNvSpPr>
          <p:nvPr>
            <p:ph type="dt" sz="half" idx="10"/>
          </p:nvPr>
        </p:nvSpPr>
        <p:spPr/>
        <p:txBody>
          <a:bodyPr/>
          <a:lstStyle/>
          <a:p>
            <a:fld id="{44ECEF27-BCB7-4FA2-AC3E-D9919F6CA59F}" type="datetimeFigureOut">
              <a:rPr lang="cs-CZ" smtClean="0"/>
              <a:t>10.02.2024</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28813992-CBC0-44F4-A87A-56AD4E54029F}" type="slidenum">
              <a:rPr lang="cs-CZ" smtClean="0"/>
              <a:t>‹#›</a:t>
            </a:fld>
            <a:endParaRPr lang="cs-CZ"/>
          </a:p>
        </p:txBody>
      </p:sp>
    </p:spTree>
    <p:extLst>
      <p:ext uri="{BB962C8B-B14F-4D97-AF65-F5344CB8AC3E}">
        <p14:creationId xmlns:p14="http://schemas.microsoft.com/office/powerpoint/2010/main" val="32223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cs-CZ"/>
              <a:t>Kliknutím lze upravit styl.</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ECEF27-BCB7-4FA2-AC3E-D9919F6CA59F}" type="datetimeFigureOut">
              <a:rPr lang="cs-CZ" smtClean="0"/>
              <a:t>10.02.2024</a:t>
            </a:fld>
            <a:endParaRPr lang="cs-CZ"/>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13992-CBC0-44F4-A87A-56AD4E54029F}" type="slidenum">
              <a:rPr lang="cs-CZ" smtClean="0"/>
              <a:t>‹#›</a:t>
            </a:fld>
            <a:endParaRPr lang="cs-CZ"/>
          </a:p>
        </p:txBody>
      </p:sp>
    </p:spTree>
    <p:extLst>
      <p:ext uri="{BB962C8B-B14F-4D97-AF65-F5344CB8AC3E}">
        <p14:creationId xmlns:p14="http://schemas.microsoft.com/office/powerpoint/2010/main" val="771281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uth_Sea_Company" TargetMode="External"/><Relationship Id="rId2" Type="http://schemas.openxmlformats.org/officeDocument/2006/relationships/hyperlink" Target="https://en.wikipedia.org/wiki/Robert_Harley,_1st_Earl_of_Oxford_and_Earl_Mortimer" TargetMode="External"/><Relationship Id="rId1" Type="http://schemas.openxmlformats.org/officeDocument/2006/relationships/slideLayout" Target="../slideLayouts/slideLayout2.xml"/><Relationship Id="rId6" Type="http://schemas.openxmlformats.org/officeDocument/2006/relationships/hyperlink" Target="https://cs.wikipedia.org/wiki/Isaac_Newton" TargetMode="External"/><Relationship Id="rId5" Type="http://schemas.openxmlformats.org/officeDocument/2006/relationships/hyperlink" Target="https://en.wikipedia.org/wiki/Robert_Walpole" TargetMode="External"/><Relationship Id="rId4" Type="http://schemas.openxmlformats.org/officeDocument/2006/relationships/hyperlink" Target="https://en.wikipedia.org/wiki/George_I_of_Great_Britai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com/playlist?list=PL931Bkj5KLMtJ4AMegQtekqKcCy14FCec&amp;si=Q6Ab8lLKZmCzfdMx" TargetMode="External"/><Relationship Id="rId2" Type="http://schemas.openxmlformats.org/officeDocument/2006/relationships/hyperlink" Target="https://cs.wikipedia.org/wiki/Jihomo&#345;sk&#225;_bublina" TargetMode="External"/><Relationship Id="rId1" Type="http://schemas.openxmlformats.org/officeDocument/2006/relationships/slideLayout" Target="../slideLayouts/slideLayout2.xml"/><Relationship Id="rId6" Type="http://schemas.openxmlformats.org/officeDocument/2006/relationships/hyperlink" Target="https://cs.wikipedia.org/wiki/Anuita" TargetMode="External"/><Relationship Id="rId5" Type="http://schemas.openxmlformats.org/officeDocument/2006/relationships/hyperlink" Target="https://en.wikipedia.org/wiki/Bubble_Act" TargetMode="External"/><Relationship Id="rId4" Type="http://schemas.openxmlformats.org/officeDocument/2006/relationships/hyperlink" Target="https://en.wikipedia.org/wiki/South_Sea_Compan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551964"/>
            <a:ext cx="8249304"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08CC1FBF-AD82-8E11-45CE-ADD782527FF1}"/>
              </a:ext>
            </a:extLst>
          </p:cNvPr>
          <p:cNvSpPr>
            <a:spLocks noGrp="1"/>
          </p:cNvSpPr>
          <p:nvPr>
            <p:ph type="ctrTitle"/>
          </p:nvPr>
        </p:nvSpPr>
        <p:spPr>
          <a:xfrm>
            <a:off x="1143000" y="1293338"/>
            <a:ext cx="6858000" cy="3274592"/>
          </a:xfrm>
        </p:spPr>
        <p:txBody>
          <a:bodyPr anchor="ctr">
            <a:normAutofit/>
          </a:bodyPr>
          <a:lstStyle/>
          <a:p>
            <a:r>
              <a:rPr lang="cs-CZ" sz="6300" dirty="0"/>
              <a:t>Jihomořská bublina</a:t>
            </a:r>
          </a:p>
        </p:txBody>
      </p:sp>
      <p:sp>
        <p:nvSpPr>
          <p:cNvPr id="3" name="Podnadpis 2">
            <a:extLst>
              <a:ext uri="{FF2B5EF4-FFF2-40B4-BE49-F238E27FC236}">
                <a16:creationId xmlns:a16="http://schemas.microsoft.com/office/drawing/2014/main" id="{FA7E3EEC-401D-8023-0DFC-65BDECFBE140}"/>
              </a:ext>
            </a:extLst>
          </p:cNvPr>
          <p:cNvSpPr>
            <a:spLocks noGrp="1"/>
          </p:cNvSpPr>
          <p:nvPr>
            <p:ph type="subTitle" idx="1"/>
          </p:nvPr>
        </p:nvSpPr>
        <p:spPr>
          <a:xfrm>
            <a:off x="1143000" y="5514052"/>
            <a:ext cx="6858000" cy="651910"/>
          </a:xfrm>
        </p:spPr>
        <p:txBody>
          <a:bodyPr anchor="ctr">
            <a:normAutofit/>
          </a:bodyPr>
          <a:lstStyle/>
          <a:p>
            <a:r>
              <a:rPr lang="cs-CZ" dirty="0"/>
              <a:t>Marek Borůvka, 4.D 2024</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6354708"/>
            <a:ext cx="8250174"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520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361DC183-07AE-409A-AB63-34A0C77B6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A2A9871C-5033-29B5-F95C-A57BEE3B260F}"/>
              </a:ext>
            </a:extLst>
          </p:cNvPr>
          <p:cNvSpPr>
            <a:spLocks noGrp="1"/>
          </p:cNvSpPr>
          <p:nvPr>
            <p:ph type="title"/>
          </p:nvPr>
        </p:nvSpPr>
        <p:spPr>
          <a:xfrm>
            <a:off x="436234" y="349664"/>
            <a:ext cx="4384178" cy="1638377"/>
          </a:xfrm>
        </p:spPr>
        <p:txBody>
          <a:bodyPr anchor="b">
            <a:normAutofit/>
          </a:bodyPr>
          <a:lstStyle/>
          <a:p>
            <a:r>
              <a:rPr lang="cs-CZ" sz="4200"/>
              <a:t>Po roce 1720</a:t>
            </a:r>
          </a:p>
        </p:txBody>
      </p:sp>
      <p:sp>
        <p:nvSpPr>
          <p:cNvPr id="3" name="Zástupný obsah 2">
            <a:extLst>
              <a:ext uri="{FF2B5EF4-FFF2-40B4-BE49-F238E27FC236}">
                <a16:creationId xmlns:a16="http://schemas.microsoft.com/office/drawing/2014/main" id="{E76B4C3B-2919-6626-1E85-80DCCBEEE70F}"/>
              </a:ext>
            </a:extLst>
          </p:cNvPr>
          <p:cNvSpPr>
            <a:spLocks noGrp="1"/>
          </p:cNvSpPr>
          <p:nvPr>
            <p:ph idx="1"/>
          </p:nvPr>
        </p:nvSpPr>
        <p:spPr>
          <a:xfrm>
            <a:off x="440991" y="2620641"/>
            <a:ext cx="4378312" cy="3023702"/>
          </a:xfrm>
        </p:spPr>
        <p:txBody>
          <a:bodyPr anchor="ctr">
            <a:normAutofit/>
          </a:bodyPr>
          <a:lstStyle/>
          <a:p>
            <a:r>
              <a:rPr lang="cs-CZ" sz="2400" dirty="0"/>
              <a:t>Aktivní až do roku 1853</a:t>
            </a:r>
          </a:p>
          <a:p>
            <a:r>
              <a:rPr lang="cs-CZ" sz="2400" dirty="0"/>
              <a:t>Pořád řízení části státního dluhu</a:t>
            </a:r>
          </a:p>
          <a:p>
            <a:r>
              <a:rPr lang="cs-CZ" sz="2400" dirty="0"/>
              <a:t>Nikdy obchodně úspěšná</a:t>
            </a:r>
          </a:p>
          <a:p>
            <a:r>
              <a:rPr lang="cs-CZ" sz="2400" dirty="0"/>
              <a:t>Lovení velryb skončil v roce 1732</a:t>
            </a:r>
          </a:p>
        </p:txBody>
      </p:sp>
      <p:sp>
        <p:nvSpPr>
          <p:cNvPr id="3083" name="Rectangle 308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186644" y="1760836"/>
            <a:ext cx="524256" cy="8897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1585" y="399675"/>
            <a:ext cx="3485526"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C6641F98-DA91-DB1D-903B-6E2F1342390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66029" y="1138752"/>
            <a:ext cx="3176637" cy="4331777"/>
          </a:xfrm>
          <a:prstGeom prst="rect">
            <a:avLst/>
          </a:prstGeom>
          <a:noFill/>
          <a:extLst>
            <a:ext uri="{909E8E84-426E-40DD-AFC4-6F175D3DCCD1}">
              <a14:hiddenFill xmlns:a14="http://schemas.microsoft.com/office/drawing/2010/main">
                <a:solidFill>
                  <a:srgbClr val="FFFFFF"/>
                </a:solidFill>
              </a14:hiddenFill>
            </a:ext>
          </a:extLst>
        </p:spPr>
      </p:pic>
      <p:sp>
        <p:nvSpPr>
          <p:cNvPr id="3087" name="Rectangle 3086">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65107" y="6150940"/>
            <a:ext cx="524256"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ovéPole 3">
            <a:extLst>
              <a:ext uri="{FF2B5EF4-FFF2-40B4-BE49-F238E27FC236}">
                <a16:creationId xmlns:a16="http://schemas.microsoft.com/office/drawing/2014/main" id="{7EC7831D-D0D8-171B-3B60-A02CFB24BD9E}"/>
              </a:ext>
            </a:extLst>
          </p:cNvPr>
          <p:cNvSpPr txBox="1"/>
          <p:nvPr/>
        </p:nvSpPr>
        <p:spPr>
          <a:xfrm>
            <a:off x="5566029" y="5644343"/>
            <a:ext cx="4507024" cy="923330"/>
          </a:xfrm>
          <a:prstGeom prst="rect">
            <a:avLst/>
          </a:prstGeom>
          <a:noFill/>
        </p:spPr>
        <p:txBody>
          <a:bodyPr wrap="square" rtlCol="0">
            <a:spAutoFit/>
          </a:bodyPr>
          <a:lstStyle/>
          <a:p>
            <a:pPr algn="l"/>
            <a:r>
              <a:rPr lang="cs-CZ" dirty="0"/>
              <a:t>Obrázek 6: </a:t>
            </a:r>
            <a:r>
              <a:rPr lang="cs-CZ" dirty="0" err="1"/>
              <a:t>Asiento</a:t>
            </a:r>
            <a:r>
              <a:rPr lang="cs-CZ" dirty="0"/>
              <a:t> de </a:t>
            </a:r>
            <a:r>
              <a:rPr lang="cs-CZ" dirty="0" err="1"/>
              <a:t>Negros</a:t>
            </a:r>
            <a:endParaRPr lang="cs-CZ" dirty="0"/>
          </a:p>
          <a:p>
            <a:br>
              <a:rPr lang="cs-CZ" dirty="0"/>
            </a:br>
            <a:endParaRPr lang="cs-CZ" dirty="0"/>
          </a:p>
        </p:txBody>
      </p:sp>
    </p:spTree>
    <p:extLst>
      <p:ext uri="{BB962C8B-B14F-4D97-AF65-F5344CB8AC3E}">
        <p14:creationId xmlns:p14="http://schemas.microsoft.com/office/powerpoint/2010/main" val="404475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269078-1DC7-87F5-0363-9FC4818A7D96}"/>
            </a:ext>
          </a:extLst>
        </p:cNvPr>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361DC183-07AE-409A-AB63-34A0C77B6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50FE68FD-2D91-F1F6-BF8C-635D29163FA9}"/>
              </a:ext>
            </a:extLst>
          </p:cNvPr>
          <p:cNvSpPr>
            <a:spLocks noGrp="1"/>
          </p:cNvSpPr>
          <p:nvPr>
            <p:ph type="title"/>
          </p:nvPr>
        </p:nvSpPr>
        <p:spPr>
          <a:xfrm>
            <a:off x="436234" y="349664"/>
            <a:ext cx="4384178" cy="1638377"/>
          </a:xfrm>
        </p:spPr>
        <p:txBody>
          <a:bodyPr anchor="b">
            <a:normAutofit/>
          </a:bodyPr>
          <a:lstStyle/>
          <a:p>
            <a:r>
              <a:rPr lang="cs-CZ" sz="4200"/>
              <a:t>Slavní poškození</a:t>
            </a:r>
          </a:p>
        </p:txBody>
      </p:sp>
      <p:sp>
        <p:nvSpPr>
          <p:cNvPr id="3" name="Zástupný obsah 2">
            <a:extLst>
              <a:ext uri="{FF2B5EF4-FFF2-40B4-BE49-F238E27FC236}">
                <a16:creationId xmlns:a16="http://schemas.microsoft.com/office/drawing/2014/main" id="{3CF3B3F9-BDBA-DFC3-D809-EA2AD0125AE6}"/>
              </a:ext>
            </a:extLst>
          </p:cNvPr>
          <p:cNvSpPr>
            <a:spLocks noGrp="1"/>
          </p:cNvSpPr>
          <p:nvPr>
            <p:ph idx="1"/>
          </p:nvPr>
        </p:nvSpPr>
        <p:spPr>
          <a:xfrm>
            <a:off x="440991" y="2620641"/>
            <a:ext cx="4378312" cy="3023702"/>
          </a:xfrm>
        </p:spPr>
        <p:txBody>
          <a:bodyPr anchor="ctr">
            <a:normAutofit/>
          </a:bodyPr>
          <a:lstStyle/>
          <a:p>
            <a:r>
              <a:rPr lang="cs-CZ" sz="2400" dirty="0"/>
              <a:t>Isaac Newton – 20 000 liber</a:t>
            </a:r>
          </a:p>
          <a:p>
            <a:r>
              <a:rPr lang="cs-CZ" sz="2400" dirty="0"/>
              <a:t>Král George I</a:t>
            </a:r>
          </a:p>
          <a:p>
            <a:r>
              <a:rPr lang="cs-CZ" sz="2400" dirty="0"/>
              <a:t>John Aislabie – zatčen</a:t>
            </a:r>
          </a:p>
          <a:p>
            <a:r>
              <a:rPr lang="cs-CZ" sz="2400" dirty="0"/>
              <a:t>Lord </a:t>
            </a:r>
            <a:r>
              <a:rPr lang="cs-CZ" sz="2400" dirty="0" err="1"/>
              <a:t>Stanhope</a:t>
            </a:r>
            <a:r>
              <a:rPr lang="cs-CZ" sz="2400" dirty="0"/>
              <a:t> – zbaven funkce</a:t>
            </a:r>
          </a:p>
          <a:p>
            <a:r>
              <a:rPr lang="cs-CZ" sz="2400" dirty="0"/>
              <a:t>Lord Sunderland – zbaven funkce</a:t>
            </a:r>
          </a:p>
        </p:txBody>
      </p:sp>
      <p:sp>
        <p:nvSpPr>
          <p:cNvPr id="4107" name="Rectangle 410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186644" y="1760836"/>
            <a:ext cx="524256" cy="8897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1585" y="399675"/>
            <a:ext cx="3485526"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40342FC6-80D1-F913-DF4E-B78B2655FB8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66029" y="1073935"/>
            <a:ext cx="3176637" cy="4461410"/>
          </a:xfrm>
          <a:prstGeom prst="rect">
            <a:avLst/>
          </a:prstGeom>
          <a:noFill/>
          <a:extLst>
            <a:ext uri="{909E8E84-426E-40DD-AFC4-6F175D3DCCD1}">
              <a14:hiddenFill xmlns:a14="http://schemas.microsoft.com/office/drawing/2010/main">
                <a:solidFill>
                  <a:srgbClr val="FFFFFF"/>
                </a:solidFill>
              </a14:hiddenFill>
            </a:ext>
          </a:extLst>
        </p:spPr>
      </p:pic>
      <p:sp>
        <p:nvSpPr>
          <p:cNvPr id="4111" name="Rectangle 4110">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65107" y="6150940"/>
            <a:ext cx="524256"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ovéPole 4">
            <a:extLst>
              <a:ext uri="{FF2B5EF4-FFF2-40B4-BE49-F238E27FC236}">
                <a16:creationId xmlns:a16="http://schemas.microsoft.com/office/drawing/2014/main" id="{7E409915-C030-3E54-A2F8-993EC3EF14B0}"/>
              </a:ext>
            </a:extLst>
          </p:cNvPr>
          <p:cNvSpPr txBox="1"/>
          <p:nvPr/>
        </p:nvSpPr>
        <p:spPr>
          <a:xfrm>
            <a:off x="5566029" y="5535345"/>
            <a:ext cx="4572000" cy="646331"/>
          </a:xfrm>
          <a:prstGeom prst="rect">
            <a:avLst/>
          </a:prstGeom>
          <a:noFill/>
        </p:spPr>
        <p:txBody>
          <a:bodyPr wrap="square">
            <a:spAutoFit/>
          </a:bodyPr>
          <a:lstStyle/>
          <a:p>
            <a:r>
              <a:rPr lang="cs-CZ" dirty="0"/>
              <a:t>Obrázek 7: Isaac Newton</a:t>
            </a:r>
            <a:br>
              <a:rPr lang="cs-CZ" dirty="0"/>
            </a:br>
            <a:endParaRPr lang="cs-CZ" dirty="0"/>
          </a:p>
        </p:txBody>
      </p:sp>
    </p:spTree>
    <p:extLst>
      <p:ext uri="{BB962C8B-B14F-4D97-AF65-F5344CB8AC3E}">
        <p14:creationId xmlns:p14="http://schemas.microsoft.com/office/powerpoint/2010/main" val="218669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52794" y="3388321"/>
            <a:ext cx="32004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923606" y="1637601"/>
            <a:ext cx="6858003" cy="35827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0935" y="857786"/>
            <a:ext cx="8300268"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Nadpis 3">
            <a:extLst>
              <a:ext uri="{FF2B5EF4-FFF2-40B4-BE49-F238E27FC236}">
                <a16:creationId xmlns:a16="http://schemas.microsoft.com/office/drawing/2014/main" id="{1DCBA9B1-11A0-6F84-5083-9EDB9D31D2F0}"/>
              </a:ext>
            </a:extLst>
          </p:cNvPr>
          <p:cNvSpPr>
            <a:spLocks noGrp="1"/>
          </p:cNvSpPr>
          <p:nvPr>
            <p:ph type="ctrTitle"/>
          </p:nvPr>
        </p:nvSpPr>
        <p:spPr>
          <a:xfrm>
            <a:off x="740766" y="3071183"/>
            <a:ext cx="7432722" cy="2590027"/>
          </a:xfrm>
        </p:spPr>
        <p:txBody>
          <a:bodyPr anchor="t">
            <a:normAutofit/>
          </a:bodyPr>
          <a:lstStyle/>
          <a:p>
            <a:pPr algn="l"/>
            <a:r>
              <a:rPr lang="cs-CZ" sz="7000"/>
              <a:t> Děkuji za pozornost</a:t>
            </a:r>
          </a:p>
        </p:txBody>
      </p:sp>
      <p:sp>
        <p:nvSpPr>
          <p:cNvPr id="18" name="Rectangle 17">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43057" y="3385173"/>
            <a:ext cx="32004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3640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D3840AE-64E6-8EFE-7700-FC3AFCB22C60}"/>
              </a:ext>
            </a:extLst>
          </p:cNvPr>
          <p:cNvSpPr>
            <a:spLocks noGrp="1"/>
          </p:cNvSpPr>
          <p:nvPr>
            <p:ph type="title"/>
          </p:nvPr>
        </p:nvSpPr>
        <p:spPr/>
        <p:txBody>
          <a:bodyPr/>
          <a:lstStyle/>
          <a:p>
            <a:r>
              <a:rPr lang="cs-CZ" dirty="0"/>
              <a:t>Seznam obrázků</a:t>
            </a:r>
          </a:p>
        </p:txBody>
      </p:sp>
      <p:sp>
        <p:nvSpPr>
          <p:cNvPr id="3" name="Zástupný obsah 2">
            <a:extLst>
              <a:ext uri="{FF2B5EF4-FFF2-40B4-BE49-F238E27FC236}">
                <a16:creationId xmlns:a16="http://schemas.microsoft.com/office/drawing/2014/main" id="{954C62E2-ADB0-55C3-34F1-4EAD1531B8C2}"/>
              </a:ext>
            </a:extLst>
          </p:cNvPr>
          <p:cNvSpPr>
            <a:spLocks noGrp="1"/>
          </p:cNvSpPr>
          <p:nvPr>
            <p:ph idx="1"/>
          </p:nvPr>
        </p:nvSpPr>
        <p:spPr/>
        <p:txBody>
          <a:bodyPr>
            <a:normAutofit fontScale="92500" lnSpcReduction="10000"/>
          </a:bodyPr>
          <a:lstStyle/>
          <a:p>
            <a:r>
              <a:rPr lang="cs-CZ" sz="1500" dirty="0">
                <a:solidFill>
                  <a:srgbClr val="212529"/>
                </a:solidFill>
                <a:latin typeface="Open Sans" panose="020B0606030504020204" pitchFamily="34" charset="0"/>
              </a:rPr>
              <a:t>Obrázek 1: </a:t>
            </a:r>
            <a:r>
              <a:rPr lang="en-US" sz="1500" dirty="0">
                <a:solidFill>
                  <a:srgbClr val="212529"/>
                </a:solidFill>
                <a:latin typeface="Open Sans" panose="020B0606030504020204" pitchFamily="34" charset="0"/>
              </a:rPr>
              <a:t>Robert Harley. In: Wikipedia: the free encyclopedia  [online]. [cit. 2024-02-09]. </a:t>
            </a:r>
            <a:r>
              <a:rPr lang="en-US" sz="1500" dirty="0" err="1">
                <a:solidFill>
                  <a:srgbClr val="212529"/>
                </a:solidFill>
                <a:latin typeface="Open Sans" panose="020B0606030504020204" pitchFamily="34" charset="0"/>
              </a:rPr>
              <a:t>Dostupné</a:t>
            </a:r>
            <a:r>
              <a:rPr lang="en-US" sz="1500" dirty="0">
                <a:solidFill>
                  <a:srgbClr val="212529"/>
                </a:solidFill>
                <a:latin typeface="Open Sans" panose="020B0606030504020204" pitchFamily="34" charset="0"/>
              </a:rPr>
              <a:t> z: </a:t>
            </a:r>
            <a:r>
              <a:rPr lang="en-US" sz="1500" dirty="0">
                <a:solidFill>
                  <a:srgbClr val="212529"/>
                </a:solidFill>
                <a:latin typeface="Open Sans" panose="020B0606030504020204" pitchFamily="34" charset="0"/>
                <a:hlinkClick r:id="rId2"/>
              </a:rPr>
              <a:t>https://en.wikipedia.org/wiki/Robert_Harley,_1st_Earl_of_Oxford_and_Earl_Mortimer</a:t>
            </a:r>
            <a:endParaRPr lang="cs-CZ" sz="1500" dirty="0">
              <a:solidFill>
                <a:srgbClr val="212529"/>
              </a:solidFill>
              <a:latin typeface="Open Sans" panose="020B0606030504020204" pitchFamily="34" charset="0"/>
            </a:endParaRPr>
          </a:p>
          <a:p>
            <a:r>
              <a:rPr lang="cs-CZ" sz="1500" dirty="0">
                <a:solidFill>
                  <a:srgbClr val="212529"/>
                </a:solidFill>
                <a:latin typeface="Open Sans" panose="020B0606030504020204" pitchFamily="34" charset="0"/>
              </a:rPr>
              <a:t>Obrázek 2: </a:t>
            </a:r>
            <a:r>
              <a:rPr lang="en-US" sz="1500" dirty="0">
                <a:solidFill>
                  <a:srgbClr val="212529"/>
                </a:solidFill>
                <a:latin typeface="Open Sans" panose="020B0606030504020204" pitchFamily="34" charset="0"/>
              </a:rPr>
              <a:t>Coat of Arms of the South Sea Company. In: Wikipedia: the free encyclopedia  [online]. [cit. 2024-02-09]. </a:t>
            </a:r>
            <a:r>
              <a:rPr lang="en-US" sz="1500" dirty="0" err="1">
                <a:solidFill>
                  <a:srgbClr val="212529"/>
                </a:solidFill>
                <a:latin typeface="Open Sans" panose="020B0606030504020204" pitchFamily="34" charset="0"/>
              </a:rPr>
              <a:t>Dostupné</a:t>
            </a:r>
            <a:r>
              <a:rPr lang="en-US" sz="1500" dirty="0">
                <a:solidFill>
                  <a:srgbClr val="212529"/>
                </a:solidFill>
                <a:latin typeface="Open Sans" panose="020B0606030504020204" pitchFamily="34" charset="0"/>
              </a:rPr>
              <a:t> z: </a:t>
            </a:r>
            <a:r>
              <a:rPr lang="en-US" sz="1500" dirty="0">
                <a:solidFill>
                  <a:srgbClr val="212529"/>
                </a:solidFill>
                <a:latin typeface="Open Sans" panose="020B0606030504020204" pitchFamily="34" charset="0"/>
                <a:hlinkClick r:id="rId3"/>
              </a:rPr>
              <a:t>https://en.wikipedia.org/wiki/South_Sea_Company</a:t>
            </a:r>
            <a:endParaRPr lang="cs-CZ" sz="1500" dirty="0">
              <a:solidFill>
                <a:srgbClr val="212529"/>
              </a:solidFill>
              <a:latin typeface="Open Sans" panose="020B0606030504020204" pitchFamily="34" charset="0"/>
            </a:endParaRPr>
          </a:p>
          <a:p>
            <a:r>
              <a:rPr lang="cs-CZ" sz="1500" dirty="0">
                <a:solidFill>
                  <a:srgbClr val="212529"/>
                </a:solidFill>
                <a:latin typeface="Open Sans" panose="020B0606030504020204" pitchFamily="34" charset="0"/>
              </a:rPr>
              <a:t>Obrázek 3: George I. </a:t>
            </a:r>
            <a:r>
              <a:rPr lang="en-US" sz="1500" dirty="0">
                <a:solidFill>
                  <a:srgbClr val="212529"/>
                </a:solidFill>
                <a:latin typeface="Open Sans" panose="020B0606030504020204" pitchFamily="34" charset="0"/>
              </a:rPr>
              <a:t>In: Wikipedia: the free encyclopedia </a:t>
            </a:r>
            <a:r>
              <a:rPr lang="cs-CZ" sz="1500" dirty="0">
                <a:solidFill>
                  <a:srgbClr val="212529"/>
                </a:solidFill>
                <a:latin typeface="Open Sans" panose="020B0606030504020204" pitchFamily="34" charset="0"/>
              </a:rPr>
              <a:t> [online]. [cit. 2024-02-10]. Dostupné z: </a:t>
            </a:r>
            <a:r>
              <a:rPr lang="cs-CZ" sz="1500" dirty="0">
                <a:solidFill>
                  <a:srgbClr val="212529"/>
                </a:solidFill>
                <a:latin typeface="Open Sans" panose="020B0606030504020204" pitchFamily="34" charset="0"/>
                <a:hlinkClick r:id="rId4"/>
              </a:rPr>
              <a:t>https://en.wikipedia.org/wiki/George_I_of_Great_Britain</a:t>
            </a:r>
            <a:endParaRPr lang="cs-CZ" sz="1500" dirty="0">
              <a:solidFill>
                <a:srgbClr val="212529"/>
              </a:solidFill>
              <a:latin typeface="Open Sans" panose="020B0606030504020204" pitchFamily="34" charset="0"/>
            </a:endParaRPr>
          </a:p>
          <a:p>
            <a:r>
              <a:rPr lang="cs-CZ" sz="1500" dirty="0">
                <a:solidFill>
                  <a:srgbClr val="212529"/>
                </a:solidFill>
                <a:latin typeface="Open Sans" panose="020B0606030504020204" pitchFamily="34" charset="0"/>
              </a:rPr>
              <a:t>Obrázek 4: </a:t>
            </a:r>
            <a:r>
              <a:rPr lang="en-US" sz="1500" dirty="0">
                <a:solidFill>
                  <a:srgbClr val="212529"/>
                </a:solidFill>
                <a:latin typeface="Open Sans" panose="020B0606030504020204" pitchFamily="34" charset="0"/>
              </a:rPr>
              <a:t>Chart of company stock prices. In: Wikipedia: the free encyclopedia  [online]. [cit. 2024-02-09]. </a:t>
            </a:r>
            <a:r>
              <a:rPr lang="en-US" sz="1500" dirty="0" err="1">
                <a:solidFill>
                  <a:srgbClr val="212529"/>
                </a:solidFill>
                <a:latin typeface="Open Sans" panose="020B0606030504020204" pitchFamily="34" charset="0"/>
              </a:rPr>
              <a:t>Dostupné</a:t>
            </a:r>
            <a:r>
              <a:rPr lang="en-US" sz="1500" dirty="0">
                <a:solidFill>
                  <a:srgbClr val="212529"/>
                </a:solidFill>
                <a:latin typeface="Open Sans" panose="020B0606030504020204" pitchFamily="34" charset="0"/>
              </a:rPr>
              <a:t> z:</a:t>
            </a:r>
            <a:r>
              <a:rPr lang="cs-CZ" sz="1500" dirty="0">
                <a:solidFill>
                  <a:srgbClr val="212529"/>
                </a:solidFill>
                <a:latin typeface="Open Sans" panose="020B0606030504020204" pitchFamily="34" charset="0"/>
              </a:rPr>
              <a:t> </a:t>
            </a:r>
            <a:r>
              <a:rPr lang="en-US" sz="1500" dirty="0">
                <a:solidFill>
                  <a:srgbClr val="212529"/>
                </a:solidFill>
                <a:latin typeface="Open Sans" panose="020B0606030504020204" pitchFamily="34" charset="0"/>
                <a:hlinkClick r:id="rId2"/>
              </a:rPr>
              <a:t>https://en.wikipedia.org/wiki/Robert_Harley,_1st_Earl_of_Oxford_and_Earl_Mortimer</a:t>
            </a:r>
            <a:endParaRPr lang="cs-CZ" sz="1500" dirty="0">
              <a:solidFill>
                <a:srgbClr val="212529"/>
              </a:solidFill>
              <a:latin typeface="Open Sans" panose="020B0606030504020204" pitchFamily="34" charset="0"/>
            </a:endParaRPr>
          </a:p>
          <a:p>
            <a:r>
              <a:rPr lang="cs-CZ" sz="1500" dirty="0">
                <a:solidFill>
                  <a:srgbClr val="212529"/>
                </a:solidFill>
                <a:latin typeface="Open Sans" panose="020B0606030504020204" pitchFamily="34" charset="0"/>
              </a:rPr>
              <a:t>Obrázek 5: Robert </a:t>
            </a:r>
            <a:r>
              <a:rPr lang="cs-CZ" sz="1500" dirty="0" err="1">
                <a:solidFill>
                  <a:srgbClr val="212529"/>
                </a:solidFill>
                <a:latin typeface="Open Sans" panose="020B0606030504020204" pitchFamily="34" charset="0"/>
              </a:rPr>
              <a:t>Walpole</a:t>
            </a:r>
            <a:r>
              <a:rPr lang="en-US" sz="1500" dirty="0">
                <a:solidFill>
                  <a:srgbClr val="212529"/>
                </a:solidFill>
                <a:latin typeface="Open Sans" panose="020B0606030504020204" pitchFamily="34" charset="0"/>
              </a:rPr>
              <a:t>. In: Wikipedia: the free encyclopedia  [online]. [cit. 2024-02-</a:t>
            </a:r>
            <a:r>
              <a:rPr lang="cs-CZ" sz="1500" dirty="0">
                <a:solidFill>
                  <a:srgbClr val="212529"/>
                </a:solidFill>
                <a:latin typeface="Open Sans" panose="020B0606030504020204" pitchFamily="34" charset="0"/>
              </a:rPr>
              <a:t>10</a:t>
            </a:r>
            <a:r>
              <a:rPr lang="en-US" sz="1500" dirty="0">
                <a:solidFill>
                  <a:srgbClr val="212529"/>
                </a:solidFill>
                <a:latin typeface="Open Sans" panose="020B0606030504020204" pitchFamily="34" charset="0"/>
              </a:rPr>
              <a:t>. </a:t>
            </a:r>
            <a:r>
              <a:rPr lang="en-US" sz="1500" dirty="0" err="1">
                <a:solidFill>
                  <a:srgbClr val="212529"/>
                </a:solidFill>
                <a:latin typeface="Open Sans" panose="020B0606030504020204" pitchFamily="34" charset="0"/>
              </a:rPr>
              <a:t>Dostupné</a:t>
            </a:r>
            <a:r>
              <a:rPr lang="en-US" sz="1500" dirty="0">
                <a:solidFill>
                  <a:srgbClr val="212529"/>
                </a:solidFill>
                <a:latin typeface="Open Sans" panose="020B0606030504020204" pitchFamily="34" charset="0"/>
              </a:rPr>
              <a:t> z:</a:t>
            </a:r>
            <a:r>
              <a:rPr lang="cs-CZ" sz="1500" dirty="0">
                <a:solidFill>
                  <a:srgbClr val="212529"/>
                </a:solidFill>
                <a:latin typeface="Open Sans" panose="020B0606030504020204" pitchFamily="34" charset="0"/>
              </a:rPr>
              <a:t> </a:t>
            </a:r>
            <a:r>
              <a:rPr lang="cs-CZ" sz="1500" dirty="0">
                <a:solidFill>
                  <a:srgbClr val="212529"/>
                </a:solidFill>
                <a:latin typeface="Open Sans" panose="020B0606030504020204" pitchFamily="34" charset="0"/>
                <a:hlinkClick r:id="rId5"/>
              </a:rPr>
              <a:t>https://en.wikipedia.org/wiki/Robert_Walpole</a:t>
            </a:r>
            <a:endParaRPr lang="cs-CZ" sz="1500" dirty="0">
              <a:solidFill>
                <a:srgbClr val="212529"/>
              </a:solidFill>
              <a:latin typeface="Open Sans" panose="020B0606030504020204" pitchFamily="34" charset="0"/>
            </a:endParaRPr>
          </a:p>
          <a:p>
            <a:r>
              <a:rPr lang="cs-CZ" sz="1500" dirty="0">
                <a:solidFill>
                  <a:srgbClr val="212529"/>
                </a:solidFill>
                <a:latin typeface="Open Sans" panose="020B0606030504020204" pitchFamily="34" charset="0"/>
              </a:rPr>
              <a:t>Obrázek 6: </a:t>
            </a:r>
            <a:r>
              <a:rPr lang="cs-CZ" sz="1500" dirty="0" err="1">
                <a:solidFill>
                  <a:srgbClr val="212529"/>
                </a:solidFill>
                <a:latin typeface="Open Sans" panose="020B0606030504020204" pitchFamily="34" charset="0"/>
              </a:rPr>
              <a:t>Asiento</a:t>
            </a:r>
            <a:r>
              <a:rPr lang="cs-CZ" sz="1500" dirty="0">
                <a:solidFill>
                  <a:srgbClr val="212529"/>
                </a:solidFill>
                <a:latin typeface="Open Sans" panose="020B0606030504020204" pitchFamily="34" charset="0"/>
              </a:rPr>
              <a:t> de </a:t>
            </a:r>
            <a:r>
              <a:rPr lang="cs-CZ" sz="1500" dirty="0" err="1">
                <a:solidFill>
                  <a:srgbClr val="212529"/>
                </a:solidFill>
                <a:latin typeface="Open Sans" panose="020B0606030504020204" pitchFamily="34" charset="0"/>
              </a:rPr>
              <a:t>Negros</a:t>
            </a:r>
            <a:r>
              <a:rPr lang="en-US" sz="1500" dirty="0">
                <a:solidFill>
                  <a:srgbClr val="212529"/>
                </a:solidFill>
                <a:latin typeface="Open Sans" panose="020B0606030504020204" pitchFamily="34" charset="0"/>
              </a:rPr>
              <a:t>. In: Wikipedia: the free encyclopedia  [online]. [cit. 2024-02-09]. </a:t>
            </a:r>
            <a:r>
              <a:rPr lang="en-US" sz="1500" dirty="0" err="1">
                <a:solidFill>
                  <a:srgbClr val="212529"/>
                </a:solidFill>
                <a:latin typeface="Open Sans" panose="020B0606030504020204" pitchFamily="34" charset="0"/>
              </a:rPr>
              <a:t>Dostupné</a:t>
            </a:r>
            <a:r>
              <a:rPr lang="en-US" sz="1500" dirty="0">
                <a:solidFill>
                  <a:srgbClr val="212529"/>
                </a:solidFill>
                <a:latin typeface="Open Sans" panose="020B0606030504020204" pitchFamily="34" charset="0"/>
              </a:rPr>
              <a:t> z:</a:t>
            </a:r>
            <a:r>
              <a:rPr lang="cs-CZ" sz="1500" dirty="0">
                <a:solidFill>
                  <a:srgbClr val="212529"/>
                </a:solidFill>
                <a:latin typeface="Open Sans" panose="020B0606030504020204" pitchFamily="34" charset="0"/>
              </a:rPr>
              <a:t> Obrázek 4: </a:t>
            </a:r>
            <a:r>
              <a:rPr lang="en-US" sz="1500" dirty="0">
                <a:solidFill>
                  <a:srgbClr val="212529"/>
                </a:solidFill>
                <a:latin typeface="Open Sans" panose="020B0606030504020204" pitchFamily="34" charset="0"/>
              </a:rPr>
              <a:t>Chart of company stock prices. In: Wikipedia: the free encyclopedia  [online]. [cit. 2024-02-</a:t>
            </a:r>
            <a:r>
              <a:rPr lang="cs-CZ" sz="1500" dirty="0">
                <a:solidFill>
                  <a:srgbClr val="212529"/>
                </a:solidFill>
                <a:latin typeface="Open Sans" panose="020B0606030504020204" pitchFamily="34" charset="0"/>
              </a:rPr>
              <a:t>10</a:t>
            </a:r>
            <a:r>
              <a:rPr lang="en-US" sz="1500" dirty="0">
                <a:solidFill>
                  <a:srgbClr val="212529"/>
                </a:solidFill>
                <a:latin typeface="Open Sans" panose="020B0606030504020204" pitchFamily="34" charset="0"/>
              </a:rPr>
              <a:t>]. </a:t>
            </a:r>
            <a:r>
              <a:rPr lang="en-US" sz="1500" dirty="0" err="1">
                <a:solidFill>
                  <a:srgbClr val="212529"/>
                </a:solidFill>
                <a:latin typeface="Open Sans" panose="020B0606030504020204" pitchFamily="34" charset="0"/>
              </a:rPr>
              <a:t>Dostupné</a:t>
            </a:r>
            <a:r>
              <a:rPr lang="en-US" sz="1500" dirty="0">
                <a:solidFill>
                  <a:srgbClr val="212529"/>
                </a:solidFill>
                <a:latin typeface="Open Sans" panose="020B0606030504020204" pitchFamily="34" charset="0"/>
              </a:rPr>
              <a:t> z:</a:t>
            </a:r>
            <a:r>
              <a:rPr lang="cs-CZ" sz="1500" dirty="0">
                <a:solidFill>
                  <a:srgbClr val="212529"/>
                </a:solidFill>
                <a:latin typeface="Open Sans" panose="020B0606030504020204" pitchFamily="34" charset="0"/>
              </a:rPr>
              <a:t> </a:t>
            </a:r>
            <a:r>
              <a:rPr lang="en-US" sz="1500" dirty="0">
                <a:solidFill>
                  <a:srgbClr val="212529"/>
                </a:solidFill>
                <a:latin typeface="Open Sans" panose="020B0606030504020204" pitchFamily="34" charset="0"/>
                <a:hlinkClick r:id="rId3"/>
              </a:rPr>
              <a:t>https://en.wikipedia.org/wiki/South_Sea_Company</a:t>
            </a:r>
            <a:endParaRPr lang="cs-CZ" sz="1500" dirty="0">
              <a:solidFill>
                <a:srgbClr val="212529"/>
              </a:solidFill>
              <a:latin typeface="Open Sans" panose="020B0606030504020204" pitchFamily="34" charset="0"/>
            </a:endParaRPr>
          </a:p>
          <a:p>
            <a:r>
              <a:rPr lang="cs-CZ" sz="1500" dirty="0">
                <a:solidFill>
                  <a:srgbClr val="212529"/>
                </a:solidFill>
                <a:latin typeface="Open Sans" panose="020B0606030504020204" pitchFamily="34" charset="0"/>
              </a:rPr>
              <a:t>Obrázek 7: Isaac Newton</a:t>
            </a:r>
            <a:r>
              <a:rPr lang="en-US" sz="1500" dirty="0">
                <a:solidFill>
                  <a:srgbClr val="212529"/>
                </a:solidFill>
                <a:latin typeface="Open Sans" panose="020B0606030504020204" pitchFamily="34" charset="0"/>
              </a:rPr>
              <a:t>. In: Wikipedia: the free encyclopedia  [online]. [cit. 2024-02-</a:t>
            </a:r>
            <a:r>
              <a:rPr lang="cs-CZ" sz="1500" dirty="0">
                <a:solidFill>
                  <a:srgbClr val="212529"/>
                </a:solidFill>
                <a:latin typeface="Open Sans" panose="020B0606030504020204" pitchFamily="34" charset="0"/>
              </a:rPr>
              <a:t>10</a:t>
            </a:r>
            <a:r>
              <a:rPr lang="en-US" sz="1500" dirty="0">
                <a:solidFill>
                  <a:srgbClr val="212529"/>
                </a:solidFill>
                <a:latin typeface="Open Sans" panose="020B0606030504020204" pitchFamily="34" charset="0"/>
              </a:rPr>
              <a:t>]. </a:t>
            </a:r>
            <a:r>
              <a:rPr lang="en-US" sz="1500" dirty="0" err="1">
                <a:solidFill>
                  <a:srgbClr val="212529"/>
                </a:solidFill>
                <a:latin typeface="Open Sans" panose="020B0606030504020204" pitchFamily="34" charset="0"/>
              </a:rPr>
              <a:t>Dostupné</a:t>
            </a:r>
            <a:r>
              <a:rPr lang="en-US" sz="1500" dirty="0">
                <a:solidFill>
                  <a:srgbClr val="212529"/>
                </a:solidFill>
                <a:latin typeface="Open Sans" panose="020B0606030504020204" pitchFamily="34" charset="0"/>
              </a:rPr>
              <a:t> z:</a:t>
            </a:r>
            <a:r>
              <a:rPr lang="cs-CZ" sz="1500" dirty="0">
                <a:solidFill>
                  <a:srgbClr val="212529"/>
                </a:solidFill>
                <a:latin typeface="Open Sans" panose="020B0606030504020204" pitchFamily="34" charset="0"/>
              </a:rPr>
              <a:t> </a:t>
            </a:r>
            <a:r>
              <a:rPr lang="cs-CZ" sz="1500" dirty="0">
                <a:solidFill>
                  <a:srgbClr val="212529"/>
                </a:solidFill>
                <a:latin typeface="Open Sans" panose="020B0606030504020204" pitchFamily="34" charset="0"/>
                <a:hlinkClick r:id="rId6"/>
              </a:rPr>
              <a:t>https://cs.wikipedia.org/wiki/Isaac_Newton</a:t>
            </a:r>
            <a:endParaRPr lang="cs-CZ" sz="1500" dirty="0">
              <a:solidFill>
                <a:srgbClr val="212529"/>
              </a:solidFill>
              <a:latin typeface="Open Sans" panose="020B0606030504020204" pitchFamily="34" charset="0"/>
            </a:endParaRPr>
          </a:p>
        </p:txBody>
      </p:sp>
    </p:spTree>
    <p:extLst>
      <p:ext uri="{BB962C8B-B14F-4D97-AF65-F5344CB8AC3E}">
        <p14:creationId xmlns:p14="http://schemas.microsoft.com/office/powerpoint/2010/main" val="50214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462BF42-E103-5039-1138-5A754200BE37}"/>
              </a:ext>
            </a:extLst>
          </p:cNvPr>
          <p:cNvSpPr>
            <a:spLocks noGrp="1"/>
          </p:cNvSpPr>
          <p:nvPr>
            <p:ph type="title"/>
          </p:nvPr>
        </p:nvSpPr>
        <p:spPr/>
        <p:txBody>
          <a:bodyPr/>
          <a:lstStyle/>
          <a:p>
            <a:r>
              <a:rPr lang="cs-CZ" dirty="0"/>
              <a:t>Zdroje</a:t>
            </a:r>
          </a:p>
        </p:txBody>
      </p:sp>
      <p:sp>
        <p:nvSpPr>
          <p:cNvPr id="3" name="Zástupný obsah 2">
            <a:extLst>
              <a:ext uri="{FF2B5EF4-FFF2-40B4-BE49-F238E27FC236}">
                <a16:creationId xmlns:a16="http://schemas.microsoft.com/office/drawing/2014/main" id="{C2521DF6-C309-1BFB-68DD-B3A2595F5B79}"/>
              </a:ext>
            </a:extLst>
          </p:cNvPr>
          <p:cNvSpPr>
            <a:spLocks noGrp="1"/>
          </p:cNvSpPr>
          <p:nvPr>
            <p:ph idx="1"/>
          </p:nvPr>
        </p:nvSpPr>
        <p:spPr/>
        <p:txBody>
          <a:bodyPr>
            <a:normAutofit fontScale="62500" lnSpcReduction="20000"/>
          </a:bodyPr>
          <a:lstStyle/>
          <a:p>
            <a:r>
              <a:rPr lang="cs-CZ" b="0" i="0" dirty="0" err="1">
                <a:solidFill>
                  <a:srgbClr val="212529"/>
                </a:solidFill>
                <a:effectLst/>
                <a:latin typeface="Open Sans" panose="020B0606030504020204" pitchFamily="34" charset="0"/>
              </a:rPr>
              <a:t>Jihomořská</a:t>
            </a:r>
            <a:r>
              <a:rPr lang="cs-CZ" b="0" i="0" dirty="0">
                <a:solidFill>
                  <a:srgbClr val="212529"/>
                </a:solidFill>
                <a:effectLst/>
                <a:latin typeface="Open Sans" panose="020B0606030504020204" pitchFamily="34" charset="0"/>
              </a:rPr>
              <a:t> bublina. In: </a:t>
            </a:r>
            <a:r>
              <a:rPr lang="cs-CZ" b="0" i="1" dirty="0">
                <a:solidFill>
                  <a:srgbClr val="212529"/>
                </a:solidFill>
                <a:effectLst/>
                <a:latin typeface="Open Sans" panose="020B0606030504020204" pitchFamily="34" charset="0"/>
              </a:rPr>
              <a:t>Wikipedia: </a:t>
            </a:r>
            <a:r>
              <a:rPr lang="cs-CZ" b="0" i="1" dirty="0" err="1">
                <a:solidFill>
                  <a:srgbClr val="212529"/>
                </a:solidFill>
                <a:effectLst/>
                <a:latin typeface="Open Sans" panose="020B0606030504020204" pitchFamily="34" charset="0"/>
              </a:rPr>
              <a:t>the</a:t>
            </a:r>
            <a:r>
              <a:rPr lang="cs-CZ" b="0" i="1" dirty="0">
                <a:solidFill>
                  <a:srgbClr val="212529"/>
                </a:solidFill>
                <a:effectLst/>
                <a:latin typeface="Open Sans" panose="020B0606030504020204" pitchFamily="34" charset="0"/>
              </a:rPr>
              <a:t> free </a:t>
            </a:r>
            <a:r>
              <a:rPr lang="cs-CZ" b="0" i="1" dirty="0" err="1">
                <a:solidFill>
                  <a:srgbClr val="212529"/>
                </a:solidFill>
                <a:effectLst/>
                <a:latin typeface="Open Sans" panose="020B0606030504020204" pitchFamily="34" charset="0"/>
              </a:rPr>
              <a:t>encyclopedia</a:t>
            </a:r>
            <a:r>
              <a:rPr lang="cs-CZ" b="0" i="0" dirty="0">
                <a:solidFill>
                  <a:srgbClr val="212529"/>
                </a:solidFill>
                <a:effectLst/>
                <a:latin typeface="Open Sans" panose="020B0606030504020204" pitchFamily="34" charset="0"/>
              </a:rPr>
              <a:t> [online]. San Francisco (CA): </a:t>
            </a:r>
            <a:r>
              <a:rPr lang="cs-CZ" b="0" i="0" dirty="0" err="1">
                <a:solidFill>
                  <a:srgbClr val="212529"/>
                </a:solidFill>
                <a:effectLst/>
                <a:latin typeface="Open Sans" panose="020B0606030504020204" pitchFamily="34" charset="0"/>
              </a:rPr>
              <a:t>Wikimedia</a:t>
            </a:r>
            <a:r>
              <a:rPr lang="cs-CZ" b="0" i="0" dirty="0">
                <a:solidFill>
                  <a:srgbClr val="212529"/>
                </a:solidFill>
                <a:effectLst/>
                <a:latin typeface="Open Sans" panose="020B0606030504020204" pitchFamily="34" charset="0"/>
              </a:rPr>
              <a:t> </a:t>
            </a:r>
            <a:r>
              <a:rPr lang="cs-CZ" b="0" i="0" dirty="0" err="1">
                <a:solidFill>
                  <a:srgbClr val="212529"/>
                </a:solidFill>
                <a:effectLst/>
                <a:latin typeface="Open Sans" panose="020B0606030504020204" pitchFamily="34" charset="0"/>
              </a:rPr>
              <a:t>Foundation</a:t>
            </a:r>
            <a:r>
              <a:rPr lang="cs-CZ" b="0" i="0" dirty="0">
                <a:solidFill>
                  <a:srgbClr val="212529"/>
                </a:solidFill>
                <a:effectLst/>
                <a:latin typeface="Open Sans" panose="020B0606030504020204" pitchFamily="34" charset="0"/>
              </a:rPr>
              <a:t>, 2001- [cit. 2024-02-08]. Dostupné z: </a:t>
            </a:r>
            <a:r>
              <a:rPr lang="cs-CZ" b="0" i="0" dirty="0">
                <a:solidFill>
                  <a:srgbClr val="212529"/>
                </a:solidFill>
                <a:effectLst/>
                <a:latin typeface="Open Sans" panose="020B0606030504020204" pitchFamily="34" charset="0"/>
                <a:hlinkClick r:id="rId2"/>
              </a:rPr>
              <a:t>https://cs.wikipedia.org/wiki/</a:t>
            </a:r>
            <a:r>
              <a:rPr lang="cs-CZ" b="0" i="0" dirty="0" err="1">
                <a:solidFill>
                  <a:srgbClr val="212529"/>
                </a:solidFill>
                <a:effectLst/>
                <a:latin typeface="Open Sans" panose="020B0606030504020204" pitchFamily="34" charset="0"/>
                <a:hlinkClick r:id="rId2"/>
              </a:rPr>
              <a:t>Jihomořská_bublina</a:t>
            </a:r>
            <a:endParaRPr lang="cs-CZ" b="0" i="0" dirty="0">
              <a:solidFill>
                <a:srgbClr val="212529"/>
              </a:solidFill>
              <a:effectLst/>
              <a:latin typeface="Open Sans" panose="020B0606030504020204" pitchFamily="34" charset="0"/>
            </a:endParaRPr>
          </a:p>
          <a:p>
            <a:r>
              <a:rPr lang="cs-CZ" dirty="0">
                <a:solidFill>
                  <a:srgbClr val="212529"/>
                </a:solidFill>
                <a:latin typeface="Open Sans" panose="020B0606030504020204" pitchFamily="34" charset="0"/>
              </a:rPr>
              <a:t>Extra </a:t>
            </a:r>
            <a:r>
              <a:rPr lang="cs-CZ" dirty="0" err="1">
                <a:solidFill>
                  <a:srgbClr val="212529"/>
                </a:solidFill>
                <a:latin typeface="Open Sans" panose="020B0606030504020204" pitchFamily="34" charset="0"/>
              </a:rPr>
              <a:t>History</a:t>
            </a:r>
            <a:r>
              <a:rPr lang="cs-CZ" dirty="0">
                <a:solidFill>
                  <a:srgbClr val="212529"/>
                </a:solidFill>
                <a:latin typeface="Open Sans" panose="020B0606030504020204" pitchFamily="34" charset="0"/>
              </a:rPr>
              <a:t>, 2015, Extra </a:t>
            </a:r>
            <a:r>
              <a:rPr lang="cs-CZ" dirty="0" err="1">
                <a:solidFill>
                  <a:srgbClr val="212529"/>
                </a:solidFill>
                <a:latin typeface="Open Sans" panose="020B0606030504020204" pitchFamily="34" charset="0"/>
              </a:rPr>
              <a:t>History</a:t>
            </a:r>
            <a:r>
              <a:rPr lang="cs-CZ" dirty="0">
                <a:solidFill>
                  <a:srgbClr val="212529"/>
                </a:solidFill>
                <a:latin typeface="Open Sans" panose="020B0606030504020204" pitchFamily="34" charset="0"/>
              </a:rPr>
              <a:t> - </a:t>
            </a:r>
            <a:r>
              <a:rPr lang="cs-CZ" b="0" i="0" dirty="0" err="1">
                <a:solidFill>
                  <a:srgbClr val="212529"/>
                </a:solidFill>
                <a:effectLst/>
                <a:latin typeface="Open Sans" panose="020B0606030504020204" pitchFamily="34" charset="0"/>
              </a:rPr>
              <a:t>South</a:t>
            </a:r>
            <a:r>
              <a:rPr lang="cs-CZ" b="0" i="0" dirty="0">
                <a:solidFill>
                  <a:srgbClr val="212529"/>
                </a:solidFill>
                <a:effectLst/>
                <a:latin typeface="Open Sans" panose="020B0606030504020204" pitchFamily="34" charset="0"/>
              </a:rPr>
              <a:t> </a:t>
            </a:r>
            <a:r>
              <a:rPr lang="cs-CZ" b="0" i="0" dirty="0" err="1">
                <a:solidFill>
                  <a:srgbClr val="212529"/>
                </a:solidFill>
                <a:effectLst/>
                <a:latin typeface="Open Sans" panose="020B0606030504020204" pitchFamily="34" charset="0"/>
              </a:rPr>
              <a:t>Sea</a:t>
            </a:r>
            <a:r>
              <a:rPr lang="cs-CZ" b="0" i="0" dirty="0">
                <a:solidFill>
                  <a:srgbClr val="212529"/>
                </a:solidFill>
                <a:effectLst/>
                <a:latin typeface="Open Sans" panose="020B0606030504020204" pitchFamily="34" charset="0"/>
              </a:rPr>
              <a:t> </a:t>
            </a:r>
            <a:r>
              <a:rPr lang="cs-CZ" b="0" i="0" dirty="0" err="1">
                <a:solidFill>
                  <a:srgbClr val="212529"/>
                </a:solidFill>
                <a:effectLst/>
                <a:latin typeface="Open Sans" panose="020B0606030504020204" pitchFamily="34" charset="0"/>
              </a:rPr>
              <a:t>Bubbl</a:t>
            </a:r>
            <a:r>
              <a:rPr lang="cs-CZ" b="0" i="0" dirty="0">
                <a:solidFill>
                  <a:srgbClr val="212529"/>
                </a:solidFill>
                <a:effectLst/>
                <a:latin typeface="Open Sans" panose="020B0606030504020204" pitchFamily="34" charset="0"/>
              </a:rPr>
              <a:t>, YouTube video</a:t>
            </a:r>
            <a:r>
              <a:rPr lang="cs-CZ" dirty="0">
                <a:solidFill>
                  <a:srgbClr val="212529"/>
                </a:solidFill>
                <a:latin typeface="Open Sans" panose="020B0606030504020204" pitchFamily="34" charset="0"/>
              </a:rPr>
              <a:t> [cit. 2024-02-08]. Dostupné z: </a:t>
            </a:r>
            <a:r>
              <a:rPr lang="cs-CZ" dirty="0">
                <a:solidFill>
                  <a:srgbClr val="212529"/>
                </a:solidFill>
                <a:latin typeface="Open Sans" panose="020B0606030504020204" pitchFamily="34" charset="0"/>
                <a:hlinkClick r:id="rId3"/>
              </a:rPr>
              <a:t>https://youtube.com/playlist?list=PL931Bkj5KLMtJ4AMegQtekqKcCy14FCec&amp;si=Q6Ab8lLKZmCzfdMx</a:t>
            </a:r>
            <a:endParaRPr lang="cs-CZ" b="0" i="0" dirty="0">
              <a:solidFill>
                <a:srgbClr val="212529"/>
              </a:solidFill>
              <a:effectLst/>
              <a:latin typeface="Open Sans" panose="020B0606030504020204" pitchFamily="34" charset="0"/>
            </a:endParaRPr>
          </a:p>
          <a:p>
            <a:r>
              <a:rPr lang="en-US" b="0" i="0" dirty="0">
                <a:solidFill>
                  <a:srgbClr val="212529"/>
                </a:solidFill>
                <a:effectLst/>
                <a:latin typeface="Open Sans" panose="020B0606030504020204" pitchFamily="34" charset="0"/>
              </a:rPr>
              <a:t>South Sea Company. In: </a:t>
            </a:r>
            <a:r>
              <a:rPr lang="en-US" b="0" i="1" dirty="0">
                <a:solidFill>
                  <a:srgbClr val="212529"/>
                </a:solidFill>
                <a:effectLst/>
                <a:latin typeface="Open Sans" panose="020B0606030504020204" pitchFamily="34" charset="0"/>
              </a:rPr>
              <a:t>Wikipedia: the free encyclopedia</a:t>
            </a:r>
            <a:r>
              <a:rPr lang="en-US" b="0" i="0" dirty="0">
                <a:solidFill>
                  <a:srgbClr val="212529"/>
                </a:solidFill>
                <a:effectLst/>
                <a:latin typeface="Open Sans" panose="020B0606030504020204" pitchFamily="34" charset="0"/>
              </a:rPr>
              <a:t> [online]. San Francisco (CA): Wikimedia Foundation, 2001- [cit. 2024-02-09]. </a:t>
            </a:r>
            <a:r>
              <a:rPr lang="en-US" b="0" i="0" dirty="0" err="1">
                <a:solidFill>
                  <a:srgbClr val="212529"/>
                </a:solidFill>
                <a:effectLst/>
                <a:latin typeface="Open Sans" panose="020B0606030504020204" pitchFamily="34" charset="0"/>
              </a:rPr>
              <a:t>Dostupné</a:t>
            </a:r>
            <a:r>
              <a:rPr lang="en-US" b="0" i="0" dirty="0">
                <a:solidFill>
                  <a:srgbClr val="212529"/>
                </a:solidFill>
                <a:effectLst/>
                <a:latin typeface="Open Sans" panose="020B0606030504020204" pitchFamily="34" charset="0"/>
              </a:rPr>
              <a:t> z: </a:t>
            </a:r>
            <a:r>
              <a:rPr lang="en-US" b="0" i="0" dirty="0">
                <a:solidFill>
                  <a:srgbClr val="212529"/>
                </a:solidFill>
                <a:effectLst/>
                <a:latin typeface="Open Sans" panose="020B0606030504020204" pitchFamily="34" charset="0"/>
                <a:hlinkClick r:id="rId4"/>
              </a:rPr>
              <a:t>https://en.wikipedia.org/wiki/South_Sea_Company</a:t>
            </a:r>
            <a:endParaRPr lang="cs-CZ" b="0" i="0" dirty="0">
              <a:solidFill>
                <a:srgbClr val="212529"/>
              </a:solidFill>
              <a:effectLst/>
              <a:latin typeface="Open Sans" panose="020B0606030504020204" pitchFamily="34" charset="0"/>
            </a:endParaRPr>
          </a:p>
          <a:p>
            <a:r>
              <a:rPr lang="en-US" b="0" i="0" dirty="0">
                <a:solidFill>
                  <a:srgbClr val="212529"/>
                </a:solidFill>
                <a:effectLst/>
                <a:latin typeface="Open Sans" panose="020B0606030504020204" pitchFamily="34" charset="0"/>
              </a:rPr>
              <a:t>Bubble Act. In: </a:t>
            </a:r>
            <a:r>
              <a:rPr lang="en-US" b="0" i="1" dirty="0">
                <a:solidFill>
                  <a:srgbClr val="212529"/>
                </a:solidFill>
                <a:effectLst/>
                <a:latin typeface="Open Sans" panose="020B0606030504020204" pitchFamily="34" charset="0"/>
              </a:rPr>
              <a:t>Wikipedia: the free encyclopedia</a:t>
            </a:r>
            <a:r>
              <a:rPr lang="en-US" b="0" i="0" dirty="0">
                <a:solidFill>
                  <a:srgbClr val="212529"/>
                </a:solidFill>
                <a:effectLst/>
                <a:latin typeface="Open Sans" panose="020B0606030504020204" pitchFamily="34" charset="0"/>
              </a:rPr>
              <a:t> [online]. San Francisco (CA): Wikimedia Foundation, 2001- [cit. 2024-02-09]. </a:t>
            </a:r>
            <a:r>
              <a:rPr lang="en-US" b="0" i="0" dirty="0" err="1">
                <a:solidFill>
                  <a:srgbClr val="212529"/>
                </a:solidFill>
                <a:effectLst/>
                <a:latin typeface="Open Sans" panose="020B0606030504020204" pitchFamily="34" charset="0"/>
              </a:rPr>
              <a:t>Dostupné</a:t>
            </a:r>
            <a:r>
              <a:rPr lang="en-US" b="0" i="0" dirty="0">
                <a:solidFill>
                  <a:srgbClr val="212529"/>
                </a:solidFill>
                <a:effectLst/>
                <a:latin typeface="Open Sans" panose="020B0606030504020204" pitchFamily="34" charset="0"/>
              </a:rPr>
              <a:t> z: </a:t>
            </a:r>
            <a:r>
              <a:rPr lang="en-US" b="0" i="0" dirty="0">
                <a:solidFill>
                  <a:srgbClr val="212529"/>
                </a:solidFill>
                <a:effectLst/>
                <a:latin typeface="Open Sans" panose="020B0606030504020204" pitchFamily="34" charset="0"/>
                <a:hlinkClick r:id="rId5"/>
              </a:rPr>
              <a:t>https://en.wikipedia.org/wiki/Bubble_Act</a:t>
            </a:r>
            <a:endParaRPr lang="cs-CZ" b="0" i="0" dirty="0">
              <a:solidFill>
                <a:srgbClr val="212529"/>
              </a:solidFill>
              <a:effectLst/>
              <a:latin typeface="Open Sans" panose="020B0606030504020204" pitchFamily="34" charset="0"/>
            </a:endParaRPr>
          </a:p>
          <a:p>
            <a:r>
              <a:rPr lang="cs-CZ" b="0" i="0" dirty="0" err="1">
                <a:solidFill>
                  <a:srgbClr val="212529"/>
                </a:solidFill>
                <a:effectLst/>
                <a:latin typeface="Open Sans" panose="020B0606030504020204" pitchFamily="34" charset="0"/>
              </a:rPr>
              <a:t>Anutita</a:t>
            </a:r>
            <a:r>
              <a:rPr lang="en-US" b="0" i="0" dirty="0">
                <a:solidFill>
                  <a:srgbClr val="212529"/>
                </a:solidFill>
                <a:effectLst/>
                <a:latin typeface="Open Sans" panose="020B0606030504020204" pitchFamily="34" charset="0"/>
              </a:rPr>
              <a:t>. In: </a:t>
            </a:r>
            <a:r>
              <a:rPr lang="en-US" b="0" i="1" dirty="0">
                <a:solidFill>
                  <a:srgbClr val="212529"/>
                </a:solidFill>
                <a:effectLst/>
                <a:latin typeface="Open Sans" panose="020B0606030504020204" pitchFamily="34" charset="0"/>
              </a:rPr>
              <a:t>Wikipedia: the free encyclopedia</a:t>
            </a:r>
            <a:r>
              <a:rPr lang="en-US" b="0" i="0" dirty="0">
                <a:solidFill>
                  <a:srgbClr val="212529"/>
                </a:solidFill>
                <a:effectLst/>
                <a:latin typeface="Open Sans" panose="020B0606030504020204" pitchFamily="34" charset="0"/>
              </a:rPr>
              <a:t> [online]. San Francisco (CA): Wikimedia Foundation, 2001- [cit. 2024-02-</a:t>
            </a:r>
            <a:r>
              <a:rPr lang="cs-CZ" b="0" i="0" dirty="0">
                <a:solidFill>
                  <a:srgbClr val="212529"/>
                </a:solidFill>
                <a:effectLst/>
                <a:latin typeface="Open Sans" panose="020B0606030504020204" pitchFamily="34" charset="0"/>
              </a:rPr>
              <a:t>10</a:t>
            </a:r>
            <a:r>
              <a:rPr lang="en-US" b="0" i="0" dirty="0">
                <a:solidFill>
                  <a:srgbClr val="212529"/>
                </a:solidFill>
                <a:effectLst/>
                <a:latin typeface="Open Sans" panose="020B0606030504020204" pitchFamily="34" charset="0"/>
              </a:rPr>
              <a:t>]. </a:t>
            </a:r>
            <a:r>
              <a:rPr lang="en-US" b="0" i="0" dirty="0" err="1">
                <a:solidFill>
                  <a:srgbClr val="212529"/>
                </a:solidFill>
                <a:effectLst/>
                <a:latin typeface="Open Sans" panose="020B0606030504020204" pitchFamily="34" charset="0"/>
              </a:rPr>
              <a:t>Dostupné</a:t>
            </a:r>
            <a:r>
              <a:rPr lang="en-US" b="0" i="0" dirty="0">
                <a:solidFill>
                  <a:srgbClr val="212529"/>
                </a:solidFill>
                <a:effectLst/>
                <a:latin typeface="Open Sans" panose="020B0606030504020204" pitchFamily="34" charset="0"/>
              </a:rPr>
              <a:t> </a:t>
            </a:r>
            <a:r>
              <a:rPr lang="cs-CZ" b="0" i="0" dirty="0">
                <a:solidFill>
                  <a:srgbClr val="212529"/>
                </a:solidFill>
                <a:effectLst/>
                <a:latin typeface="Open Sans" panose="020B0606030504020204" pitchFamily="34" charset="0"/>
              </a:rPr>
              <a:t>:</a:t>
            </a:r>
            <a:r>
              <a:rPr lang="en-US" b="0" i="0" dirty="0">
                <a:solidFill>
                  <a:srgbClr val="212529"/>
                </a:solidFill>
                <a:effectLst/>
                <a:latin typeface="Open Sans" panose="020B0606030504020204" pitchFamily="34" charset="0"/>
              </a:rPr>
              <a:t> </a:t>
            </a:r>
            <a:r>
              <a:rPr lang="cs-CZ" b="0" i="0" dirty="0">
                <a:solidFill>
                  <a:srgbClr val="212529"/>
                </a:solidFill>
                <a:effectLst/>
                <a:latin typeface="Open Sans" panose="020B0606030504020204" pitchFamily="34" charset="0"/>
                <a:hlinkClick r:id="rId6"/>
              </a:rPr>
              <a:t>https://cs.wikipedia.org/wiki/Anuita</a:t>
            </a:r>
            <a:endParaRPr lang="cs-CZ" dirty="0"/>
          </a:p>
          <a:p>
            <a:endParaRPr lang="cs-CZ" dirty="0"/>
          </a:p>
        </p:txBody>
      </p:sp>
    </p:spTree>
    <p:extLst>
      <p:ext uri="{BB962C8B-B14F-4D97-AF65-F5344CB8AC3E}">
        <p14:creationId xmlns:p14="http://schemas.microsoft.com/office/powerpoint/2010/main" val="4269263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5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0BB36786-E6F2-75AC-36A6-6AB1396AF53B}"/>
              </a:ext>
            </a:extLst>
          </p:cNvPr>
          <p:cNvSpPr>
            <a:spLocks noGrp="1"/>
          </p:cNvSpPr>
          <p:nvPr>
            <p:ph type="title"/>
          </p:nvPr>
        </p:nvSpPr>
        <p:spPr>
          <a:xfrm>
            <a:off x="442170" y="856180"/>
            <a:ext cx="3420438" cy="1128068"/>
          </a:xfrm>
        </p:spPr>
        <p:txBody>
          <a:bodyPr anchor="ctr">
            <a:normAutofit/>
          </a:bodyPr>
          <a:lstStyle/>
          <a:p>
            <a:r>
              <a:rPr lang="cs-CZ" sz="3500" b="1" dirty="0">
                <a:latin typeface="+mn-lt"/>
              </a:rPr>
              <a:t>Anglie</a:t>
            </a:r>
          </a:p>
        </p:txBody>
      </p:sp>
      <p:grpSp>
        <p:nvGrpSpPr>
          <p:cNvPr id="2059" name="Group 205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2060" name="Rectangle 205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3" name="Rectangle 206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ástupný obsah 2">
            <a:extLst>
              <a:ext uri="{FF2B5EF4-FFF2-40B4-BE49-F238E27FC236}">
                <a16:creationId xmlns:a16="http://schemas.microsoft.com/office/drawing/2014/main" id="{A9B02327-59B9-656E-C02F-CC5E396B8E38}"/>
              </a:ext>
            </a:extLst>
          </p:cNvPr>
          <p:cNvSpPr>
            <a:spLocks noGrp="1"/>
          </p:cNvSpPr>
          <p:nvPr>
            <p:ph idx="1"/>
          </p:nvPr>
        </p:nvSpPr>
        <p:spPr>
          <a:xfrm>
            <a:off x="443041" y="2330507"/>
            <a:ext cx="3419569" cy="3979585"/>
          </a:xfrm>
        </p:spPr>
        <p:txBody>
          <a:bodyPr anchor="ctr">
            <a:normAutofit/>
          </a:bodyPr>
          <a:lstStyle/>
          <a:p>
            <a:r>
              <a:rPr lang="cs-CZ" sz="2400" dirty="0"/>
              <a:t>V roce 1710 Robert </a:t>
            </a:r>
            <a:r>
              <a:rPr lang="cs-CZ" sz="2400" dirty="0" err="1"/>
              <a:t>Harley</a:t>
            </a:r>
            <a:r>
              <a:rPr lang="cs-CZ" sz="2400" dirty="0"/>
              <a:t> jmenovaný ministrem financí</a:t>
            </a:r>
          </a:p>
          <a:p>
            <a:r>
              <a:rPr lang="cs-CZ" sz="2400" dirty="0"/>
              <a:t>Anglie v ekonomických problémech</a:t>
            </a:r>
          </a:p>
          <a:p>
            <a:r>
              <a:rPr lang="cs-CZ" sz="2400" dirty="0"/>
              <a:t>Bank </a:t>
            </a:r>
            <a:r>
              <a:rPr lang="cs-CZ" sz="2400" dirty="0" err="1"/>
              <a:t>of</a:t>
            </a:r>
            <a:r>
              <a:rPr lang="cs-CZ" sz="2400" dirty="0"/>
              <a:t> </a:t>
            </a:r>
            <a:r>
              <a:rPr lang="cs-CZ" sz="2400" dirty="0" err="1"/>
              <a:t>England</a:t>
            </a:r>
            <a:r>
              <a:rPr lang="cs-CZ" sz="2400" dirty="0"/>
              <a:t> – půjčuje peníze vládě</a:t>
            </a:r>
          </a:p>
          <a:p>
            <a:r>
              <a:rPr lang="cs-CZ" sz="2400" dirty="0" err="1"/>
              <a:t>Harley</a:t>
            </a:r>
            <a:r>
              <a:rPr lang="cs-CZ" sz="2400" dirty="0"/>
              <a:t> spolu s Johnem </a:t>
            </a:r>
            <a:r>
              <a:rPr lang="cs-CZ" sz="2400" dirty="0" err="1"/>
              <a:t>Bluntem</a:t>
            </a:r>
            <a:r>
              <a:rPr lang="cs-CZ" sz="2400" dirty="0"/>
              <a:t> vytvářejí SJM</a:t>
            </a:r>
          </a:p>
        </p:txBody>
      </p:sp>
      <p:sp>
        <p:nvSpPr>
          <p:cNvPr id="2065" name="Rectangle 206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206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9" y="513855"/>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F1AFE6A1-0910-91F6-EE7C-24E0CB6435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21015"/>
          <a:stretch/>
        </p:blipFill>
        <p:spPr bwMode="auto">
          <a:xfrm>
            <a:off x="4483343" y="799352"/>
            <a:ext cx="4069057" cy="5259296"/>
          </a:xfrm>
          <a:prstGeom prst="rect">
            <a:avLst/>
          </a:prstGeom>
          <a:noFill/>
          <a:extLst>
            <a:ext uri="{909E8E84-426E-40DD-AFC4-6F175D3DCCD1}">
              <a14:hiddenFill xmlns:a14="http://schemas.microsoft.com/office/drawing/2010/main">
                <a:solidFill>
                  <a:srgbClr val="FFFFFF"/>
                </a:solidFill>
              </a14:hiddenFill>
            </a:ext>
          </a:extLst>
        </p:spPr>
      </p:pic>
      <p:sp>
        <p:nvSpPr>
          <p:cNvPr id="4" name="TextovéPole 3">
            <a:extLst>
              <a:ext uri="{FF2B5EF4-FFF2-40B4-BE49-F238E27FC236}">
                <a16:creationId xmlns:a16="http://schemas.microsoft.com/office/drawing/2014/main" id="{B3C87BF5-607A-4A4F-6860-E06D02C5FF86}"/>
              </a:ext>
            </a:extLst>
          </p:cNvPr>
          <p:cNvSpPr txBox="1"/>
          <p:nvPr/>
        </p:nvSpPr>
        <p:spPr>
          <a:xfrm>
            <a:off x="4264358" y="6344147"/>
            <a:ext cx="4507024" cy="369332"/>
          </a:xfrm>
          <a:prstGeom prst="rect">
            <a:avLst/>
          </a:prstGeom>
          <a:noFill/>
        </p:spPr>
        <p:txBody>
          <a:bodyPr wrap="square" rtlCol="0">
            <a:spAutoFit/>
          </a:bodyPr>
          <a:lstStyle/>
          <a:p>
            <a:r>
              <a:rPr lang="cs-CZ" dirty="0"/>
              <a:t>Obrázek 1: Robert </a:t>
            </a:r>
            <a:r>
              <a:rPr lang="cs-CZ" dirty="0" err="1"/>
              <a:t>Harley</a:t>
            </a:r>
            <a:endParaRPr lang="cs-CZ" dirty="0"/>
          </a:p>
        </p:txBody>
      </p:sp>
    </p:spTree>
    <p:extLst>
      <p:ext uri="{BB962C8B-B14F-4D97-AF65-F5344CB8AC3E}">
        <p14:creationId xmlns:p14="http://schemas.microsoft.com/office/powerpoint/2010/main" val="150912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3CE21F80-9633-2B80-9272-0CF41A3C192C}"/>
              </a:ext>
            </a:extLst>
          </p:cNvPr>
          <p:cNvSpPr>
            <a:spLocks noGrp="1"/>
          </p:cNvSpPr>
          <p:nvPr>
            <p:ph type="title"/>
          </p:nvPr>
        </p:nvSpPr>
        <p:spPr>
          <a:xfrm>
            <a:off x="442170" y="856180"/>
            <a:ext cx="3420438" cy="1128068"/>
          </a:xfrm>
        </p:spPr>
        <p:txBody>
          <a:bodyPr anchor="ctr">
            <a:normAutofit/>
          </a:bodyPr>
          <a:lstStyle/>
          <a:p>
            <a:r>
              <a:rPr lang="cs-CZ" sz="3500" b="1" dirty="0">
                <a:latin typeface="+mn-lt"/>
              </a:rPr>
              <a:t>Společnost jižních moří</a:t>
            </a:r>
          </a:p>
        </p:txBody>
      </p:sp>
      <p:grpSp>
        <p:nvGrpSpPr>
          <p:cNvPr id="1033" name="Group 10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034" name="Rectangle 10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ástupný obsah 2">
            <a:extLst>
              <a:ext uri="{FF2B5EF4-FFF2-40B4-BE49-F238E27FC236}">
                <a16:creationId xmlns:a16="http://schemas.microsoft.com/office/drawing/2014/main" id="{C58B840B-B509-D218-1318-40454E63429B}"/>
              </a:ext>
            </a:extLst>
          </p:cNvPr>
          <p:cNvSpPr>
            <a:spLocks noGrp="1"/>
          </p:cNvSpPr>
          <p:nvPr>
            <p:ph idx="1"/>
          </p:nvPr>
        </p:nvSpPr>
        <p:spPr>
          <a:xfrm>
            <a:off x="443041" y="2330507"/>
            <a:ext cx="3821317" cy="3979585"/>
          </a:xfrm>
        </p:spPr>
        <p:txBody>
          <a:bodyPr anchor="ctr">
            <a:normAutofit lnSpcReduction="10000"/>
          </a:bodyPr>
          <a:lstStyle/>
          <a:p>
            <a:r>
              <a:rPr lang="cs-CZ" sz="2400" dirty="0"/>
              <a:t>Obchodování v jižních mořích</a:t>
            </a:r>
          </a:p>
          <a:p>
            <a:r>
              <a:rPr lang="cs-CZ" sz="2400" dirty="0"/>
              <a:t>Nikdy moc nevydělávala</a:t>
            </a:r>
          </a:p>
          <a:p>
            <a:r>
              <a:rPr lang="cs-CZ" sz="2400" dirty="0"/>
              <a:t>I přes to cena akcií vyrostla na 1000 liber</a:t>
            </a:r>
          </a:p>
          <a:p>
            <a:r>
              <a:rPr lang="cs-CZ" sz="2400" dirty="0"/>
              <a:t>Především známá díky incidentu známým jako Jihomořská bublina</a:t>
            </a:r>
          </a:p>
          <a:p>
            <a:pPr lvl="1"/>
            <a:r>
              <a:rPr lang="cs-CZ" dirty="0"/>
              <a:t>Ekonomická bublina = odchylka od skutečné hodnoty</a:t>
            </a:r>
          </a:p>
        </p:txBody>
      </p:sp>
      <p:sp>
        <p:nvSpPr>
          <p:cNvPr id="1039" name="Rectangle 10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9" y="513855"/>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undefined">
            <a:extLst>
              <a:ext uri="{FF2B5EF4-FFF2-40B4-BE49-F238E27FC236}">
                <a16:creationId xmlns:a16="http://schemas.microsoft.com/office/drawing/2014/main" id="{BE5CA896-9C9F-FE2E-9221-0F922E1AA1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063" b="-2"/>
          <a:stretch/>
        </p:blipFill>
        <p:spPr bwMode="auto">
          <a:xfrm>
            <a:off x="4483343" y="799352"/>
            <a:ext cx="4069057" cy="5259296"/>
          </a:xfrm>
          <a:prstGeom prst="rect">
            <a:avLst/>
          </a:prstGeom>
          <a:noFill/>
          <a:extLst>
            <a:ext uri="{909E8E84-426E-40DD-AFC4-6F175D3DCCD1}">
              <a14:hiddenFill xmlns:a14="http://schemas.microsoft.com/office/drawing/2010/main">
                <a:solidFill>
                  <a:srgbClr val="FFFFFF"/>
                </a:solidFill>
              </a14:hiddenFill>
            </a:ext>
          </a:extLst>
        </p:spPr>
      </p:pic>
      <p:sp>
        <p:nvSpPr>
          <p:cNvPr id="4" name="TextovéPole 3">
            <a:extLst>
              <a:ext uri="{FF2B5EF4-FFF2-40B4-BE49-F238E27FC236}">
                <a16:creationId xmlns:a16="http://schemas.microsoft.com/office/drawing/2014/main" id="{33D727A4-FDE1-2573-67C2-C642BAA88DD7}"/>
              </a:ext>
            </a:extLst>
          </p:cNvPr>
          <p:cNvSpPr txBox="1"/>
          <p:nvPr/>
        </p:nvSpPr>
        <p:spPr>
          <a:xfrm>
            <a:off x="4264358" y="6344147"/>
            <a:ext cx="4507024" cy="369332"/>
          </a:xfrm>
          <a:prstGeom prst="rect">
            <a:avLst/>
          </a:prstGeom>
          <a:noFill/>
        </p:spPr>
        <p:txBody>
          <a:bodyPr wrap="square" rtlCol="0">
            <a:spAutoFit/>
          </a:bodyPr>
          <a:lstStyle/>
          <a:p>
            <a:r>
              <a:rPr lang="cs-CZ" dirty="0"/>
              <a:t>Obrázek 2: znak Společnosti jižních moří</a:t>
            </a:r>
          </a:p>
        </p:txBody>
      </p:sp>
    </p:spTree>
    <p:extLst>
      <p:ext uri="{BB962C8B-B14F-4D97-AF65-F5344CB8AC3E}">
        <p14:creationId xmlns:p14="http://schemas.microsoft.com/office/powerpoint/2010/main" val="252506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332409-DC1F-EEFB-CCB8-CB6886E0A9FF}"/>
            </a:ext>
          </a:extLst>
        </p:cNvPr>
        <p:cNvGrpSpPr/>
        <p:nvPr/>
      </p:nvGrpSpPr>
      <p:grpSpPr>
        <a:xfrm>
          <a:off x="0" y="0"/>
          <a:ext cx="0" cy="0"/>
          <a:chOff x="0" y="0"/>
          <a:chExt cx="0" cy="0"/>
        </a:xfrm>
      </p:grpSpPr>
      <p:sp useBgFill="1">
        <p:nvSpPr>
          <p:cNvPr id="1036" name="Rectangle 1030">
            <a:extLst>
              <a:ext uri="{FF2B5EF4-FFF2-40B4-BE49-F238E27FC236}">
                <a16:creationId xmlns:a16="http://schemas.microsoft.com/office/drawing/2014/main" id="{B1C71B58-173D-F273-006E-B5669FDAC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4A4E97A4-186B-35FC-0E1E-99FA5EF08009}"/>
              </a:ext>
            </a:extLst>
          </p:cNvPr>
          <p:cNvSpPr>
            <a:spLocks noGrp="1"/>
          </p:cNvSpPr>
          <p:nvPr>
            <p:ph type="title"/>
          </p:nvPr>
        </p:nvSpPr>
        <p:spPr>
          <a:xfrm>
            <a:off x="442170" y="856180"/>
            <a:ext cx="3420438" cy="1128068"/>
          </a:xfrm>
        </p:spPr>
        <p:txBody>
          <a:bodyPr anchor="ctr">
            <a:normAutofit/>
          </a:bodyPr>
          <a:lstStyle/>
          <a:p>
            <a:r>
              <a:rPr lang="cs-CZ" sz="3500" b="1" dirty="0">
                <a:latin typeface="+mn-lt"/>
              </a:rPr>
              <a:t>Společnost jižních moří</a:t>
            </a:r>
          </a:p>
        </p:txBody>
      </p:sp>
      <p:grpSp>
        <p:nvGrpSpPr>
          <p:cNvPr id="1033" name="Group 1032">
            <a:extLst>
              <a:ext uri="{FF2B5EF4-FFF2-40B4-BE49-F238E27FC236}">
                <a16:creationId xmlns:a16="http://schemas.microsoft.com/office/drawing/2014/main" id="{B7C7B04C-E572-323E-8D35-122A7BC4FE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034" name="Rectangle 1033">
              <a:extLst>
                <a:ext uri="{FF2B5EF4-FFF2-40B4-BE49-F238E27FC236}">
                  <a16:creationId xmlns:a16="http://schemas.microsoft.com/office/drawing/2014/main" id="{293C2631-76EA-D474-5FA6-E49621477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D3FB63F-2554-BC4B-5774-1F1846174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531AEEA8-153E-FBE3-15DC-EEB9B5552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ástupný obsah 2">
            <a:extLst>
              <a:ext uri="{FF2B5EF4-FFF2-40B4-BE49-F238E27FC236}">
                <a16:creationId xmlns:a16="http://schemas.microsoft.com/office/drawing/2014/main" id="{D1D36131-EF67-1A46-859D-5E791A6B3924}"/>
              </a:ext>
            </a:extLst>
          </p:cNvPr>
          <p:cNvSpPr>
            <a:spLocks noGrp="1"/>
          </p:cNvSpPr>
          <p:nvPr>
            <p:ph idx="1"/>
          </p:nvPr>
        </p:nvSpPr>
        <p:spPr>
          <a:xfrm>
            <a:off x="443041" y="2330507"/>
            <a:ext cx="3821317" cy="3979585"/>
          </a:xfrm>
        </p:spPr>
        <p:txBody>
          <a:bodyPr anchor="ctr">
            <a:normAutofit/>
          </a:bodyPr>
          <a:lstStyle/>
          <a:p>
            <a:r>
              <a:rPr lang="cs-CZ" sz="2400" dirty="0"/>
              <a:t>Obchod s otroky</a:t>
            </a:r>
          </a:p>
          <a:p>
            <a:r>
              <a:rPr lang="cs-CZ" sz="2400" dirty="0"/>
              <a:t>Obchodování v Americe</a:t>
            </a:r>
          </a:p>
          <a:p>
            <a:r>
              <a:rPr lang="cs-CZ" sz="2400" dirty="0"/>
              <a:t>Mohli poslat pouze jednu loď do každého přístavu</a:t>
            </a:r>
          </a:p>
          <a:p>
            <a:r>
              <a:rPr lang="cs-CZ" sz="2400" dirty="0"/>
              <a:t>Lovení velryb</a:t>
            </a:r>
            <a:endParaRPr lang="cs-CZ" dirty="0"/>
          </a:p>
        </p:txBody>
      </p:sp>
      <p:sp>
        <p:nvSpPr>
          <p:cNvPr id="1039" name="Rectangle 1038">
            <a:extLst>
              <a:ext uri="{FF2B5EF4-FFF2-40B4-BE49-F238E27FC236}">
                <a16:creationId xmlns:a16="http://schemas.microsoft.com/office/drawing/2014/main" id="{18D31E16-A6B7-616E-F3A3-0171D7F6F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86448444-5620-6AA9-5E4A-FD7C4808F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9" y="513855"/>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undefined">
            <a:extLst>
              <a:ext uri="{FF2B5EF4-FFF2-40B4-BE49-F238E27FC236}">
                <a16:creationId xmlns:a16="http://schemas.microsoft.com/office/drawing/2014/main" id="{3CAAB3B7-88C7-DD62-C5CC-1D90C2BFEC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063" b="-2"/>
          <a:stretch/>
        </p:blipFill>
        <p:spPr bwMode="auto">
          <a:xfrm>
            <a:off x="4483343" y="799352"/>
            <a:ext cx="4069057" cy="5259296"/>
          </a:xfrm>
          <a:prstGeom prst="rect">
            <a:avLst/>
          </a:prstGeom>
          <a:noFill/>
          <a:extLst>
            <a:ext uri="{909E8E84-426E-40DD-AFC4-6F175D3DCCD1}">
              <a14:hiddenFill xmlns:a14="http://schemas.microsoft.com/office/drawing/2010/main">
                <a:solidFill>
                  <a:srgbClr val="FFFFFF"/>
                </a:solidFill>
              </a14:hiddenFill>
            </a:ext>
          </a:extLst>
        </p:spPr>
      </p:pic>
      <p:sp>
        <p:nvSpPr>
          <p:cNvPr id="4" name="TextovéPole 3">
            <a:extLst>
              <a:ext uri="{FF2B5EF4-FFF2-40B4-BE49-F238E27FC236}">
                <a16:creationId xmlns:a16="http://schemas.microsoft.com/office/drawing/2014/main" id="{A9DBD56F-E2D4-A9E4-1433-0F77EEF41D34}"/>
              </a:ext>
            </a:extLst>
          </p:cNvPr>
          <p:cNvSpPr txBox="1"/>
          <p:nvPr/>
        </p:nvSpPr>
        <p:spPr>
          <a:xfrm>
            <a:off x="4264358" y="6344147"/>
            <a:ext cx="4507024" cy="369332"/>
          </a:xfrm>
          <a:prstGeom prst="rect">
            <a:avLst/>
          </a:prstGeom>
          <a:noFill/>
        </p:spPr>
        <p:txBody>
          <a:bodyPr wrap="square" rtlCol="0">
            <a:spAutoFit/>
          </a:bodyPr>
          <a:lstStyle/>
          <a:p>
            <a:r>
              <a:rPr lang="cs-CZ" dirty="0"/>
              <a:t>Obrázek 2: znak Společnosti jižních moří</a:t>
            </a:r>
          </a:p>
        </p:txBody>
      </p:sp>
    </p:spTree>
    <p:extLst>
      <p:ext uri="{BB962C8B-B14F-4D97-AF65-F5344CB8AC3E}">
        <p14:creationId xmlns:p14="http://schemas.microsoft.com/office/powerpoint/2010/main" val="249012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2D2DD130-DE6A-75EB-4395-5AFAED8DF670}"/>
              </a:ext>
            </a:extLst>
          </p:cNvPr>
          <p:cNvSpPr>
            <a:spLocks noGrp="1"/>
          </p:cNvSpPr>
          <p:nvPr>
            <p:ph type="title"/>
          </p:nvPr>
        </p:nvSpPr>
        <p:spPr>
          <a:xfrm>
            <a:off x="606478" y="386930"/>
            <a:ext cx="6927525" cy="1188950"/>
          </a:xfrm>
        </p:spPr>
        <p:txBody>
          <a:bodyPr anchor="b">
            <a:normAutofit/>
          </a:bodyPr>
          <a:lstStyle/>
          <a:p>
            <a:r>
              <a:rPr lang="cs-CZ" sz="4700"/>
              <a:t>Společnost jižních moří</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ástupný obsah 2">
            <a:extLst>
              <a:ext uri="{FF2B5EF4-FFF2-40B4-BE49-F238E27FC236}">
                <a16:creationId xmlns:a16="http://schemas.microsoft.com/office/drawing/2014/main" id="{1AC1AD35-608C-576C-E803-CCCEA3E31D98}"/>
              </a:ext>
            </a:extLst>
          </p:cNvPr>
          <p:cNvSpPr>
            <a:spLocks noGrp="1"/>
          </p:cNvSpPr>
          <p:nvPr>
            <p:ph idx="1"/>
          </p:nvPr>
        </p:nvSpPr>
        <p:spPr>
          <a:xfrm>
            <a:off x="595245" y="2599509"/>
            <a:ext cx="7607751" cy="3435531"/>
          </a:xfrm>
        </p:spPr>
        <p:txBody>
          <a:bodyPr anchor="ctr">
            <a:normAutofit/>
          </a:bodyPr>
          <a:lstStyle/>
          <a:p>
            <a:r>
              <a:rPr lang="cs-CZ" sz="2100" dirty="0"/>
              <a:t>Vznikla v roce 1711 za cílem konsolidovat státní dluh</a:t>
            </a:r>
          </a:p>
          <a:p>
            <a:r>
              <a:rPr lang="cs-CZ" sz="2100" dirty="0"/>
              <a:t>Výměna dluhopisů za akcie firmy</a:t>
            </a:r>
          </a:p>
          <a:p>
            <a:r>
              <a:rPr lang="cs-CZ" sz="2100" dirty="0"/>
              <a:t>Přebere 9 milionů liber dluhu</a:t>
            </a:r>
          </a:p>
          <a:p>
            <a:r>
              <a:rPr lang="cs-CZ" sz="2100" dirty="0"/>
              <a:t>Vláda bude platit 6% z dluhu společnosti</a:t>
            </a:r>
          </a:p>
        </p:txBody>
      </p:sp>
    </p:spTree>
    <p:extLst>
      <p:ext uri="{BB962C8B-B14F-4D97-AF65-F5344CB8AC3E}">
        <p14:creationId xmlns:p14="http://schemas.microsoft.com/office/powerpoint/2010/main" val="314302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2849"/>
            <a:ext cx="548639" cy="673460"/>
            <a:chOff x="3940602" y="308034"/>
            <a:chExt cx="2116791" cy="3428999"/>
          </a:xfrm>
          <a:solidFill>
            <a:schemeClr val="accent4"/>
          </a:solidFill>
        </p:grpSpPr>
        <p:sp>
          <p:nvSpPr>
            <p:cNvPr id="1034" name="Rectangle 103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8" name="Rectangle 103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656150"/>
            <a:ext cx="4193090"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3A32DC17-E4DD-96B5-7DD7-DAA1B7A30EE7}"/>
              </a:ext>
            </a:extLst>
          </p:cNvPr>
          <p:cNvSpPr>
            <a:spLocks noGrp="1"/>
          </p:cNvSpPr>
          <p:nvPr>
            <p:ph type="title"/>
          </p:nvPr>
        </p:nvSpPr>
        <p:spPr>
          <a:xfrm>
            <a:off x="782723" y="873940"/>
            <a:ext cx="3696218" cy="1035781"/>
          </a:xfrm>
        </p:spPr>
        <p:txBody>
          <a:bodyPr anchor="ctr">
            <a:normAutofit/>
          </a:bodyPr>
          <a:lstStyle/>
          <a:p>
            <a:r>
              <a:rPr lang="cs-CZ" sz="3100"/>
              <a:t>Změna vlády</a:t>
            </a:r>
          </a:p>
        </p:txBody>
      </p:sp>
      <p:sp>
        <p:nvSpPr>
          <p:cNvPr id="3" name="Zástupný obsah 2">
            <a:extLst>
              <a:ext uri="{FF2B5EF4-FFF2-40B4-BE49-F238E27FC236}">
                <a16:creationId xmlns:a16="http://schemas.microsoft.com/office/drawing/2014/main" id="{3AA4B7BD-3CE6-37EF-41F6-A65E8935D5FD}"/>
              </a:ext>
            </a:extLst>
          </p:cNvPr>
          <p:cNvSpPr>
            <a:spLocks noGrp="1"/>
          </p:cNvSpPr>
          <p:nvPr>
            <p:ph idx="1"/>
          </p:nvPr>
        </p:nvSpPr>
        <p:spPr>
          <a:xfrm>
            <a:off x="783771" y="2524721"/>
            <a:ext cx="3743722" cy="3677123"/>
          </a:xfrm>
        </p:spPr>
        <p:txBody>
          <a:bodyPr anchor="ctr">
            <a:normAutofit fontScale="92500" lnSpcReduction="10000"/>
          </a:bodyPr>
          <a:lstStyle/>
          <a:p>
            <a:r>
              <a:rPr lang="cs-CZ" sz="2400" dirty="0"/>
              <a:t>V roce 1714 se k moci dostala strana Whigů</a:t>
            </a:r>
          </a:p>
          <a:p>
            <a:r>
              <a:rPr lang="cs-CZ" sz="2400" dirty="0" err="1"/>
              <a:t>Blunt</a:t>
            </a:r>
            <a:r>
              <a:rPr lang="cs-CZ" sz="2400" dirty="0"/>
              <a:t> vyměnil představenstvo</a:t>
            </a:r>
          </a:p>
          <a:p>
            <a:r>
              <a:rPr lang="cs-CZ" sz="2400" dirty="0"/>
              <a:t>V roce 1715 budoucí král George I. zvolen guvernérem</a:t>
            </a:r>
          </a:p>
          <a:p>
            <a:r>
              <a:rPr lang="cs-CZ" sz="2400" dirty="0"/>
              <a:t>SJM vydává více akcií</a:t>
            </a:r>
          </a:p>
          <a:p>
            <a:r>
              <a:rPr lang="cs-CZ" sz="2400" dirty="0"/>
              <a:t>Pokus o svržení krále</a:t>
            </a:r>
          </a:p>
          <a:p>
            <a:r>
              <a:rPr lang="cs-CZ" sz="2400" dirty="0" err="1"/>
              <a:t>Blunt</a:t>
            </a:r>
            <a:r>
              <a:rPr lang="cs-CZ" sz="2400" dirty="0"/>
              <a:t> vydává propagandu</a:t>
            </a:r>
          </a:p>
          <a:p>
            <a:r>
              <a:rPr lang="cs-CZ" sz="2400" dirty="0"/>
              <a:t>Cena akcií z 100 na 114 liber</a:t>
            </a:r>
          </a:p>
        </p:txBody>
      </p:sp>
      <p:pic>
        <p:nvPicPr>
          <p:cNvPr id="1026" name="Picture 2" descr="George seated on the throne in the robes of the Order of the Garter">
            <a:extLst>
              <a:ext uri="{FF2B5EF4-FFF2-40B4-BE49-F238E27FC236}">
                <a16:creationId xmlns:a16="http://schemas.microsoft.com/office/drawing/2014/main" id="{9676889F-3652-C8A3-0CDA-B2036DDE7F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54" r="3218" b="3"/>
          <a:stretch/>
        </p:blipFill>
        <p:spPr bwMode="auto">
          <a:xfrm>
            <a:off x="5091287" y="613147"/>
            <a:ext cx="3424063" cy="5593443"/>
          </a:xfrm>
          <a:prstGeom prst="rect">
            <a:avLst/>
          </a:prstGeom>
          <a:noFill/>
          <a:extLst>
            <a:ext uri="{909E8E84-426E-40DD-AFC4-6F175D3DCCD1}">
              <a14:hiddenFill xmlns:a14="http://schemas.microsoft.com/office/drawing/2010/main">
                <a:solidFill>
                  <a:srgbClr val="FFFFFF"/>
                </a:solidFill>
              </a14:hiddenFill>
            </a:ext>
          </a:extLst>
        </p:spPr>
      </p:pic>
      <p:cxnSp>
        <p:nvCxnSpPr>
          <p:cNvPr id="1040" name="Straight Connector 103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92240"/>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ovéPole 3">
            <a:extLst>
              <a:ext uri="{FF2B5EF4-FFF2-40B4-BE49-F238E27FC236}">
                <a16:creationId xmlns:a16="http://schemas.microsoft.com/office/drawing/2014/main" id="{4BFE1913-682D-F38A-8C26-294170995DA6}"/>
              </a:ext>
            </a:extLst>
          </p:cNvPr>
          <p:cNvSpPr txBox="1"/>
          <p:nvPr/>
        </p:nvSpPr>
        <p:spPr>
          <a:xfrm>
            <a:off x="5091287" y="6201843"/>
            <a:ext cx="4032246" cy="369332"/>
          </a:xfrm>
          <a:prstGeom prst="rect">
            <a:avLst/>
          </a:prstGeom>
          <a:noFill/>
        </p:spPr>
        <p:txBody>
          <a:bodyPr wrap="square" rtlCol="0">
            <a:spAutoFit/>
          </a:bodyPr>
          <a:lstStyle/>
          <a:p>
            <a:r>
              <a:rPr lang="cs-CZ" dirty="0"/>
              <a:t>Obrázek 3: Král George I.</a:t>
            </a:r>
          </a:p>
        </p:txBody>
      </p:sp>
    </p:spTree>
    <p:extLst>
      <p:ext uri="{BB962C8B-B14F-4D97-AF65-F5344CB8AC3E}">
        <p14:creationId xmlns:p14="http://schemas.microsoft.com/office/powerpoint/2010/main" val="98122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2849"/>
            <a:ext cx="548639"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656150"/>
            <a:ext cx="4254500"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E6ECBBEC-36DC-46DA-7B70-37DE4C17D4D4}"/>
              </a:ext>
            </a:extLst>
          </p:cNvPr>
          <p:cNvSpPr>
            <a:spLocks noGrp="1"/>
          </p:cNvSpPr>
          <p:nvPr>
            <p:ph type="title"/>
          </p:nvPr>
        </p:nvSpPr>
        <p:spPr>
          <a:xfrm>
            <a:off x="782723" y="873940"/>
            <a:ext cx="3789277" cy="1035781"/>
          </a:xfrm>
        </p:spPr>
        <p:txBody>
          <a:bodyPr anchor="ctr">
            <a:normAutofit/>
          </a:bodyPr>
          <a:lstStyle/>
          <a:p>
            <a:r>
              <a:rPr lang="cs-CZ" sz="3100"/>
              <a:t>Růst ceny</a:t>
            </a:r>
          </a:p>
        </p:txBody>
      </p:sp>
      <p:sp>
        <p:nvSpPr>
          <p:cNvPr id="3" name="Zástupný obsah 2">
            <a:extLst>
              <a:ext uri="{FF2B5EF4-FFF2-40B4-BE49-F238E27FC236}">
                <a16:creationId xmlns:a16="http://schemas.microsoft.com/office/drawing/2014/main" id="{6BA1F660-43D4-F4E8-D639-6E8CC3D34F6B}"/>
              </a:ext>
            </a:extLst>
          </p:cNvPr>
          <p:cNvSpPr>
            <a:spLocks noGrp="1"/>
          </p:cNvSpPr>
          <p:nvPr>
            <p:ph idx="1"/>
          </p:nvPr>
        </p:nvSpPr>
        <p:spPr>
          <a:xfrm>
            <a:off x="783771" y="2524721"/>
            <a:ext cx="3743722" cy="3677123"/>
          </a:xfrm>
        </p:spPr>
        <p:txBody>
          <a:bodyPr anchor="ctr">
            <a:normAutofit/>
          </a:bodyPr>
          <a:lstStyle/>
          <a:p>
            <a:r>
              <a:rPr lang="cs-CZ" sz="2400" dirty="0"/>
              <a:t>V roce 1719 přebrání dalšího dluhu</a:t>
            </a:r>
          </a:p>
          <a:p>
            <a:r>
              <a:rPr lang="cs-CZ" sz="2400" dirty="0"/>
              <a:t>Většina nezkonsolidovaného dluhu</a:t>
            </a:r>
          </a:p>
          <a:p>
            <a:r>
              <a:rPr lang="cs-CZ" sz="2400" dirty="0"/>
              <a:t>Cena akcie rapidně roste</a:t>
            </a:r>
          </a:p>
          <a:p>
            <a:r>
              <a:rPr lang="cs-CZ" sz="2400" dirty="0" err="1"/>
              <a:t>Bubble</a:t>
            </a:r>
            <a:r>
              <a:rPr lang="cs-CZ" sz="2400" dirty="0"/>
              <a:t> </a:t>
            </a:r>
            <a:r>
              <a:rPr lang="cs-CZ" sz="2400" dirty="0" err="1"/>
              <a:t>act</a:t>
            </a:r>
            <a:endParaRPr lang="cs-CZ" sz="2400" dirty="0"/>
          </a:p>
        </p:txBody>
      </p:sp>
      <p:sp>
        <p:nvSpPr>
          <p:cNvPr id="18" name="Rectangle 1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7224" y="608401"/>
            <a:ext cx="3478126"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92240"/>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Tabulka 3">
            <a:extLst>
              <a:ext uri="{FF2B5EF4-FFF2-40B4-BE49-F238E27FC236}">
                <a16:creationId xmlns:a16="http://schemas.microsoft.com/office/drawing/2014/main" id="{5FAE0766-DFDE-35C2-6CD2-60804F5E7DDB}"/>
              </a:ext>
            </a:extLst>
          </p:cNvPr>
          <p:cNvGraphicFramePr>
            <a:graphicFrameLocks noGrp="1"/>
          </p:cNvGraphicFramePr>
          <p:nvPr>
            <p:extLst>
              <p:ext uri="{D42A27DB-BD31-4B8C-83A1-F6EECF244321}">
                <p14:modId xmlns:p14="http://schemas.microsoft.com/office/powerpoint/2010/main" val="2687966991"/>
              </p:ext>
            </p:extLst>
          </p:nvPr>
        </p:nvGraphicFramePr>
        <p:xfrm>
          <a:off x="5197869" y="1810547"/>
          <a:ext cx="3167439" cy="3297190"/>
        </p:xfrm>
        <a:graphic>
          <a:graphicData uri="http://schemas.openxmlformats.org/drawingml/2006/table">
            <a:tbl>
              <a:tblPr firstRow="1" bandRow="1">
                <a:tableStyleId>{5C22544A-7EE6-4342-B048-85BDC9FD1C3A}</a:tableStyleId>
              </a:tblPr>
              <a:tblGrid>
                <a:gridCol w="1273654">
                  <a:extLst>
                    <a:ext uri="{9D8B030D-6E8A-4147-A177-3AD203B41FA5}">
                      <a16:colId xmlns:a16="http://schemas.microsoft.com/office/drawing/2014/main" val="2183337118"/>
                    </a:ext>
                  </a:extLst>
                </a:gridCol>
                <a:gridCol w="1893785">
                  <a:extLst>
                    <a:ext uri="{9D8B030D-6E8A-4147-A177-3AD203B41FA5}">
                      <a16:colId xmlns:a16="http://schemas.microsoft.com/office/drawing/2014/main" val="1614620905"/>
                    </a:ext>
                  </a:extLst>
                </a:gridCol>
              </a:tblGrid>
              <a:tr h="635396">
                <a:tc>
                  <a:txBody>
                    <a:bodyPr/>
                    <a:lstStyle/>
                    <a:p>
                      <a:r>
                        <a:rPr lang="cs-CZ" sz="1700"/>
                        <a:t>Libry (v milionech)</a:t>
                      </a:r>
                    </a:p>
                  </a:txBody>
                  <a:tcPr marL="85864" marR="85864" marT="42932" marB="42932"/>
                </a:tc>
                <a:tc>
                  <a:txBody>
                    <a:bodyPr/>
                    <a:lstStyle/>
                    <a:p>
                      <a:r>
                        <a:rPr lang="cs-CZ" sz="1700"/>
                        <a:t>Držitel</a:t>
                      </a:r>
                    </a:p>
                  </a:txBody>
                  <a:tcPr marL="85864" marR="85864" marT="42932" marB="42932"/>
                </a:tc>
                <a:extLst>
                  <a:ext uri="{0D108BD9-81ED-4DB2-BD59-A6C34878D82A}">
                    <a16:rowId xmlns:a16="http://schemas.microsoft.com/office/drawing/2014/main" val="1511860643"/>
                  </a:ext>
                </a:extLst>
              </a:tr>
              <a:tr h="377803">
                <a:tc>
                  <a:txBody>
                    <a:bodyPr/>
                    <a:lstStyle/>
                    <a:p>
                      <a:r>
                        <a:rPr lang="cs-CZ" sz="1700"/>
                        <a:t>3,4</a:t>
                      </a:r>
                    </a:p>
                  </a:txBody>
                  <a:tcPr marL="85864" marR="85864" marT="42932" marB="42932"/>
                </a:tc>
                <a:tc>
                  <a:txBody>
                    <a:bodyPr/>
                    <a:lstStyle/>
                    <a:p>
                      <a:r>
                        <a:rPr lang="cs-CZ" sz="1700"/>
                        <a:t>Bank of England</a:t>
                      </a:r>
                    </a:p>
                  </a:txBody>
                  <a:tcPr marL="85864" marR="85864" marT="42932" marB="42932"/>
                </a:tc>
                <a:extLst>
                  <a:ext uri="{0D108BD9-81ED-4DB2-BD59-A6C34878D82A}">
                    <a16:rowId xmlns:a16="http://schemas.microsoft.com/office/drawing/2014/main" val="3025073070"/>
                  </a:ext>
                </a:extLst>
              </a:tr>
              <a:tr h="892989">
                <a:tc>
                  <a:txBody>
                    <a:bodyPr/>
                    <a:lstStyle/>
                    <a:p>
                      <a:r>
                        <a:rPr lang="cs-CZ" sz="1700"/>
                        <a:t>3,2</a:t>
                      </a:r>
                    </a:p>
                  </a:txBody>
                  <a:tcPr marL="85864" marR="85864" marT="42932" marB="4293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1700" b="0" i="0" kern="1200">
                          <a:solidFill>
                            <a:schemeClr val="dk1"/>
                          </a:solidFill>
                          <a:effectLst/>
                          <a:latin typeface="+mn-lt"/>
                          <a:ea typeface="+mn-ea"/>
                          <a:cs typeface="+mn-cs"/>
                        </a:rPr>
                        <a:t>Britská Východoindická společnost</a:t>
                      </a:r>
                    </a:p>
                  </a:txBody>
                  <a:tcPr marL="85864" marR="85864" marT="42932" marB="42932"/>
                </a:tc>
                <a:extLst>
                  <a:ext uri="{0D108BD9-81ED-4DB2-BD59-A6C34878D82A}">
                    <a16:rowId xmlns:a16="http://schemas.microsoft.com/office/drawing/2014/main" val="3685367201"/>
                  </a:ext>
                </a:extLst>
              </a:tr>
              <a:tr h="635396">
                <a:tc>
                  <a:txBody>
                    <a:bodyPr/>
                    <a:lstStyle/>
                    <a:p>
                      <a:r>
                        <a:rPr lang="cs-CZ" sz="1700"/>
                        <a:t>11,7</a:t>
                      </a:r>
                    </a:p>
                  </a:txBody>
                  <a:tcPr marL="85864" marR="85864" marT="42932" marB="42932"/>
                </a:tc>
                <a:tc>
                  <a:txBody>
                    <a:bodyPr/>
                    <a:lstStyle/>
                    <a:p>
                      <a:r>
                        <a:rPr lang="cs-CZ" sz="1700"/>
                        <a:t>Společnost jižních moří</a:t>
                      </a:r>
                    </a:p>
                  </a:txBody>
                  <a:tcPr marL="85864" marR="85864" marT="42932" marB="42932"/>
                </a:tc>
                <a:extLst>
                  <a:ext uri="{0D108BD9-81ED-4DB2-BD59-A6C34878D82A}">
                    <a16:rowId xmlns:a16="http://schemas.microsoft.com/office/drawing/2014/main" val="3977186353"/>
                  </a:ext>
                </a:extLst>
              </a:tr>
              <a:tr h="377803">
                <a:tc>
                  <a:txBody>
                    <a:bodyPr/>
                    <a:lstStyle/>
                    <a:p>
                      <a:r>
                        <a:rPr lang="cs-CZ" sz="1700"/>
                        <a:t>15</a:t>
                      </a:r>
                    </a:p>
                  </a:txBody>
                  <a:tcPr marL="85864" marR="85864" marT="42932" marB="42932"/>
                </a:tc>
                <a:tc>
                  <a:txBody>
                    <a:bodyPr/>
                    <a:lstStyle/>
                    <a:p>
                      <a:r>
                        <a:rPr lang="cs-CZ" sz="1700"/>
                        <a:t>Různé typy anuit</a:t>
                      </a:r>
                    </a:p>
                  </a:txBody>
                  <a:tcPr marL="85864" marR="85864" marT="42932" marB="42932"/>
                </a:tc>
                <a:extLst>
                  <a:ext uri="{0D108BD9-81ED-4DB2-BD59-A6C34878D82A}">
                    <a16:rowId xmlns:a16="http://schemas.microsoft.com/office/drawing/2014/main" val="334891380"/>
                  </a:ext>
                </a:extLst>
              </a:tr>
              <a:tr h="377803">
                <a:tc>
                  <a:txBody>
                    <a:bodyPr/>
                    <a:lstStyle/>
                    <a:p>
                      <a:r>
                        <a:rPr lang="cs-CZ" sz="1700"/>
                        <a:t>16,5</a:t>
                      </a:r>
                    </a:p>
                  </a:txBody>
                  <a:tcPr marL="85864" marR="85864" marT="42932" marB="42932"/>
                </a:tc>
                <a:tc>
                  <a:txBody>
                    <a:bodyPr/>
                    <a:lstStyle/>
                    <a:p>
                      <a:r>
                        <a:rPr lang="cs-CZ" sz="1700" dirty="0"/>
                        <a:t>Soukromě držený</a:t>
                      </a:r>
                    </a:p>
                  </a:txBody>
                  <a:tcPr marL="85864" marR="85864" marT="42932" marB="42932"/>
                </a:tc>
                <a:extLst>
                  <a:ext uri="{0D108BD9-81ED-4DB2-BD59-A6C34878D82A}">
                    <a16:rowId xmlns:a16="http://schemas.microsoft.com/office/drawing/2014/main" val="3268039204"/>
                  </a:ext>
                </a:extLst>
              </a:tr>
            </a:tbl>
          </a:graphicData>
        </a:graphic>
      </p:graphicFrame>
    </p:spTree>
    <p:extLst>
      <p:ext uri="{BB962C8B-B14F-4D97-AF65-F5344CB8AC3E}">
        <p14:creationId xmlns:p14="http://schemas.microsoft.com/office/powerpoint/2010/main" val="422127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2CEB7A4E-21E5-6887-02F1-6D9904D04D91}"/>
              </a:ext>
            </a:extLst>
          </p:cNvPr>
          <p:cNvSpPr>
            <a:spLocks noGrp="1"/>
          </p:cNvSpPr>
          <p:nvPr>
            <p:ph type="title"/>
          </p:nvPr>
        </p:nvSpPr>
        <p:spPr>
          <a:xfrm>
            <a:off x="483798" y="525982"/>
            <a:ext cx="3212237" cy="1200361"/>
          </a:xfrm>
        </p:spPr>
        <p:txBody>
          <a:bodyPr anchor="b">
            <a:normAutofit/>
          </a:bodyPr>
          <a:lstStyle/>
          <a:p>
            <a:r>
              <a:rPr lang="cs-CZ" sz="3100"/>
              <a:t>Prasknutí bubliny</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399" y="1944913"/>
            <a:ext cx="30175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ástupný obsah 2">
            <a:extLst>
              <a:ext uri="{FF2B5EF4-FFF2-40B4-BE49-F238E27FC236}">
                <a16:creationId xmlns:a16="http://schemas.microsoft.com/office/drawing/2014/main" id="{27C81DB0-1778-1AF8-94C6-767E9ABDAF8B}"/>
              </a:ext>
            </a:extLst>
          </p:cNvPr>
          <p:cNvSpPr>
            <a:spLocks noGrp="1"/>
          </p:cNvSpPr>
          <p:nvPr>
            <p:ph idx="1"/>
          </p:nvPr>
        </p:nvSpPr>
        <p:spPr>
          <a:xfrm>
            <a:off x="483799" y="2031101"/>
            <a:ext cx="3212238" cy="3511943"/>
          </a:xfrm>
        </p:spPr>
        <p:txBody>
          <a:bodyPr anchor="ctr">
            <a:normAutofit/>
          </a:bodyPr>
          <a:lstStyle/>
          <a:p>
            <a:r>
              <a:rPr lang="cs-CZ" sz="2400" dirty="0"/>
              <a:t>Cena akcií za rok 10x</a:t>
            </a:r>
          </a:p>
          <a:p>
            <a:r>
              <a:rPr lang="cs-CZ" sz="2400" dirty="0"/>
              <a:t>Lidi začínají prodávat</a:t>
            </a:r>
          </a:p>
          <a:p>
            <a:r>
              <a:rPr lang="cs-CZ" sz="2400" dirty="0"/>
              <a:t>Cena rapidně klesá</a:t>
            </a:r>
          </a:p>
          <a:p>
            <a:r>
              <a:rPr lang="cs-CZ" sz="2400" dirty="0"/>
              <a:t>Většina lidí přichází o vše</a:t>
            </a:r>
          </a:p>
          <a:p>
            <a:r>
              <a:rPr lang="cs-CZ" sz="2400" dirty="0"/>
              <a:t>Září 1720 cena 150 liber</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1965" y="6072626"/>
            <a:ext cx="740664" cy="1155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6109" y="1694387"/>
            <a:ext cx="740664" cy="88751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2594" y="354959"/>
            <a:ext cx="4638730"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rázek 4">
            <a:extLst>
              <a:ext uri="{FF2B5EF4-FFF2-40B4-BE49-F238E27FC236}">
                <a16:creationId xmlns:a16="http://schemas.microsoft.com/office/drawing/2014/main" id="{22CFA336-8767-CCA5-49FE-3523305D7890}"/>
              </a:ext>
            </a:extLst>
          </p:cNvPr>
          <p:cNvPicPr>
            <a:picLocks noChangeAspect="1"/>
          </p:cNvPicPr>
          <p:nvPr/>
        </p:nvPicPr>
        <p:blipFill>
          <a:blip r:embed="rId3"/>
          <a:stretch>
            <a:fillRect/>
          </a:stretch>
        </p:blipFill>
        <p:spPr>
          <a:xfrm>
            <a:off x="4490803" y="879620"/>
            <a:ext cx="4221014" cy="4865890"/>
          </a:xfrm>
          <a:prstGeom prst="rect">
            <a:avLst/>
          </a:prstGeom>
        </p:spPr>
      </p:pic>
      <p:sp>
        <p:nvSpPr>
          <p:cNvPr id="6" name="TextovéPole 5">
            <a:extLst>
              <a:ext uri="{FF2B5EF4-FFF2-40B4-BE49-F238E27FC236}">
                <a16:creationId xmlns:a16="http://schemas.microsoft.com/office/drawing/2014/main" id="{441AFE67-9189-FF35-AE43-B2A048CD67FB}"/>
              </a:ext>
            </a:extLst>
          </p:cNvPr>
          <p:cNvSpPr txBox="1"/>
          <p:nvPr/>
        </p:nvSpPr>
        <p:spPr>
          <a:xfrm>
            <a:off x="4753313" y="5779414"/>
            <a:ext cx="4507024" cy="369332"/>
          </a:xfrm>
          <a:prstGeom prst="rect">
            <a:avLst/>
          </a:prstGeom>
          <a:noFill/>
        </p:spPr>
        <p:txBody>
          <a:bodyPr wrap="square" rtlCol="0">
            <a:spAutoFit/>
          </a:bodyPr>
          <a:lstStyle/>
          <a:p>
            <a:r>
              <a:rPr lang="cs-CZ" dirty="0"/>
              <a:t>Obrázek 4: Graf vývoje ceny akcií</a:t>
            </a:r>
          </a:p>
        </p:txBody>
      </p:sp>
    </p:spTree>
    <p:extLst>
      <p:ext uri="{BB962C8B-B14F-4D97-AF65-F5344CB8AC3E}">
        <p14:creationId xmlns:p14="http://schemas.microsoft.com/office/powerpoint/2010/main" val="283123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2" name="Rectangle 2078">
            <a:extLst>
              <a:ext uri="{FF2B5EF4-FFF2-40B4-BE49-F238E27FC236}">
                <a16:creationId xmlns:a16="http://schemas.microsoft.com/office/drawing/2014/main" id="{361DC183-07AE-409A-AB63-34A0C77B6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3" name="Rectangle 2080">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80A1700E-C932-D252-CE9C-652D311603E2}"/>
              </a:ext>
            </a:extLst>
          </p:cNvPr>
          <p:cNvSpPr>
            <a:spLocks noGrp="1"/>
          </p:cNvSpPr>
          <p:nvPr>
            <p:ph type="title"/>
          </p:nvPr>
        </p:nvSpPr>
        <p:spPr>
          <a:xfrm>
            <a:off x="436234" y="349664"/>
            <a:ext cx="4384178" cy="1638377"/>
          </a:xfrm>
        </p:spPr>
        <p:txBody>
          <a:bodyPr anchor="b">
            <a:normAutofit/>
          </a:bodyPr>
          <a:lstStyle/>
          <a:p>
            <a:r>
              <a:rPr lang="cs-CZ" sz="4200"/>
              <a:t>Následky</a:t>
            </a:r>
          </a:p>
        </p:txBody>
      </p:sp>
      <p:sp>
        <p:nvSpPr>
          <p:cNvPr id="3" name="Zástupný obsah 2">
            <a:extLst>
              <a:ext uri="{FF2B5EF4-FFF2-40B4-BE49-F238E27FC236}">
                <a16:creationId xmlns:a16="http://schemas.microsoft.com/office/drawing/2014/main" id="{78A5BC58-4A42-A0F8-3695-9A2D6AC1A052}"/>
              </a:ext>
            </a:extLst>
          </p:cNvPr>
          <p:cNvSpPr>
            <a:spLocks noGrp="1"/>
          </p:cNvSpPr>
          <p:nvPr>
            <p:ph idx="1"/>
          </p:nvPr>
        </p:nvSpPr>
        <p:spPr>
          <a:xfrm>
            <a:off x="440991" y="2620641"/>
            <a:ext cx="4378312" cy="3023702"/>
          </a:xfrm>
        </p:spPr>
        <p:txBody>
          <a:bodyPr anchor="ctr">
            <a:normAutofit/>
          </a:bodyPr>
          <a:lstStyle/>
          <a:p>
            <a:r>
              <a:rPr lang="cs-CZ" sz="2400" dirty="0"/>
              <a:t>Tisíce lidí přišli o peníze</a:t>
            </a:r>
          </a:p>
          <a:p>
            <a:r>
              <a:rPr lang="cs-CZ" sz="2400" dirty="0"/>
              <a:t>Mezi nimi i členové parlamentu</a:t>
            </a:r>
          </a:p>
          <a:p>
            <a:r>
              <a:rPr lang="cs-CZ" sz="2400" dirty="0"/>
              <a:t>K moci se dostal Robert </a:t>
            </a:r>
            <a:r>
              <a:rPr lang="cs-CZ" sz="2400" dirty="0" err="1"/>
              <a:t>Walpole</a:t>
            </a:r>
            <a:endParaRPr lang="cs-CZ" sz="2400" dirty="0"/>
          </a:p>
          <a:p>
            <a:r>
              <a:rPr lang="cs-CZ" sz="2400" dirty="0"/>
              <a:t>Zachraňuje stranu</a:t>
            </a:r>
          </a:p>
          <a:p>
            <a:r>
              <a:rPr lang="cs-CZ" sz="2400" dirty="0"/>
              <a:t>Obnovuje víru lidí</a:t>
            </a:r>
          </a:p>
        </p:txBody>
      </p:sp>
      <p:sp>
        <p:nvSpPr>
          <p:cNvPr id="2094" name="Rectangle 208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186644" y="1760836"/>
            <a:ext cx="524256" cy="88975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5" name="Rectangle 2084">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1585" y="399675"/>
            <a:ext cx="3485526"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undefined">
            <a:extLst>
              <a:ext uri="{FF2B5EF4-FFF2-40B4-BE49-F238E27FC236}">
                <a16:creationId xmlns:a16="http://schemas.microsoft.com/office/drawing/2014/main" id="{0080ABD8-A6F8-890C-7415-4B843E16A5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73" b="-3"/>
          <a:stretch/>
        </p:blipFill>
        <p:spPr bwMode="auto">
          <a:xfrm>
            <a:off x="5566029" y="1301226"/>
            <a:ext cx="3176637" cy="4006829"/>
          </a:xfrm>
          <a:prstGeom prst="rect">
            <a:avLst/>
          </a:prstGeom>
          <a:noFill/>
          <a:extLst>
            <a:ext uri="{909E8E84-426E-40DD-AFC4-6F175D3DCCD1}">
              <a14:hiddenFill xmlns:a14="http://schemas.microsoft.com/office/drawing/2010/main">
                <a:solidFill>
                  <a:srgbClr val="FFFFFF"/>
                </a:solidFill>
              </a14:hiddenFill>
            </a:ext>
          </a:extLst>
        </p:spPr>
      </p:pic>
      <p:sp>
        <p:nvSpPr>
          <p:cNvPr id="2087" name="Rectangle 2086">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65107" y="6150940"/>
            <a:ext cx="524256"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ovéPole 3">
            <a:extLst>
              <a:ext uri="{FF2B5EF4-FFF2-40B4-BE49-F238E27FC236}">
                <a16:creationId xmlns:a16="http://schemas.microsoft.com/office/drawing/2014/main" id="{075BBC53-59E7-81D0-CFDB-E1B0F8C0E094}"/>
              </a:ext>
            </a:extLst>
          </p:cNvPr>
          <p:cNvSpPr txBox="1"/>
          <p:nvPr/>
        </p:nvSpPr>
        <p:spPr>
          <a:xfrm>
            <a:off x="5566029" y="5405376"/>
            <a:ext cx="3760298" cy="369332"/>
          </a:xfrm>
          <a:prstGeom prst="rect">
            <a:avLst/>
          </a:prstGeom>
          <a:noFill/>
        </p:spPr>
        <p:txBody>
          <a:bodyPr wrap="square" rtlCol="0">
            <a:spAutoFit/>
          </a:bodyPr>
          <a:lstStyle/>
          <a:p>
            <a:r>
              <a:rPr lang="cs-CZ" dirty="0"/>
              <a:t>Obrázek 5: </a:t>
            </a:r>
            <a:r>
              <a:rPr lang="cs-CZ" dirty="0" err="1"/>
              <a:t>Rober</a:t>
            </a:r>
            <a:r>
              <a:rPr lang="cs-CZ" dirty="0"/>
              <a:t> </a:t>
            </a:r>
            <a:r>
              <a:rPr lang="cs-CZ" dirty="0" err="1"/>
              <a:t>Walpole</a:t>
            </a:r>
            <a:endParaRPr lang="cs-CZ" dirty="0"/>
          </a:p>
        </p:txBody>
      </p:sp>
    </p:spTree>
    <p:extLst>
      <p:ext uri="{BB962C8B-B14F-4D97-AF65-F5344CB8AC3E}">
        <p14:creationId xmlns:p14="http://schemas.microsoft.com/office/powerpoint/2010/main" val="59059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tiv Office">
  <a:themeElements>
    <a:clrScheme name="Motiv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otiv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tiv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213</TotalTime>
  <Words>1616</Words>
  <Application>Microsoft Office PowerPoint</Application>
  <PresentationFormat>Předvádění na obrazovce (4:3)</PresentationFormat>
  <Paragraphs>123</Paragraphs>
  <Slides>14</Slides>
  <Notes>10</Notes>
  <HiddenSlides>0</HiddenSlides>
  <MMClips>0</MMClips>
  <ScaleCrop>false</ScaleCrop>
  <HeadingPairs>
    <vt:vector size="6" baseType="variant">
      <vt:variant>
        <vt:lpstr>Použitá písma</vt:lpstr>
      </vt:variant>
      <vt:variant>
        <vt:i4>5</vt:i4>
      </vt:variant>
      <vt:variant>
        <vt:lpstr>Motiv</vt:lpstr>
      </vt:variant>
      <vt:variant>
        <vt:i4>1</vt:i4>
      </vt:variant>
      <vt:variant>
        <vt:lpstr>Nadpisy snímků</vt:lpstr>
      </vt:variant>
      <vt:variant>
        <vt:i4>14</vt:i4>
      </vt:variant>
    </vt:vector>
  </HeadingPairs>
  <TitlesOfParts>
    <vt:vector size="20" baseType="lpstr">
      <vt:lpstr>Arial</vt:lpstr>
      <vt:lpstr>Calibri</vt:lpstr>
      <vt:lpstr>Calibri Light</vt:lpstr>
      <vt:lpstr>Linux Libertine</vt:lpstr>
      <vt:lpstr>Open Sans</vt:lpstr>
      <vt:lpstr>Motiv Office</vt:lpstr>
      <vt:lpstr>Jihomořská bublina</vt:lpstr>
      <vt:lpstr>Anglie</vt:lpstr>
      <vt:lpstr>Společnost jižních moří</vt:lpstr>
      <vt:lpstr>Společnost jižních moří</vt:lpstr>
      <vt:lpstr>Společnost jižních moří</vt:lpstr>
      <vt:lpstr>Změna vlády</vt:lpstr>
      <vt:lpstr>Růst ceny</vt:lpstr>
      <vt:lpstr>Prasknutí bubliny</vt:lpstr>
      <vt:lpstr>Následky</vt:lpstr>
      <vt:lpstr>Po roce 1720</vt:lpstr>
      <vt:lpstr>Slavní poškození</vt:lpstr>
      <vt:lpstr> Děkuji za pozornost</vt:lpstr>
      <vt:lpstr>Seznam obrázků</vt:lpstr>
      <vt:lpstr>Zdroje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Jihomořská bublina</dc:title>
  <dc:creator>4.D Borůvka Marek</dc:creator>
  <cp:lastModifiedBy>4.D Borůvka Marek</cp:lastModifiedBy>
  <cp:revision>10</cp:revision>
  <dcterms:created xsi:type="dcterms:W3CDTF">2024-02-08T15:38:47Z</dcterms:created>
  <dcterms:modified xsi:type="dcterms:W3CDTF">2024-02-10T14:27:44Z</dcterms:modified>
</cp:coreProperties>
</file>