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7.xml" ContentType="application/vnd.openxmlformats-officedocument.presentationml.slide+xml"/>
  <Override PartName="/ppt/slides/slide15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2" r:id="rId13"/>
    <p:sldId id="267" r:id="rId14"/>
    <p:sldId id="268" r:id="rId15"/>
    <p:sldId id="269" r:id="rId16"/>
    <p:sldId id="270" r:id="rId17"/>
    <p:sldId id="271" r:id="rId18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54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ravoúhlý trojúhelník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Nadpis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cs-CZ" smtClean="0"/>
              <a:t>Kliknutím lze upravit styl.</a:t>
            </a:r>
            <a:endParaRPr kumimoji="0" lang="en-US"/>
          </a:p>
        </p:txBody>
      </p:sp>
      <p:sp>
        <p:nvSpPr>
          <p:cNvPr id="17" name="Podnadpis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cs-CZ" smtClean="0"/>
              <a:t>Kliknutím lze upravit styl předlohy.</a:t>
            </a:r>
            <a:endParaRPr kumimoji="0" lang="en-US"/>
          </a:p>
        </p:txBody>
      </p:sp>
      <p:grpSp>
        <p:nvGrpSpPr>
          <p:cNvPr id="2" name="Skupina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Volný tvar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Volný tvar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Volný tvar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Přímá spojnice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Zástupný symbol pro datum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5EC1D4A-A796-47C3-A63E-CE236FB377E2}" type="datetimeFigureOut">
              <a:rPr lang="cs-CZ" smtClean="0"/>
              <a:t>05.04.2022</a:t>
            </a:fld>
            <a:endParaRPr lang="cs-CZ"/>
          </a:p>
        </p:txBody>
      </p:sp>
      <p:sp>
        <p:nvSpPr>
          <p:cNvPr id="19" name="Zástupný symbol pro zápatí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cs-CZ"/>
          </a:p>
        </p:txBody>
      </p:sp>
      <p:sp>
        <p:nvSpPr>
          <p:cNvPr id="27" name="Zástupný symbol pro číslo snímku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cs-CZ" smtClean="0"/>
              <a:t>Kliknutím lze upravit styl.</a:t>
            </a:r>
            <a:endParaRPr kumimoji="0" lang="en-US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cs-CZ" smtClean="0"/>
              <a:t>Kliknutím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1D4A-A796-47C3-A63E-CE236FB377E2}" type="datetimeFigureOut">
              <a:rPr lang="cs-CZ" smtClean="0"/>
              <a:t>05.04.2022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cs-CZ" smtClean="0"/>
              <a:t>Kliknutím lze upravit styl.</a:t>
            </a:r>
            <a:endParaRPr kumimoji="0" lang="en-US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cs-CZ" smtClean="0"/>
              <a:t>Kliknutím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1D4A-A796-47C3-A63E-CE236FB377E2}" type="datetimeFigureOut">
              <a:rPr lang="cs-CZ" smtClean="0"/>
              <a:t>05.04.2022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cs-CZ" smtClean="0"/>
              <a:t>Kliknutím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1D4A-A796-47C3-A63E-CE236FB377E2}" type="datetimeFigureOut">
              <a:rPr lang="cs-CZ" smtClean="0"/>
              <a:t>05.04.2022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  <p:sp>
        <p:nvSpPr>
          <p:cNvPr id="7" name="Nadpis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cs-CZ" smtClean="0"/>
              <a:t>Kliknutím lze upravit styl.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cs-CZ" smtClean="0"/>
              <a:t>Kliknutím lze upravit styl.</a:t>
            </a:r>
            <a:endParaRPr kumimoji="0"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cs-CZ" smtClean="0"/>
              <a:t>Kliknutím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1D4A-A796-47C3-A63E-CE236FB377E2}" type="datetimeFigureOut">
              <a:rPr lang="cs-CZ" smtClean="0"/>
              <a:t>05.04.2022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  <p:sp>
        <p:nvSpPr>
          <p:cNvPr id="7" name="Dvojitá šipka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Dvojitá šipka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cs-CZ" smtClean="0"/>
              <a:t>Kliknutím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cs-CZ" smtClean="0"/>
              <a:t>Kliknutím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1D4A-A796-47C3-A63E-CE236FB377E2}" type="datetimeFigureOut">
              <a:rPr lang="cs-CZ" smtClean="0"/>
              <a:t>05.04.2022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  <p:sp>
        <p:nvSpPr>
          <p:cNvPr id="8" name="Nadpis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cs-CZ" smtClean="0"/>
              <a:t>Kliknutím lze upravit styl.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ovnání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cs-CZ" smtClean="0"/>
              <a:t>Kliknutím lze upravit styl.</a:t>
            </a:r>
            <a:endParaRPr kumimoji="0"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cs-CZ" smtClean="0"/>
              <a:t>Kliknutím lze upravit styly předlohy textu.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cs-CZ" smtClean="0"/>
              <a:t>Kliknutím lze upravit styly předlohy textu.</a:t>
            </a:r>
          </a:p>
        </p:txBody>
      </p:sp>
      <p:sp>
        <p:nvSpPr>
          <p:cNvPr id="5" name="Zástupný symbol pro obsah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cs-CZ" smtClean="0"/>
              <a:t>Kliknutím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cs-CZ" smtClean="0"/>
              <a:t>Kliknutím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1D4A-A796-47C3-A63E-CE236FB377E2}" type="datetimeFigureOut">
              <a:rPr lang="cs-CZ" smtClean="0"/>
              <a:t>05.04.2022</a:t>
            </a:fld>
            <a:endParaRPr lang="cs-CZ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1D4A-A796-47C3-A63E-CE236FB377E2}" type="datetimeFigureOut">
              <a:rPr lang="cs-CZ" smtClean="0"/>
              <a:t>05.04.2022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  <p:sp>
        <p:nvSpPr>
          <p:cNvPr id="6" name="Nadpis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cs-CZ" smtClean="0"/>
              <a:t>Kliknutím lze upravit styl.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1D4A-A796-47C3-A63E-CE236FB377E2}" type="datetimeFigureOut">
              <a:rPr lang="cs-CZ" smtClean="0"/>
              <a:t>05.04.2022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titulkem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cs-CZ" smtClean="0"/>
              <a:t>Kliknutím lze upravit styl.</a:t>
            </a:r>
            <a:endParaRPr kumimoji="0"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cs-CZ" smtClean="0"/>
              <a:t>Kliknutím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cs-CZ" smtClean="0"/>
              <a:t>Kliknutím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95EC1D4A-A796-47C3-A63E-CE236FB377E2}" type="datetimeFigureOut">
              <a:rPr lang="cs-CZ" smtClean="0"/>
              <a:t>05.04.2022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ek s titulkem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cs-CZ" smtClean="0"/>
              <a:t>Kliknutím lze upravit styly předlohy textu.</a:t>
            </a:r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cs-CZ" smtClean="0"/>
              <a:t>Kliknutím na ikonu přidáte obrázek.</a:t>
            </a:r>
            <a:endParaRPr kumimoji="0" lang="en-US" dirty="0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5EC1D4A-A796-47C3-A63E-CE236FB377E2}" type="datetimeFigureOut">
              <a:rPr lang="cs-CZ" smtClean="0"/>
              <a:t>05.04.2022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cs-CZ" smtClean="0"/>
              <a:t>Kliknutím lze upravit styl.</a:t>
            </a:r>
            <a:endParaRPr kumimoji="0" lang="en-US"/>
          </a:p>
        </p:txBody>
      </p:sp>
      <p:sp>
        <p:nvSpPr>
          <p:cNvPr id="8" name="Volný tvar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Volný tvar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Pravoúhlý trojúhelník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Přímá spojnice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Dvojitá šipka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Dvojitá šipka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Volný tvar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Volný tvar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Pravoúhlý trojúhelník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Přímá spojnice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Zástupný symbol pro nadpis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cs-CZ" smtClean="0"/>
              <a:t>Kliknutím lze upravit styl.</a:t>
            </a:r>
            <a:endParaRPr kumimoji="0" lang="en-US"/>
          </a:p>
        </p:txBody>
      </p:sp>
      <p:sp>
        <p:nvSpPr>
          <p:cNvPr id="30" name="Zástupný symbol pro text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cs-CZ" smtClean="0"/>
              <a:t>Kliknutím lze upravit styly předlohy textu.</a:t>
            </a:r>
          </a:p>
          <a:p>
            <a:pPr lvl="1" eaLnBrk="1" latinLnBrk="0" hangingPunct="1"/>
            <a:r>
              <a:rPr kumimoji="0" lang="cs-CZ" smtClean="0"/>
              <a:t>Druhá úroveň</a:t>
            </a:r>
          </a:p>
          <a:p>
            <a:pPr lvl="2" eaLnBrk="1" latinLnBrk="0" hangingPunct="1"/>
            <a:r>
              <a:rPr kumimoji="0" lang="cs-CZ" smtClean="0"/>
              <a:t>Třetí úroveň</a:t>
            </a:r>
          </a:p>
          <a:p>
            <a:pPr lvl="3" eaLnBrk="1" latinLnBrk="0" hangingPunct="1"/>
            <a:r>
              <a:rPr kumimoji="0" lang="cs-CZ" smtClean="0"/>
              <a:t>Čtvrtá úroveň</a:t>
            </a:r>
          </a:p>
          <a:p>
            <a:pPr lvl="4" eaLnBrk="1" latinLnBrk="0" hangingPunct="1"/>
            <a:r>
              <a:rPr kumimoji="0" lang="cs-CZ" smtClean="0"/>
              <a:t>Pátá úroveň</a:t>
            </a:r>
            <a:endParaRPr kumimoji="0" lang="en-US"/>
          </a:p>
        </p:txBody>
      </p:sp>
      <p:sp>
        <p:nvSpPr>
          <p:cNvPr id="10" name="Zástupný symbol pro datum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95EC1D4A-A796-47C3-A63E-CE236FB377E2}" type="datetimeFigureOut">
              <a:rPr lang="cs-CZ" smtClean="0"/>
              <a:t>05.04.2022</a:t>
            </a:fld>
            <a:endParaRPr lang="cs-CZ"/>
          </a:p>
        </p:txBody>
      </p:sp>
      <p:sp>
        <p:nvSpPr>
          <p:cNvPr id="22" name="Zástupný symbol pro zápatí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cs-CZ"/>
          </a:p>
        </p:txBody>
      </p:sp>
      <p:sp>
        <p:nvSpPr>
          <p:cNvPr id="18" name="Zástupný symbol pro číslo snímku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edu.ceskatelevize.cz/video/11934-zdravy-nemocny-v-divadle-f-x-saldy?vsrc=vyhledavani&amp;vsrcid=klasicismus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edu.ceskatelevize.cz/video/11935-molieruv-lakomec-v-liberci?vsrc=vyhledavani&amp;vsrcid=klasicismus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edu.ceskatelevize.cz/video/11933-tartuffe-v-ceskem-tesine?vsrc=vyhledavani&amp;vsrcid=klasicismus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hyperlink" Target="https://edu.ceskatelevize.cz/video/11266-moliere-don-juan?vsrc=vyhledavani&amp;vsrcid=klasicismus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 smtClean="0"/>
              <a:t>2. Klasicismus – francouzská literatura</a:t>
            </a:r>
            <a:endParaRPr lang="cs-CZ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 smtClean="0"/>
              <a:t>Mgr. </a:t>
            </a:r>
            <a:r>
              <a:rPr lang="cs-CZ" smtClean="0"/>
              <a:t>Regina Jonášová 2022</a:t>
            </a:r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35135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sah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 smtClean="0"/>
          </a:p>
          <a:p>
            <a:r>
              <a:rPr lang="cs-CZ" dirty="0" smtClean="0"/>
              <a:t>Demokratické prvky:</a:t>
            </a:r>
          </a:p>
          <a:p>
            <a:r>
              <a:rPr lang="cs-CZ" dirty="0" smtClean="0"/>
              <a:t>Zesměšňování šlechty a církve</a:t>
            </a:r>
          </a:p>
          <a:p>
            <a:r>
              <a:rPr lang="cs-CZ" dirty="0" smtClean="0"/>
              <a:t>Lidoví hrdinové</a:t>
            </a:r>
          </a:p>
          <a:p>
            <a:r>
              <a:rPr lang="cs-CZ" dirty="0" smtClean="0"/>
              <a:t>Satirický charakter</a:t>
            </a:r>
          </a:p>
          <a:p>
            <a:r>
              <a:rPr lang="cs-CZ" dirty="0" smtClean="0"/>
              <a:t>Kritika společnosti</a:t>
            </a:r>
          </a:p>
          <a:p>
            <a:endParaRPr lang="cs-CZ" dirty="0"/>
          </a:p>
          <a:p>
            <a:r>
              <a:rPr lang="cs-CZ" dirty="0" err="1" smtClean="0"/>
              <a:t>Moliére</a:t>
            </a:r>
            <a:r>
              <a:rPr lang="cs-CZ" dirty="0" smtClean="0"/>
              <a:t> měl proto s vyšší společností konflikt</a:t>
            </a:r>
            <a:endParaRPr lang="cs-CZ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>
                <a:solidFill>
                  <a:srgbClr val="C00000"/>
                </a:solidFill>
              </a:rPr>
              <a:t>Moliére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972933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sah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5116024"/>
          </a:xfrm>
        </p:spPr>
        <p:txBody>
          <a:bodyPr>
            <a:normAutofit lnSpcReduction="10000"/>
          </a:bodyPr>
          <a:lstStyle/>
          <a:p>
            <a:endParaRPr lang="cs-CZ" dirty="0" smtClean="0"/>
          </a:p>
          <a:p>
            <a:endParaRPr lang="cs-CZ" dirty="0"/>
          </a:p>
          <a:p>
            <a:endParaRPr lang="cs-CZ" dirty="0" smtClean="0"/>
          </a:p>
          <a:p>
            <a:endParaRPr lang="cs-CZ" dirty="0"/>
          </a:p>
          <a:p>
            <a:endParaRPr lang="cs-CZ" dirty="0" smtClean="0"/>
          </a:p>
          <a:p>
            <a:endParaRPr lang="cs-CZ" dirty="0" smtClean="0"/>
          </a:p>
          <a:p>
            <a:r>
              <a:rPr lang="cs-CZ" dirty="0" smtClean="0"/>
              <a:t>Trpěl později TBC a nakonec zemřel při představení </a:t>
            </a:r>
            <a:r>
              <a:rPr lang="cs-CZ" b="1" dirty="0" smtClean="0">
                <a:solidFill>
                  <a:srgbClr val="00B050"/>
                </a:solidFill>
              </a:rPr>
              <a:t>„Zdravý nemocný“</a:t>
            </a:r>
          </a:p>
          <a:p>
            <a:r>
              <a:rPr lang="cs-CZ" dirty="0" smtClean="0"/>
              <a:t>Pohřben do nesvěcené půdy</a:t>
            </a:r>
          </a:p>
          <a:p>
            <a:r>
              <a:rPr lang="cs-CZ" dirty="0" smtClean="0">
                <a:hlinkClick r:id="rId2"/>
              </a:rPr>
              <a:t>https://edu.ceskatelevize.cz/video/11934-zdravy-nemocny-v-divadle-f-x-saldy?vsrc=vyhledavani&amp;vsrcid=klasicismus</a:t>
            </a:r>
            <a:endParaRPr lang="cs-CZ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>
                <a:solidFill>
                  <a:srgbClr val="C00000"/>
                </a:solidFill>
              </a:rPr>
              <a:t>Moliére</a:t>
            </a:r>
            <a:endParaRPr lang="cs-CZ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260647"/>
            <a:ext cx="3076178" cy="37919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33048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sah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 smtClean="0"/>
          </a:p>
          <a:p>
            <a:r>
              <a:rPr lang="cs-CZ" dirty="0" smtClean="0"/>
              <a:t>Literární typ hypochondra (člověk, který si stále vymýšlí, že trpí různými nemocemi</a:t>
            </a:r>
            <a:r>
              <a:rPr lang="cs-CZ" dirty="0" smtClean="0"/>
              <a:t>)</a:t>
            </a:r>
          </a:p>
          <a:p>
            <a:endParaRPr lang="cs-CZ" dirty="0"/>
          </a:p>
          <a:p>
            <a:r>
              <a:rPr lang="cs-CZ" dirty="0" smtClean="0"/>
              <a:t>Hlavní hrdina si tak prověřuje </a:t>
            </a:r>
            <a:r>
              <a:rPr lang="cs-CZ" smtClean="0"/>
              <a:t>lásku svého okolí</a:t>
            </a:r>
            <a:endParaRPr lang="cs-CZ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>
                <a:solidFill>
                  <a:srgbClr val="00B050"/>
                </a:solidFill>
              </a:rPr>
              <a:t>Zdravý nemocný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52625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sah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cs-CZ" b="1" dirty="0" smtClean="0">
                <a:solidFill>
                  <a:srgbClr val="00B050"/>
                </a:solidFill>
              </a:rPr>
              <a:t>Lakomec</a:t>
            </a:r>
          </a:p>
          <a:p>
            <a:endParaRPr lang="cs-CZ" dirty="0" smtClean="0"/>
          </a:p>
          <a:p>
            <a:endParaRPr lang="cs-CZ" dirty="0" smtClean="0"/>
          </a:p>
          <a:p>
            <a:endParaRPr lang="cs-CZ" dirty="0"/>
          </a:p>
          <a:p>
            <a:endParaRPr lang="cs-CZ" dirty="0" smtClean="0"/>
          </a:p>
          <a:p>
            <a:r>
              <a:rPr lang="cs-CZ" dirty="0" smtClean="0"/>
              <a:t>Lakomý </a:t>
            </a:r>
            <a:r>
              <a:rPr lang="cs-CZ" b="1" dirty="0" smtClean="0"/>
              <a:t>Harpagon</a:t>
            </a:r>
            <a:r>
              <a:rPr lang="cs-CZ" dirty="0" smtClean="0"/>
              <a:t> nutí dceru ke sňatku s bohatým starcem</a:t>
            </a:r>
          </a:p>
          <a:p>
            <a:endParaRPr lang="cs-CZ" dirty="0" smtClean="0"/>
          </a:p>
          <a:p>
            <a:r>
              <a:rPr lang="cs-CZ" dirty="0" smtClean="0"/>
              <a:t>Syna odrazuje od chudé dívky, na kterou má sám zálusk</a:t>
            </a:r>
            <a:endParaRPr lang="cs-CZ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 smtClean="0">
                <a:solidFill>
                  <a:srgbClr val="C00000"/>
                </a:solidFill>
              </a:rPr>
              <a:t>Moliére</a:t>
            </a:r>
            <a:r>
              <a:rPr lang="cs-CZ" dirty="0" smtClean="0">
                <a:solidFill>
                  <a:srgbClr val="C00000"/>
                </a:solidFill>
              </a:rPr>
              <a:t> </a:t>
            </a:r>
            <a:r>
              <a:rPr lang="cs-CZ" b="0" dirty="0" smtClean="0">
                <a:solidFill>
                  <a:schemeClr val="tx1"/>
                </a:solidFill>
              </a:rPr>
              <a:t>- hry</a:t>
            </a:r>
            <a:endParaRPr lang="cs-CZ" b="0" dirty="0">
              <a:solidFill>
                <a:schemeClr val="tx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0129" y="404664"/>
            <a:ext cx="4096455" cy="2880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61611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sah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cs-CZ" dirty="0" smtClean="0"/>
              <a:t>Sluha Harpagonovi schová 300 tisíc dukátů</a:t>
            </a:r>
          </a:p>
          <a:p>
            <a:r>
              <a:rPr lang="cs-CZ" dirty="0" smtClean="0"/>
              <a:t>Ten nakonec souhlasí se sňatky obou dětí</a:t>
            </a:r>
          </a:p>
          <a:p>
            <a:endParaRPr lang="cs-CZ" dirty="0"/>
          </a:p>
          <a:p>
            <a:r>
              <a:rPr lang="cs-CZ" dirty="0" smtClean="0"/>
              <a:t>Noví partneři s radostí zjistí, že jsou sourozenci, potomci bohatého muže</a:t>
            </a:r>
          </a:p>
          <a:p>
            <a:endParaRPr lang="cs-CZ" dirty="0" smtClean="0"/>
          </a:p>
          <a:p>
            <a:r>
              <a:rPr lang="cs-CZ" dirty="0" smtClean="0"/>
              <a:t>Hra je výsměchem lakomství – Harpagon se stává </a:t>
            </a:r>
            <a:r>
              <a:rPr lang="cs-CZ" b="1" dirty="0" smtClean="0"/>
              <a:t>novým literárním typem</a:t>
            </a:r>
          </a:p>
          <a:p>
            <a:endParaRPr lang="cs-CZ" b="1" dirty="0"/>
          </a:p>
          <a:p>
            <a:r>
              <a:rPr lang="cs-CZ" dirty="0" smtClean="0"/>
              <a:t>PŘEDLOHA = římská </a:t>
            </a:r>
            <a:r>
              <a:rPr lang="cs-CZ" b="1" dirty="0" smtClean="0"/>
              <a:t>Komedie o hrnci</a:t>
            </a:r>
          </a:p>
          <a:p>
            <a:r>
              <a:rPr lang="cs-CZ" b="1" dirty="0" smtClean="0">
                <a:hlinkClick r:id="rId2"/>
              </a:rPr>
              <a:t>https://edu.ceskatelevize.cz/video/11935-molieruv-lakomec-v-liberci?vsrc=vyhledavani&amp;vsrcid=klasicismus</a:t>
            </a:r>
            <a:endParaRPr lang="cs-CZ" b="1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 smtClean="0">
                <a:solidFill>
                  <a:srgbClr val="00B050"/>
                </a:solidFill>
              </a:rPr>
              <a:t/>
            </a:r>
            <a:br>
              <a:rPr lang="cs-CZ" dirty="0" smtClean="0">
                <a:solidFill>
                  <a:srgbClr val="00B050"/>
                </a:solidFill>
              </a:rPr>
            </a:br>
            <a:r>
              <a:rPr lang="cs-CZ" dirty="0" smtClean="0">
                <a:solidFill>
                  <a:srgbClr val="00B050"/>
                </a:solidFill>
              </a:rPr>
              <a:t>Lakomec</a:t>
            </a:r>
            <a:r>
              <a:rPr lang="cs-CZ" dirty="0">
                <a:solidFill>
                  <a:srgbClr val="00B050"/>
                </a:solidFill>
              </a:rPr>
              <a:t/>
            </a:r>
            <a:br>
              <a:rPr lang="cs-CZ" dirty="0">
                <a:solidFill>
                  <a:srgbClr val="00B050"/>
                </a:solidFill>
              </a:rPr>
            </a:b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575531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sah 1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112568"/>
          </a:xfrm>
        </p:spPr>
        <p:txBody>
          <a:bodyPr>
            <a:normAutofit fontScale="92500" lnSpcReduction="20000"/>
          </a:bodyPr>
          <a:lstStyle/>
          <a:p>
            <a:endParaRPr lang="cs-CZ" dirty="0" smtClean="0"/>
          </a:p>
          <a:p>
            <a:endParaRPr lang="cs-CZ" dirty="0" smtClean="0"/>
          </a:p>
          <a:p>
            <a:r>
              <a:rPr lang="cs-CZ" dirty="0" smtClean="0"/>
              <a:t>Údajně zbožný církevní hodnostář             získává v rodině měšťana </a:t>
            </a:r>
            <a:r>
              <a:rPr lang="cs-CZ" dirty="0" err="1" smtClean="0"/>
              <a:t>Orgona</a:t>
            </a:r>
            <a:r>
              <a:rPr lang="cs-CZ" dirty="0" smtClean="0"/>
              <a:t>              majetek</a:t>
            </a:r>
          </a:p>
          <a:p>
            <a:endParaRPr lang="cs-CZ" dirty="0" smtClean="0"/>
          </a:p>
          <a:p>
            <a:r>
              <a:rPr lang="cs-CZ" dirty="0" smtClean="0"/>
              <a:t>Svádí mu ženu a má dostat jeho dceru za manželku</a:t>
            </a:r>
          </a:p>
          <a:p>
            <a:endParaRPr lang="cs-CZ" dirty="0"/>
          </a:p>
          <a:p>
            <a:r>
              <a:rPr lang="cs-CZ" dirty="0" smtClean="0"/>
              <a:t>Nakonec </a:t>
            </a:r>
            <a:r>
              <a:rPr lang="cs-CZ" dirty="0" err="1" smtClean="0"/>
              <a:t>Orgona</a:t>
            </a:r>
            <a:r>
              <a:rPr lang="cs-CZ" dirty="0" smtClean="0"/>
              <a:t> zachrání král, který Tartuffa uvězní a potrestá</a:t>
            </a:r>
          </a:p>
          <a:p>
            <a:r>
              <a:rPr lang="cs-CZ" dirty="0" smtClean="0">
                <a:hlinkClick r:id="rId2"/>
              </a:rPr>
              <a:t>https://edu.ceskatelevize.cz/video/11933-tartuffe-v-ceskem-tesine?vsrc=vyhledavani&amp;vsrcid=klasicismus</a:t>
            </a:r>
            <a:endParaRPr lang="cs-CZ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>
                <a:solidFill>
                  <a:srgbClr val="00B050"/>
                </a:solidFill>
              </a:rPr>
              <a:t>Tartuffe</a:t>
            </a:r>
            <a:endParaRPr lang="cs-CZ" dirty="0">
              <a:solidFill>
                <a:srgbClr val="00B05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8116" y="188638"/>
            <a:ext cx="2172072" cy="36925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69926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sah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 smtClean="0"/>
          </a:p>
          <a:p>
            <a:r>
              <a:rPr lang="cs-CZ" dirty="0" smtClean="0"/>
              <a:t>Postava svůdce a záletníka</a:t>
            </a:r>
          </a:p>
          <a:p>
            <a:endParaRPr lang="cs-CZ" dirty="0" smtClean="0"/>
          </a:p>
          <a:p>
            <a:endParaRPr lang="cs-CZ" dirty="0"/>
          </a:p>
          <a:p>
            <a:r>
              <a:rPr lang="cs-CZ" dirty="0" smtClean="0"/>
              <a:t>Zároveň je to muž zdravého rozumu…</a:t>
            </a:r>
          </a:p>
          <a:p>
            <a:endParaRPr lang="cs-CZ" dirty="0"/>
          </a:p>
          <a:p>
            <a:r>
              <a:rPr lang="cs-CZ" dirty="0" smtClean="0">
                <a:hlinkClick r:id="rId2"/>
              </a:rPr>
              <a:t>https://edu.ceskatelevize.cz/video/11266-moliere-don-juan?vsrc=vyhledavani&amp;vsrcid=klasicismus</a:t>
            </a:r>
            <a:endParaRPr lang="cs-CZ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>
                <a:solidFill>
                  <a:srgbClr val="00B050"/>
                </a:solidFill>
              </a:rPr>
              <a:t>Don Juan</a:t>
            </a:r>
            <a:endParaRPr lang="cs-CZ" dirty="0">
              <a:solidFill>
                <a:srgbClr val="00B050"/>
              </a:solidFill>
            </a:endParaRPr>
          </a:p>
        </p:txBody>
      </p:sp>
      <p:pic>
        <p:nvPicPr>
          <p:cNvPr id="4098" name="Picture 2" descr="https://encrypted-tbn2.gstatic.com/images?q=tbn:ANd9GcT-AIkMEbxkyP_jOyCeYYG5ESqezgQl_67yzLTl86XnVyaeTcoiX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188640"/>
            <a:ext cx="2332856" cy="3183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9215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sah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 smtClean="0"/>
          </a:p>
          <a:p>
            <a:endParaRPr lang="cs-CZ" dirty="0"/>
          </a:p>
          <a:p>
            <a:endParaRPr lang="cs-CZ" dirty="0" smtClean="0"/>
          </a:p>
          <a:p>
            <a:r>
              <a:rPr lang="cs-CZ" dirty="0"/>
              <a:t> </a:t>
            </a:r>
            <a:r>
              <a:rPr lang="cs-CZ" dirty="0" smtClean="0"/>
              <a:t>             Děkuji za pozornost </a:t>
            </a:r>
            <a:r>
              <a:rPr lang="cs-CZ" dirty="0" smtClean="0">
                <a:sym typeface="Wingdings" pitchFamily="2" charset="2"/>
              </a:rPr>
              <a:t></a:t>
            </a:r>
            <a:endParaRPr lang="cs-CZ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82772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sah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cs-CZ" sz="3200" b="1" dirty="0" err="1" smtClean="0">
                <a:solidFill>
                  <a:srgbClr val="FF0000"/>
                </a:solidFill>
              </a:rPr>
              <a:t>Pierre</a:t>
            </a:r>
            <a:r>
              <a:rPr lang="cs-CZ" sz="3200" b="1" dirty="0" smtClean="0">
                <a:solidFill>
                  <a:srgbClr val="FF0000"/>
                </a:solidFill>
              </a:rPr>
              <a:t> Corneille </a:t>
            </a:r>
            <a:r>
              <a:rPr lang="cs-CZ" dirty="0" smtClean="0"/>
              <a:t>(1606-1684)</a:t>
            </a:r>
          </a:p>
          <a:p>
            <a:endParaRPr lang="cs-CZ" dirty="0" smtClean="0"/>
          </a:p>
          <a:p>
            <a:r>
              <a:rPr lang="cs-CZ" b="1" dirty="0" err="1" smtClean="0">
                <a:solidFill>
                  <a:srgbClr val="00B050"/>
                </a:solidFill>
              </a:rPr>
              <a:t>Cid</a:t>
            </a:r>
            <a:r>
              <a:rPr lang="cs-CZ" b="1" dirty="0" smtClean="0">
                <a:solidFill>
                  <a:srgbClr val="00B050"/>
                </a:solidFill>
              </a:rPr>
              <a:t> </a:t>
            </a:r>
          </a:p>
          <a:p>
            <a:endParaRPr lang="cs-CZ" dirty="0" smtClean="0"/>
          </a:p>
          <a:p>
            <a:r>
              <a:rPr lang="cs-CZ" dirty="0" smtClean="0"/>
              <a:t>Divadelní tragédie</a:t>
            </a:r>
          </a:p>
          <a:p>
            <a:endParaRPr lang="cs-CZ" dirty="0" smtClean="0"/>
          </a:p>
          <a:p>
            <a:r>
              <a:rPr lang="cs-CZ" dirty="0" smtClean="0"/>
              <a:t>Vychází z tradice národního hrdiny, který je idealizován</a:t>
            </a:r>
          </a:p>
          <a:p>
            <a:endParaRPr lang="cs-CZ" dirty="0" smtClean="0"/>
          </a:p>
          <a:p>
            <a:r>
              <a:rPr lang="cs-CZ" dirty="0" smtClean="0"/>
              <a:t>Děj se odehrává v Seville v polovině 11.století</a:t>
            </a:r>
          </a:p>
          <a:p>
            <a:endParaRPr lang="cs-CZ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 smtClean="0"/>
              <a:t>Vyšší žánry </a:t>
            </a:r>
            <a:br>
              <a:rPr lang="cs-CZ" dirty="0" smtClean="0"/>
            </a:br>
            <a:r>
              <a:rPr lang="cs-CZ" dirty="0" smtClean="0"/>
              <a:t>- tragédie</a:t>
            </a:r>
            <a:endParaRPr lang="cs-CZ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3" y="0"/>
            <a:ext cx="2875384" cy="2888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11742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sah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 smtClean="0"/>
          </a:p>
          <a:p>
            <a:r>
              <a:rPr lang="cs-CZ" dirty="0" err="1" smtClean="0"/>
              <a:t>Chimenin</a:t>
            </a:r>
            <a:r>
              <a:rPr lang="cs-CZ" dirty="0" smtClean="0"/>
              <a:t> otec urazil otce </a:t>
            </a:r>
            <a:r>
              <a:rPr lang="cs-CZ" dirty="0" err="1" smtClean="0"/>
              <a:t>Cida</a:t>
            </a:r>
            <a:endParaRPr lang="cs-CZ" dirty="0" smtClean="0"/>
          </a:p>
          <a:p>
            <a:endParaRPr lang="cs-CZ" dirty="0"/>
          </a:p>
          <a:p>
            <a:r>
              <a:rPr lang="cs-CZ" dirty="0" err="1" smtClean="0"/>
              <a:t>Cid</a:t>
            </a:r>
            <a:r>
              <a:rPr lang="cs-CZ" dirty="0" smtClean="0"/>
              <a:t> jej zabije v souboji</a:t>
            </a:r>
          </a:p>
          <a:p>
            <a:endParaRPr lang="cs-CZ" dirty="0"/>
          </a:p>
          <a:p>
            <a:r>
              <a:rPr lang="cs-CZ" dirty="0" err="1" smtClean="0"/>
              <a:t>Chimena</a:t>
            </a:r>
            <a:r>
              <a:rPr lang="cs-CZ" dirty="0" smtClean="0"/>
              <a:t> je zoufalá, ale </a:t>
            </a:r>
            <a:r>
              <a:rPr lang="cs-CZ" dirty="0" err="1" smtClean="0"/>
              <a:t>Cid</a:t>
            </a:r>
            <a:r>
              <a:rPr lang="cs-CZ" dirty="0" smtClean="0"/>
              <a:t> rok bojuje hrdinně za Španělsko…</a:t>
            </a:r>
          </a:p>
          <a:p>
            <a:endParaRPr lang="cs-CZ" dirty="0"/>
          </a:p>
          <a:p>
            <a:r>
              <a:rPr lang="cs-CZ" dirty="0" smtClean="0"/>
              <a:t>Nakonec se usmíří a vezmou se</a:t>
            </a:r>
            <a:endParaRPr lang="cs-CZ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 smtClean="0">
                <a:solidFill>
                  <a:srgbClr val="00B050"/>
                </a:solidFill>
              </a:rPr>
              <a:t/>
            </a:r>
            <a:br>
              <a:rPr lang="cs-CZ" dirty="0" smtClean="0">
                <a:solidFill>
                  <a:srgbClr val="00B050"/>
                </a:solidFill>
              </a:rPr>
            </a:br>
            <a:r>
              <a:rPr lang="cs-CZ" dirty="0">
                <a:solidFill>
                  <a:srgbClr val="00B050"/>
                </a:solidFill>
              </a:rPr>
              <a:t/>
            </a:r>
            <a:br>
              <a:rPr lang="cs-CZ" dirty="0">
                <a:solidFill>
                  <a:srgbClr val="00B050"/>
                </a:solidFill>
              </a:rPr>
            </a:br>
            <a:r>
              <a:rPr lang="cs-CZ" dirty="0" err="1" smtClean="0">
                <a:solidFill>
                  <a:srgbClr val="00B050"/>
                </a:solidFill>
              </a:rPr>
              <a:t>Cid</a:t>
            </a:r>
            <a:r>
              <a:rPr lang="cs-CZ" dirty="0" smtClean="0">
                <a:solidFill>
                  <a:srgbClr val="00B050"/>
                </a:solidFill>
              </a:rPr>
              <a:t> </a:t>
            </a:r>
            <a:r>
              <a:rPr lang="cs-CZ" dirty="0">
                <a:solidFill>
                  <a:srgbClr val="00B050"/>
                </a:solidFill>
              </a:rPr>
              <a:t/>
            </a:r>
            <a:br>
              <a:rPr lang="cs-CZ" dirty="0">
                <a:solidFill>
                  <a:srgbClr val="00B050"/>
                </a:solidFill>
              </a:rPr>
            </a:b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923890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sah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972008"/>
          </a:xfrm>
        </p:spPr>
        <p:txBody>
          <a:bodyPr>
            <a:normAutofit/>
          </a:bodyPr>
          <a:lstStyle/>
          <a:p>
            <a:endParaRPr lang="cs-CZ" dirty="0" smtClean="0"/>
          </a:p>
          <a:p>
            <a:endParaRPr lang="cs-CZ" dirty="0" smtClean="0"/>
          </a:p>
          <a:p>
            <a:endParaRPr lang="cs-CZ" dirty="0"/>
          </a:p>
          <a:p>
            <a:endParaRPr lang="cs-CZ" dirty="0" smtClean="0"/>
          </a:p>
          <a:p>
            <a:endParaRPr lang="cs-CZ" dirty="0"/>
          </a:p>
          <a:p>
            <a:endParaRPr lang="cs-CZ" dirty="0" smtClean="0"/>
          </a:p>
          <a:p>
            <a:r>
              <a:rPr lang="cs-CZ" dirty="0" smtClean="0"/>
              <a:t>Přepracovával antické náměty do současnosti</a:t>
            </a:r>
          </a:p>
          <a:p>
            <a:endParaRPr lang="cs-CZ" dirty="0" smtClean="0"/>
          </a:p>
          <a:p>
            <a:r>
              <a:rPr lang="cs-CZ" dirty="0" smtClean="0"/>
              <a:t>Časté jsou u něj ženské postavy zmítané vášněmi</a:t>
            </a:r>
            <a:endParaRPr lang="cs-CZ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 smtClean="0"/>
              <a:t>Jean Racine </a:t>
            </a:r>
            <a:br>
              <a:rPr lang="cs-CZ" dirty="0" smtClean="0"/>
            </a:br>
            <a:r>
              <a:rPr lang="cs-CZ" dirty="0" smtClean="0"/>
              <a:t>(1639-1699)</a:t>
            </a:r>
            <a:endParaRPr lang="cs-CZ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188640"/>
            <a:ext cx="2673846" cy="3729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8844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sah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972008"/>
          </a:xfrm>
        </p:spPr>
        <p:txBody>
          <a:bodyPr>
            <a:normAutofit/>
          </a:bodyPr>
          <a:lstStyle/>
          <a:p>
            <a:r>
              <a:rPr lang="cs-CZ" b="1" dirty="0" err="1" smtClean="0">
                <a:solidFill>
                  <a:srgbClr val="00B050"/>
                </a:solidFill>
              </a:rPr>
              <a:t>Faidra</a:t>
            </a:r>
            <a:endParaRPr lang="cs-CZ" b="1" dirty="0" smtClean="0">
              <a:solidFill>
                <a:srgbClr val="00B050"/>
              </a:solidFill>
            </a:endParaRPr>
          </a:p>
          <a:p>
            <a:endParaRPr lang="cs-CZ" dirty="0" smtClean="0"/>
          </a:p>
          <a:p>
            <a:endParaRPr lang="cs-CZ" dirty="0" smtClean="0"/>
          </a:p>
          <a:p>
            <a:r>
              <a:rPr lang="cs-CZ" dirty="0" smtClean="0"/>
              <a:t>Žena miluje nevlastního                               syna (</a:t>
            </a:r>
            <a:r>
              <a:rPr lang="cs-CZ" dirty="0" err="1" smtClean="0"/>
              <a:t>Hippolyt</a:t>
            </a:r>
            <a:r>
              <a:rPr lang="cs-CZ" dirty="0" smtClean="0"/>
              <a:t>) je odmítnuta</a:t>
            </a:r>
          </a:p>
          <a:p>
            <a:endParaRPr lang="cs-CZ" dirty="0" smtClean="0"/>
          </a:p>
          <a:p>
            <a:r>
              <a:rPr lang="cs-CZ" dirty="0" smtClean="0"/>
              <a:t>Zahubí ho (obviní ho před otcem </a:t>
            </a:r>
            <a:r>
              <a:rPr lang="cs-CZ" dirty="0" err="1" smtClean="0"/>
              <a:t>Theseem</a:t>
            </a:r>
            <a:r>
              <a:rPr lang="cs-CZ" dirty="0" smtClean="0"/>
              <a:t> a ten na něj povolá hněv bohů)</a:t>
            </a:r>
          </a:p>
          <a:p>
            <a:endParaRPr lang="cs-CZ" dirty="0" smtClean="0"/>
          </a:p>
          <a:p>
            <a:r>
              <a:rPr lang="cs-CZ" dirty="0" err="1" smtClean="0"/>
              <a:t>Faidra</a:t>
            </a:r>
            <a:r>
              <a:rPr lang="cs-CZ" dirty="0" smtClean="0"/>
              <a:t> spáchá sebevraždu</a:t>
            </a:r>
            <a:endParaRPr lang="cs-CZ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 smtClean="0"/>
              <a:t/>
            </a:r>
            <a:br>
              <a:rPr lang="cs-CZ" dirty="0" smtClean="0"/>
            </a:br>
            <a:r>
              <a:rPr lang="cs-CZ" dirty="0" smtClean="0"/>
              <a:t>Jean </a:t>
            </a:r>
            <a:r>
              <a:rPr lang="cs-CZ" dirty="0"/>
              <a:t>Racine </a:t>
            </a:r>
            <a:br>
              <a:rPr lang="cs-CZ" dirty="0"/>
            </a:br>
            <a:endParaRPr lang="cs-CZ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260648"/>
            <a:ext cx="3777208" cy="2568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79520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sah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 smtClean="0"/>
          </a:p>
          <a:p>
            <a:r>
              <a:rPr lang="cs-CZ" dirty="0" smtClean="0"/>
              <a:t>Drama je zaměřeno na psychologii </a:t>
            </a:r>
            <a:r>
              <a:rPr lang="cs-CZ" dirty="0" err="1" smtClean="0"/>
              <a:t>Faidry</a:t>
            </a:r>
            <a:endParaRPr lang="cs-CZ" dirty="0" smtClean="0"/>
          </a:p>
          <a:p>
            <a:endParaRPr lang="cs-CZ" dirty="0"/>
          </a:p>
          <a:p>
            <a:endParaRPr lang="cs-CZ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 smtClean="0">
                <a:solidFill>
                  <a:srgbClr val="00B050"/>
                </a:solidFill>
              </a:rPr>
              <a:t/>
            </a:r>
            <a:br>
              <a:rPr lang="cs-CZ" dirty="0" smtClean="0">
                <a:solidFill>
                  <a:srgbClr val="00B050"/>
                </a:solidFill>
              </a:rPr>
            </a:br>
            <a:r>
              <a:rPr lang="cs-CZ" dirty="0">
                <a:solidFill>
                  <a:srgbClr val="00B050"/>
                </a:solidFill>
              </a:rPr>
              <a:t/>
            </a:r>
            <a:br>
              <a:rPr lang="cs-CZ" dirty="0">
                <a:solidFill>
                  <a:srgbClr val="00B050"/>
                </a:solidFill>
              </a:rPr>
            </a:br>
            <a:r>
              <a:rPr lang="cs-CZ" dirty="0" err="1" smtClean="0">
                <a:solidFill>
                  <a:srgbClr val="00B050"/>
                </a:solidFill>
              </a:rPr>
              <a:t>Faidra</a:t>
            </a:r>
            <a:r>
              <a:rPr lang="cs-CZ" dirty="0">
                <a:solidFill>
                  <a:srgbClr val="00B050"/>
                </a:solidFill>
              </a:rPr>
              <a:t/>
            </a:r>
            <a:br>
              <a:rPr lang="cs-CZ" dirty="0">
                <a:solidFill>
                  <a:srgbClr val="00B050"/>
                </a:solidFill>
              </a:rPr>
            </a:br>
            <a:endParaRPr lang="cs-CZ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3140968"/>
            <a:ext cx="5296438" cy="3041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68580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sah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b="1" dirty="0" smtClean="0">
                <a:solidFill>
                  <a:srgbClr val="C00000"/>
                </a:solidFill>
              </a:rPr>
              <a:t>Jean de La </a:t>
            </a:r>
            <a:r>
              <a:rPr lang="cs-CZ" b="1" dirty="0" err="1" smtClean="0">
                <a:solidFill>
                  <a:srgbClr val="C00000"/>
                </a:solidFill>
              </a:rPr>
              <a:t>Fontaine</a:t>
            </a:r>
            <a:r>
              <a:rPr lang="cs-CZ" b="1" dirty="0" smtClean="0">
                <a:solidFill>
                  <a:srgbClr val="C00000"/>
                </a:solidFill>
              </a:rPr>
              <a:t> </a:t>
            </a:r>
          </a:p>
          <a:p>
            <a:r>
              <a:rPr lang="cs-CZ" dirty="0" smtClean="0"/>
              <a:t>(1621- 1695)</a:t>
            </a:r>
          </a:p>
          <a:p>
            <a:endParaRPr lang="cs-CZ" dirty="0"/>
          </a:p>
          <a:p>
            <a:endParaRPr lang="cs-CZ" dirty="0" smtClean="0"/>
          </a:p>
          <a:p>
            <a:r>
              <a:rPr lang="cs-CZ" dirty="0" smtClean="0"/>
              <a:t>Autor 12 knih bajek</a:t>
            </a:r>
          </a:p>
          <a:p>
            <a:endParaRPr lang="cs-CZ" dirty="0" smtClean="0"/>
          </a:p>
          <a:p>
            <a:r>
              <a:rPr lang="cs-CZ" dirty="0" smtClean="0"/>
              <a:t>Nejplodnější bajkař</a:t>
            </a:r>
          </a:p>
          <a:p>
            <a:endParaRPr lang="cs-CZ" dirty="0" smtClean="0"/>
          </a:p>
          <a:p>
            <a:r>
              <a:rPr lang="cs-CZ" dirty="0" smtClean="0"/>
              <a:t>Kritik společnosti, vypočítavosti a lstivosti</a:t>
            </a:r>
            <a:endParaRPr lang="cs-CZ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Nižší žánry - bajky</a:t>
            </a:r>
            <a:endParaRPr lang="cs-CZ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1052736"/>
            <a:ext cx="3301727" cy="4033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51917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sah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O lišce a sýru…</a:t>
            </a:r>
            <a:endParaRPr lang="cs-CZ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980728"/>
            <a:ext cx="4471367" cy="57585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50916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sah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b="1" dirty="0" err="1" smtClean="0">
                <a:solidFill>
                  <a:srgbClr val="C00000"/>
                </a:solidFill>
              </a:rPr>
              <a:t>Moliére</a:t>
            </a:r>
            <a:r>
              <a:rPr lang="cs-CZ" b="1" dirty="0" smtClean="0">
                <a:solidFill>
                  <a:srgbClr val="C00000"/>
                </a:solidFill>
              </a:rPr>
              <a:t> </a:t>
            </a:r>
            <a:r>
              <a:rPr lang="cs-CZ" dirty="0" smtClean="0"/>
              <a:t>(1622-1673)</a:t>
            </a:r>
          </a:p>
          <a:p>
            <a:endParaRPr lang="cs-CZ" dirty="0" smtClean="0"/>
          </a:p>
          <a:p>
            <a:endParaRPr lang="cs-CZ" dirty="0" smtClean="0"/>
          </a:p>
          <a:p>
            <a:r>
              <a:rPr lang="cs-CZ" dirty="0" smtClean="0"/>
              <a:t>Nejvýznamnější dramatik všech dob</a:t>
            </a:r>
          </a:p>
          <a:p>
            <a:endParaRPr lang="cs-CZ" dirty="0" smtClean="0"/>
          </a:p>
          <a:p>
            <a:r>
              <a:rPr lang="cs-CZ" dirty="0" smtClean="0"/>
              <a:t>Měl snahu se vymknout klasicismu</a:t>
            </a:r>
          </a:p>
          <a:p>
            <a:endParaRPr lang="cs-CZ" dirty="0" smtClean="0"/>
          </a:p>
          <a:p>
            <a:r>
              <a:rPr lang="cs-CZ" dirty="0" smtClean="0"/>
              <a:t>13 let kočoval s divadelní společností, poté byl přijat do královských služeb</a:t>
            </a:r>
            <a:endParaRPr lang="cs-CZ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Nižší žánr - komedie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317957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hluk">
  <a:themeElements>
    <a:clrScheme name="Administrativní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Shluk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Shluk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CA70B1BD1DBA5343977DDED399D04114" ma:contentTypeVersion="4" ma:contentTypeDescription="Vytvoří nový dokument" ma:contentTypeScope="" ma:versionID="f90fbe75922ee67d4bda25d443c0d683">
  <xsd:schema xmlns:xsd="http://www.w3.org/2001/XMLSchema" xmlns:xs="http://www.w3.org/2001/XMLSchema" xmlns:p="http://schemas.microsoft.com/office/2006/metadata/properties" xmlns:ns2="2e6e352e-daf4-4a4d-a1a5-d77b4f112608" targetNamespace="http://schemas.microsoft.com/office/2006/metadata/properties" ma:root="true" ma:fieldsID="42947b717d9f99ffa260aa5fba2553d0" ns2:_="">
    <xsd:import namespace="2e6e352e-daf4-4a4d-a1a5-d77b4f1126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e6e352e-daf4-4a4d-a1a5-d77b4f11260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B416A61-2C5E-4383-BE5B-096B32EA4D0F}"/>
</file>

<file path=customXml/itemProps2.xml><?xml version="1.0" encoding="utf-8"?>
<ds:datastoreItem xmlns:ds="http://schemas.openxmlformats.org/officeDocument/2006/customXml" ds:itemID="{1FEF3C84-E4E5-4E2A-9E56-A2C50268AEC4}"/>
</file>

<file path=customXml/itemProps3.xml><?xml version="1.0" encoding="utf-8"?>
<ds:datastoreItem xmlns:ds="http://schemas.openxmlformats.org/officeDocument/2006/customXml" ds:itemID="{553735EE-8F22-4415-8EDE-2B9E9EFD582C}"/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167</TotalTime>
  <Words>367</Words>
  <Application>Microsoft Office PowerPoint</Application>
  <PresentationFormat>Předvádění na obrazovce (4:3)</PresentationFormat>
  <Paragraphs>127</Paragraphs>
  <Slides>17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5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17</vt:i4>
      </vt:variant>
    </vt:vector>
  </HeadingPairs>
  <TitlesOfParts>
    <vt:vector size="23" baseType="lpstr">
      <vt:lpstr>Lucida Sans Unicode</vt:lpstr>
      <vt:lpstr>Verdana</vt:lpstr>
      <vt:lpstr>Wingdings</vt:lpstr>
      <vt:lpstr>Wingdings 2</vt:lpstr>
      <vt:lpstr>Wingdings 3</vt:lpstr>
      <vt:lpstr>Shluk</vt:lpstr>
      <vt:lpstr>2. Klasicismus – francouzská literatura</vt:lpstr>
      <vt:lpstr>Vyšší žánry  - tragédie</vt:lpstr>
      <vt:lpstr>  Cid  </vt:lpstr>
      <vt:lpstr>Jean Racine  (1639-1699)</vt:lpstr>
      <vt:lpstr> Jean Racine  </vt:lpstr>
      <vt:lpstr>  Faidra </vt:lpstr>
      <vt:lpstr>Nižší žánry - bajky</vt:lpstr>
      <vt:lpstr>O lišce a sýru…</vt:lpstr>
      <vt:lpstr>Nižší žánr - komedie</vt:lpstr>
      <vt:lpstr>Moliére</vt:lpstr>
      <vt:lpstr>Moliére</vt:lpstr>
      <vt:lpstr>Zdravý nemocný</vt:lpstr>
      <vt:lpstr>Moliére - hry</vt:lpstr>
      <vt:lpstr> Lakomec </vt:lpstr>
      <vt:lpstr>Tartuffe</vt:lpstr>
      <vt:lpstr>Don Juan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 Klasicismus – francouzská literatura</dc:title>
  <dc:creator>Naše pančelka</dc:creator>
  <cp:lastModifiedBy>Administrator</cp:lastModifiedBy>
  <cp:revision>20</cp:revision>
  <dcterms:created xsi:type="dcterms:W3CDTF">2013-02-23T20:29:27Z</dcterms:created>
  <dcterms:modified xsi:type="dcterms:W3CDTF">2022-04-05T09:35:53Z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0x010100CA70B1BD1DBA5343977DDED399D04114</vt:lpwstr>
  </property>
</Properties>
</file>