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9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7" r:id="rId15"/>
    <p:sldId id="269" r:id="rId16"/>
    <p:sldId id="270" r:id="rId17"/>
    <p:sldId id="271" r:id="rId18"/>
    <p:sldId id="276" r:id="rId19"/>
    <p:sldId id="277" r:id="rId20"/>
    <p:sldId id="280" r:id="rId21"/>
    <p:sldId id="281" r:id="rId22"/>
    <p:sldId id="273" r:id="rId23"/>
    <p:sldId id="282" r:id="rId24"/>
    <p:sldId id="283" r:id="rId25"/>
    <p:sldId id="279" r:id="rId26"/>
    <p:sldId id="278" r:id="rId27"/>
    <p:sldId id="274" r:id="rId28"/>
    <p:sldId id="284" r:id="rId29"/>
    <p:sldId id="285" r:id="rId30"/>
    <p:sldId id="275" r:id="rId31"/>
    <p:sldId id="286" r:id="rId32"/>
    <p:sldId id="294" r:id="rId33"/>
    <p:sldId id="287" r:id="rId34"/>
    <p:sldId id="293" r:id="rId35"/>
    <p:sldId id="288" r:id="rId36"/>
    <p:sldId id="289" r:id="rId37"/>
    <p:sldId id="290" r:id="rId38"/>
    <p:sldId id="291" r:id="rId39"/>
    <p:sldId id="295" r:id="rId40"/>
    <p:sldId id="296" r:id="rId41"/>
    <p:sldId id="29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YL_bCZmcx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FY6WPb7Di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9peSebG9Zw" TargetMode="External"/><Relationship Id="rId2" Type="http://schemas.openxmlformats.org/officeDocument/2006/relationships/hyperlink" Target="http://www.youtube.com/watch?v=xscKgCBp-i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r9ZPJ6Wa-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6I77tmA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ceskatelevize.cz/video/5150-osudy-a-dilo-karla-capka?vsrc=predmet&amp;vsrcid=cj-a-literatura%7Estredni-skol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4009" y="2060848"/>
            <a:ext cx="3744416" cy="2664296"/>
          </a:xfrm>
        </p:spPr>
        <p:txBody>
          <a:bodyPr>
            <a:normAutofit fontScale="90000"/>
          </a:bodyPr>
          <a:lstStyle/>
          <a:p>
            <a:r>
              <a:rPr lang="cs-CZ" dirty="0"/>
              <a:t>Spisovatelé demokratického proudu – </a:t>
            </a:r>
            <a:r>
              <a:rPr lang="cs-CZ" b="1" dirty="0"/>
              <a:t>Karel Čapek, Josef Čapek 2023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33365" y="5013176"/>
            <a:ext cx="3309803" cy="668533"/>
          </a:xfrm>
        </p:spPr>
        <p:txBody>
          <a:bodyPr/>
          <a:lstStyle/>
          <a:p>
            <a:r>
              <a:rPr lang="cs-CZ" dirty="0"/>
              <a:t>Mgr. </a:t>
            </a:r>
            <a:r>
              <a:rPr lang="cs-CZ"/>
              <a:t>Regina Jonášová 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05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Boží muka </a:t>
            </a:r>
            <a:r>
              <a:rPr lang="cs-CZ" dirty="0"/>
              <a:t>(1917)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Čapek zachycuje úzkost z počátku století </a:t>
            </a:r>
          </a:p>
          <a:p>
            <a:r>
              <a:rPr lang="cs-CZ" sz="2800" dirty="0"/>
              <a:t>Obavu z nástupu techniky</a:t>
            </a:r>
          </a:p>
          <a:p>
            <a:endParaRPr lang="cs-CZ" sz="2800" dirty="0"/>
          </a:p>
          <a:p>
            <a:r>
              <a:rPr lang="cs-CZ" sz="2800" dirty="0"/>
              <a:t>Povídka </a:t>
            </a:r>
            <a:r>
              <a:rPr lang="cs-CZ" sz="2800" b="1" dirty="0"/>
              <a:t>Šlépěj</a:t>
            </a:r>
            <a:r>
              <a:rPr lang="cs-CZ" sz="2800" dirty="0"/>
              <a:t>: o vyšetřování jediné opuštěné lidské stopy uprostřed zasněženého pole…</a:t>
            </a:r>
          </a:p>
        </p:txBody>
      </p:sp>
      <p:pic>
        <p:nvPicPr>
          <p:cNvPr id="2050" name="Picture 2" descr="C:\Users\Naše pančelka\AppData\Local\Microsoft\Windows\Temporary Internet Files\Content.IE5\SJ5ID6W1\MC9004160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542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9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R.U.R. </a:t>
            </a:r>
            <a:r>
              <a:rPr lang="cs-CZ" dirty="0">
                <a:solidFill>
                  <a:schemeClr val="tx1"/>
                </a:solidFill>
              </a:rPr>
              <a:t>(1920) </a:t>
            </a:r>
            <a:r>
              <a:rPr lang="cs-CZ" b="1" dirty="0">
                <a:solidFill>
                  <a:srgbClr val="00B050"/>
                </a:solidFill>
              </a:rPr>
              <a:t>Drama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608512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chemeClr val="tx1"/>
                </a:solidFill>
              </a:rPr>
              <a:t>Světoznámé drama – dalo světu slovo ROBOT</a:t>
            </a:r>
          </a:p>
          <a:p>
            <a:endParaRPr lang="cs-CZ" sz="2800" dirty="0">
              <a:solidFill>
                <a:schemeClr val="tx1"/>
              </a:solidFill>
            </a:endParaRPr>
          </a:p>
          <a:p>
            <a:r>
              <a:rPr lang="cs-CZ" sz="2800" dirty="0">
                <a:solidFill>
                  <a:schemeClr val="tx1"/>
                </a:solidFill>
              </a:rPr>
              <a:t>Do továrny </a:t>
            </a:r>
            <a:r>
              <a:rPr lang="cs-CZ" sz="2800" dirty="0" err="1">
                <a:solidFill>
                  <a:schemeClr val="tx1"/>
                </a:solidFill>
              </a:rPr>
              <a:t>Rossums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>
                <a:solidFill>
                  <a:schemeClr val="tx1"/>
                </a:solidFill>
              </a:rPr>
              <a:t>Univerzal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>
                <a:solidFill>
                  <a:schemeClr val="tx1"/>
                </a:solidFill>
              </a:rPr>
              <a:t>Robots</a:t>
            </a:r>
            <a:r>
              <a:rPr lang="cs-CZ" sz="2800" dirty="0">
                <a:solidFill>
                  <a:schemeClr val="tx1"/>
                </a:solidFill>
              </a:rPr>
              <a:t> přijede dívka </a:t>
            </a:r>
            <a:r>
              <a:rPr lang="cs-CZ" sz="2800" b="1" dirty="0">
                <a:solidFill>
                  <a:schemeClr val="tx1"/>
                </a:solidFill>
              </a:rPr>
              <a:t>Helena</a:t>
            </a:r>
            <a:r>
              <a:rPr lang="cs-CZ" sz="2800" dirty="0">
                <a:solidFill>
                  <a:schemeClr val="tx1"/>
                </a:solidFill>
              </a:rPr>
              <a:t> jako novinářka.</a:t>
            </a:r>
          </a:p>
          <a:p>
            <a:endParaRPr lang="cs-CZ" sz="2800" dirty="0">
              <a:solidFill>
                <a:schemeClr val="tx1"/>
              </a:solidFill>
            </a:endParaRPr>
          </a:p>
          <a:p>
            <a:r>
              <a:rPr lang="cs-CZ" sz="2800" dirty="0">
                <a:solidFill>
                  <a:schemeClr val="tx1"/>
                </a:solidFill>
              </a:rPr>
              <a:t>Vezme si ředitele továrny </a:t>
            </a:r>
            <a:r>
              <a:rPr lang="cs-CZ" sz="2800" b="1" dirty="0">
                <a:solidFill>
                  <a:schemeClr val="tx1"/>
                </a:solidFill>
              </a:rPr>
              <a:t>Domina</a:t>
            </a:r>
            <a:r>
              <a:rPr lang="cs-CZ" sz="2800" dirty="0">
                <a:solidFill>
                  <a:schemeClr val="tx1"/>
                </a:solidFill>
              </a:rPr>
              <a:t> a žije na ostrově 10 let.</a:t>
            </a:r>
          </a:p>
          <a:p>
            <a:endParaRPr lang="cs-CZ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Naše pančelka\AppData\Local\Microsoft\Windows\Temporary Internet Files\Content.IE5\HE0SHE77\MP90042765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67" y="0"/>
            <a:ext cx="1936483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8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52128"/>
          </a:xfrm>
        </p:spPr>
        <p:txBody>
          <a:bodyPr/>
          <a:lstStyle/>
          <a:p>
            <a:r>
              <a:rPr lang="cs-CZ" dirty="0">
                <a:solidFill>
                  <a:srgbClr val="C00000"/>
                </a:solidFill>
              </a:rPr>
              <a:t>R.U.R.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tx1"/>
                </a:solidFill>
              </a:rPr>
              <a:t>Dojde ke vzpouře robotů, všichni lidé zahynou. Statečná Helena stihne zničit recept na výrobu robotů.</a:t>
            </a:r>
          </a:p>
          <a:p>
            <a:endParaRPr lang="cs-CZ" sz="2800" dirty="0">
              <a:solidFill>
                <a:schemeClr val="tx1"/>
              </a:solidFill>
            </a:endParaRPr>
          </a:p>
          <a:p>
            <a:r>
              <a:rPr lang="cs-CZ" sz="2800" dirty="0">
                <a:solidFill>
                  <a:schemeClr val="tx1"/>
                </a:solidFill>
              </a:rPr>
              <a:t>Přežije jen </a:t>
            </a:r>
            <a:r>
              <a:rPr lang="cs-CZ" sz="2800" b="1" dirty="0">
                <a:solidFill>
                  <a:schemeClr val="tx1"/>
                </a:solidFill>
              </a:rPr>
              <a:t>stavitel </a:t>
            </a:r>
            <a:r>
              <a:rPr lang="cs-CZ" sz="2800" b="1" dirty="0" err="1">
                <a:solidFill>
                  <a:schemeClr val="tx1"/>
                </a:solidFill>
              </a:rPr>
              <a:t>Alquist</a:t>
            </a:r>
            <a:r>
              <a:rPr lang="cs-CZ" sz="2800" dirty="0">
                <a:solidFill>
                  <a:schemeClr val="tx1"/>
                </a:solidFill>
              </a:rPr>
              <a:t>, který má robotům recept znovu dodat.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4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/>
          <a:lstStyle/>
          <a:p>
            <a:r>
              <a:rPr lang="cs-CZ" dirty="0">
                <a:solidFill>
                  <a:srgbClr val="C00000"/>
                </a:solidFill>
              </a:rPr>
              <a:t>R.U.R.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chemeClr val="tx1"/>
                </a:solidFill>
              </a:rPr>
              <a:t>Hra končí nadějí, </a:t>
            </a:r>
            <a:r>
              <a:rPr lang="cs-CZ" sz="2800" dirty="0" err="1">
                <a:solidFill>
                  <a:schemeClr val="tx1"/>
                </a:solidFill>
              </a:rPr>
              <a:t>Alquist</a:t>
            </a:r>
            <a:r>
              <a:rPr lang="cs-CZ" sz="2800" dirty="0">
                <a:solidFill>
                  <a:schemeClr val="tx1"/>
                </a:solidFill>
              </a:rPr>
              <a:t> zjistí, že mezi roboty vzniká lidská láska (</a:t>
            </a:r>
            <a:r>
              <a:rPr lang="cs-CZ" sz="2800" b="1" dirty="0">
                <a:solidFill>
                  <a:schemeClr val="tx1"/>
                </a:solidFill>
              </a:rPr>
              <a:t>Primus </a:t>
            </a:r>
            <a:r>
              <a:rPr lang="cs-CZ" sz="2800" dirty="0">
                <a:solidFill>
                  <a:schemeClr val="tx1"/>
                </a:solidFill>
              </a:rPr>
              <a:t>a </a:t>
            </a:r>
            <a:r>
              <a:rPr lang="cs-CZ" sz="2800" b="1" dirty="0">
                <a:solidFill>
                  <a:schemeClr val="tx1"/>
                </a:solidFill>
              </a:rPr>
              <a:t>Helena</a:t>
            </a:r>
            <a:r>
              <a:rPr lang="cs-CZ" sz="2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396480" cy="390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0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20080"/>
          </a:xfrm>
        </p:spPr>
        <p:txBody>
          <a:bodyPr/>
          <a:lstStyle/>
          <a:p>
            <a:r>
              <a:rPr lang="cs-CZ" dirty="0"/>
              <a:t>Z </a:t>
            </a:r>
            <a:r>
              <a:rPr lang="cs-CZ"/>
              <a:t>tisku 2017 </a:t>
            </a:r>
            <a:r>
              <a:rPr lang="cs-CZ">
                <a:sym typeface="Wingdings" panose="05000000000000000000" pitchFamily="2" charset="2"/>
              </a:rPr>
              <a:t>….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Vývojáři sociální sítě </a:t>
            </a:r>
            <a:r>
              <a:rPr lang="cs-CZ" dirty="0" err="1"/>
              <a:t>Facebook</a:t>
            </a:r>
            <a:r>
              <a:rPr lang="cs-CZ" dirty="0"/>
              <a:t> museli řešit zapeklitý případ. Při experimentu s chatovacími roboty se umělé inteligence tak trochu vymkly kontrole a angličtinu si upravily do jazyka, kterému rozuměli jen oba roboti. Experiment kvůli tomu pro jistotu skončil.</a:t>
            </a:r>
          </a:p>
        </p:txBody>
      </p:sp>
    </p:spTree>
    <p:extLst>
      <p:ext uri="{BB962C8B-B14F-4D97-AF65-F5344CB8AC3E}">
        <p14:creationId xmlns:p14="http://schemas.microsoft.com/office/powerpoint/2010/main" val="399421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Věc </a:t>
            </a:r>
            <a:r>
              <a:rPr lang="cs-CZ" b="1" dirty="0" err="1">
                <a:solidFill>
                  <a:srgbClr val="C00000"/>
                </a:solidFill>
              </a:rPr>
              <a:t>Makropulos</a:t>
            </a:r>
            <a:r>
              <a:rPr lang="cs-CZ" b="1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(1922)</a:t>
            </a:r>
            <a:r>
              <a:rPr lang="cs-CZ" b="1" dirty="0">
                <a:solidFill>
                  <a:srgbClr val="00B050"/>
                </a:solidFill>
              </a:rPr>
              <a:t> Drama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/>
          </a:bodyPr>
          <a:lstStyle/>
          <a:p>
            <a:r>
              <a:rPr lang="cs-CZ" sz="2800" dirty="0"/>
              <a:t>Roku 1585 se narodila alchymistovi Rudolfa II. dcerka</a:t>
            </a:r>
          </a:p>
          <a:p>
            <a:endParaRPr lang="cs-CZ" sz="2800" dirty="0"/>
          </a:p>
          <a:p>
            <a:r>
              <a:rPr lang="cs-CZ" sz="2800" dirty="0"/>
              <a:t>Omlazuje se elixírem a žije přes staletí pod různými jmény jako operní zpěvačka </a:t>
            </a:r>
            <a:r>
              <a:rPr lang="cs-CZ" sz="2800" b="1" dirty="0"/>
              <a:t>Elina </a:t>
            </a:r>
            <a:r>
              <a:rPr lang="cs-CZ" sz="2800" b="1" dirty="0" err="1"/>
              <a:t>Makropulos</a:t>
            </a:r>
            <a:endParaRPr lang="cs-CZ" sz="2800" dirty="0"/>
          </a:p>
        </p:txBody>
      </p:sp>
      <p:pic>
        <p:nvPicPr>
          <p:cNvPr id="5122" name="Picture 2" descr="http://www.topzine.cz/wp-content/uploads/2010/11/Vaclav-Postranecky-a-Sona-Cervena-460x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24" y="4430292"/>
            <a:ext cx="4165476" cy="239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4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Věc </a:t>
            </a:r>
            <a:r>
              <a:rPr lang="cs-CZ" b="1" dirty="0" err="1">
                <a:solidFill>
                  <a:srgbClr val="C00000"/>
                </a:solidFill>
              </a:rPr>
              <a:t>Makropulos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4464496"/>
          </a:xfrm>
        </p:spPr>
        <p:txBody>
          <a:bodyPr>
            <a:normAutofit fontScale="92500" lnSpcReduction="20000"/>
          </a:bodyPr>
          <a:lstStyle/>
          <a:p>
            <a:r>
              <a:rPr lang="cs-CZ" sz="2800" dirty="0"/>
              <a:t>Recept na nesmrtelnost je ale součástí dědictví a Elina o něj přijde.</a:t>
            </a:r>
          </a:p>
          <a:p>
            <a:endParaRPr lang="cs-CZ" sz="2800" dirty="0"/>
          </a:p>
          <a:p>
            <a:r>
              <a:rPr lang="cs-CZ" sz="2800" dirty="0"/>
              <a:t>Pátrá po něm, nakonec je velmi unavená životem a vyčerpaná.</a:t>
            </a:r>
          </a:p>
          <a:p>
            <a:endParaRPr lang="cs-CZ" sz="2800" dirty="0"/>
          </a:p>
          <a:p>
            <a:r>
              <a:rPr lang="cs-CZ" sz="2800" dirty="0"/>
              <a:t>Lidé kolem ní o recept na nesmrtelnost nestojí.</a:t>
            </a:r>
          </a:p>
          <a:p>
            <a:endParaRPr lang="cs-CZ" sz="2800" dirty="0"/>
          </a:p>
          <a:p>
            <a:r>
              <a:rPr lang="cs-CZ" sz="2800" dirty="0"/>
              <a:t>Nakonec společně spálí nalezený recept v krbu…</a:t>
            </a:r>
          </a:p>
        </p:txBody>
      </p:sp>
    </p:spTree>
    <p:extLst>
      <p:ext uri="{BB962C8B-B14F-4D97-AF65-F5344CB8AC3E}">
        <p14:creationId xmlns:p14="http://schemas.microsoft.com/office/powerpoint/2010/main" val="35101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Krakatit </a:t>
            </a:r>
            <a:r>
              <a:rPr lang="cs-CZ" dirty="0">
                <a:solidFill>
                  <a:schemeClr val="tx1"/>
                </a:solidFill>
              </a:rPr>
              <a:t>(1924) - </a:t>
            </a:r>
            <a:r>
              <a:rPr lang="cs-CZ" b="1" dirty="0">
                <a:solidFill>
                  <a:srgbClr val="00B050"/>
                </a:solidFill>
              </a:rPr>
              <a:t>román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556792"/>
            <a:ext cx="6777317" cy="4680520"/>
          </a:xfrm>
        </p:spPr>
        <p:txBody>
          <a:bodyPr/>
          <a:lstStyle/>
          <a:p>
            <a:endParaRPr lang="cs-CZ" dirty="0"/>
          </a:p>
          <a:p>
            <a:r>
              <a:rPr lang="cs-CZ" sz="2800" b="1" dirty="0"/>
              <a:t>Ing. Prokop </a:t>
            </a:r>
            <a:r>
              <a:rPr lang="cs-CZ" sz="2800" dirty="0"/>
              <a:t>odhalil </a:t>
            </a:r>
            <a:r>
              <a:rPr lang="cs-CZ" sz="2800" b="1" dirty="0"/>
              <a:t>třaskavinu</a:t>
            </a:r>
            <a:r>
              <a:rPr lang="cs-CZ" sz="2800" dirty="0"/>
              <a:t>, která může zničit celý svět .</a:t>
            </a:r>
          </a:p>
          <a:p>
            <a:endParaRPr lang="cs-CZ" sz="2800" dirty="0"/>
          </a:p>
          <a:p>
            <a:r>
              <a:rPr lang="cs-CZ" sz="2800" dirty="0"/>
              <a:t>Reaguje na </a:t>
            </a:r>
            <a:r>
              <a:rPr lang="cs-CZ" sz="2800" dirty="0" err="1"/>
              <a:t>antivlny</a:t>
            </a:r>
            <a:r>
              <a:rPr lang="cs-CZ" sz="2800" dirty="0"/>
              <a:t>, a to v úterý a v pátek (nikdo neví proč).</a:t>
            </a:r>
          </a:p>
          <a:p>
            <a:endParaRPr lang="cs-CZ" sz="2800" dirty="0"/>
          </a:p>
          <a:p>
            <a:r>
              <a:rPr lang="cs-CZ" sz="2800" dirty="0"/>
              <a:t>Je vyčerpán, má zánět mozkových blan a otravu v ruce.</a:t>
            </a:r>
          </a:p>
        </p:txBody>
      </p:sp>
    </p:spTree>
    <p:extLst>
      <p:ext uri="{BB962C8B-B14F-4D97-AF65-F5344CB8AC3E}">
        <p14:creationId xmlns:p14="http://schemas.microsoft.com/office/powerpoint/2010/main" val="13633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Krakatit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V horečce prozradí tajemství bývalému spolužáku Tomešovi.</a:t>
            </a:r>
          </a:p>
          <a:p>
            <a:endParaRPr lang="cs-CZ" dirty="0"/>
          </a:p>
          <a:p>
            <a:r>
              <a:rPr lang="cs-CZ" dirty="0"/>
              <a:t>Výbušnina je mu ukradena a Prokop se obává zneužití vynálezu.</a:t>
            </a:r>
          </a:p>
          <a:p>
            <a:endParaRPr lang="cs-CZ" dirty="0"/>
          </a:p>
          <a:p>
            <a:r>
              <a:rPr lang="cs-CZ" dirty="0"/>
              <a:t>Prokop pátrá v sídle vládců i u anarchistů, všichni ho chtějí jen zneužít.</a:t>
            </a:r>
          </a:p>
          <a:p>
            <a:endParaRPr lang="cs-CZ" dirty="0"/>
          </a:p>
          <a:p>
            <a:r>
              <a:rPr lang="cs-CZ" dirty="0"/>
              <a:t>Setká se se staříkem (symbol moudrosti) a náhle si uvědomí, že je volný (</a:t>
            </a:r>
            <a:r>
              <a:rPr lang="cs-CZ" b="1" dirty="0"/>
              <a:t>zapomněl postup výroby!</a:t>
            </a:r>
            <a:r>
              <a:rPr lang="cs-CZ" dirty="0"/>
              <a:t>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32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08012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Válka s Mloky </a:t>
            </a:r>
            <a:r>
              <a:rPr lang="cs-CZ" dirty="0">
                <a:solidFill>
                  <a:schemeClr val="tx1"/>
                </a:solidFill>
              </a:rPr>
              <a:t>(1936)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endParaRPr lang="cs-CZ" dirty="0"/>
          </a:p>
          <a:p>
            <a:r>
              <a:rPr lang="cs-CZ" b="1" dirty="0">
                <a:solidFill>
                  <a:srgbClr val="00B050"/>
                </a:solidFill>
              </a:rPr>
              <a:t>Román - fejeton</a:t>
            </a:r>
          </a:p>
          <a:p>
            <a:r>
              <a:rPr lang="cs-CZ" dirty="0"/>
              <a:t>Utopie varující před fašismem</a:t>
            </a:r>
          </a:p>
          <a:p>
            <a:endParaRPr lang="cs-CZ" dirty="0"/>
          </a:p>
          <a:p>
            <a:r>
              <a:rPr lang="cs-CZ" dirty="0"/>
              <a:t>Ve světě se objeví inteligentní mloci.</a:t>
            </a:r>
          </a:p>
          <a:p>
            <a:endParaRPr lang="cs-CZ" dirty="0"/>
          </a:p>
          <a:p>
            <a:r>
              <a:rPr lang="cs-CZ" dirty="0"/>
              <a:t>Jsou zneužíváni jako levná pracovní síla, ale brzy zjistí, že mohou mít moc.</a:t>
            </a:r>
          </a:p>
        </p:txBody>
      </p:sp>
      <p:pic>
        <p:nvPicPr>
          <p:cNvPr id="3074" name="Picture 2" descr="C:\Users\Naše pančelka\AppData\Local\Microsoft\Windows\Temporary Internet Files\Content.IE5\DLACH5TP\MC9002322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836712"/>
            <a:ext cx="1564741" cy="16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Karel Čapek (1890-1938) str.56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71600" y="2204864"/>
            <a:ext cx="6777317" cy="3508977"/>
          </a:xfrm>
        </p:spPr>
        <p:txBody>
          <a:bodyPr>
            <a:normAutofit/>
          </a:bodyPr>
          <a:lstStyle/>
          <a:p>
            <a:r>
              <a:rPr lang="cs-CZ" sz="2800" dirty="0"/>
              <a:t>Mimořádná osobnost</a:t>
            </a:r>
          </a:p>
          <a:p>
            <a:r>
              <a:rPr lang="cs-CZ" sz="2800" dirty="0"/>
              <a:t>Všestranný autor</a:t>
            </a:r>
          </a:p>
          <a:p>
            <a:r>
              <a:rPr lang="cs-CZ" sz="2800" dirty="0"/>
              <a:t>Představitel kultury 1.republiky</a:t>
            </a:r>
          </a:p>
          <a:p>
            <a:r>
              <a:rPr lang="cs-CZ" sz="2800" dirty="0"/>
              <a:t>Po 2.světové válce zakázaný</a:t>
            </a:r>
          </a:p>
          <a:p>
            <a:r>
              <a:rPr lang="cs-CZ" sz="2800" dirty="0"/>
              <a:t>Zemřel v prosinci 1938 (uštván nacisty)</a:t>
            </a:r>
          </a:p>
        </p:txBody>
      </p:sp>
    </p:spTree>
    <p:extLst>
      <p:ext uri="{BB962C8B-B14F-4D97-AF65-F5344CB8AC3E}">
        <p14:creationId xmlns:p14="http://schemas.microsoft.com/office/powerpoint/2010/main" val="249117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Válka s Mloky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2323652"/>
            <a:ext cx="7920880" cy="3508977"/>
          </a:xfrm>
        </p:spPr>
        <p:txBody>
          <a:bodyPr>
            <a:normAutofit/>
          </a:bodyPr>
          <a:lstStyle/>
          <a:p>
            <a:endParaRPr lang="cs-CZ" dirty="0"/>
          </a:p>
          <a:p>
            <a:r>
              <a:rPr lang="cs-CZ" sz="2800" dirty="0"/>
              <a:t>Roztahují se (mají k dispozici třaskaviny na vodní stavby) a ukrajují pevninu, aby si pro sebe zvětšili moře</a:t>
            </a:r>
          </a:p>
          <a:p>
            <a:endParaRPr lang="cs-CZ" sz="2800" dirty="0"/>
          </a:p>
          <a:p>
            <a:r>
              <a:rPr lang="cs-CZ" sz="2800" b="1" dirty="0">
                <a:solidFill>
                  <a:srgbClr val="C00000"/>
                </a:solidFill>
              </a:rPr>
              <a:t>Román končí objevem mloků ve Vltavě…</a:t>
            </a:r>
          </a:p>
          <a:p>
            <a:endParaRPr lang="cs-CZ" sz="2800" dirty="0"/>
          </a:p>
        </p:txBody>
      </p:sp>
      <p:pic>
        <p:nvPicPr>
          <p:cNvPr id="4" name="Picture 2" descr="C:\Users\Naše pančelka\AppData\Local\Microsoft\Windows\Temporary Internet Files\Content.IE5\DLACH5TP\MC9002322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1564741" cy="16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0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Válka s Mloky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Román je koncipován jako </a:t>
            </a:r>
            <a:r>
              <a:rPr lang="cs-CZ" b="1" dirty="0">
                <a:solidFill>
                  <a:srgbClr val="C00000"/>
                </a:solidFill>
              </a:rPr>
              <a:t>román – fejeton.</a:t>
            </a:r>
          </a:p>
          <a:p>
            <a:endParaRPr lang="cs-CZ" dirty="0"/>
          </a:p>
          <a:p>
            <a:r>
              <a:rPr lang="cs-CZ" dirty="0"/>
              <a:t>Čapek zde používá a paroduje různé novinářské postupy (fejeton, zpráva, oznámení, bulvární tisk atd.).</a:t>
            </a:r>
          </a:p>
          <a:p>
            <a:endParaRPr lang="cs-CZ" dirty="0"/>
          </a:p>
          <a:p>
            <a:r>
              <a:rPr lang="cs-CZ" dirty="0"/>
              <a:t>Příběh je interpretován očima obyčejné pražské rodiny, která sleduje média.</a:t>
            </a:r>
          </a:p>
        </p:txBody>
      </p:sp>
      <p:pic>
        <p:nvPicPr>
          <p:cNvPr id="4" name="Picture 2" descr="C:\Users\Naše pančelka\AppData\Local\Microsoft\Windows\Temporary Internet Files\Content.IE5\DLACH5TP\MC9002322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6672"/>
            <a:ext cx="1564741" cy="16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Válka s mloky </a:t>
            </a:r>
            <a:r>
              <a:rPr lang="cs-CZ" dirty="0">
                <a:solidFill>
                  <a:schemeClr val="tx1"/>
                </a:solidFill>
              </a:rPr>
              <a:t>– filmová adaptace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https://www.youtube.com/watch?v=YYL_bCZmcxo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41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/>
              <a:t>4. Varování před totalitou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4275837"/>
          </a:xfrm>
        </p:spPr>
        <p:txBody>
          <a:bodyPr>
            <a:normAutofit lnSpcReduction="10000"/>
          </a:bodyPr>
          <a:lstStyle/>
          <a:p>
            <a:r>
              <a:rPr lang="cs-CZ" sz="4000" b="1" dirty="0">
                <a:solidFill>
                  <a:srgbClr val="C00000"/>
                </a:solidFill>
              </a:rPr>
              <a:t>Bílá nemoc </a:t>
            </a:r>
            <a:r>
              <a:rPr lang="cs-CZ" sz="4000" dirty="0">
                <a:solidFill>
                  <a:schemeClr val="tx1"/>
                </a:solidFill>
              </a:rPr>
              <a:t>(1937) </a:t>
            </a:r>
            <a:r>
              <a:rPr lang="cs-CZ" sz="4000" b="1" dirty="0">
                <a:solidFill>
                  <a:srgbClr val="00B050"/>
                </a:solidFill>
              </a:rPr>
              <a:t>Drama</a:t>
            </a:r>
            <a:endParaRPr lang="cs-CZ" sz="4000" dirty="0">
              <a:solidFill>
                <a:schemeClr val="tx1"/>
              </a:solidFill>
            </a:endParaRPr>
          </a:p>
          <a:p>
            <a:r>
              <a:rPr lang="cs-CZ" sz="2800" dirty="0">
                <a:solidFill>
                  <a:schemeClr val="tx1"/>
                </a:solidFill>
              </a:rPr>
              <a:t>Strašná nemoc podobná malomocenství postihuje lidi bez rozdílu.</a:t>
            </a:r>
          </a:p>
          <a:p>
            <a:endParaRPr lang="cs-CZ" sz="2800" b="1" dirty="0">
              <a:solidFill>
                <a:schemeClr val="tx1"/>
              </a:solidFill>
            </a:endParaRPr>
          </a:p>
          <a:p>
            <a:r>
              <a:rPr lang="cs-CZ" sz="2800" b="1" dirty="0">
                <a:solidFill>
                  <a:schemeClr val="tx1"/>
                </a:solidFill>
              </a:rPr>
              <a:t>Chudinský lékař </a:t>
            </a:r>
            <a:r>
              <a:rPr lang="cs-CZ" sz="2800" b="1" dirty="0" err="1">
                <a:solidFill>
                  <a:schemeClr val="tx1"/>
                </a:solidFill>
              </a:rPr>
              <a:t>Galén</a:t>
            </a:r>
            <a:r>
              <a:rPr lang="cs-CZ" sz="2800" b="1" dirty="0">
                <a:solidFill>
                  <a:schemeClr val="tx1"/>
                </a:solidFill>
              </a:rPr>
              <a:t> </a:t>
            </a:r>
            <a:r>
              <a:rPr lang="cs-CZ" sz="2800" dirty="0">
                <a:solidFill>
                  <a:schemeClr val="tx1"/>
                </a:solidFill>
              </a:rPr>
              <a:t>nalezne protilátku.</a:t>
            </a:r>
          </a:p>
          <a:p>
            <a:endParaRPr lang="cs-CZ" sz="2800" dirty="0">
              <a:solidFill>
                <a:schemeClr val="tx1"/>
              </a:solidFill>
            </a:endParaRPr>
          </a:p>
          <a:p>
            <a:r>
              <a:rPr lang="cs-CZ" sz="2800" dirty="0">
                <a:solidFill>
                  <a:schemeClr val="tx1"/>
                </a:solidFill>
              </a:rPr>
              <a:t>Její volné šíření podmiňuje mírovou smlouvou mezi státy světa (má hrozné zkušenosti válečného lékaře). </a:t>
            </a:r>
          </a:p>
        </p:txBody>
      </p:sp>
    </p:spTree>
    <p:extLst>
      <p:ext uri="{BB962C8B-B14F-4D97-AF65-F5344CB8AC3E}">
        <p14:creationId xmlns:p14="http://schemas.microsoft.com/office/powerpoint/2010/main" val="38497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Bílá nemoc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556792"/>
            <a:ext cx="7632848" cy="4275837"/>
          </a:xfrm>
        </p:spPr>
        <p:txBody>
          <a:bodyPr>
            <a:normAutofit/>
          </a:bodyPr>
          <a:lstStyle/>
          <a:p>
            <a:r>
              <a:rPr lang="cs-CZ" sz="2800" dirty="0"/>
              <a:t>Onemocní </a:t>
            </a:r>
            <a:r>
              <a:rPr lang="cs-CZ" sz="2800" b="1" dirty="0"/>
              <a:t>baron </a:t>
            </a:r>
            <a:r>
              <a:rPr lang="cs-CZ" sz="2800" b="1" dirty="0" err="1"/>
              <a:t>Krüg</a:t>
            </a:r>
            <a:r>
              <a:rPr lang="cs-CZ" sz="2800" b="1" dirty="0"/>
              <a:t> </a:t>
            </a:r>
            <a:r>
              <a:rPr lang="cs-CZ" sz="2800" dirty="0"/>
              <a:t>(zbrojař), zdá se, že </a:t>
            </a:r>
            <a:r>
              <a:rPr lang="cs-CZ" sz="2800" dirty="0" err="1"/>
              <a:t>Galénovi</a:t>
            </a:r>
            <a:r>
              <a:rPr lang="cs-CZ" sz="2800" dirty="0"/>
              <a:t> vyhoví a zastaví výrobu, nakonec raději spáchá sebevraždu.</a:t>
            </a:r>
          </a:p>
          <a:p>
            <a:endParaRPr lang="cs-CZ" sz="2800" dirty="0"/>
          </a:p>
          <a:p>
            <a:r>
              <a:rPr lang="cs-CZ" sz="2800" dirty="0"/>
              <a:t>Onemocní i </a:t>
            </a:r>
            <a:r>
              <a:rPr lang="cs-CZ" sz="2800" b="1" dirty="0"/>
              <a:t>maršál</a:t>
            </a:r>
            <a:r>
              <a:rPr lang="cs-CZ" sz="2800" dirty="0"/>
              <a:t>, hledá pomoc u </a:t>
            </a:r>
            <a:r>
              <a:rPr lang="cs-CZ" sz="2800" dirty="0" err="1"/>
              <a:t>Galéna</a:t>
            </a:r>
            <a:r>
              <a:rPr lang="cs-CZ" sz="2800" dirty="0"/>
              <a:t>, toho ale ušlape zfanatizovaný dav. ( Scéna nápadně připomíná fašistické Německo…).</a:t>
            </a:r>
          </a:p>
        </p:txBody>
      </p:sp>
    </p:spTree>
    <p:extLst>
      <p:ext uri="{BB962C8B-B14F-4D97-AF65-F5344CB8AC3E}">
        <p14:creationId xmlns:p14="http://schemas.microsoft.com/office/powerpoint/2010/main" val="395752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1052736"/>
            <a:ext cx="7024744" cy="114300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Bílá nemoc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https://www.youtube.com/watch?v=pFY6WPb7Dig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38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Matka </a:t>
            </a:r>
            <a:r>
              <a:rPr lang="cs-CZ" dirty="0">
                <a:solidFill>
                  <a:schemeClr val="tx1"/>
                </a:solidFill>
              </a:rPr>
              <a:t>(1938) </a:t>
            </a:r>
            <a:r>
              <a:rPr lang="cs-CZ" b="1" dirty="0">
                <a:solidFill>
                  <a:srgbClr val="00B050"/>
                </a:solidFill>
              </a:rPr>
              <a:t>Drama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96544"/>
          </a:xfrm>
        </p:spPr>
        <p:txBody>
          <a:bodyPr>
            <a:normAutofit/>
          </a:bodyPr>
          <a:lstStyle/>
          <a:p>
            <a:r>
              <a:rPr lang="cs-CZ" sz="2800" dirty="0"/>
              <a:t>Reakce na španělskou občanskou válku</a:t>
            </a:r>
          </a:p>
          <a:p>
            <a:r>
              <a:rPr lang="cs-CZ" sz="2800" dirty="0"/>
              <a:t>Matka vede dialog a spory se svými mrtvými:</a:t>
            </a:r>
          </a:p>
          <a:p>
            <a:endParaRPr lang="cs-CZ" sz="2800" dirty="0"/>
          </a:p>
          <a:p>
            <a:r>
              <a:rPr lang="cs-CZ" sz="2800" b="1" dirty="0"/>
              <a:t>Manžel: </a:t>
            </a:r>
            <a:r>
              <a:rPr lang="cs-CZ" sz="2800" dirty="0"/>
              <a:t>smrt na základě špatného rozkazu</a:t>
            </a:r>
          </a:p>
          <a:p>
            <a:r>
              <a:rPr lang="cs-CZ" sz="2800" b="1" dirty="0"/>
              <a:t>Syn Jiří: </a:t>
            </a:r>
            <a:r>
              <a:rPr lang="cs-CZ" sz="2800" dirty="0"/>
              <a:t>letec, zemřel při výškovém rekordu</a:t>
            </a:r>
          </a:p>
          <a:p>
            <a:r>
              <a:rPr lang="cs-CZ" sz="2800" b="1" dirty="0"/>
              <a:t>Syn Ondřej: </a:t>
            </a:r>
            <a:r>
              <a:rPr lang="cs-CZ" sz="2800" dirty="0"/>
              <a:t>smrt v tropech na zhoubnou infekci</a:t>
            </a:r>
          </a:p>
          <a:p>
            <a:r>
              <a:rPr lang="cs-CZ" sz="2800" b="1" dirty="0"/>
              <a:t>Dvojčata Petr a Kornel:</a:t>
            </a:r>
            <a:r>
              <a:rPr lang="cs-CZ" sz="2800" dirty="0"/>
              <a:t> zahynuli v občanské válce jako vojáci </a:t>
            </a:r>
          </a:p>
          <a:p>
            <a:endParaRPr lang="cs-CZ" sz="2800" dirty="0"/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7923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Matka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 fontScale="77500" lnSpcReduction="20000"/>
          </a:bodyPr>
          <a:lstStyle/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r>
              <a:rPr lang="cs-CZ" sz="3600" dirty="0"/>
              <a:t>Střet mužského a ženského principu (žena – matka, muž – hrdina)</a:t>
            </a:r>
          </a:p>
          <a:p>
            <a:endParaRPr lang="cs-CZ" sz="3600" dirty="0"/>
          </a:p>
          <a:p>
            <a:endParaRPr lang="cs-CZ" sz="3600" dirty="0"/>
          </a:p>
          <a:p>
            <a:r>
              <a:rPr lang="cs-CZ" sz="3600" b="1" dirty="0"/>
              <a:t>Nakonec matka pošle do války i nejmladšího opatrovaného </a:t>
            </a:r>
            <a:r>
              <a:rPr lang="cs-CZ" sz="3600" b="1" dirty="0" err="1"/>
              <a:t>Toniho</a:t>
            </a:r>
            <a:endParaRPr lang="cs-CZ" sz="3600" b="1" dirty="0"/>
          </a:p>
          <a:p>
            <a:endParaRPr lang="cs-CZ" sz="2800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14" y="0"/>
            <a:ext cx="2726096" cy="286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83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5. Pohádky pro děti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556792"/>
            <a:ext cx="7776864" cy="4824536"/>
          </a:xfrm>
        </p:spPr>
        <p:txBody>
          <a:bodyPr>
            <a:normAutofit/>
          </a:bodyPr>
          <a:lstStyle/>
          <a:p>
            <a:r>
              <a:rPr lang="cs-CZ" sz="2800" dirty="0"/>
              <a:t>Polidštěné postavy</a:t>
            </a:r>
          </a:p>
          <a:p>
            <a:endParaRPr lang="cs-CZ" sz="2800" dirty="0"/>
          </a:p>
          <a:p>
            <a:r>
              <a:rPr lang="cs-CZ" sz="2800" dirty="0"/>
              <a:t>Skutečná místa děje</a:t>
            </a:r>
          </a:p>
          <a:p>
            <a:endParaRPr lang="cs-CZ" sz="2800" dirty="0"/>
          </a:p>
          <a:p>
            <a:r>
              <a:rPr lang="cs-CZ" sz="2800" dirty="0"/>
              <a:t>Nejsou tu zlé postavy, spíše legrační lidé s jejich slabinami</a:t>
            </a:r>
          </a:p>
          <a:p>
            <a:endParaRPr lang="cs-CZ" sz="2800" dirty="0"/>
          </a:p>
          <a:p>
            <a:r>
              <a:rPr lang="cs-CZ" sz="2800" dirty="0"/>
              <a:t>Typické jsou novotvary a synonyma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51535"/>
            <a:ext cx="2160240" cy="299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9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08012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Devatero pohádek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4203829"/>
          </a:xfrm>
        </p:spPr>
        <p:txBody>
          <a:bodyPr/>
          <a:lstStyle/>
          <a:p>
            <a:r>
              <a:rPr lang="cs-CZ" b="1" dirty="0"/>
              <a:t>Inspirace Devaterem pohádek: Lotrando a Zubejda Lotr intelektuál </a:t>
            </a:r>
            <a:r>
              <a:rPr lang="cs-CZ" b="1" dirty="0">
                <a:sym typeface="Wingdings" pitchFamily="2" charset="2"/>
              </a:rPr>
              <a:t></a:t>
            </a:r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http://www.youtube.com/watch?v=xscKgCBp-iI</a:t>
            </a:r>
            <a:endParaRPr lang="cs-CZ" dirty="0"/>
          </a:p>
          <a:p>
            <a:endParaRPr lang="cs-CZ" dirty="0"/>
          </a:p>
          <a:p>
            <a:r>
              <a:rPr lang="cs-CZ" b="1" dirty="0">
                <a:hlinkClick r:id="rId3"/>
              </a:rPr>
              <a:t>https://www.youtube.com/watch?v=49peSebG9Zw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90368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936104"/>
          </a:xfrm>
        </p:spPr>
        <p:txBody>
          <a:bodyPr/>
          <a:lstStyle/>
          <a:p>
            <a:r>
              <a:rPr lang="cs-CZ" dirty="0"/>
              <a:t>Karel Čapek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5072"/>
            <a:ext cx="5245383" cy="395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Dášeňka čili život štěněte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r>
              <a:rPr lang="cs-CZ" b="1" dirty="0"/>
              <a:t>Chraňte si své ocásky… </a:t>
            </a:r>
            <a:r>
              <a:rPr lang="cs-CZ" b="1" dirty="0">
                <a:sym typeface="Wingdings" pitchFamily="2" charset="2"/>
              </a:rPr>
              <a:t></a:t>
            </a:r>
            <a:r>
              <a:rPr lang="cs-CZ" b="1" dirty="0"/>
              <a:t> </a:t>
            </a: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https://www.youtube.com/watch?v=Mr9ZPJ6Wa-M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570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008112"/>
          </a:xfrm>
        </p:spPr>
        <p:txBody>
          <a:bodyPr/>
          <a:lstStyle/>
          <a:p>
            <a:r>
              <a:rPr lang="cs-CZ" b="1" dirty="0"/>
              <a:t>6. Povídky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cs-CZ" sz="2800" b="1" dirty="0">
                <a:solidFill>
                  <a:srgbClr val="C00000"/>
                </a:solidFill>
              </a:rPr>
              <a:t>Povídky z jedné kapsy</a:t>
            </a:r>
          </a:p>
          <a:p>
            <a:endParaRPr lang="cs-CZ" sz="2800" b="1" dirty="0">
              <a:solidFill>
                <a:srgbClr val="C00000"/>
              </a:solidFill>
            </a:endParaRPr>
          </a:p>
          <a:p>
            <a:r>
              <a:rPr lang="cs-CZ" sz="2800" b="1" dirty="0">
                <a:solidFill>
                  <a:srgbClr val="C00000"/>
                </a:solidFill>
              </a:rPr>
              <a:t>Povídky z druhé kapsy</a:t>
            </a:r>
          </a:p>
          <a:p>
            <a:endParaRPr lang="cs-CZ" sz="2800" b="1" dirty="0">
              <a:solidFill>
                <a:srgbClr val="C00000"/>
              </a:solidFill>
            </a:endParaRPr>
          </a:p>
          <a:p>
            <a:r>
              <a:rPr lang="cs-CZ" sz="2800" b="1" dirty="0">
                <a:solidFill>
                  <a:schemeClr val="tx1"/>
                </a:solidFill>
              </a:rPr>
              <a:t>Detektivní zápletky</a:t>
            </a:r>
            <a:r>
              <a:rPr lang="cs-CZ" sz="2800" dirty="0">
                <a:solidFill>
                  <a:schemeClr val="tx1"/>
                </a:solidFill>
              </a:rPr>
              <a:t>, vtipné pojetí, sympatie se zločinci (prohřešky jsou lidské), např. kasaři, lehké dívky, únoskyně dítěte…</a:t>
            </a:r>
          </a:p>
        </p:txBody>
      </p:sp>
    </p:spTree>
    <p:extLst>
      <p:ext uri="{BB962C8B-B14F-4D97-AF65-F5344CB8AC3E}">
        <p14:creationId xmlns:p14="http://schemas.microsoft.com/office/powerpoint/2010/main" val="67069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B050"/>
                </a:solidFill>
              </a:rPr>
              <a:t>Hordubal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2323652"/>
            <a:ext cx="7992888" cy="4057676"/>
          </a:xfrm>
        </p:spPr>
        <p:txBody>
          <a:bodyPr/>
          <a:lstStyle/>
          <a:p>
            <a:r>
              <a:rPr lang="cs-CZ" dirty="0"/>
              <a:t>Povídka</a:t>
            </a:r>
          </a:p>
          <a:p>
            <a:endParaRPr lang="cs-CZ" dirty="0"/>
          </a:p>
          <a:p>
            <a:r>
              <a:rPr lang="cs-CZ" dirty="0"/>
              <a:t>O nešťastníkovi, který odejde za prací do Ameriky a po návratu jej zabije manželka s novým přítelem</a:t>
            </a:r>
          </a:p>
          <a:p>
            <a:endParaRPr lang="cs-CZ" dirty="0"/>
          </a:p>
          <a:p>
            <a:r>
              <a:rPr lang="cs-CZ" dirty="0"/>
              <a:t>Líčeno z různých pohledů, forma detektivky</a:t>
            </a:r>
          </a:p>
          <a:p>
            <a:endParaRPr lang="cs-CZ" dirty="0"/>
          </a:p>
          <a:p>
            <a:r>
              <a:rPr lang="cs-CZ" dirty="0"/>
              <a:t>Autor má pro všechny lidské pochopení</a:t>
            </a:r>
          </a:p>
        </p:txBody>
      </p:sp>
    </p:spTree>
    <p:extLst>
      <p:ext uri="{BB962C8B-B14F-4D97-AF65-F5344CB8AC3E}">
        <p14:creationId xmlns:p14="http://schemas.microsoft.com/office/powerpoint/2010/main" val="4038910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Čapek </a:t>
            </a:r>
            <a:r>
              <a:rPr lang="cs-CZ" dirty="0">
                <a:solidFill>
                  <a:schemeClr val="tx2"/>
                </a:solidFill>
              </a:rPr>
              <a:t>(</a:t>
            </a:r>
            <a:r>
              <a:rPr lang="cs-CZ" dirty="0"/>
              <a:t>1887-1945)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556792"/>
            <a:ext cx="7128908" cy="4536504"/>
          </a:xfrm>
        </p:spPr>
        <p:txBody>
          <a:bodyPr>
            <a:normAutofit/>
          </a:bodyPr>
          <a:lstStyle/>
          <a:p>
            <a:endParaRPr lang="cs-CZ" sz="2800" dirty="0"/>
          </a:p>
          <a:p>
            <a:r>
              <a:rPr lang="cs-CZ" sz="2800" dirty="0"/>
              <a:t>Zemřel v koncentračním táboře</a:t>
            </a:r>
          </a:p>
          <a:p>
            <a:endParaRPr lang="cs-CZ" sz="2800" dirty="0"/>
          </a:p>
          <a:p>
            <a:r>
              <a:rPr lang="cs-CZ" sz="2800" dirty="0"/>
              <a:t>Psal s bratrem i sám</a:t>
            </a:r>
          </a:p>
          <a:p>
            <a:endParaRPr lang="cs-CZ" sz="2800" dirty="0"/>
          </a:p>
          <a:p>
            <a:r>
              <a:rPr lang="cs-CZ" sz="2800" dirty="0"/>
              <a:t>Zaměřil se hlavně na výtvarné umění</a:t>
            </a:r>
          </a:p>
          <a:p>
            <a:endParaRPr lang="cs-CZ" sz="2800" dirty="0"/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02471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08012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Čapek str. 59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488832" cy="4203829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52" y="1607640"/>
            <a:ext cx="3981599" cy="49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725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Čapek – </a:t>
            </a:r>
            <a:r>
              <a:rPr lang="cs-CZ" b="1" dirty="0">
                <a:solidFill>
                  <a:schemeClr val="tx2"/>
                </a:solidFill>
              </a:rPr>
              <a:t>Koupel nohou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392488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3146648" cy="42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391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Čapek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b="1" dirty="0" err="1"/>
              <a:t>Fantomas</a:t>
            </a:r>
            <a:r>
              <a:rPr lang="cs-CZ" sz="2800" b="1" dirty="0"/>
              <a:t> - zločinec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7514"/>
            <a:ext cx="3627462" cy="617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83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08112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Čapek - 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120680" cy="411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63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Josef Čapek </a:t>
            </a:r>
            <a:r>
              <a:rPr lang="cs-CZ" b="1" dirty="0">
                <a:solidFill>
                  <a:srgbClr val="C00000"/>
                </a:solidFill>
              </a:rPr>
              <a:t>Povídání o pejskovi a kočičce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2323652"/>
            <a:ext cx="7920880" cy="3985668"/>
          </a:xfrm>
        </p:spPr>
        <p:txBody>
          <a:bodyPr/>
          <a:lstStyle/>
          <a:p>
            <a:endParaRPr lang="cs-CZ" b="1" dirty="0"/>
          </a:p>
          <a:p>
            <a:endParaRPr lang="cs-CZ" b="1" dirty="0"/>
          </a:p>
          <a:p>
            <a:r>
              <a:rPr lang="cs-CZ" b="1" dirty="0"/>
              <a:t>Povídání o Pejskovi a Kočičce - Jak si pejsek s kočičkou dělali dort:</a:t>
            </a:r>
          </a:p>
          <a:p>
            <a:endParaRPr lang="cs-CZ" b="1" dirty="0"/>
          </a:p>
          <a:p>
            <a:r>
              <a:rPr lang="cs-CZ" b="1">
                <a:hlinkClick r:id="rId2"/>
              </a:rPr>
              <a:t>https://www.youtube.com/watch?v=4o6I77tmAjs</a:t>
            </a:r>
            <a:endParaRPr lang="cs-CZ" b="1" dirty="0"/>
          </a:p>
          <a:p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0568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Stín kapradiny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Dva pytláci zavraždí hajného</a:t>
            </a:r>
          </a:p>
          <a:p>
            <a:endParaRPr lang="cs-CZ" dirty="0"/>
          </a:p>
          <a:p>
            <a:r>
              <a:rPr lang="cs-CZ" dirty="0"/>
              <a:t>Ukrývají se v lese a trpí výčitkami svědomí</a:t>
            </a:r>
          </a:p>
          <a:p>
            <a:endParaRPr lang="cs-CZ"/>
          </a:p>
          <a:p>
            <a:r>
              <a:rPr lang="cs-CZ"/>
              <a:t>Jednoho </a:t>
            </a:r>
            <a:r>
              <a:rPr lang="cs-CZ" dirty="0"/>
              <a:t>zastřelí četníci a druhý se zabije raději sám – je to pro ně „vysvobození“</a:t>
            </a:r>
          </a:p>
        </p:txBody>
      </p:sp>
    </p:spTree>
    <p:extLst>
      <p:ext uri="{BB962C8B-B14F-4D97-AF65-F5344CB8AC3E}">
        <p14:creationId xmlns:p14="http://schemas.microsoft.com/office/powerpoint/2010/main" val="24043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Karel Čapek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https://edu.ceskatelevize.cz/video/5150-osudy-a-dilo-karla-capka?vsrc=predmet&amp;vsrcid=cj-a-literatura%7Estredni-skola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8326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B050"/>
                </a:solidFill>
              </a:rPr>
              <a:t>Lelio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  <a:p>
            <a:r>
              <a:rPr lang="cs-CZ"/>
              <a:t>Expresionistický </a:t>
            </a:r>
            <a:r>
              <a:rPr lang="cs-CZ" dirty="0"/>
              <a:t>filozofický text – pocity zločince, vina a trest v </a:t>
            </a:r>
            <a:r>
              <a:rPr lang="cs-CZ"/>
              <a:t>kulisách přírody</a:t>
            </a:r>
          </a:p>
        </p:txBody>
      </p:sp>
    </p:spTree>
    <p:extLst>
      <p:ext uri="{BB962C8B-B14F-4D97-AF65-F5344CB8AC3E}">
        <p14:creationId xmlns:p14="http://schemas.microsoft.com/office/powerpoint/2010/main" val="1054199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           Díky za pozornost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7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dirty="0"/>
              <a:t>Karel Čapek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2800" dirty="0"/>
              <a:t>Inspiroval se </a:t>
            </a:r>
            <a:r>
              <a:rPr lang="cs-CZ" sz="2800" b="1" dirty="0"/>
              <a:t>PRAGMATISMEM </a:t>
            </a:r>
            <a:r>
              <a:rPr lang="cs-CZ" sz="2800" dirty="0"/>
              <a:t>= idealistický filozofický směr z USA</a:t>
            </a:r>
          </a:p>
          <a:p>
            <a:endParaRPr lang="cs-CZ" sz="2800" dirty="0"/>
          </a:p>
          <a:p>
            <a:r>
              <a:rPr lang="cs-CZ" sz="2800" dirty="0"/>
              <a:t>Neexistuje objektivní pravda</a:t>
            </a:r>
          </a:p>
          <a:p>
            <a:endParaRPr lang="cs-CZ" sz="2800" dirty="0"/>
          </a:p>
          <a:p>
            <a:r>
              <a:rPr lang="cs-CZ" sz="2800" dirty="0"/>
              <a:t>Poznání tvoří soubor subjektivních pravd, vše je relativní</a:t>
            </a:r>
          </a:p>
          <a:p>
            <a:endParaRPr lang="cs-CZ" sz="2800" dirty="0"/>
          </a:p>
          <a:p>
            <a:r>
              <a:rPr lang="cs-CZ" sz="2800" dirty="0"/>
              <a:t>Pravda je podmíněna okolnostmi</a:t>
            </a:r>
          </a:p>
        </p:txBody>
      </p:sp>
    </p:spTree>
    <p:extLst>
      <p:ext uri="{BB962C8B-B14F-4D97-AF65-F5344CB8AC3E}">
        <p14:creationId xmlns:p14="http://schemas.microsoft.com/office/powerpoint/2010/main" val="95121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224136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1. Dílo psané s bratrem Josefem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536504"/>
          </a:xfrm>
        </p:spPr>
        <p:txBody>
          <a:bodyPr>
            <a:noAutofit/>
          </a:bodyPr>
          <a:lstStyle/>
          <a:p>
            <a:r>
              <a:rPr lang="cs-CZ" sz="2800" b="1" dirty="0">
                <a:solidFill>
                  <a:srgbClr val="00B050"/>
                </a:solidFill>
              </a:rPr>
              <a:t>Drama</a:t>
            </a:r>
            <a:r>
              <a:rPr lang="cs-CZ" sz="2800" dirty="0"/>
              <a:t> </a:t>
            </a:r>
            <a:r>
              <a:rPr lang="cs-CZ" sz="2800" b="1" dirty="0">
                <a:solidFill>
                  <a:srgbClr val="C00000"/>
                </a:solidFill>
              </a:rPr>
              <a:t>Ze života hmyzu</a:t>
            </a:r>
          </a:p>
          <a:p>
            <a:r>
              <a:rPr lang="cs-CZ" sz="2800" dirty="0"/>
              <a:t>Alegorie</a:t>
            </a:r>
          </a:p>
          <a:p>
            <a:r>
              <a:rPr lang="cs-CZ" sz="2800" dirty="0"/>
              <a:t>Tulák sleduje hemžení hmyzu</a:t>
            </a:r>
          </a:p>
          <a:p>
            <a:endParaRPr lang="cs-CZ" sz="2800" b="1" dirty="0"/>
          </a:p>
          <a:p>
            <a:r>
              <a:rPr lang="cs-CZ" sz="2800" b="1" dirty="0"/>
              <a:t>Motýl</a:t>
            </a:r>
            <a:r>
              <a:rPr lang="cs-CZ" sz="2800" dirty="0"/>
              <a:t> = symbol citové nezodpovědnosti</a:t>
            </a:r>
          </a:p>
          <a:p>
            <a:r>
              <a:rPr lang="cs-CZ" sz="2800" b="1" dirty="0"/>
              <a:t>Mravenci</a:t>
            </a:r>
            <a:r>
              <a:rPr lang="cs-CZ" sz="2800" dirty="0"/>
              <a:t> = vojáci</a:t>
            </a:r>
          </a:p>
          <a:p>
            <a:r>
              <a:rPr lang="cs-CZ" sz="2800" b="1" dirty="0"/>
              <a:t>Chrobác</a:t>
            </a:r>
            <a:r>
              <a:rPr lang="cs-CZ" sz="2800" dirty="0"/>
              <a:t>i = egoisté, pečují jen o svou „kuličku“</a:t>
            </a:r>
          </a:p>
        </p:txBody>
      </p:sp>
    </p:spTree>
    <p:extLst>
      <p:ext uri="{BB962C8B-B14F-4D97-AF65-F5344CB8AC3E}">
        <p14:creationId xmlns:p14="http://schemas.microsoft.com/office/powerpoint/2010/main" val="6006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/>
              <a:t>2. Fejetony a sloupky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cs-CZ" sz="2800" dirty="0"/>
              <a:t>Čapek se věnoval </a:t>
            </a:r>
            <a:r>
              <a:rPr lang="cs-CZ" sz="2800" b="1" dirty="0"/>
              <a:t>novinářské činnosti</a:t>
            </a:r>
          </a:p>
          <a:p>
            <a:r>
              <a:rPr lang="cs-CZ" sz="2800" dirty="0"/>
              <a:t>Zajímal se i o maličkosti</a:t>
            </a:r>
          </a:p>
          <a:p>
            <a:r>
              <a:rPr lang="cs-CZ" sz="2800" dirty="0"/>
              <a:t>Psal o </a:t>
            </a:r>
            <a:r>
              <a:rPr lang="cs-CZ" sz="2800" b="1" dirty="0"/>
              <a:t>cestách, zahradnictví</a:t>
            </a:r>
          </a:p>
          <a:p>
            <a:endParaRPr lang="cs-CZ" sz="2800" b="1" dirty="0"/>
          </a:p>
          <a:p>
            <a:r>
              <a:rPr lang="cs-CZ" sz="2800" dirty="0"/>
              <a:t>Srozumitelný jazyk, zobecňoval své postřehy např. o národní povaze (aktuální i dnes)  </a:t>
            </a:r>
          </a:p>
        </p:txBody>
      </p:sp>
    </p:spTree>
    <p:extLst>
      <p:ext uri="{BB962C8B-B14F-4D97-AF65-F5344CB8AC3E}">
        <p14:creationId xmlns:p14="http://schemas.microsoft.com/office/powerpoint/2010/main" val="29462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cs-CZ" sz="2800" b="1" dirty="0"/>
              <a:t>Fejetony a sloupky vycházely i knižně:</a:t>
            </a:r>
          </a:p>
          <a:p>
            <a:endParaRPr lang="cs-CZ" sz="2800" b="1" dirty="0"/>
          </a:p>
          <a:p>
            <a:r>
              <a:rPr lang="cs-CZ" sz="2800" b="1" dirty="0">
                <a:solidFill>
                  <a:srgbClr val="C00000"/>
                </a:solidFill>
              </a:rPr>
              <a:t>Zahradníkův rok</a:t>
            </a:r>
          </a:p>
          <a:p>
            <a:endParaRPr lang="cs-CZ" sz="2800" b="1" dirty="0">
              <a:solidFill>
                <a:srgbClr val="C00000"/>
              </a:solidFill>
            </a:endParaRPr>
          </a:p>
          <a:p>
            <a:r>
              <a:rPr lang="cs-CZ" sz="2800" b="1" dirty="0">
                <a:solidFill>
                  <a:srgbClr val="C00000"/>
                </a:solidFill>
              </a:rPr>
              <a:t>Jak se co dělá</a:t>
            </a:r>
            <a:endParaRPr lang="cs-CZ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Naše pančelka\AppData\Local\Microsoft\Windows\Temporary Internet Files\Content.IE5\F8RFJ6RX\MC9002302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3394229" cy="37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4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/>
          <a:lstStyle/>
          <a:p>
            <a:r>
              <a:rPr lang="cs-CZ" b="1" dirty="0"/>
              <a:t>3. Utopické prózy Čapka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824536"/>
          </a:xfrm>
        </p:spPr>
        <p:txBody>
          <a:bodyPr>
            <a:normAutofit/>
          </a:bodyPr>
          <a:lstStyle/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r>
              <a:rPr lang="cs-CZ" sz="2800" dirty="0"/>
              <a:t>Opakuje se </a:t>
            </a:r>
            <a:r>
              <a:rPr lang="cs-CZ" sz="2800" b="1" dirty="0"/>
              <a:t>motiv převratného vynálezu </a:t>
            </a:r>
            <a:r>
              <a:rPr lang="cs-CZ" sz="2800" dirty="0"/>
              <a:t>a jeho neblahého důsledku na lidstvo</a:t>
            </a:r>
          </a:p>
          <a:p>
            <a:endParaRPr lang="cs-CZ" sz="2800" dirty="0"/>
          </a:p>
          <a:p>
            <a:r>
              <a:rPr lang="cs-CZ" sz="2800" dirty="0"/>
              <a:t>Technika se vyvíjí rychleji než morálka</a:t>
            </a:r>
          </a:p>
        </p:txBody>
      </p:sp>
      <p:pic>
        <p:nvPicPr>
          <p:cNvPr id="1026" name="Picture 2" descr="C:\Users\Naše pančelka\AppData\Local\Microsoft\Windows\Temporary Internet Files\Content.IE5\SJ5ID6W1\MC9000712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5792"/>
            <a:ext cx="3744417" cy="246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8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045662-74E6-4949-A525-FEAAF8B4803B}"/>
</file>

<file path=customXml/itemProps2.xml><?xml version="1.0" encoding="utf-8"?>
<ds:datastoreItem xmlns:ds="http://schemas.openxmlformats.org/officeDocument/2006/customXml" ds:itemID="{92BB12BA-221A-4033-A44E-6E647356A24A}"/>
</file>

<file path=customXml/itemProps3.xml><?xml version="1.0" encoding="utf-8"?>
<ds:datastoreItem xmlns:ds="http://schemas.openxmlformats.org/officeDocument/2006/customXml" ds:itemID="{20EDAB53-190C-462E-A042-82CABE7C4BB1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537</TotalTime>
  <Words>1144</Words>
  <Application>Microsoft Office PowerPoint</Application>
  <PresentationFormat>Předvádění na obrazovce (4:3)</PresentationFormat>
  <Paragraphs>212</Paragraphs>
  <Slides>41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4" baseType="lpstr">
      <vt:lpstr>Century Gothic</vt:lpstr>
      <vt:lpstr>Wingdings 2</vt:lpstr>
      <vt:lpstr>Austin</vt:lpstr>
      <vt:lpstr>Spisovatelé demokratického proudu – Karel Čapek, Josef Čapek 2023</vt:lpstr>
      <vt:lpstr>Karel Čapek (1890-1938) str.56</vt:lpstr>
      <vt:lpstr>Karel Čapek</vt:lpstr>
      <vt:lpstr>Karel Čapek</vt:lpstr>
      <vt:lpstr>Karel Čapek</vt:lpstr>
      <vt:lpstr>1. Dílo psané s bratrem Josefem</vt:lpstr>
      <vt:lpstr>2. Fejetony a sloupky</vt:lpstr>
      <vt:lpstr>Prezentace aplikace PowerPoint</vt:lpstr>
      <vt:lpstr>3. Utopické prózy Čapka</vt:lpstr>
      <vt:lpstr>Boží muka (1917)</vt:lpstr>
      <vt:lpstr>R.U.R. (1920) Drama</vt:lpstr>
      <vt:lpstr>R.U.R.</vt:lpstr>
      <vt:lpstr>R.U.R.</vt:lpstr>
      <vt:lpstr>Z tisku 2017 ….</vt:lpstr>
      <vt:lpstr>Věc Makropulos (1922) Drama</vt:lpstr>
      <vt:lpstr>Věc Makropulos</vt:lpstr>
      <vt:lpstr>Krakatit (1924) - román</vt:lpstr>
      <vt:lpstr>Krakatit</vt:lpstr>
      <vt:lpstr>Válka s Mloky (1936)</vt:lpstr>
      <vt:lpstr>Válka s Mloky</vt:lpstr>
      <vt:lpstr>Válka s Mloky</vt:lpstr>
      <vt:lpstr>Válka s mloky – filmová adaptace</vt:lpstr>
      <vt:lpstr>4. Varování před totalitou</vt:lpstr>
      <vt:lpstr>Bílá nemoc</vt:lpstr>
      <vt:lpstr>Bílá nemoc</vt:lpstr>
      <vt:lpstr>Matka (1938) Drama</vt:lpstr>
      <vt:lpstr>Matka </vt:lpstr>
      <vt:lpstr>5. Pohádky pro děti</vt:lpstr>
      <vt:lpstr>Devatero pohádek</vt:lpstr>
      <vt:lpstr>Dášeňka čili život štěněte</vt:lpstr>
      <vt:lpstr>6. Povídky</vt:lpstr>
      <vt:lpstr>Hordubal</vt:lpstr>
      <vt:lpstr>Josef Čapek (1887-1945)</vt:lpstr>
      <vt:lpstr>Josef Čapek str. 59</vt:lpstr>
      <vt:lpstr>Josef Čapek – Koupel nohou</vt:lpstr>
      <vt:lpstr>Josef Čapek</vt:lpstr>
      <vt:lpstr>Josef Čapek - ?</vt:lpstr>
      <vt:lpstr>Josef Čapek Povídání o pejskovi a kočičce</vt:lpstr>
      <vt:lpstr>Stín kapradiny</vt:lpstr>
      <vt:lpstr>Lelio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Spisovatlé demokratického proudu – Karel Čapek</dc:title>
  <dc:creator>Naše pančelka</dc:creator>
  <cp:lastModifiedBy>Jonášová Regina</cp:lastModifiedBy>
  <cp:revision>51</cp:revision>
  <dcterms:created xsi:type="dcterms:W3CDTF">2013-01-24T18:57:17Z</dcterms:created>
  <dcterms:modified xsi:type="dcterms:W3CDTF">2023-03-20T11:31:55Z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