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76" r:id="rId14"/>
    <p:sldId id="277" r:id="rId15"/>
    <p:sldId id="278" r:id="rId16"/>
    <p:sldId id="291" r:id="rId17"/>
    <p:sldId id="269" r:id="rId18"/>
    <p:sldId id="279" r:id="rId19"/>
    <p:sldId id="280" r:id="rId20"/>
    <p:sldId id="281" r:id="rId21"/>
    <p:sldId id="282" r:id="rId22"/>
    <p:sldId id="283" r:id="rId23"/>
    <p:sldId id="293" r:id="rId24"/>
    <p:sldId id="294" r:id="rId25"/>
    <p:sldId id="296" r:id="rId26"/>
    <p:sldId id="297" r:id="rId27"/>
    <p:sldId id="270" r:id="rId28"/>
    <p:sldId id="284" r:id="rId29"/>
    <p:sldId id="292" r:id="rId30"/>
    <p:sldId id="290" r:id="rId31"/>
    <p:sldId id="299" r:id="rId32"/>
    <p:sldId id="298" r:id="rId33"/>
    <p:sldId id="272" r:id="rId3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4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E9164-4AB2-4C57-BBCA-2B36AEA518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cs-CZ"/>
        </a:p>
      </dgm:t>
    </dgm:pt>
    <dgm:pt modelId="{7563EDE9-238B-4E2E-A8AC-B73FA31A9DED}">
      <dgm:prSet/>
      <dgm:spPr/>
      <dgm:t>
        <a:bodyPr/>
        <a:lstStyle/>
        <a:p>
          <a:pPr rtl="0"/>
          <a:r>
            <a:rPr lang="cs-CZ" smtClean="0"/>
            <a:t>1. náboženské motivy</a:t>
          </a:r>
          <a:endParaRPr lang="cs-CZ"/>
        </a:p>
      </dgm:t>
    </dgm:pt>
    <dgm:pt modelId="{321D4114-043E-4F8F-9BA7-E93FFBD05C68}" type="parTrans" cxnId="{E8DB2880-98C3-4E7F-8B1A-EAC9617B457D}">
      <dgm:prSet/>
      <dgm:spPr/>
      <dgm:t>
        <a:bodyPr/>
        <a:lstStyle/>
        <a:p>
          <a:endParaRPr lang="cs-CZ"/>
        </a:p>
      </dgm:t>
    </dgm:pt>
    <dgm:pt modelId="{94C69703-F9C6-41E9-8C26-411096E533E8}" type="sibTrans" cxnId="{E8DB2880-98C3-4E7F-8B1A-EAC9617B457D}">
      <dgm:prSet/>
      <dgm:spPr/>
      <dgm:t>
        <a:bodyPr/>
        <a:lstStyle/>
        <a:p>
          <a:endParaRPr lang="cs-CZ"/>
        </a:p>
      </dgm:t>
    </dgm:pt>
    <dgm:pt modelId="{FFE32C37-6DB7-44DB-AEC0-82477E28183F}">
      <dgm:prSet/>
      <dgm:spPr/>
      <dgm:t>
        <a:bodyPr/>
        <a:lstStyle/>
        <a:p>
          <a:pPr rtl="0"/>
          <a:r>
            <a:rPr lang="cs-CZ" smtClean="0"/>
            <a:t>2. revoluční motivy </a:t>
          </a:r>
          <a:endParaRPr lang="cs-CZ"/>
        </a:p>
      </dgm:t>
    </dgm:pt>
    <dgm:pt modelId="{EE332431-09BB-4D6F-A88B-6D3F49B1585E}" type="parTrans" cxnId="{C39FC791-943A-4215-9109-A9E525DE1A8F}">
      <dgm:prSet/>
      <dgm:spPr/>
      <dgm:t>
        <a:bodyPr/>
        <a:lstStyle/>
        <a:p>
          <a:endParaRPr lang="cs-CZ"/>
        </a:p>
      </dgm:t>
    </dgm:pt>
    <dgm:pt modelId="{8792141D-FBC8-4741-8083-794F68D31DD5}" type="sibTrans" cxnId="{C39FC791-943A-4215-9109-A9E525DE1A8F}">
      <dgm:prSet/>
      <dgm:spPr/>
      <dgm:t>
        <a:bodyPr/>
        <a:lstStyle/>
        <a:p>
          <a:endParaRPr lang="cs-CZ"/>
        </a:p>
      </dgm:t>
    </dgm:pt>
    <dgm:pt modelId="{64739463-EA7D-43E7-8917-87BD71D44F3E}" type="pres">
      <dgm:prSet presAssocID="{CFEE9164-4AB2-4C57-BBCA-2B36AEA518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3CC02F7-43BD-4F27-A424-4B8F0F8C3E74}" type="pres">
      <dgm:prSet presAssocID="{7563EDE9-238B-4E2E-A8AC-B73FA31A9DED}" presName="composite" presStyleCnt="0"/>
      <dgm:spPr/>
    </dgm:pt>
    <dgm:pt modelId="{4F89801F-36A7-49FB-B4AD-9679545B298B}" type="pres">
      <dgm:prSet presAssocID="{7563EDE9-238B-4E2E-A8AC-B73FA31A9DE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510D013-83A7-4739-B8B1-27B9CB721E07}" type="pres">
      <dgm:prSet presAssocID="{7563EDE9-238B-4E2E-A8AC-B73FA31A9DED}" presName="desTx" presStyleLbl="alignAccFollowNode1" presStyleIdx="0" presStyleCnt="2">
        <dgm:presLayoutVars>
          <dgm:bulletEnabled val="1"/>
        </dgm:presLayoutVars>
      </dgm:prSet>
      <dgm:spPr/>
    </dgm:pt>
    <dgm:pt modelId="{0B00AD03-7F47-4D44-8A73-A13AF6287FA3}" type="pres">
      <dgm:prSet presAssocID="{94C69703-F9C6-41E9-8C26-411096E533E8}" presName="space" presStyleCnt="0"/>
      <dgm:spPr/>
    </dgm:pt>
    <dgm:pt modelId="{07767724-ADCD-4C78-A24C-1C854848AAE2}" type="pres">
      <dgm:prSet presAssocID="{FFE32C37-6DB7-44DB-AEC0-82477E28183F}" presName="composite" presStyleCnt="0"/>
      <dgm:spPr/>
    </dgm:pt>
    <dgm:pt modelId="{585DB34A-F2ED-4BD2-ABFD-94B61C232AD9}" type="pres">
      <dgm:prSet presAssocID="{FFE32C37-6DB7-44DB-AEC0-82477E28183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0DC6FC6-EFE5-4277-9AB8-A97957247166}" type="pres">
      <dgm:prSet presAssocID="{FFE32C37-6DB7-44DB-AEC0-82477E28183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9FC791-943A-4215-9109-A9E525DE1A8F}" srcId="{CFEE9164-4AB2-4C57-BBCA-2B36AEA518A9}" destId="{FFE32C37-6DB7-44DB-AEC0-82477E28183F}" srcOrd="1" destOrd="0" parTransId="{EE332431-09BB-4D6F-A88B-6D3F49B1585E}" sibTransId="{8792141D-FBC8-4741-8083-794F68D31DD5}"/>
    <dgm:cxn modelId="{E8DB2880-98C3-4E7F-8B1A-EAC9617B457D}" srcId="{CFEE9164-4AB2-4C57-BBCA-2B36AEA518A9}" destId="{7563EDE9-238B-4E2E-A8AC-B73FA31A9DED}" srcOrd="0" destOrd="0" parTransId="{321D4114-043E-4F8F-9BA7-E93FFBD05C68}" sibTransId="{94C69703-F9C6-41E9-8C26-411096E533E8}"/>
    <dgm:cxn modelId="{DABCFA77-F537-42DF-AF1A-E762088FEBD4}" type="presOf" srcId="{7563EDE9-238B-4E2E-A8AC-B73FA31A9DED}" destId="{4F89801F-36A7-49FB-B4AD-9679545B298B}" srcOrd="0" destOrd="0" presId="urn:microsoft.com/office/officeart/2005/8/layout/hList1"/>
    <dgm:cxn modelId="{3AF9BF6C-6A4F-473E-A8E2-7C914CB03CEF}" type="presOf" srcId="{FFE32C37-6DB7-44DB-AEC0-82477E28183F}" destId="{585DB34A-F2ED-4BD2-ABFD-94B61C232AD9}" srcOrd="0" destOrd="0" presId="urn:microsoft.com/office/officeart/2005/8/layout/hList1"/>
    <dgm:cxn modelId="{7D232A13-1EEB-428D-8D2B-7D406F2D580F}" type="presOf" srcId="{CFEE9164-4AB2-4C57-BBCA-2B36AEA518A9}" destId="{64739463-EA7D-43E7-8917-87BD71D44F3E}" srcOrd="0" destOrd="0" presId="urn:microsoft.com/office/officeart/2005/8/layout/hList1"/>
    <dgm:cxn modelId="{2C8C6190-3136-47ED-ACF5-B029E1D306CF}" type="presParOf" srcId="{64739463-EA7D-43E7-8917-87BD71D44F3E}" destId="{E3CC02F7-43BD-4F27-A424-4B8F0F8C3E74}" srcOrd="0" destOrd="0" presId="urn:microsoft.com/office/officeart/2005/8/layout/hList1"/>
    <dgm:cxn modelId="{60F8800E-671B-4863-A387-4EF5B41657F0}" type="presParOf" srcId="{E3CC02F7-43BD-4F27-A424-4B8F0F8C3E74}" destId="{4F89801F-36A7-49FB-B4AD-9679545B298B}" srcOrd="0" destOrd="0" presId="urn:microsoft.com/office/officeart/2005/8/layout/hList1"/>
    <dgm:cxn modelId="{936BE651-82BA-4C9A-950E-948F55EE020B}" type="presParOf" srcId="{E3CC02F7-43BD-4F27-A424-4B8F0F8C3E74}" destId="{4510D013-83A7-4739-B8B1-27B9CB721E07}" srcOrd="1" destOrd="0" presId="urn:microsoft.com/office/officeart/2005/8/layout/hList1"/>
    <dgm:cxn modelId="{9429E793-D848-4EC5-B69F-EB83A7F28871}" type="presParOf" srcId="{64739463-EA7D-43E7-8917-87BD71D44F3E}" destId="{0B00AD03-7F47-4D44-8A73-A13AF6287FA3}" srcOrd="1" destOrd="0" presId="urn:microsoft.com/office/officeart/2005/8/layout/hList1"/>
    <dgm:cxn modelId="{F363332E-22AE-47EF-8C3A-97DB79E6A935}" type="presParOf" srcId="{64739463-EA7D-43E7-8917-87BD71D44F3E}" destId="{07767724-ADCD-4C78-A24C-1C854848AAE2}" srcOrd="2" destOrd="0" presId="urn:microsoft.com/office/officeart/2005/8/layout/hList1"/>
    <dgm:cxn modelId="{122595C9-D19E-427C-A89F-812DC5EE46AF}" type="presParOf" srcId="{07767724-ADCD-4C78-A24C-1C854848AAE2}" destId="{585DB34A-F2ED-4BD2-ABFD-94B61C232AD9}" srcOrd="0" destOrd="0" presId="urn:microsoft.com/office/officeart/2005/8/layout/hList1"/>
    <dgm:cxn modelId="{E96C8BDE-D21B-4B6F-8D97-4951EA1D7C5A}" type="presParOf" srcId="{07767724-ADCD-4C78-A24C-1C854848AAE2}" destId="{00DC6FC6-EFE5-4277-9AB8-A979572471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9801F-36A7-49FB-B4AD-9679545B298B}">
      <dsp:nvSpPr>
        <dsp:cNvPr id="0" name=""/>
        <dsp:cNvSpPr/>
      </dsp:nvSpPr>
      <dsp:spPr>
        <a:xfrm>
          <a:off x="36" y="831152"/>
          <a:ext cx="3533068" cy="123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400" kern="1200" smtClean="0"/>
            <a:t>1. náboženské motivy</a:t>
          </a:r>
          <a:endParaRPr lang="cs-CZ" sz="3400" kern="1200"/>
        </a:p>
      </dsp:txBody>
      <dsp:txXfrm>
        <a:off x="36" y="831152"/>
        <a:ext cx="3533068" cy="1236903"/>
      </dsp:txXfrm>
    </dsp:sp>
    <dsp:sp modelId="{4510D013-83A7-4739-B8B1-27B9CB721E07}">
      <dsp:nvSpPr>
        <dsp:cNvPr id="0" name=""/>
        <dsp:cNvSpPr/>
      </dsp:nvSpPr>
      <dsp:spPr>
        <a:xfrm>
          <a:off x="36" y="2068055"/>
          <a:ext cx="3533068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DB34A-F2ED-4BD2-ABFD-94B61C232AD9}">
      <dsp:nvSpPr>
        <dsp:cNvPr id="0" name=""/>
        <dsp:cNvSpPr/>
      </dsp:nvSpPr>
      <dsp:spPr>
        <a:xfrm>
          <a:off x="4027734" y="831152"/>
          <a:ext cx="3533068" cy="123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400" kern="1200" smtClean="0"/>
            <a:t>2. revoluční motivy </a:t>
          </a:r>
          <a:endParaRPr lang="cs-CZ" sz="3400" kern="1200"/>
        </a:p>
      </dsp:txBody>
      <dsp:txXfrm>
        <a:off x="4027734" y="831152"/>
        <a:ext cx="3533068" cy="1236903"/>
      </dsp:txXfrm>
    </dsp:sp>
    <dsp:sp modelId="{00DC6FC6-EFE5-4277-9AB8-A97957247166}">
      <dsp:nvSpPr>
        <dsp:cNvPr id="0" name=""/>
        <dsp:cNvSpPr/>
      </dsp:nvSpPr>
      <dsp:spPr>
        <a:xfrm>
          <a:off x="4027734" y="2068055"/>
          <a:ext cx="3533068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OSjbdufL82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sQRVDxJag" TargetMode="External"/><Relationship Id="rId2" Type="http://schemas.openxmlformats.org/officeDocument/2006/relationships/hyperlink" Target="https://www.youtube.com/watch?v=JwHfbd8xaQ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Ao-9jYdq0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MlobCwFRgY" TargetMode="External"/><Relationship Id="rId2" Type="http://schemas.openxmlformats.org/officeDocument/2006/relationships/hyperlink" Target="https://www.youtube.com/watch?v=aqZYga8wMG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3. Romantismus francouzský, ruský, německý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</a:t>
            </a:r>
            <a:r>
              <a:rPr lang="cs-CZ" smtClean="0"/>
              <a:t>Regina Jonášová 2021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9" y="2420888"/>
            <a:ext cx="388028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cs-CZ" b="1" dirty="0"/>
              <a:t>Victor Hugo - </a:t>
            </a:r>
            <a:r>
              <a:rPr lang="cs-CZ" b="1" dirty="0">
                <a:solidFill>
                  <a:srgbClr val="00B050"/>
                </a:solidFill>
              </a:rPr>
              <a:t>Bídníci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99592" y="1700808"/>
            <a:ext cx="7488832" cy="4752528"/>
          </a:xfrm>
        </p:spPr>
        <p:txBody>
          <a:bodyPr/>
          <a:lstStyle/>
          <a:p>
            <a:r>
              <a:rPr lang="cs-CZ" dirty="0" smtClean="0"/>
              <a:t>Jean </a:t>
            </a:r>
            <a:r>
              <a:rPr lang="cs-CZ" dirty="0" err="1" smtClean="0"/>
              <a:t>Valjean</a:t>
            </a:r>
            <a:r>
              <a:rPr lang="cs-CZ" dirty="0" smtClean="0"/>
              <a:t> je poznán a pronásledován úředníkem, </a:t>
            </a:r>
            <a:r>
              <a:rPr lang="cs-CZ" b="1" dirty="0" smtClean="0"/>
              <a:t>policistou </a:t>
            </a:r>
            <a:r>
              <a:rPr lang="cs-CZ" b="1" dirty="0" err="1" smtClean="0"/>
              <a:t>Javertem</a:t>
            </a:r>
            <a:endParaRPr lang="cs-CZ" b="1" dirty="0" smtClean="0"/>
          </a:p>
          <a:p>
            <a:endParaRPr lang="cs-CZ" dirty="0"/>
          </a:p>
          <a:p>
            <a:r>
              <a:rPr lang="cs-CZ" dirty="0" smtClean="0"/>
              <a:t>Prchají do Paříže</a:t>
            </a:r>
          </a:p>
          <a:p>
            <a:endParaRPr lang="cs-CZ" dirty="0"/>
          </a:p>
          <a:p>
            <a:r>
              <a:rPr lang="cs-CZ" dirty="0" err="1" smtClean="0"/>
              <a:t>Cosetta</a:t>
            </a:r>
            <a:r>
              <a:rPr lang="cs-CZ" dirty="0" smtClean="0"/>
              <a:t> najde lásku – chlapce Maria</a:t>
            </a:r>
          </a:p>
          <a:p>
            <a:endParaRPr lang="cs-CZ" dirty="0"/>
          </a:p>
          <a:p>
            <a:r>
              <a:rPr lang="cs-CZ" dirty="0" err="1" smtClean="0"/>
              <a:t>Javert</a:t>
            </a:r>
            <a:r>
              <a:rPr lang="cs-CZ" dirty="0" smtClean="0"/>
              <a:t> si vyčítá pronásledování ušlechtilého </a:t>
            </a:r>
            <a:r>
              <a:rPr lang="cs-CZ" dirty="0" err="1" smtClean="0"/>
              <a:t>Valjeana</a:t>
            </a:r>
            <a:r>
              <a:rPr lang="cs-CZ" dirty="0" smtClean="0"/>
              <a:t>, spáchá sebevraždu skokem do Seiny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11" y="2204864"/>
            <a:ext cx="28384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2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>
              <a:solidFill>
                <a:srgbClr val="00B050"/>
              </a:solidFill>
            </a:endParaRP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Bídníci:</a:t>
            </a:r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https://www.youtube.com/watch?v=OSjbdufL828</a:t>
            </a:r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19" y="0"/>
            <a:ext cx="551646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72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 smtClean="0"/>
              <a:t>Alexander Dumas starší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628800"/>
            <a:ext cx="7776864" cy="4680520"/>
          </a:xfrm>
        </p:spPr>
        <p:txBody>
          <a:bodyPr/>
          <a:lstStyle/>
          <a:p>
            <a:r>
              <a:rPr lang="cs-CZ" dirty="0" smtClean="0"/>
              <a:t>1802 – 1870</a:t>
            </a:r>
          </a:p>
          <a:p>
            <a:r>
              <a:rPr lang="cs-CZ" dirty="0" smtClean="0"/>
              <a:t>Jméno je literárním pseudonymem</a:t>
            </a:r>
          </a:p>
          <a:p>
            <a:r>
              <a:rPr lang="cs-CZ" dirty="0" smtClean="0"/>
              <a:t>Autor více než 250 svazků díla</a:t>
            </a:r>
          </a:p>
          <a:p>
            <a:r>
              <a:rPr lang="cs-CZ" dirty="0" smtClean="0"/>
              <a:t>Zejména autor historických románů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Nejznámější:</a:t>
            </a: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Tři mušketýři</a:t>
            </a:r>
          </a:p>
          <a:p>
            <a:r>
              <a:rPr lang="cs-CZ" b="1" dirty="0" smtClean="0">
                <a:solidFill>
                  <a:srgbClr val="00B050"/>
                </a:solidFill>
              </a:rPr>
              <a:t>Hrabě Monte Christo</a:t>
            </a:r>
            <a:endParaRPr lang="cs-CZ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79"/>
            <a:ext cx="2195736" cy="24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4524422"/>
            <a:ext cx="4412451" cy="185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268760"/>
            <a:ext cx="7024744" cy="901904"/>
          </a:xfrm>
        </p:spPr>
        <p:txBody>
          <a:bodyPr>
            <a:normAutofit fontScale="90000"/>
          </a:bodyPr>
          <a:lstStyle/>
          <a:p>
            <a:r>
              <a:rPr lang="cs-CZ" b="1" dirty="0" smtClean="0"/>
              <a:t>Alexander Dumas - </a:t>
            </a:r>
            <a:r>
              <a:rPr lang="cs-CZ" b="1" dirty="0">
                <a:solidFill>
                  <a:srgbClr val="00B050"/>
                </a:solidFill>
              </a:rPr>
              <a:t>Tři mušketýři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776864" cy="4752528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Dobrodružný historický román ze 17. století</a:t>
            </a:r>
          </a:p>
          <a:p>
            <a:endParaRPr lang="cs-CZ" dirty="0"/>
          </a:p>
          <a:p>
            <a:r>
              <a:rPr lang="cs-CZ" dirty="0" smtClean="0"/>
              <a:t>Chudý šlechtic </a:t>
            </a:r>
            <a:r>
              <a:rPr lang="cs-CZ" b="1" dirty="0" err="1" smtClean="0">
                <a:solidFill>
                  <a:srgbClr val="7030A0"/>
                </a:solidFill>
              </a:rPr>
              <a:t>d‘Artagnan</a:t>
            </a:r>
            <a:r>
              <a:rPr lang="cs-CZ" dirty="0" smtClean="0"/>
              <a:t> chce do elitního sboru královských </a:t>
            </a:r>
            <a:r>
              <a:rPr lang="cs-CZ" dirty="0" smtClean="0"/>
              <a:t>mušketýrů, je pak jeho KAPITÁN</a:t>
            </a:r>
            <a:endParaRPr lang="cs-CZ" dirty="0"/>
          </a:p>
          <a:p>
            <a:r>
              <a:rPr lang="cs-CZ" dirty="0" smtClean="0"/>
              <a:t>Pozná </a:t>
            </a:r>
            <a:r>
              <a:rPr lang="cs-CZ" dirty="0" smtClean="0"/>
              <a:t>přátele, 3 mušketýry:</a:t>
            </a:r>
            <a:endParaRPr lang="cs-CZ" dirty="0" smtClean="0"/>
          </a:p>
          <a:p>
            <a:endParaRPr lang="cs-CZ" b="1" smtClean="0">
              <a:solidFill>
                <a:srgbClr val="7030A0"/>
              </a:solidFill>
            </a:endParaRPr>
          </a:p>
          <a:p>
            <a:r>
              <a:rPr lang="cs-CZ" b="1" smtClean="0">
                <a:solidFill>
                  <a:srgbClr val="7030A0"/>
                </a:solidFill>
              </a:rPr>
              <a:t>Aramis</a:t>
            </a:r>
            <a:endParaRPr lang="cs-CZ" b="1" dirty="0" smtClean="0">
              <a:solidFill>
                <a:srgbClr val="7030A0"/>
              </a:solidFill>
            </a:endParaRPr>
          </a:p>
          <a:p>
            <a:r>
              <a:rPr lang="cs-CZ" b="1" dirty="0" smtClean="0">
                <a:solidFill>
                  <a:srgbClr val="7030A0"/>
                </a:solidFill>
              </a:rPr>
              <a:t>Athos</a:t>
            </a:r>
          </a:p>
          <a:p>
            <a:r>
              <a:rPr lang="cs-CZ" b="1" dirty="0" err="1" smtClean="0">
                <a:solidFill>
                  <a:srgbClr val="7030A0"/>
                </a:solidFill>
              </a:rPr>
              <a:t>Porthos</a:t>
            </a:r>
            <a:endParaRPr lang="cs-CZ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4" y="4221088"/>
            <a:ext cx="3891226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6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196752"/>
            <a:ext cx="7024744" cy="97391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Alexander Dumas - </a:t>
            </a:r>
            <a:r>
              <a:rPr lang="cs-CZ" b="1" dirty="0">
                <a:solidFill>
                  <a:srgbClr val="00B050"/>
                </a:solidFill>
              </a:rPr>
              <a:t>Tři mušketýři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988840"/>
            <a:ext cx="7848872" cy="4464496"/>
          </a:xfrm>
        </p:spPr>
        <p:txBody>
          <a:bodyPr/>
          <a:lstStyle/>
          <a:p>
            <a:r>
              <a:rPr lang="cs-CZ" dirty="0" smtClean="0"/>
              <a:t>Mušketýři bojují s </a:t>
            </a:r>
            <a:r>
              <a:rPr lang="cs-CZ" dirty="0" err="1" smtClean="0"/>
              <a:t>intrikářským</a:t>
            </a:r>
            <a:r>
              <a:rPr lang="cs-CZ" dirty="0" smtClean="0"/>
              <a:t> </a:t>
            </a:r>
            <a:r>
              <a:rPr lang="cs-CZ" b="1" dirty="0" err="1" smtClean="0">
                <a:solidFill>
                  <a:srgbClr val="7030A0"/>
                </a:solidFill>
              </a:rPr>
              <a:t>Richeliem</a:t>
            </a:r>
            <a:r>
              <a:rPr lang="cs-CZ" dirty="0" smtClean="0"/>
              <a:t> a jeho špióny: </a:t>
            </a:r>
            <a:r>
              <a:rPr lang="cs-CZ" b="1" dirty="0" err="1" smtClean="0">
                <a:solidFill>
                  <a:srgbClr val="7030A0"/>
                </a:solidFill>
              </a:rPr>
              <a:t>Mylady</a:t>
            </a:r>
            <a:r>
              <a:rPr lang="cs-CZ" dirty="0" smtClean="0"/>
              <a:t> a </a:t>
            </a:r>
            <a:r>
              <a:rPr lang="cs-CZ" b="1" dirty="0" smtClean="0">
                <a:solidFill>
                  <a:srgbClr val="7030A0"/>
                </a:solidFill>
              </a:rPr>
              <a:t>hrabě </a:t>
            </a:r>
            <a:r>
              <a:rPr lang="cs-CZ" b="1" dirty="0" err="1" smtClean="0">
                <a:solidFill>
                  <a:srgbClr val="7030A0"/>
                </a:solidFill>
              </a:rPr>
              <a:t>Rochefoe</a:t>
            </a:r>
            <a:r>
              <a:rPr lang="cs-CZ" dirty="0" smtClean="0"/>
              <a:t>, kteří kompromitují francouzskou královnu</a:t>
            </a:r>
          </a:p>
          <a:p>
            <a:endParaRPr lang="cs-CZ" dirty="0"/>
          </a:p>
          <a:p>
            <a:r>
              <a:rPr lang="cs-CZ" dirty="0" smtClean="0"/>
              <a:t>Obrovský úspěch – motiv věrného přátelství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C00000"/>
                </a:solidFill>
              </a:rPr>
              <a:t>Slavný výrok: </a:t>
            </a:r>
          </a:p>
          <a:p>
            <a:r>
              <a:rPr lang="cs-CZ" sz="3600" b="1" dirty="0" smtClean="0">
                <a:solidFill>
                  <a:srgbClr val="C00000"/>
                </a:solidFill>
              </a:rPr>
              <a:t>Jeden za všechny, všichni za jednoho! </a:t>
            </a:r>
            <a:endParaRPr lang="cs-CZ" sz="3600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-1531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1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Alexander Dumas - </a:t>
            </a:r>
            <a:r>
              <a:rPr lang="cs-CZ" b="1" dirty="0">
                <a:solidFill>
                  <a:srgbClr val="00B050"/>
                </a:solidFill>
              </a:rPr>
              <a:t>Tři mušketýři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560840" cy="4608512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Dumas sepsal pokračování: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Tři mušketýři po dvaceti letech</a:t>
            </a:r>
          </a:p>
          <a:p>
            <a:r>
              <a:rPr lang="cs-CZ" b="1" dirty="0" smtClean="0">
                <a:solidFill>
                  <a:srgbClr val="00B050"/>
                </a:solidFill>
              </a:rPr>
              <a:t>Tři mušketýři ještě po deseti letech</a:t>
            </a:r>
          </a:p>
          <a:p>
            <a:endParaRPr lang="cs-CZ" dirty="0"/>
          </a:p>
          <a:p>
            <a:r>
              <a:rPr lang="cs-CZ" b="1" dirty="0" smtClean="0"/>
              <a:t>Zajímavé </a:t>
            </a:r>
            <a:r>
              <a:rPr lang="cs-CZ" b="1" dirty="0" smtClean="0">
                <a:sym typeface="Wingdings" pitchFamily="2" charset="2"/>
              </a:rPr>
              <a:t></a:t>
            </a:r>
            <a:r>
              <a:rPr lang="cs-CZ" b="1" smtClean="0">
                <a:sym typeface="Wingdings" pitchFamily="2" charset="2"/>
              </a:rPr>
              <a:t>: </a:t>
            </a:r>
          </a:p>
          <a:p>
            <a:r>
              <a:rPr lang="cs-CZ" smtClean="0">
                <a:sym typeface="Wingdings" pitchFamily="2" charset="2"/>
              </a:rPr>
              <a:t>Dumas </a:t>
            </a:r>
            <a:r>
              <a:rPr lang="cs-CZ" dirty="0" smtClean="0">
                <a:sym typeface="Wingdings" pitchFamily="2" charset="2"/>
              </a:rPr>
              <a:t>si najímal neznámé autory, kteří mu dodávali nápady a on je publikoval pod svým jménem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36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1043490" y="908720"/>
            <a:ext cx="7024744" cy="118944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764704"/>
            <a:ext cx="7848872" cy="5472608"/>
          </a:xfrm>
        </p:spPr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/>
              <a:t>Tři mušketýři - Pavol </a:t>
            </a:r>
            <a:r>
              <a:rPr lang="cs-CZ" dirty="0" err="1" smtClean="0"/>
              <a:t>Habera</a:t>
            </a:r>
            <a:r>
              <a:rPr lang="cs-CZ" dirty="0" smtClean="0"/>
              <a:t>:</a:t>
            </a:r>
          </a:p>
          <a:p>
            <a:endParaRPr lang="cs-CZ" dirty="0" smtClean="0">
              <a:hlinkClick r:id="rId2"/>
            </a:endParaRPr>
          </a:p>
          <a:p>
            <a:r>
              <a:rPr lang="cs-CZ" dirty="0" smtClean="0">
                <a:hlinkClick r:id="rId2"/>
              </a:rPr>
              <a:t>https://www.youtube.com/watch?v=JwHfbd8xaQ0</a:t>
            </a: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Tři </a:t>
            </a:r>
            <a:r>
              <a:rPr lang="cs-CZ" dirty="0"/>
              <a:t>mušketýři (2011) | oficiální český trailer /-HD- české titulky</a:t>
            </a:r>
            <a:r>
              <a:rPr lang="cs-CZ" dirty="0" smtClean="0"/>
              <a:t>/ - nová adaptace:</a:t>
            </a:r>
          </a:p>
          <a:p>
            <a:r>
              <a:rPr lang="cs-CZ" dirty="0" smtClean="0">
                <a:hlinkClick r:id="rId3"/>
              </a:rPr>
              <a:t>https://www.youtube.com/watch?v=wPsQRVDxJag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17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Ruský romantismus – </a:t>
            </a:r>
            <a:r>
              <a:rPr lang="cs-CZ" b="1" dirty="0" smtClean="0"/>
              <a:t>Alexander Sergejevič Puškin 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2276872"/>
            <a:ext cx="8208912" cy="4201692"/>
          </a:xfrm>
        </p:spPr>
        <p:txBody>
          <a:bodyPr/>
          <a:lstStyle/>
          <a:p>
            <a:r>
              <a:rPr lang="cs-CZ" dirty="0" smtClean="0"/>
              <a:t>1799 – 1837</a:t>
            </a:r>
          </a:p>
          <a:p>
            <a:endParaRPr lang="cs-CZ" dirty="0" smtClean="0"/>
          </a:p>
          <a:p>
            <a:r>
              <a:rPr lang="cs-CZ" dirty="0" smtClean="0"/>
              <a:t>Z aristokratické rodiny</a:t>
            </a:r>
          </a:p>
          <a:p>
            <a:endParaRPr lang="cs-CZ" dirty="0" smtClean="0"/>
          </a:p>
          <a:p>
            <a:r>
              <a:rPr lang="cs-CZ" dirty="0" smtClean="0"/>
              <a:t>Kvůli proticarským postojům žil </a:t>
            </a:r>
            <a:br>
              <a:rPr lang="cs-CZ" dirty="0" smtClean="0"/>
            </a:br>
            <a:r>
              <a:rPr lang="cs-CZ" dirty="0" smtClean="0"/>
              <a:t>ve vyhnanství</a:t>
            </a:r>
          </a:p>
          <a:p>
            <a:endParaRPr lang="cs-CZ" dirty="0" smtClean="0"/>
          </a:p>
          <a:p>
            <a:r>
              <a:rPr lang="cs-CZ" dirty="0" smtClean="0"/>
              <a:t>10 let před smrtí žil v Petrohradě pod                                 policejním dozorem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66" y="2170664"/>
            <a:ext cx="2143777" cy="32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Alexander Sergejevič Puškin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Byl pod vlivem G. Byrona</a:t>
            </a:r>
          </a:p>
          <a:p>
            <a:endParaRPr lang="cs-CZ" dirty="0"/>
          </a:p>
          <a:p>
            <a:r>
              <a:rPr lang="cs-CZ" dirty="0" smtClean="0"/>
              <a:t>Zemřel při souboji s milencem své ženy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61968"/>
            <a:ext cx="3465837" cy="25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51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7200800" cy="1008112"/>
          </a:xfrm>
        </p:spPr>
        <p:txBody>
          <a:bodyPr>
            <a:normAutofit/>
          </a:bodyPr>
          <a:lstStyle/>
          <a:p>
            <a:r>
              <a:rPr lang="cs-CZ" b="1" dirty="0"/>
              <a:t>Alexander Sergejevič Puškin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628800"/>
            <a:ext cx="7920880" cy="4824536"/>
          </a:xfrm>
        </p:spPr>
        <p:txBody>
          <a:bodyPr/>
          <a:lstStyle/>
          <a:p>
            <a:r>
              <a:rPr lang="cs-CZ" dirty="0" smtClean="0"/>
              <a:t>1824 </a:t>
            </a:r>
            <a:r>
              <a:rPr lang="cs-CZ" b="1" dirty="0" smtClean="0">
                <a:solidFill>
                  <a:srgbClr val="00B050"/>
                </a:solidFill>
              </a:rPr>
              <a:t>Cikáni</a:t>
            </a:r>
          </a:p>
          <a:p>
            <a:endParaRPr lang="cs-CZ" dirty="0"/>
          </a:p>
          <a:p>
            <a:r>
              <a:rPr lang="cs-CZ" dirty="0" err="1" smtClean="0"/>
              <a:t>Lyricko</a:t>
            </a:r>
            <a:r>
              <a:rPr lang="cs-CZ" dirty="0" smtClean="0"/>
              <a:t> – epická skladba</a:t>
            </a:r>
          </a:p>
          <a:p>
            <a:endParaRPr lang="cs-CZ" dirty="0" smtClean="0"/>
          </a:p>
          <a:p>
            <a:r>
              <a:rPr lang="cs-CZ" dirty="0" smtClean="0"/>
              <a:t>Hrdina </a:t>
            </a:r>
            <a:r>
              <a:rPr lang="cs-CZ" dirty="0" err="1" smtClean="0"/>
              <a:t>Aleko</a:t>
            </a:r>
            <a:r>
              <a:rPr lang="cs-CZ" dirty="0" smtClean="0"/>
              <a:t> uteče k cikánům (od společnosti)</a:t>
            </a:r>
          </a:p>
          <a:p>
            <a:endParaRPr lang="cs-CZ" dirty="0" smtClean="0"/>
          </a:p>
          <a:p>
            <a:r>
              <a:rPr lang="cs-CZ" dirty="0" smtClean="0"/>
              <a:t>Zamiluje se, ale dívka si vybere jiného a </a:t>
            </a:r>
            <a:r>
              <a:rPr lang="cs-CZ" dirty="0" err="1" smtClean="0"/>
              <a:t>Aleko</a:t>
            </a:r>
            <a:r>
              <a:rPr lang="cs-CZ" dirty="0" smtClean="0"/>
              <a:t> oba zavraždí</a:t>
            </a:r>
          </a:p>
          <a:p>
            <a:endParaRPr lang="cs-CZ" dirty="0" smtClean="0"/>
          </a:p>
          <a:p>
            <a:r>
              <a:rPr lang="cs-CZ" dirty="0" smtClean="0"/>
              <a:t>Cikáni ho ze své společnosti vyhostí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10" y="-19714"/>
            <a:ext cx="2054554" cy="323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1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008112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Francouzský romantismus – 2 směry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907454"/>
              </p:ext>
            </p:extLst>
          </p:nvPr>
        </p:nvGraphicFramePr>
        <p:xfrm>
          <a:off x="827584" y="1772816"/>
          <a:ext cx="75608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5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00811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Alexander Sergejevič Puškin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772816"/>
            <a:ext cx="7992888" cy="4608512"/>
          </a:xfrm>
        </p:spPr>
        <p:txBody>
          <a:bodyPr/>
          <a:lstStyle/>
          <a:p>
            <a:r>
              <a:rPr lang="cs-CZ" dirty="0" smtClean="0"/>
              <a:t>1833 – </a:t>
            </a:r>
            <a:r>
              <a:rPr lang="cs-CZ" b="1" dirty="0" smtClean="0">
                <a:solidFill>
                  <a:srgbClr val="00B050"/>
                </a:solidFill>
              </a:rPr>
              <a:t>Evžen Oněgin</a:t>
            </a:r>
          </a:p>
          <a:p>
            <a:endParaRPr lang="cs-CZ" dirty="0"/>
          </a:p>
          <a:p>
            <a:r>
              <a:rPr lang="cs-CZ" dirty="0" smtClean="0"/>
              <a:t>Nejznámější dílo, romá</a:t>
            </a:r>
            <a:r>
              <a:rPr lang="cs-CZ" dirty="0"/>
              <a:t>n ve verších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Oněgin je znuděný šlechtic</a:t>
            </a:r>
          </a:p>
          <a:p>
            <a:endParaRPr lang="cs-CZ" dirty="0" smtClean="0"/>
          </a:p>
          <a:p>
            <a:r>
              <a:rPr lang="cs-CZ" dirty="0" smtClean="0"/>
              <a:t>Zdědí majetek na venkově po strýci</a:t>
            </a:r>
          </a:p>
          <a:p>
            <a:endParaRPr lang="cs-CZ" dirty="0" smtClean="0"/>
          </a:p>
          <a:p>
            <a:r>
              <a:rPr lang="cs-CZ" dirty="0" smtClean="0"/>
              <a:t>Přátelí se se </a:t>
            </a:r>
            <a:r>
              <a:rPr lang="cs-CZ" b="1" dirty="0" smtClean="0"/>
              <a:t>statkářem Lenským </a:t>
            </a:r>
            <a:r>
              <a:rPr lang="cs-CZ" dirty="0" smtClean="0"/>
              <a:t>a dcerami </a:t>
            </a:r>
            <a:r>
              <a:rPr lang="cs-CZ" dirty="0" err="1" smtClean="0"/>
              <a:t>Larinové</a:t>
            </a:r>
            <a:r>
              <a:rPr lang="cs-CZ" dirty="0" smtClean="0"/>
              <a:t>: </a:t>
            </a:r>
            <a:r>
              <a:rPr lang="cs-CZ" b="1" dirty="0" smtClean="0"/>
              <a:t>Olgou a Taťánou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6812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06720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Evžen Oněgin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052736"/>
            <a:ext cx="7992888" cy="5328592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Taťána tajně miluje Oněgina,                             vyzná mu dopisem lásku</a:t>
            </a:r>
          </a:p>
          <a:p>
            <a:endParaRPr lang="cs-CZ" dirty="0"/>
          </a:p>
          <a:p>
            <a:r>
              <a:rPr lang="cs-CZ" dirty="0" smtClean="0"/>
              <a:t>Oněgin však stojí o koketní Olgu – nevěstu Lenského</a:t>
            </a:r>
          </a:p>
          <a:p>
            <a:endParaRPr lang="cs-CZ" dirty="0"/>
          </a:p>
          <a:p>
            <a:r>
              <a:rPr lang="cs-CZ" dirty="0" smtClean="0"/>
              <a:t>Oněgin Lenského zabije v souboji a odjíždí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663" y="20247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Evžen Oněgin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196752"/>
            <a:ext cx="7848872" cy="5184576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Po letech Oněgin zmoudří</a:t>
            </a:r>
          </a:p>
          <a:p>
            <a:endParaRPr lang="cs-CZ" dirty="0"/>
          </a:p>
          <a:p>
            <a:r>
              <a:rPr lang="cs-CZ" dirty="0" smtClean="0"/>
              <a:t>Na plese v Petrohradě potká vdanou Taťánu a zamiluje se do ní</a:t>
            </a:r>
          </a:p>
          <a:p>
            <a:endParaRPr lang="cs-CZ" dirty="0"/>
          </a:p>
          <a:p>
            <a:r>
              <a:rPr lang="cs-CZ" dirty="0" smtClean="0"/>
              <a:t>I ona přizná trvající cit, ale raději zůstane s manželem, Oněgina odmítá (povinnost k muži) 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95" y="0"/>
            <a:ext cx="3872305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0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Michail </a:t>
            </a:r>
            <a:r>
              <a:rPr lang="cs-CZ" b="1" dirty="0" err="1" smtClean="0">
                <a:solidFill>
                  <a:srgbClr val="FF0000"/>
                </a:solidFill>
              </a:rPr>
              <a:t>Jurjevič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cs-CZ" b="1" dirty="0" err="1" smtClean="0">
                <a:solidFill>
                  <a:srgbClr val="FF0000"/>
                </a:solidFill>
              </a:rPr>
              <a:t>Lermontov</a:t>
            </a:r>
            <a:r>
              <a:rPr lang="cs-CZ" b="1" dirty="0" smtClean="0">
                <a:solidFill>
                  <a:srgbClr val="FF0000"/>
                </a:solidFill>
              </a:rPr>
              <a:t/>
            </a:r>
            <a:br>
              <a:rPr lang="cs-CZ" b="1" dirty="0" smtClean="0">
                <a:solidFill>
                  <a:srgbClr val="FF0000"/>
                </a:solidFill>
              </a:rPr>
            </a:br>
            <a:r>
              <a:rPr lang="cs-CZ" dirty="0" smtClean="0">
                <a:solidFill>
                  <a:srgbClr val="FF0000"/>
                </a:solidFill>
              </a:rPr>
              <a:t>1814 - 1841</a:t>
            </a:r>
            <a:endParaRPr lang="cs-CZ" dirty="0">
              <a:solidFill>
                <a:srgbClr val="FF0000"/>
              </a:solidFill>
            </a:endParaRP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81" y="2324100"/>
            <a:ext cx="2835050" cy="3508375"/>
          </a:xfrm>
        </p:spPr>
      </p:pic>
    </p:spTree>
    <p:extLst>
      <p:ext uri="{BB962C8B-B14F-4D97-AF65-F5344CB8AC3E}">
        <p14:creationId xmlns:p14="http://schemas.microsoft.com/office/powerpoint/2010/main" val="2154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Michail </a:t>
            </a:r>
            <a:r>
              <a:rPr lang="cs-CZ" b="1" dirty="0" err="1">
                <a:solidFill>
                  <a:srgbClr val="FF0000"/>
                </a:solidFill>
              </a:rPr>
              <a:t>Jurjevič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Lermontov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Opakovaně byl za své politické názory vězněn na Kavkaze</a:t>
            </a:r>
          </a:p>
          <a:p>
            <a:endParaRPr lang="cs-CZ" dirty="0" smtClean="0"/>
          </a:p>
          <a:p>
            <a:r>
              <a:rPr lang="cs-CZ" dirty="0" smtClean="0"/>
              <a:t>Stejně jako Puškin zemřel při souboji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57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Michail </a:t>
            </a:r>
            <a:r>
              <a:rPr lang="cs-CZ" b="1" dirty="0" err="1">
                <a:solidFill>
                  <a:srgbClr val="FF0000"/>
                </a:solidFill>
              </a:rPr>
              <a:t>Jurjevič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Lermontov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</a:rPr>
              <a:t>Hrdina naší doby </a:t>
            </a:r>
            <a:r>
              <a:rPr lang="cs-CZ" dirty="0" smtClean="0">
                <a:solidFill>
                  <a:srgbClr val="00B050"/>
                </a:solidFill>
              </a:rPr>
              <a:t>(1840)</a:t>
            </a:r>
          </a:p>
          <a:p>
            <a:endParaRPr lang="cs-CZ" dirty="0"/>
          </a:p>
          <a:p>
            <a:r>
              <a:rPr lang="cs-CZ" dirty="0" smtClean="0"/>
              <a:t>Osudy šlechtice </a:t>
            </a:r>
            <a:r>
              <a:rPr lang="cs-CZ" dirty="0" err="1" smtClean="0"/>
              <a:t>Pečorina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Novela psychologického realismu</a:t>
            </a:r>
          </a:p>
          <a:p>
            <a:endParaRPr lang="cs-CZ" dirty="0" smtClean="0"/>
          </a:p>
          <a:p>
            <a:r>
              <a:rPr lang="cs-CZ" dirty="0" smtClean="0"/>
              <a:t>Jeho tragická láska k čerkeské dívce</a:t>
            </a:r>
          </a:p>
          <a:p>
            <a:endParaRPr lang="cs-CZ" dirty="0" smtClean="0"/>
          </a:p>
          <a:p>
            <a:r>
              <a:rPr lang="cs-CZ" dirty="0" smtClean="0"/>
              <a:t>Další milostné pletky a souboj s přítelem </a:t>
            </a:r>
            <a:r>
              <a:rPr lang="cs-CZ" dirty="0" err="1" smtClean="0"/>
              <a:t>Grušnickým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64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Michail </a:t>
            </a:r>
            <a:r>
              <a:rPr lang="cs-CZ" b="1" dirty="0" err="1">
                <a:solidFill>
                  <a:srgbClr val="FF0000"/>
                </a:solidFill>
              </a:rPr>
              <a:t>Jurjevič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Lermontov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</a:rPr>
              <a:t>Maškaráda (1836)</a:t>
            </a:r>
          </a:p>
          <a:p>
            <a:endParaRPr lang="cs-CZ" dirty="0"/>
          </a:p>
          <a:p>
            <a:r>
              <a:rPr lang="cs-CZ" dirty="0" smtClean="0"/>
              <a:t>Drama, Lermontovo nejlepší</a:t>
            </a:r>
          </a:p>
          <a:p>
            <a:endParaRPr lang="cs-CZ" dirty="0" smtClean="0"/>
          </a:p>
          <a:p>
            <a:r>
              <a:rPr lang="cs-CZ" dirty="0" smtClean="0"/>
              <a:t>Příběh ztraceného náramku</a:t>
            </a:r>
          </a:p>
          <a:p>
            <a:endParaRPr lang="cs-CZ" dirty="0" smtClean="0"/>
          </a:p>
          <a:p>
            <a:r>
              <a:rPr lang="cs-CZ" dirty="0" smtClean="0"/>
              <a:t>Pochybné osobnosti a závist</a:t>
            </a:r>
          </a:p>
          <a:p>
            <a:endParaRPr lang="cs-CZ" dirty="0" smtClean="0"/>
          </a:p>
          <a:p>
            <a:r>
              <a:rPr lang="cs-CZ" dirty="0" smtClean="0"/>
              <a:t>Věrná žena je nakonec otrávena manželem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9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Romantismus - USA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2323652"/>
            <a:ext cx="8136904" cy="4129684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Edgar Allan </a:t>
            </a:r>
            <a:r>
              <a:rPr lang="cs-CZ" b="1" dirty="0" err="1" smtClean="0">
                <a:solidFill>
                  <a:srgbClr val="C00000"/>
                </a:solidFill>
              </a:rPr>
              <a:t>Poe</a:t>
            </a:r>
            <a:endParaRPr lang="cs-CZ" b="1" dirty="0" smtClean="0">
              <a:solidFill>
                <a:srgbClr val="C00000"/>
              </a:solidFill>
            </a:endParaRP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Zakladatel žánru hororu</a:t>
            </a:r>
          </a:p>
          <a:p>
            <a:r>
              <a:rPr lang="cs-CZ" dirty="0" smtClean="0"/>
              <a:t>Psal děsivé hororové povídky, </a:t>
            </a:r>
            <a:r>
              <a:rPr lang="cs-CZ" dirty="0" err="1" smtClean="0"/>
              <a:t>př</a:t>
            </a:r>
            <a:r>
              <a:rPr lang="cs-CZ" dirty="0" smtClean="0"/>
              <a:t>:</a:t>
            </a:r>
          </a:p>
          <a:p>
            <a:r>
              <a:rPr lang="cs-CZ" b="1" dirty="0" smtClean="0">
                <a:solidFill>
                  <a:srgbClr val="00B050"/>
                </a:solidFill>
              </a:rPr>
              <a:t>Jáma a kyvadlo</a:t>
            </a:r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2655"/>
            <a:ext cx="2572122" cy="318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72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Edgar Allan </a:t>
            </a:r>
            <a:r>
              <a:rPr lang="cs-CZ" b="1" dirty="0" err="1">
                <a:solidFill>
                  <a:srgbClr val="C00000"/>
                </a:solidFill>
              </a:rPr>
              <a:t>Poe</a:t>
            </a: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Autor symbolické básně </a:t>
            </a:r>
            <a:r>
              <a:rPr lang="cs-CZ" b="1" dirty="0" smtClean="0">
                <a:solidFill>
                  <a:srgbClr val="00B050"/>
                </a:solidFill>
              </a:rPr>
              <a:t>Havran</a:t>
            </a:r>
          </a:p>
          <a:p>
            <a:endParaRPr lang="cs-CZ" b="1" dirty="0">
              <a:solidFill>
                <a:srgbClr val="00B050"/>
              </a:solidFill>
            </a:endParaRP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„Filozofie básnické skladby“ </a:t>
            </a:r>
            <a:r>
              <a:rPr lang="cs-CZ" dirty="0" smtClean="0">
                <a:solidFill>
                  <a:schemeClr val="tx1"/>
                </a:solidFill>
              </a:rPr>
              <a:t>= rozbor textu a rozbor tvůrčího procesu a záměru při psaní Havrana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77" y="21495"/>
            <a:ext cx="2899023" cy="21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25272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SLOBODNA </a:t>
            </a:r>
            <a:r>
              <a:rPr lang="cs-CZ" dirty="0"/>
              <a:t>EUROPA - </a:t>
            </a:r>
            <a:r>
              <a:rPr lang="cs-CZ" b="1" dirty="0"/>
              <a:t>Havran</a:t>
            </a:r>
            <a:r>
              <a:rPr lang="cs-CZ" dirty="0"/>
              <a:t> (</a:t>
            </a:r>
            <a:r>
              <a:rPr lang="cs-CZ" dirty="0" err="1"/>
              <a:t>E.A.Poe</a:t>
            </a:r>
            <a:r>
              <a:rPr lang="cs-CZ" dirty="0"/>
              <a:t> - </a:t>
            </a:r>
            <a:r>
              <a:rPr lang="cs-CZ" dirty="0" err="1"/>
              <a:t>Raven</a:t>
            </a:r>
            <a:r>
              <a:rPr lang="cs-CZ" dirty="0"/>
              <a:t>) 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 smtClean="0">
              <a:hlinkClick r:id="rId2"/>
            </a:endParaRPr>
          </a:p>
          <a:p>
            <a:r>
              <a:rPr lang="cs-CZ" dirty="0" smtClean="0">
                <a:hlinkClick r:id="rId2"/>
              </a:rPr>
              <a:t>https://www.youtube.com/watch?v=iAo-9jYdq0g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23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Náboženský romantismus: </a:t>
            </a:r>
            <a:r>
              <a:rPr lang="cs-CZ" b="1" dirty="0" smtClean="0">
                <a:solidFill>
                  <a:srgbClr val="C00000"/>
                </a:solidFill>
              </a:rPr>
              <a:t>Chateaubriand</a:t>
            </a:r>
            <a:r>
              <a:rPr lang="cs-CZ" dirty="0" smtClean="0"/>
              <a:t> (1768 – 1848)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2323652"/>
            <a:ext cx="7848872" cy="3985668"/>
          </a:xfrm>
        </p:spPr>
        <p:txBody>
          <a:bodyPr/>
          <a:lstStyle/>
          <a:p>
            <a:r>
              <a:rPr lang="cs-CZ" b="1" dirty="0" err="1" smtClean="0">
                <a:solidFill>
                  <a:srgbClr val="00B050"/>
                </a:solidFill>
              </a:rPr>
              <a:t>Atala</a:t>
            </a:r>
            <a:r>
              <a:rPr lang="cs-CZ" b="1" dirty="0" smtClean="0">
                <a:solidFill>
                  <a:srgbClr val="00B050"/>
                </a:solidFill>
              </a:rPr>
              <a:t> </a:t>
            </a:r>
            <a:r>
              <a:rPr lang="cs-CZ" dirty="0" smtClean="0"/>
              <a:t>1801</a:t>
            </a:r>
          </a:p>
          <a:p>
            <a:endParaRPr lang="cs-CZ" dirty="0"/>
          </a:p>
          <a:p>
            <a:r>
              <a:rPr lang="cs-CZ" b="1" dirty="0" smtClean="0"/>
              <a:t>Romantická povídka</a:t>
            </a:r>
          </a:p>
          <a:p>
            <a:endParaRPr lang="cs-CZ" dirty="0" smtClean="0"/>
          </a:p>
          <a:p>
            <a:r>
              <a:rPr lang="cs-CZ" dirty="0" smtClean="0"/>
              <a:t>Tragický příběh lásky </a:t>
            </a:r>
            <a:r>
              <a:rPr lang="cs-CZ" b="1" dirty="0" smtClean="0"/>
              <a:t>Francouze Reného</a:t>
            </a:r>
            <a:r>
              <a:rPr lang="cs-CZ" dirty="0" smtClean="0"/>
              <a:t>,             kterého adoptoval </a:t>
            </a:r>
            <a:r>
              <a:rPr lang="cs-CZ" b="1" dirty="0" smtClean="0"/>
              <a:t>starý Indián </a:t>
            </a:r>
            <a:r>
              <a:rPr lang="cs-CZ" b="1" dirty="0" err="1" smtClean="0"/>
              <a:t>Šakta</a:t>
            </a:r>
            <a:endParaRPr lang="cs-CZ" b="1" dirty="0" smtClean="0"/>
          </a:p>
          <a:p>
            <a:endParaRPr lang="cs-CZ" dirty="0"/>
          </a:p>
          <a:p>
            <a:r>
              <a:rPr lang="cs-CZ" dirty="0" smtClean="0"/>
              <a:t>Idylický život Indiánů – mystické křesťanské obřady, láska k </a:t>
            </a:r>
            <a:r>
              <a:rPr lang="cs-CZ" b="1" dirty="0" err="1" smtClean="0"/>
              <a:t>Atale</a:t>
            </a:r>
            <a:r>
              <a:rPr lang="cs-CZ" dirty="0" smtClean="0"/>
              <a:t>, která je zaslíbena bohu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90" y="2348880"/>
            <a:ext cx="204958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0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/>
          <a:lstStyle/>
          <a:p>
            <a:r>
              <a:rPr lang="cs-CZ" dirty="0"/>
              <a:t>Německý romantismus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968552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Heinrich </a:t>
            </a:r>
            <a:r>
              <a:rPr lang="cs-CZ" b="1" dirty="0" err="1" smtClean="0">
                <a:solidFill>
                  <a:srgbClr val="C00000"/>
                </a:solidFill>
              </a:rPr>
              <a:t>Heine</a:t>
            </a:r>
            <a:endParaRPr lang="cs-CZ" b="1" dirty="0" smtClean="0">
              <a:solidFill>
                <a:srgbClr val="C00000"/>
              </a:solidFill>
            </a:endParaRP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1827 </a:t>
            </a:r>
            <a:r>
              <a:rPr lang="cs-CZ" b="1" dirty="0" smtClean="0">
                <a:solidFill>
                  <a:srgbClr val="00B050"/>
                </a:solidFill>
              </a:rPr>
              <a:t>Kniha písní</a:t>
            </a:r>
          </a:p>
          <a:p>
            <a:endParaRPr lang="cs-CZ" dirty="0" smtClean="0"/>
          </a:p>
          <a:p>
            <a:r>
              <a:rPr lang="cs-CZ" dirty="0" smtClean="0"/>
              <a:t>Reflexívní lyrika, základní motiv je nešťastná láska</a:t>
            </a:r>
          </a:p>
          <a:p>
            <a:endParaRPr lang="cs-CZ" dirty="0"/>
          </a:p>
          <a:p>
            <a:r>
              <a:rPr lang="cs-CZ" dirty="0" smtClean="0"/>
              <a:t>Báseň </a:t>
            </a:r>
            <a:r>
              <a:rPr lang="cs-CZ" b="1" dirty="0" err="1" smtClean="0">
                <a:solidFill>
                  <a:srgbClr val="7030A0"/>
                </a:solidFill>
              </a:rPr>
              <a:t>Loreleli</a:t>
            </a:r>
            <a:endParaRPr lang="cs-CZ" b="1" dirty="0">
              <a:solidFill>
                <a:srgbClr val="7030A0"/>
              </a:solidFill>
            </a:endParaRPr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28800"/>
            <a:ext cx="2172072" cy="28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53" y="1772816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79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/>
          <a:lstStyle/>
          <a:p>
            <a:r>
              <a:rPr lang="cs-CZ" dirty="0"/>
              <a:t>Německý romantismus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968552"/>
          </a:xfrm>
        </p:spPr>
        <p:txBody>
          <a:bodyPr/>
          <a:lstStyle/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C00000"/>
                </a:solidFill>
              </a:rPr>
              <a:t>Bratři Grimmové </a:t>
            </a:r>
            <a:r>
              <a:rPr lang="cs-CZ" b="1" dirty="0" err="1" smtClean="0">
                <a:solidFill>
                  <a:srgbClr val="C00000"/>
                </a:solidFill>
              </a:rPr>
              <a:t>Jacob</a:t>
            </a:r>
            <a:r>
              <a:rPr lang="cs-CZ" b="1" dirty="0" smtClean="0">
                <a:solidFill>
                  <a:srgbClr val="C00000"/>
                </a:solidFill>
              </a:rPr>
              <a:t> a Wilhelm</a:t>
            </a:r>
          </a:p>
          <a:p>
            <a:endParaRPr lang="cs-CZ" b="1" dirty="0">
              <a:solidFill>
                <a:srgbClr val="C00000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Sociálně laděné, strašidelné pohádky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Konec není vždy dobrý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Př.: </a:t>
            </a:r>
            <a:r>
              <a:rPr lang="cs-CZ" b="1" dirty="0" smtClean="0">
                <a:solidFill>
                  <a:srgbClr val="00B050"/>
                </a:solidFill>
              </a:rPr>
              <a:t>Sněhurka</a:t>
            </a:r>
            <a:endParaRPr lang="cs-CZ" b="1" dirty="0">
              <a:solidFill>
                <a:srgbClr val="00B050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64096"/>
          </a:xfrm>
        </p:spPr>
        <p:txBody>
          <a:bodyPr>
            <a:normAutofit/>
          </a:bodyPr>
          <a:lstStyle/>
          <a:p>
            <a:r>
              <a:rPr lang="cs-CZ" dirty="0" smtClean="0"/>
              <a:t>Polský </a:t>
            </a:r>
            <a:r>
              <a:rPr lang="cs-CZ" dirty="0"/>
              <a:t>romantismus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968552"/>
          </a:xfrm>
        </p:spPr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Adam </a:t>
            </a:r>
            <a:r>
              <a:rPr lang="cs-CZ" b="1" dirty="0" err="1" smtClean="0">
                <a:solidFill>
                  <a:srgbClr val="C00000"/>
                </a:solidFill>
              </a:rPr>
              <a:t>Mickiewicz</a:t>
            </a:r>
            <a:endParaRPr lang="cs-CZ" b="1" dirty="0" smtClean="0">
              <a:solidFill>
                <a:srgbClr val="C00000"/>
              </a:solidFill>
            </a:endParaRP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Konrád Wallenrod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Reflexívní lyrika, základní motiv je vlastenectví</a:t>
            </a:r>
            <a:endParaRPr lang="cs-CZ" dirty="0"/>
          </a:p>
          <a:p>
            <a:r>
              <a:rPr lang="cs-CZ" dirty="0" smtClean="0"/>
              <a:t>Básnická skladba úctě k historii</a:t>
            </a:r>
          </a:p>
          <a:p>
            <a:r>
              <a:rPr lang="cs-CZ" dirty="0" smtClean="0"/>
              <a:t>Konrád byl vychován jako Němec, byl jako dítě unesen z Litvy</a:t>
            </a:r>
          </a:p>
          <a:p>
            <a:r>
              <a:rPr lang="cs-CZ" dirty="0" smtClean="0"/>
              <a:t>V dospělosti za ni bojuje jako vlastenec a miluje ženu, která se nechala zazdít - </a:t>
            </a:r>
            <a:r>
              <a:rPr lang="cs-CZ" dirty="0" err="1" smtClean="0"/>
              <a:t>Aldonu</a:t>
            </a:r>
            <a:endParaRPr lang="cs-CZ" dirty="0" smtClean="0"/>
          </a:p>
          <a:p>
            <a:endParaRPr lang="cs-CZ" b="1" dirty="0">
              <a:solidFill>
                <a:srgbClr val="7030A0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1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       Díky </a:t>
            </a:r>
            <a:r>
              <a:rPr lang="cs-CZ" smtClean="0"/>
              <a:t>za pozornost </a:t>
            </a:r>
            <a:r>
              <a:rPr lang="cs-CZ" smtClean="0">
                <a:sym typeface="Wingdings" pitchFamily="2" charset="2"/>
              </a:rPr>
              <a:t>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B050"/>
                </a:solidFill>
              </a:rPr>
              <a:t>Atala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2323652"/>
            <a:ext cx="7209249" cy="4129684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Dívka se nakonec otráví</a:t>
            </a:r>
          </a:p>
          <a:p>
            <a:r>
              <a:rPr lang="cs-CZ" dirty="0" smtClean="0"/>
              <a:t>René padne v boji s Francouzi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Roku 1805 přeložil </a:t>
            </a:r>
            <a:r>
              <a:rPr lang="cs-CZ" dirty="0" err="1" smtClean="0"/>
              <a:t>Atalu</a:t>
            </a:r>
            <a:r>
              <a:rPr lang="cs-CZ" dirty="0" smtClean="0"/>
              <a:t> </a:t>
            </a:r>
            <a:r>
              <a:rPr lang="cs-CZ" b="1" dirty="0" smtClean="0">
                <a:solidFill>
                  <a:srgbClr val="C00000"/>
                </a:solidFill>
              </a:rPr>
              <a:t>Josef Jungmann</a:t>
            </a:r>
            <a:r>
              <a:rPr lang="cs-CZ" dirty="0" smtClean="0"/>
              <a:t>, dokázal tak bohatost češtiny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22804"/>
            <a:ext cx="4639491" cy="355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/>
          <a:lstStyle/>
          <a:p>
            <a:r>
              <a:rPr lang="cs-CZ" b="1" dirty="0" smtClean="0"/>
              <a:t>Victor Hugo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628800"/>
            <a:ext cx="7848872" cy="468052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1802 – 1885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20 let žil ve vyhnanství kvůli nesouhlasu                           s francouzskou politikou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4" y="-1"/>
            <a:ext cx="2285231" cy="328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Victor </a:t>
            </a:r>
            <a:r>
              <a:rPr lang="cs-CZ" b="1" dirty="0" smtClean="0"/>
              <a:t>Hugo </a:t>
            </a:r>
            <a:r>
              <a:rPr lang="cs-CZ" dirty="0" smtClean="0">
                <a:solidFill>
                  <a:schemeClr val="tx1"/>
                </a:solidFill>
              </a:rPr>
              <a:t>– vrcholné prozaické romány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700808"/>
            <a:ext cx="7776864" cy="4608512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1831 – </a:t>
            </a:r>
            <a:r>
              <a:rPr lang="cs-CZ" b="1" dirty="0" smtClean="0">
                <a:solidFill>
                  <a:srgbClr val="00B050"/>
                </a:solidFill>
              </a:rPr>
              <a:t>Chrám Matky Boží v Paříži</a:t>
            </a:r>
          </a:p>
          <a:p>
            <a:endParaRPr lang="cs-CZ" dirty="0" smtClean="0"/>
          </a:p>
          <a:p>
            <a:r>
              <a:rPr lang="cs-CZ" dirty="0" smtClean="0"/>
              <a:t>Paříž 15.století</a:t>
            </a:r>
          </a:p>
          <a:p>
            <a:endParaRPr lang="cs-CZ" dirty="0"/>
          </a:p>
          <a:p>
            <a:r>
              <a:rPr lang="cs-CZ" dirty="0" smtClean="0"/>
              <a:t>Krásná </a:t>
            </a:r>
            <a:r>
              <a:rPr lang="cs-CZ" b="1" dirty="0" smtClean="0"/>
              <a:t>cikánka Esmeralda </a:t>
            </a:r>
            <a:r>
              <a:rPr lang="cs-CZ" dirty="0" smtClean="0"/>
              <a:t>tančí před chrámem</a:t>
            </a:r>
          </a:p>
          <a:p>
            <a:endParaRPr lang="cs-CZ" dirty="0"/>
          </a:p>
          <a:p>
            <a:r>
              <a:rPr lang="cs-CZ" dirty="0" smtClean="0"/>
              <a:t>Miluje ji proradný </a:t>
            </a:r>
            <a:r>
              <a:rPr lang="cs-CZ" b="1" dirty="0" smtClean="0"/>
              <a:t>kněz </a:t>
            </a:r>
            <a:r>
              <a:rPr lang="cs-CZ" b="1" dirty="0" err="1" smtClean="0"/>
              <a:t>Frollo</a:t>
            </a:r>
            <a:endParaRPr lang="cs-CZ" b="1" dirty="0" smtClean="0"/>
          </a:p>
          <a:p>
            <a:endParaRPr lang="cs-CZ" dirty="0"/>
          </a:p>
          <a:p>
            <a:r>
              <a:rPr lang="cs-CZ" dirty="0" smtClean="0"/>
              <a:t>Nechá ji unést hrbatým </a:t>
            </a:r>
            <a:r>
              <a:rPr lang="cs-CZ" b="1" dirty="0" smtClean="0"/>
              <a:t>zvoníkem Quasimodem</a:t>
            </a:r>
            <a:endParaRPr lang="cs-CZ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04256" cy="266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0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980728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Victor Hugo </a:t>
            </a:r>
            <a:r>
              <a:rPr lang="cs-CZ" b="1" dirty="0" smtClean="0">
                <a:solidFill>
                  <a:srgbClr val="00B050"/>
                </a:solidFill>
              </a:rPr>
              <a:t>Chrám </a:t>
            </a:r>
            <a:r>
              <a:rPr lang="cs-CZ" b="1" dirty="0">
                <a:solidFill>
                  <a:srgbClr val="00B050"/>
                </a:solidFill>
              </a:rPr>
              <a:t>Matky Boží v Paříži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268760"/>
            <a:ext cx="7704856" cy="4968552"/>
          </a:xfrm>
        </p:spPr>
        <p:txBody>
          <a:bodyPr/>
          <a:lstStyle/>
          <a:p>
            <a:r>
              <a:rPr lang="cs-CZ" dirty="0" err="1" smtClean="0"/>
              <a:t>Frollo</a:t>
            </a:r>
            <a:r>
              <a:rPr lang="cs-CZ" dirty="0" smtClean="0"/>
              <a:t> zavraždí dalšího jejího obdivovatele a obviní z činu Esmeraldu</a:t>
            </a:r>
          </a:p>
          <a:p>
            <a:endParaRPr lang="cs-CZ" dirty="0"/>
          </a:p>
          <a:p>
            <a:r>
              <a:rPr lang="cs-CZ" dirty="0" smtClean="0"/>
              <a:t>Ta se při mučení přizná</a:t>
            </a:r>
          </a:p>
          <a:p>
            <a:endParaRPr lang="cs-CZ" dirty="0"/>
          </a:p>
          <a:p>
            <a:r>
              <a:rPr lang="cs-CZ" dirty="0" smtClean="0"/>
              <a:t>Quasimodo ji zachrání z popraviště, </a:t>
            </a:r>
            <a:r>
              <a:rPr lang="cs-CZ" dirty="0" err="1" smtClean="0"/>
              <a:t>Frolla</a:t>
            </a:r>
            <a:r>
              <a:rPr lang="cs-CZ" dirty="0" smtClean="0"/>
              <a:t> shodí ze zvonice</a:t>
            </a:r>
          </a:p>
          <a:p>
            <a:endParaRPr lang="cs-CZ" dirty="0"/>
          </a:p>
          <a:p>
            <a:r>
              <a:rPr lang="cs-CZ" dirty="0" smtClean="0"/>
              <a:t>Esmeralda umírá a Quasimodo zemře v jejím mrtvém náručí…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58428"/>
            <a:ext cx="2555776" cy="179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2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196751"/>
            <a:ext cx="7024744" cy="936103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Victor Hugo </a:t>
            </a:r>
            <a:r>
              <a:rPr lang="cs-CZ" b="1" dirty="0" smtClean="0">
                <a:solidFill>
                  <a:srgbClr val="00B050"/>
                </a:solidFill>
              </a:rPr>
              <a:t>Chrám </a:t>
            </a:r>
            <a:r>
              <a:rPr lang="cs-CZ" b="1" dirty="0">
                <a:solidFill>
                  <a:srgbClr val="00B050"/>
                </a:solidFill>
              </a:rPr>
              <a:t>Matky Boží v Paříži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4608512"/>
          </a:xfrm>
        </p:spPr>
        <p:txBody>
          <a:bodyPr/>
          <a:lstStyle/>
          <a:p>
            <a:r>
              <a:rPr lang="cs-CZ" dirty="0" smtClean="0"/>
              <a:t>Quasimodo je nevzhledný, ale ušlechtilý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Zvoník u Matky </a:t>
            </a:r>
            <a:r>
              <a:rPr lang="cs-CZ" dirty="0" smtClean="0"/>
              <a:t>Boží  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https://www.youtube.com/watch?v=qMlobCwFRgY - </a:t>
            </a:r>
            <a:endParaRPr lang="cs-CZ" dirty="0" smtClean="0">
              <a:hlinkClick r:id="rId3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02" y="2132855"/>
            <a:ext cx="3556974" cy="26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/>
              <a:t>Victor </a:t>
            </a:r>
            <a:r>
              <a:rPr lang="cs-CZ" b="1" dirty="0" smtClean="0"/>
              <a:t>Hugo - </a:t>
            </a:r>
            <a:r>
              <a:rPr lang="cs-CZ" b="1" dirty="0" smtClean="0">
                <a:solidFill>
                  <a:srgbClr val="00B050"/>
                </a:solidFill>
              </a:rPr>
              <a:t>Bídníci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560840" cy="4464496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2 dílný společenský román z 1. poloviny 19.století</a:t>
            </a:r>
          </a:p>
          <a:p>
            <a:endParaRPr lang="cs-CZ" dirty="0"/>
          </a:p>
          <a:p>
            <a:r>
              <a:rPr lang="cs-CZ" dirty="0" smtClean="0"/>
              <a:t>Bývalý trestanec </a:t>
            </a:r>
            <a:r>
              <a:rPr lang="cs-CZ" b="1" dirty="0" smtClean="0"/>
              <a:t>Jean </a:t>
            </a:r>
            <a:r>
              <a:rPr lang="cs-CZ" b="1" dirty="0" err="1" smtClean="0"/>
              <a:t>Valjean</a:t>
            </a:r>
            <a:r>
              <a:rPr lang="cs-CZ" b="1" dirty="0" smtClean="0"/>
              <a:t> </a:t>
            </a:r>
            <a:r>
              <a:rPr lang="cs-CZ" dirty="0" smtClean="0"/>
              <a:t>– byl odsouzen za krádež chleba</a:t>
            </a:r>
            <a:r>
              <a:rPr lang="cs-CZ" dirty="0"/>
              <a:t>, nakonec je vězněn mnoho </a:t>
            </a:r>
            <a:r>
              <a:rPr lang="cs-CZ" dirty="0" smtClean="0"/>
              <a:t>let</a:t>
            </a:r>
          </a:p>
          <a:p>
            <a:endParaRPr lang="cs-CZ" dirty="0"/>
          </a:p>
          <a:p>
            <a:r>
              <a:rPr lang="cs-CZ" dirty="0" smtClean="0"/>
              <a:t>Stane se ušlechtilým starostou, pečuje o dcerku zemřelé prostitutky, </a:t>
            </a:r>
            <a:r>
              <a:rPr lang="cs-CZ" b="1" dirty="0" err="1" smtClean="0"/>
              <a:t>Cosettu</a:t>
            </a:r>
            <a:endParaRPr lang="cs-CZ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14" y="260648"/>
            <a:ext cx="2051721" cy="271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3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24F414-89AD-4F98-9AB8-5B6595D137C9}"/>
</file>

<file path=customXml/itemProps2.xml><?xml version="1.0" encoding="utf-8"?>
<ds:datastoreItem xmlns:ds="http://schemas.openxmlformats.org/officeDocument/2006/customXml" ds:itemID="{D132C2A0-9573-4009-9704-D9E57BC3775F}"/>
</file>

<file path=customXml/itemProps3.xml><?xml version="1.0" encoding="utf-8"?>
<ds:datastoreItem xmlns:ds="http://schemas.openxmlformats.org/officeDocument/2006/customXml" ds:itemID="{F0137765-10BA-4CB2-BE64-3A66A4D52D2A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652</TotalTime>
  <Words>826</Words>
  <Application>Microsoft Office PowerPoint</Application>
  <PresentationFormat>Předvádění na obrazovce (4:3)</PresentationFormat>
  <Paragraphs>256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7" baseType="lpstr">
      <vt:lpstr>Century Gothic</vt:lpstr>
      <vt:lpstr>Wingdings</vt:lpstr>
      <vt:lpstr>Wingdings 2</vt:lpstr>
      <vt:lpstr>Austin</vt:lpstr>
      <vt:lpstr>3. Romantismus francouzský, ruský, německý</vt:lpstr>
      <vt:lpstr>Francouzský romantismus – 2 směry</vt:lpstr>
      <vt:lpstr>Náboženský romantismus: Chateaubriand (1768 – 1848)</vt:lpstr>
      <vt:lpstr>Atala</vt:lpstr>
      <vt:lpstr>Victor Hugo</vt:lpstr>
      <vt:lpstr>Victor Hugo – vrcholné prozaické romány</vt:lpstr>
      <vt:lpstr>Victor Hugo Chrám Matky Boží v Paříži </vt:lpstr>
      <vt:lpstr>Victor Hugo Chrám Matky Boží v Paříži </vt:lpstr>
      <vt:lpstr>Victor Hugo - Bídníci</vt:lpstr>
      <vt:lpstr>Victor Hugo - Bídníci</vt:lpstr>
      <vt:lpstr>Prezentace aplikace PowerPoint</vt:lpstr>
      <vt:lpstr>Alexander Dumas starší</vt:lpstr>
      <vt:lpstr>Alexander Dumas - Tři mušketýři </vt:lpstr>
      <vt:lpstr>Alexander Dumas - Tři mušketýři </vt:lpstr>
      <vt:lpstr>Alexander Dumas - Tři mušketýři </vt:lpstr>
      <vt:lpstr>Prezentace aplikace PowerPoint</vt:lpstr>
      <vt:lpstr>Ruský romantismus – Alexander Sergejevič Puškin </vt:lpstr>
      <vt:lpstr>Alexander Sergejevič Puškin </vt:lpstr>
      <vt:lpstr>Alexander Sergejevič Puškin </vt:lpstr>
      <vt:lpstr>Alexander Sergejevič Puškin </vt:lpstr>
      <vt:lpstr>Evžen Oněgin </vt:lpstr>
      <vt:lpstr>Evžen Oněgin </vt:lpstr>
      <vt:lpstr>Michail Jurjevič Lermontov 1814 - 1841</vt:lpstr>
      <vt:lpstr>Michail Jurjevič Lermontov</vt:lpstr>
      <vt:lpstr>Michail Jurjevič Lermontov</vt:lpstr>
      <vt:lpstr>Michail Jurjevič Lermontov</vt:lpstr>
      <vt:lpstr>Romantismus - USA</vt:lpstr>
      <vt:lpstr>Edgar Allan Poe </vt:lpstr>
      <vt:lpstr>  SLOBODNA EUROPA - Havran (E.A.Poe - Raven)  </vt:lpstr>
      <vt:lpstr>Německý romantismus</vt:lpstr>
      <vt:lpstr>Německý romantismus</vt:lpstr>
      <vt:lpstr>Polský romantismus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Naše pančelka</dc:creator>
  <cp:lastModifiedBy>Jonášová Regina</cp:lastModifiedBy>
  <cp:revision>79</cp:revision>
  <dcterms:created xsi:type="dcterms:W3CDTF">2013-08-26T19:41:27Z</dcterms:created>
  <dcterms:modified xsi:type="dcterms:W3CDTF">2022-02-22T13:10:11Z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